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</p:sldMasterIdLst>
  <p:notesMasterIdLst>
    <p:notesMasterId r:id="rId45"/>
  </p:notesMasterIdLst>
  <p:sldIdLst>
    <p:sldId id="257" r:id="rId4"/>
    <p:sldId id="303" r:id="rId5"/>
    <p:sldId id="263" r:id="rId6"/>
    <p:sldId id="259" r:id="rId7"/>
    <p:sldId id="260" r:id="rId8"/>
    <p:sldId id="261" r:id="rId9"/>
    <p:sldId id="262" r:id="rId10"/>
    <p:sldId id="265" r:id="rId11"/>
    <p:sldId id="272" r:id="rId12"/>
    <p:sldId id="275" r:id="rId13"/>
    <p:sldId id="269" r:id="rId14"/>
    <p:sldId id="276" r:id="rId15"/>
    <p:sldId id="266" r:id="rId16"/>
    <p:sldId id="273" r:id="rId17"/>
    <p:sldId id="267" r:id="rId18"/>
    <p:sldId id="274" r:id="rId19"/>
    <p:sldId id="268" r:id="rId20"/>
    <p:sldId id="270" r:id="rId21"/>
    <p:sldId id="271" r:id="rId22"/>
    <p:sldId id="277" r:id="rId23"/>
    <p:sldId id="279" r:id="rId24"/>
    <p:sldId id="280" r:id="rId25"/>
    <p:sldId id="281" r:id="rId26"/>
    <p:sldId id="285" r:id="rId27"/>
    <p:sldId id="287" r:id="rId28"/>
    <p:sldId id="289" r:id="rId29"/>
    <p:sldId id="291" r:id="rId30"/>
    <p:sldId id="290" r:id="rId31"/>
    <p:sldId id="292" r:id="rId32"/>
    <p:sldId id="293" r:id="rId33"/>
    <p:sldId id="294" r:id="rId34"/>
    <p:sldId id="295" r:id="rId35"/>
    <p:sldId id="296" r:id="rId36"/>
    <p:sldId id="297" r:id="rId37"/>
    <p:sldId id="282" r:id="rId38"/>
    <p:sldId id="299" r:id="rId39"/>
    <p:sldId id="284" r:id="rId40"/>
    <p:sldId id="298" r:id="rId41"/>
    <p:sldId id="301" r:id="rId42"/>
    <p:sldId id="302" r:id="rId43"/>
    <p:sldId id="300" r:id="rId4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246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4932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1739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8986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623310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4347972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5072634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5797296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lyn Escudero" initials="JE" lastIdx="18" clrIdx="0">
    <p:extLst>
      <p:ext uri="{19B8F6BF-5375-455C-9EA6-DF929625EA0E}">
        <p15:presenceInfo xmlns:p15="http://schemas.microsoft.com/office/powerpoint/2012/main" userId="ab2b4c0b428fd0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5"/>
    <p:restoredTop sz="82313"/>
  </p:normalViewPr>
  <p:slideViewPr>
    <p:cSldViewPr snapToGrid="0">
      <p:cViewPr varScale="1">
        <p:scale>
          <a:sx n="81" d="100"/>
          <a:sy n="81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1E127-4CDD-4F0E-839A-C9614F01B095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119A-6CFA-43BB-B0BF-9C04FFC8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Geoms</a:t>
            </a:r>
            <a:r>
              <a:rPr lang="en-US" dirty="0"/>
              <a:t> – type of plot (scatterplot, bar chart, etc.)</a:t>
            </a:r>
          </a:p>
          <a:p>
            <a:r>
              <a:rPr lang="en-US" dirty="0"/>
              <a:t>Aesthetics = what data you’re plotting</a:t>
            </a:r>
          </a:p>
          <a:p>
            <a:r>
              <a:rPr lang="en-US" dirty="0"/>
              <a:t>Scales = x, y axis each with particular scales</a:t>
            </a:r>
          </a:p>
          <a:p>
            <a:r>
              <a:rPr lang="en-US" dirty="0"/>
              <a:t>Facets = allow you to make small subplots</a:t>
            </a:r>
          </a:p>
          <a:p>
            <a:r>
              <a:rPr lang="en-US" dirty="0"/>
              <a:t>Themes = prebuilt themes that have background colors, etc.</a:t>
            </a:r>
          </a:p>
          <a:p>
            <a:r>
              <a:rPr lang="en-US" dirty="0"/>
              <a:t>Guides = legend</a:t>
            </a:r>
          </a:p>
          <a:p>
            <a:r>
              <a:rPr lang="en-US" dirty="0"/>
              <a:t>Coordinates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7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something isn’t working, try to change order of </a:t>
            </a:r>
            <a:r>
              <a:rPr lang="en-US" dirty="0" err="1"/>
              <a:t>geoms</a:t>
            </a:r>
            <a:r>
              <a:rPr lang="en-US" dirty="0"/>
              <a:t>. Sometimes the order causes issues.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5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Saying guides(color=FALSE) means you don’t want a legend for color aesthetic.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9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popMillions</a:t>
            </a:r>
            <a:r>
              <a:rPr lang="en-US" dirty="0"/>
              <a:t> – population / 1 million, so pop is displayed in millions</a:t>
            </a:r>
          </a:p>
          <a:p>
            <a:endParaRPr lang="en-US" dirty="0"/>
          </a:p>
          <a:p>
            <a:r>
              <a:rPr lang="en-US" dirty="0" err="1"/>
              <a:t>Group_by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is the fill color for shading in a large area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= ”dodge – this unstacks bars and puts each bar next to each other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41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Wes Anderson package for beautiful color packages </a:t>
            </a:r>
          </a:p>
          <a:p>
            <a:endParaRPr lang="en-US" dirty="0"/>
          </a:p>
          <a:p>
            <a:r>
              <a:rPr lang="en-US" dirty="0" err="1"/>
              <a:t>Colorbrewer</a:t>
            </a:r>
            <a:r>
              <a:rPr lang="en-US" dirty="0"/>
              <a:t> has colors based on type of data –quant, qual, diverging,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9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Scale_color_brewer</a:t>
            </a:r>
            <a:r>
              <a:rPr lang="en-US" dirty="0"/>
              <a:t> for non-fill scales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5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Journal specific themes exist (lancet,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3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 is transparency. You can use it based on values in your data or you can specify a fixed alpha. It’s often useful if you have a lot of data points to set your alpha to ~20% (alpha = .2) for better visualization.</a:t>
            </a:r>
          </a:p>
          <a:p>
            <a:r>
              <a:rPr lang="en-US" dirty="0"/>
              <a:t>	-can also use transparency to indicate weight instead of the size command. (ex: alpha = population, year, etc.) </a:t>
            </a:r>
          </a:p>
          <a:p>
            <a:endParaRPr lang="en-US" dirty="0"/>
          </a:p>
          <a:p>
            <a:r>
              <a:rPr lang="en-US" dirty="0" err="1"/>
              <a:t>Geom_path</a:t>
            </a:r>
            <a:r>
              <a:rPr lang="en-US" dirty="0"/>
              <a:t>() – similar to </a:t>
            </a:r>
            <a:r>
              <a:rPr lang="en-US" dirty="0" err="1"/>
              <a:t>geom_line</a:t>
            </a:r>
            <a:r>
              <a:rPr lang="en-US" dirty="0"/>
              <a:t>. It connects points with a line, but </a:t>
            </a:r>
            <a:r>
              <a:rPr lang="en-US" dirty="0" err="1"/>
              <a:t>geom_line</a:t>
            </a:r>
            <a:r>
              <a:rPr lang="en-US" dirty="0"/>
              <a:t> connects points in order they appear in x axis, but </a:t>
            </a:r>
            <a:r>
              <a:rPr lang="en-US" dirty="0" err="1"/>
              <a:t>geom_path</a:t>
            </a:r>
            <a:r>
              <a:rPr lang="en-US" dirty="0"/>
              <a:t> connects the lines in order they appear in data set. Good for connecting by year, in this case. </a:t>
            </a:r>
          </a:p>
          <a:p>
            <a:endParaRPr lang="en-US" dirty="0"/>
          </a:p>
          <a:p>
            <a:r>
              <a:rPr lang="en-US" dirty="0"/>
              <a:t>To assign plot to an object, wrap in </a:t>
            </a:r>
            <a:r>
              <a:rPr lang="en-US" dirty="0" err="1"/>
              <a:t>paranthesis</a:t>
            </a:r>
            <a:r>
              <a:rPr lang="en-US" dirty="0"/>
              <a:t>. you can sequentially build a plot without continuing to retype all code. Can go back and add labels,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Aes</a:t>
            </a:r>
            <a:r>
              <a:rPr lang="en-US" dirty="0"/>
              <a:t> stands for aesthetics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0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97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\n puts words following on new 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1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packages have cheat sheets, can be helpful to </a:t>
            </a:r>
            <a:r>
              <a:rPr lang="en-US"/>
              <a:t>print 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err="1"/>
              <a:t>paranthesis</a:t>
            </a:r>
            <a:r>
              <a:rPr lang="en-US" dirty="0"/>
              <a:t> at end of code means you don’t need to give </a:t>
            </a:r>
            <a:r>
              <a:rPr lang="en-US" dirty="0" err="1"/>
              <a:t>geom</a:t>
            </a:r>
            <a:r>
              <a:rPr lang="en-US" dirty="0"/>
              <a:t> any more information to plot – it inherits aesthetics from previously defined aesthetics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subargument</a:t>
            </a:r>
            <a:r>
              <a:rPr lang="en-US" dirty="0"/>
              <a:t> of </a:t>
            </a:r>
            <a:r>
              <a:rPr lang="en-US" dirty="0" err="1"/>
              <a:t>ggplot</a:t>
            </a:r>
            <a:r>
              <a:rPr lang="en-US" dirty="0"/>
              <a:t> command is separated by + sign</a:t>
            </a:r>
          </a:p>
          <a:p>
            <a:endParaRPr lang="en-US" dirty="0"/>
          </a:p>
          <a:p>
            <a:r>
              <a:rPr lang="en-US" dirty="0"/>
              <a:t>If you need to spread graph commands over multi lines of code, make sure + is last symbol of line, NOT first symbol of line – r won’t keep reaching the code if it is first symbol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Geom_jitter</a:t>
            </a:r>
            <a:r>
              <a:rPr lang="en-US" dirty="0"/>
              <a:t>() – makes scatterplot where it adds a small amount of random noise to the data – helps visually. It takes away slightly from the precision, but allows for readability. If you don’t need exact precision, this works well. </a:t>
            </a:r>
          </a:p>
          <a:p>
            <a:endParaRPr lang="en-US" dirty="0"/>
          </a:p>
          <a:p>
            <a:r>
              <a:rPr lang="en-US" dirty="0"/>
              <a:t>If publishing with this, have to note the plot is jittered. He doesn’t recommend publishing with jittered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&amp; </a:t>
            </a:r>
            <a:r>
              <a:rPr lang="en-US" dirty="0" err="1"/>
              <a:t>ggplot</a:t>
            </a:r>
            <a:r>
              <a:rPr lang="en-US" dirty="0"/>
              <a:t> work really well together </a:t>
            </a:r>
          </a:p>
          <a:p>
            <a:endParaRPr lang="en-US" dirty="0"/>
          </a:p>
          <a:p>
            <a:r>
              <a:rPr lang="en-US" dirty="0"/>
              <a:t>Don’t have to note </a:t>
            </a:r>
            <a:r>
              <a:rPr lang="en-US" dirty="0" err="1"/>
              <a:t>gapminder</a:t>
            </a:r>
            <a:r>
              <a:rPr lang="en-US" dirty="0"/>
              <a:t> in </a:t>
            </a:r>
            <a:r>
              <a:rPr lang="en-US" dirty="0" err="1"/>
              <a:t>ggplot</a:t>
            </a:r>
            <a:r>
              <a:rPr lang="en-US" dirty="0"/>
              <a:t> code above because you are piping the </a:t>
            </a:r>
            <a:r>
              <a:rPr lang="en-US" dirty="0" err="1"/>
              <a:t>gapminder</a:t>
            </a:r>
            <a:r>
              <a:rPr lang="en-US" dirty="0"/>
              <a:t> data into </a:t>
            </a:r>
            <a:r>
              <a:rPr lang="en-US" dirty="0" err="1"/>
              <a:t>ggplot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allows us to overlay plots to make complex graphics</a:t>
            </a:r>
          </a:p>
          <a:p>
            <a:endParaRPr lang="en-US" dirty="0"/>
          </a:p>
          <a:p>
            <a:r>
              <a:rPr lang="en-US" dirty="0" err="1"/>
              <a:t>Geom_smooth</a:t>
            </a:r>
            <a:r>
              <a:rPr lang="en-US" dirty="0"/>
              <a:t> – fits a smooth line to data points </a:t>
            </a:r>
          </a:p>
          <a:p>
            <a:endParaRPr lang="en-US" dirty="0"/>
          </a:p>
          <a:p>
            <a:r>
              <a:rPr lang="en-US" dirty="0"/>
              <a:t>Not a formal statistic, if you wanted that you’d use a regression, but useful for exploratory and diagnostic plots.</a:t>
            </a:r>
          </a:p>
          <a:p>
            <a:endParaRPr lang="en-US" dirty="0"/>
          </a:p>
          <a:p>
            <a:r>
              <a:rPr lang="en-US" dirty="0"/>
              <a:t>Error message when using </a:t>
            </a:r>
            <a:r>
              <a:rPr lang="en-US" dirty="0" err="1"/>
              <a:t>geom_smooth</a:t>
            </a:r>
            <a:r>
              <a:rPr lang="en-US" dirty="0"/>
              <a:t> – it’s ok, it’s telling you what smoother it’s choosing to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2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of dots are = to population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9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transforms stretches open lower end of range and compresses upper end of range to better show data. (look at graph on slide 15)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4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got rid of smooth 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9219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87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1038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559266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0623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28296369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13805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5814533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3571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830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43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68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418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6840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0456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406284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8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792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318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2880093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892800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86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918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7802932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5199986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038309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14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47259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156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078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67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6833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58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8544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1748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106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5468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629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791379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106410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8949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218857929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329638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018796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77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82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337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299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1482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8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69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40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uw.iasystem.org/survey/205065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8368" y="1601944"/>
            <a:ext cx="10363200" cy="1487458"/>
          </a:xfrm>
        </p:spPr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 510: Introduction to R #10</a:t>
            </a:r>
            <a:br>
              <a:rPr lang="en-US" dirty="0"/>
            </a:br>
            <a:r>
              <a:rPr lang="en-US" dirty="0" err="1"/>
              <a:t>ggplot</a:t>
            </a:r>
            <a:r>
              <a:rPr lang="en-US" dirty="0"/>
              <a:t> &amp; more </a:t>
            </a:r>
            <a:r>
              <a:rPr lang="en-US" dirty="0" err="1"/>
              <a:t>Tidyverse</a:t>
            </a:r>
            <a:endParaRPr lang="en-US" b="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5084" y="3616906"/>
            <a:ext cx="10386484" cy="430887"/>
          </a:xfrm>
        </p:spPr>
        <p:txBody>
          <a:bodyPr/>
          <a:lstStyle/>
          <a:p>
            <a:r>
              <a:rPr lang="en-US"/>
              <a:t>Jeff Stanaway</a:t>
            </a:r>
          </a:p>
        </p:txBody>
      </p:sp>
    </p:spTree>
    <p:extLst>
      <p:ext uri="{BB962C8B-B14F-4D97-AF65-F5344CB8AC3E}">
        <p14:creationId xmlns:p14="http://schemas.microsoft.com/office/powerpoint/2010/main" val="265268914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geom_jitter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16574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the </a:t>
            </a:r>
            <a:r>
              <a:rPr lang="en-US" dirty="0" err="1"/>
              <a:t>geom_point</a:t>
            </a:r>
            <a:r>
              <a:rPr lang="en-US" dirty="0"/>
              <a:t> to </a:t>
            </a:r>
            <a:r>
              <a:rPr lang="en-US" dirty="0" err="1"/>
              <a:t>geom_jitter</a:t>
            </a:r>
            <a:endParaRPr lang="en-US" dirty="0"/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73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dplyr</a:t>
            </a:r>
            <a:r>
              <a:rPr lang="en-US"/>
              <a:t> and </a:t>
            </a:r>
            <a:r>
              <a:rPr lang="en-US" err="1"/>
              <a:t>ggplot</a:t>
            </a:r>
            <a:r>
              <a:rPr lang="en-US"/>
              <a:t>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47538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Use chaining to manipulate and plot data in one shot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737" y="1519289"/>
            <a:ext cx="1160852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238" y="2223794"/>
            <a:ext cx="6809524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332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9" y="716267"/>
            <a:ext cx="9724391" cy="4425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Combine your previous </a:t>
            </a:r>
            <a:r>
              <a:rPr lang="en-US" dirty="0" err="1"/>
              <a:t>ggplot</a:t>
            </a:r>
            <a:r>
              <a:rPr lang="en-US" dirty="0"/>
              <a:t> command with filter to plot life expectancy by year for only countries in the Americas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261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err="1"/>
              <a:t>geoms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16574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can add multiple </a:t>
            </a:r>
            <a:r>
              <a:rPr lang="en-US" err="1"/>
              <a:t>geoms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716" y="1471747"/>
            <a:ext cx="1097280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+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geom_smooth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238" y="2171544"/>
            <a:ext cx="6809524" cy="4047619"/>
          </a:xfrm>
          <a:prstGeom prst="rect">
            <a:avLst/>
          </a:prstGeom>
        </p:spPr>
      </p:pic>
      <p:pic>
        <p:nvPicPr>
          <p:cNvPr id="9" name="Picture 8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428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16574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your plot of life expectancy by year, to a </a:t>
            </a:r>
            <a:r>
              <a:rPr lang="en-US" dirty="0" err="1">
                <a:latin typeface="Consolas" panose="020B0609020204030204" pitchFamily="49" charset="0"/>
              </a:rPr>
              <a:t>geom_smooth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248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aesthetics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864320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add multiple aesthetics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6" y="1454329"/>
            <a:ext cx="1097280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, size = pop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geom_smooth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1238" y="2197670"/>
            <a:ext cx="6809524" cy="4047619"/>
          </a:xfrm>
          <a:prstGeom prst="rect">
            <a:avLst/>
          </a:prstGeom>
        </p:spPr>
      </p:pic>
      <p:pic>
        <p:nvPicPr>
          <p:cNvPr id="9" name="Picture 8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5852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056214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your plot of life expectancy by year, to add the aesthetic </a:t>
            </a:r>
            <a:r>
              <a:rPr lang="en-US" dirty="0">
                <a:latin typeface="Consolas" panose="020B0609020204030204" pitchFamily="49" charset="0"/>
              </a:rPr>
              <a:t>size = pop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2514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8"/>
            <a:ext cx="10213447" cy="44259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many options for controlling how a plot maps data values to the visual values of an aesthetic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6" y="1706880"/>
            <a:ext cx="1097280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</a:p>
          <a:p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, size = pop)) + </a:t>
            </a:r>
          </a:p>
          <a:p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geom_smooth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scale_x_log10()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072" y="2752134"/>
            <a:ext cx="6809524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0778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geom</a:t>
            </a:r>
            <a:r>
              <a:rPr lang="en-US"/>
              <a:t> &amp; aesthetic pairings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820775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Not all </a:t>
            </a:r>
            <a:r>
              <a:rPr lang="en-US" err="1"/>
              <a:t>geoms</a:t>
            </a:r>
            <a:r>
              <a:rPr lang="en-US"/>
              <a:t> can use all aesthetics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331563"/>
            <a:ext cx="1122831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size = pop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, color = continent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geom_smooth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scale_x_log10()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1238" y="2424093"/>
            <a:ext cx="6809524" cy="4047619"/>
          </a:xfrm>
          <a:prstGeom prst="rect">
            <a:avLst/>
          </a:prstGeom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769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Inheriting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8"/>
            <a:ext cx="10488083" cy="1000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Aesthetics specified in initial </a:t>
            </a:r>
            <a:r>
              <a:rPr lang="en-US" dirty="0" err="1"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 are “inherited” by each </a:t>
            </a:r>
            <a:r>
              <a:rPr lang="en-US" dirty="0" err="1"/>
              <a:t>geom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It’s also possible to specify aesthetics that are specific to a particular </a:t>
            </a:r>
            <a:r>
              <a:rPr lang="en-US" dirty="0" err="1"/>
              <a:t>geom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717" y="1822952"/>
            <a:ext cx="1122831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geom_smooth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(color = continent, size = pop)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scale_x_log10()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111" y="2798536"/>
            <a:ext cx="6809524" cy="4047619"/>
          </a:xfrm>
          <a:prstGeom prst="rect">
            <a:avLst/>
          </a:prstGeom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2812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75" y="63586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2141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768350"/>
            <a:ext cx="11088975" cy="44259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an aesthetic to the </a:t>
            </a:r>
            <a:r>
              <a:rPr lang="en-US" dirty="0" err="1"/>
              <a:t>geom_jitter</a:t>
            </a:r>
            <a:r>
              <a:rPr lang="en-US" dirty="0"/>
              <a:t> so that points are color-coded by </a:t>
            </a:r>
            <a:br>
              <a:rPr lang="en-US" dirty="0"/>
            </a:br>
            <a:r>
              <a:rPr lang="en-US" dirty="0"/>
              <a:t>country, and move the size aesthetic from the base function to the </a:t>
            </a:r>
            <a:r>
              <a:rPr lang="en-US" dirty="0" err="1"/>
              <a:t>geom_jitter</a:t>
            </a:r>
            <a:r>
              <a:rPr lang="en-US" dirty="0"/>
              <a:t>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218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7" y="852488"/>
            <a:ext cx="10161058" cy="6635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Add </a:t>
            </a:r>
            <a:r>
              <a:rPr lang="en-US" err="1">
                <a:latin typeface="Consolas" panose="020B0609020204030204" pitchFamily="49" charset="0"/>
              </a:rPr>
              <a:t>geom_line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aes</a:t>
            </a:r>
            <a:r>
              <a:rPr lang="en-US">
                <a:latin typeface="Consolas" panose="020B0609020204030204" pitchFamily="49" charset="0"/>
              </a:rPr>
              <a:t>(color=country))</a:t>
            </a:r>
            <a:endParaRPr lang="en-US"/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81935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1858" y="863007"/>
            <a:ext cx="10440942" cy="930275"/>
          </a:xfrm>
        </p:spPr>
        <p:txBody>
          <a:bodyPr/>
          <a:lstStyle/>
          <a:p>
            <a:pPr marL="0" indent="0">
              <a:buNone/>
            </a:pPr>
            <a:r>
              <a:rPr lang="en-US" sz="2200"/>
              <a:t>Instead of (or in addition to) encoding certain variables with an aesthetic, we can also facet on that variable, which creates separate plots for each level of that variable: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858" y="1733000"/>
            <a:ext cx="1108897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b="1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(color = continent, size = pop)) + scale_x_log10() 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+ </a:t>
            </a:r>
            <a:r>
              <a:rPr lang="en-US" b="1" err="1">
                <a:solidFill>
                  <a:srgbClr val="2E4F8E"/>
                </a:solidFill>
                <a:latin typeface="Consolas" panose="020B0609020204030204" pitchFamily="49" charset="0"/>
              </a:rPr>
              <a:t>facet_wrap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(~year)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476" y="2519887"/>
            <a:ext cx="7619048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4253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7" y="721853"/>
            <a:ext cx="10161058" cy="663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the code from your previous plot… </a:t>
            </a:r>
            <a:br>
              <a:rPr lang="en-US" dirty="0"/>
            </a:br>
            <a:r>
              <a:rPr lang="en-US" dirty="0"/>
              <a:t>1) remove the </a:t>
            </a:r>
            <a:r>
              <a:rPr lang="en-US" dirty="0">
                <a:latin typeface="Consolas" panose="020B0609020204030204" pitchFamily="49" charset="0"/>
              </a:rPr>
              <a:t>filter</a:t>
            </a:r>
            <a:r>
              <a:rPr lang="en-US" dirty="0"/>
              <a:t> and the </a:t>
            </a:r>
            <a:r>
              <a:rPr lang="en-US" dirty="0" err="1">
                <a:latin typeface="Consolas" panose="020B0609020204030204" pitchFamily="49" charset="0"/>
              </a:rPr>
              <a:t>geom_smooth</a:t>
            </a:r>
            <a:r>
              <a:rPr lang="en-US" dirty="0"/>
              <a:t>, and </a:t>
            </a:r>
            <a:br>
              <a:rPr lang="en-US" dirty="0"/>
            </a:br>
            <a:r>
              <a:rPr lang="en-US" dirty="0"/>
              <a:t>2) add "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</a:rPr>
              <a:t>facet_wrap</a:t>
            </a:r>
            <a:r>
              <a:rPr lang="en-US" dirty="0">
                <a:latin typeface="Consolas" panose="020B0609020204030204" pitchFamily="49" charset="0"/>
              </a:rPr>
              <a:t>(~continent) + guides(color = FALSE)"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42139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8"/>
            <a:ext cx="10488083" cy="1000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Aesthetics specified in initial </a:t>
            </a:r>
            <a:r>
              <a:rPr lang="en-US" dirty="0" err="1"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 are “inherited” by each </a:t>
            </a:r>
            <a:r>
              <a:rPr lang="en-US" dirty="0" err="1"/>
              <a:t>geom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It’s also possible to specify aesthetics that are specific to a particular </a:t>
            </a:r>
            <a:r>
              <a:rPr lang="en-US" dirty="0" err="1"/>
              <a:t>geom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717" y="1822952"/>
            <a:ext cx="1122831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geom_smooth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(color = continent, size = pop)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scale_x_log10()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11" y="2798536"/>
            <a:ext cx="6809524" cy="4047619"/>
          </a:xfrm>
          <a:prstGeom prst="rect">
            <a:avLst/>
          </a:prstGeom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128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7" y="816444"/>
            <a:ext cx="11088974" cy="10228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Segoe UI Semilight" panose="020B0402040204020203" pitchFamily="34" charset="0"/>
              </a:rPr>
              <a:t>Let's update the plot you've been building to plot trends in life expectancy.  Instead of plotting country-level data, we'll plot mean life expectancy by continent and 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079524"/>
            <a:ext cx="1108897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(continent, year)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summarize(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= mean(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popMillions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= sum(pop/1000000)) %&gt;%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year,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color=continent)) +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geom_line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(size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popMillions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</a:t>
            </a:r>
            <a:endParaRPr lang="en-US" b="1" dirty="0">
              <a:solidFill>
                <a:srgbClr val="2E4F8E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56BC8-AD25-4F35-9654-4D5DED6C1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722" y="3397995"/>
            <a:ext cx="6142556" cy="34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037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summary statistics with 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9"/>
            <a:ext cx="10488083" cy="5131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Let’s make a </a:t>
            </a:r>
            <a:r>
              <a:rPr lang="en-US" err="1"/>
              <a:t>barplot</a:t>
            </a:r>
            <a:r>
              <a:rPr lang="en-US"/>
              <a:t> showing the total population by 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6" y="1385498"/>
            <a:ext cx="1122831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(year) %&gt;% summarize(pop = sum(pop/1000000)) %&gt;%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year, y = pop))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geom_col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31FD40-1663-4CB0-B221-B79D20D31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251" y="2177670"/>
            <a:ext cx="7689498" cy="45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943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summary statistics with 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9"/>
            <a:ext cx="10488083" cy="5131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Let’s make a </a:t>
            </a:r>
            <a:r>
              <a:rPr lang="en-US" err="1"/>
              <a:t>barplot</a:t>
            </a:r>
            <a:r>
              <a:rPr lang="en-US"/>
              <a:t> showing the total population by continent &amp; 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6" y="1385498"/>
            <a:ext cx="1122831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continent, 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year) %&gt;% summarize(pop = sum(pop/1000000)) %&gt;%</a:t>
            </a:r>
          </a:p>
          <a:p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(x = year, y = pop, 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fill=continent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geom_col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3B4E1C-0910-4F6D-B99E-3B3FA6C49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322" y="2180960"/>
            <a:ext cx="7731356" cy="458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319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summary statistics with 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9"/>
            <a:ext cx="10488083" cy="5131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make a </a:t>
            </a:r>
            <a:r>
              <a:rPr lang="en-US" dirty="0" err="1"/>
              <a:t>barplot</a:t>
            </a:r>
            <a:r>
              <a:rPr lang="en-US" dirty="0"/>
              <a:t> showing the total population by continent &amp; 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6" y="1369732"/>
            <a:ext cx="1122831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(continent, year) %&gt;% summarize(pop = sum(pop/1000000)) %&gt;%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year, y = pop, fill=continent))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geom_col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position=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"dodge"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C0301-9CF5-4EBF-8DA4-D03C81BA1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586" y="2083476"/>
            <a:ext cx="7988828" cy="47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2879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D142-B2C8-4106-A076-AF8B1FC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ColorBrewer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307B-C945-4BEB-B77A-C2E16D55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87394"/>
            <a:ext cx="11385705" cy="87429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Online tool to help people select good color schemes for graphics (colorbrewer2.org)</a:t>
            </a:r>
          </a:p>
          <a:p>
            <a:pPr marL="0" indent="0">
              <a:buNone/>
            </a:pPr>
            <a:r>
              <a:rPr lang="en-US"/>
              <a:t>Developed by Cynthia Brewer, geographer at Penn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662EB-AF5D-4C54-868E-BD3B6B50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5186">
            <a:off x="4595216" y="1950659"/>
            <a:ext cx="7156976" cy="4592972"/>
          </a:xfrm>
          <a:prstGeom prst="rect">
            <a:avLst/>
          </a:prstGeom>
        </p:spPr>
      </p:pic>
      <p:pic>
        <p:nvPicPr>
          <p:cNvPr id="1026" name="Picture 2" descr="Image result for cynthia brewer">
            <a:extLst>
              <a:ext uri="{FF2B5EF4-FFF2-40B4-BE49-F238E27FC236}">
                <a16:creationId xmlns:a16="http://schemas.microsoft.com/office/drawing/2014/main" id="{EA84E894-6EAF-4F95-B097-001FF08C5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006">
            <a:off x="1283601" y="2387711"/>
            <a:ext cx="2310468" cy="323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2743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get started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048440"/>
            <a:ext cx="10972802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library(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gapminder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library(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tidyverse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>
              <a:solidFill>
                <a:srgbClr val="2E4F8E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endParaRPr lang="en-US">
              <a:solidFill>
                <a:srgbClr val="2E4F8E"/>
              </a:solidFill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# A </a:t>
            </a:r>
            <a:r>
              <a:rPr lang="en-US" err="1">
                <a:latin typeface="Consolas" panose="020B0609020204030204" pitchFamily="49" charset="0"/>
              </a:rPr>
              <a:t>tibble</a:t>
            </a:r>
            <a:r>
              <a:rPr lang="en-US">
                <a:latin typeface="Consolas" panose="020B0609020204030204" pitchFamily="49" charset="0"/>
              </a:rPr>
              <a:t>: 1,704 x 6</a:t>
            </a:r>
          </a:p>
          <a:p>
            <a:r>
              <a:rPr lang="en-US">
                <a:latin typeface="Consolas" panose="020B0609020204030204" pitchFamily="49" charset="0"/>
              </a:rPr>
              <a:t>   country     continent  year </a:t>
            </a:r>
            <a:r>
              <a:rPr lang="en-US" err="1">
                <a:latin typeface="Consolas" panose="020B0609020204030204" pitchFamily="49" charset="0"/>
              </a:rPr>
              <a:t>lifeExp</a:t>
            </a:r>
            <a:r>
              <a:rPr lang="en-US">
                <a:latin typeface="Consolas" panose="020B0609020204030204" pitchFamily="49" charset="0"/>
              </a:rPr>
              <a:t>      pop </a:t>
            </a:r>
            <a:r>
              <a:rPr lang="en-US" err="1">
                <a:latin typeface="Consolas" panose="020B0609020204030204" pitchFamily="49" charset="0"/>
              </a:rPr>
              <a:t>gdpPercap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   &lt;</a:t>
            </a:r>
            <a:r>
              <a:rPr lang="en-US" err="1">
                <a:latin typeface="Consolas" panose="020B0609020204030204" pitchFamily="49" charset="0"/>
              </a:rPr>
              <a:t>fct</a:t>
            </a:r>
            <a:r>
              <a:rPr lang="en-US">
                <a:latin typeface="Consolas" panose="020B0609020204030204" pitchFamily="49" charset="0"/>
              </a:rPr>
              <a:t>&gt;       &lt;</a:t>
            </a:r>
            <a:r>
              <a:rPr lang="en-US" err="1">
                <a:latin typeface="Consolas" panose="020B0609020204030204" pitchFamily="49" charset="0"/>
              </a:rPr>
              <a:t>fct</a:t>
            </a:r>
            <a:r>
              <a:rPr lang="en-US">
                <a:latin typeface="Consolas" panose="020B0609020204030204" pitchFamily="49" charset="0"/>
              </a:rPr>
              <a:t>&gt;     &lt;</a:t>
            </a:r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&gt;   &lt;</a:t>
            </a:r>
            <a:r>
              <a:rPr lang="en-US" err="1">
                <a:latin typeface="Consolas" panose="020B0609020204030204" pitchFamily="49" charset="0"/>
              </a:rPr>
              <a:t>dbl</a:t>
            </a:r>
            <a:r>
              <a:rPr lang="en-US">
                <a:latin typeface="Consolas" panose="020B0609020204030204" pitchFamily="49" charset="0"/>
              </a:rPr>
              <a:t>&gt;    &lt;</a:t>
            </a:r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&gt;     &lt;</a:t>
            </a:r>
            <a:r>
              <a:rPr lang="en-US" err="1">
                <a:latin typeface="Consolas" panose="020B0609020204030204" pitchFamily="49" charset="0"/>
              </a:rPr>
              <a:t>dbl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1 Afghanistan Asia       1952    28.8  8425333       779</a:t>
            </a:r>
          </a:p>
          <a:p>
            <a:r>
              <a:rPr lang="en-US">
                <a:latin typeface="Consolas" panose="020B0609020204030204" pitchFamily="49" charset="0"/>
              </a:rPr>
              <a:t> 2 Afghanistan Asia       1957    30.3  9240934       821</a:t>
            </a:r>
          </a:p>
          <a:p>
            <a:r>
              <a:rPr lang="en-US">
                <a:latin typeface="Consolas" panose="020B0609020204030204" pitchFamily="49" charset="0"/>
              </a:rPr>
              <a:t> 3 Afghanistan Asia       1962    32.0 10267083       853</a:t>
            </a:r>
          </a:p>
          <a:p>
            <a:r>
              <a:rPr lang="en-US">
                <a:latin typeface="Consolas" panose="020B0609020204030204" pitchFamily="49" charset="0"/>
              </a:rPr>
              <a:t> 4 Afghanistan Asia       1967    34.0 11537966       836</a:t>
            </a:r>
          </a:p>
          <a:p>
            <a:r>
              <a:rPr lang="en-US">
                <a:latin typeface="Consolas" panose="020B0609020204030204" pitchFamily="49" charset="0"/>
              </a:rPr>
              <a:t> 5 Afghanistan Asia       1972    36.1 13079460       740</a:t>
            </a:r>
          </a:p>
          <a:p>
            <a:r>
              <a:rPr lang="en-US">
                <a:latin typeface="Consolas" panose="020B0609020204030204" pitchFamily="49" charset="0"/>
              </a:rPr>
              <a:t> 6 Afghanistan Asia       1977    38.4 14880372       786</a:t>
            </a:r>
          </a:p>
          <a:p>
            <a:r>
              <a:rPr lang="en-US">
                <a:latin typeface="Consolas" panose="020B0609020204030204" pitchFamily="49" charset="0"/>
              </a:rPr>
              <a:t> 7 Afghanistan Asia       1982    39.9 12881816       978</a:t>
            </a:r>
          </a:p>
          <a:p>
            <a:r>
              <a:rPr lang="en-US">
                <a:latin typeface="Consolas" panose="020B0609020204030204" pitchFamily="49" charset="0"/>
              </a:rPr>
              <a:t> 8 Afghanistan Asia       1987    40.8 13867957       852</a:t>
            </a:r>
          </a:p>
          <a:p>
            <a:r>
              <a:rPr lang="en-US">
                <a:latin typeface="Consolas" panose="020B0609020204030204" pitchFamily="49" charset="0"/>
              </a:rPr>
              <a:t> 9 Afghanistan Asia       1992    41.7 16317921       649</a:t>
            </a:r>
          </a:p>
          <a:p>
            <a:r>
              <a:rPr lang="en-US">
                <a:latin typeface="Consolas" panose="020B0609020204030204" pitchFamily="49" charset="0"/>
              </a:rPr>
              <a:t>10 Afghanistan Asia       1997    41.8 22227415       635</a:t>
            </a:r>
          </a:p>
        </p:txBody>
      </p:sp>
    </p:spTree>
    <p:extLst>
      <p:ext uri="{BB962C8B-B14F-4D97-AF65-F5344CB8AC3E}">
        <p14:creationId xmlns:p14="http://schemas.microsoft.com/office/powerpoint/2010/main" val="324196246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D142-B2C8-4106-A076-AF8B1FC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ColorBrewer</a:t>
            </a:r>
            <a:r>
              <a:rPr lang="en-US"/>
              <a:t> palettes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307B-C945-4BEB-B77A-C2E16D553F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4716" y="818405"/>
            <a:ext cx="10488083" cy="7826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ColorBrewer</a:t>
            </a:r>
            <a:r>
              <a:rPr lang="en-US" dirty="0"/>
              <a:t> palettes are implemented in R through </a:t>
            </a:r>
            <a:r>
              <a:rPr lang="en-US" dirty="0" err="1">
                <a:latin typeface="Consolas" panose="020B0609020204030204" pitchFamily="49" charset="0"/>
              </a:rPr>
              <a:t>RColorBrewer</a:t>
            </a:r>
            <a:r>
              <a:rPr lang="en-US" dirty="0"/>
              <a:t> library and available in </a:t>
            </a:r>
            <a:r>
              <a:rPr lang="en-US" dirty="0" err="1"/>
              <a:t>ggplot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BF931-EEDA-4BD3-86B6-DDB7C4F4D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0" b="9659"/>
          <a:stretch/>
        </p:blipFill>
        <p:spPr>
          <a:xfrm>
            <a:off x="710142" y="1700871"/>
            <a:ext cx="10771717" cy="50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7748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Using </a:t>
            </a:r>
            <a:r>
              <a:rPr lang="en-US" err="1"/>
              <a:t>ColorBrewer</a:t>
            </a:r>
            <a:r>
              <a:rPr lang="en-US"/>
              <a:t> palettes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9"/>
            <a:ext cx="10488083" cy="5131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Let’s change the color scheme of our bar graph of population by 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5" y="1333851"/>
            <a:ext cx="1107228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(continent, year) %&gt;% summarize(pop = sum(pop/1000000)) %&gt;%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year, y = pop, fill=continent))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geom_col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scale_fill_brewer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(palette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YlGnBu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90329-10CA-4752-8E5E-D4B75536A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157" y="2257180"/>
            <a:ext cx="7761687" cy="460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6981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Using </a:t>
            </a:r>
            <a:r>
              <a:rPr lang="en-US" err="1"/>
              <a:t>ColorBrewer</a:t>
            </a:r>
            <a:r>
              <a:rPr lang="en-US"/>
              <a:t> palettes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9"/>
            <a:ext cx="10488083" cy="5131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Let’s change the color scheme of our </a:t>
            </a:r>
            <a:r>
              <a:rPr lang="en-US" dirty="0"/>
              <a:t>line</a:t>
            </a:r>
            <a:r>
              <a:rPr lang="en-US"/>
              <a:t> plot of life expectancy by 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5" y="1333851"/>
            <a:ext cx="1107228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(continent, year)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summarize(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= mean(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popMillions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= sum(pop/1000000)) %&gt;%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year,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color=continent))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geom_line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(size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popMillions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scale_color_brewer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(palette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"Set1"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85F84-9114-4164-B3BB-1B6BB9423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204" y="2576125"/>
            <a:ext cx="7111592" cy="42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2482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63F3-BF85-4D42-B3EA-F663C0F8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olas" panose="020B0609020204030204" pitchFamily="49" charset="0"/>
              </a:rPr>
              <a:t>ggplot</a:t>
            </a:r>
            <a:r>
              <a:rPr lang="en-US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0E9C-C49B-4ED1-9C9A-BE3BA21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comes with built-in themes that change the overall look of the plots</a:t>
            </a:r>
          </a:p>
          <a:p>
            <a:r>
              <a:rPr lang="en-US" dirty="0"/>
              <a:t>MANY more themes are available in add-on libraries (e.g. </a:t>
            </a:r>
            <a:r>
              <a:rPr lang="en-US" dirty="0" err="1">
                <a:latin typeface="Consolas" panose="020B0609020204030204" pitchFamily="49" charset="0"/>
              </a:rPr>
              <a:t>ggthemes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ggthemr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2" descr="Image result for ggplot logo">
            <a:extLst>
              <a:ext uri="{FF2B5EF4-FFF2-40B4-BE49-F238E27FC236}">
                <a16:creationId xmlns:a16="http://schemas.microsoft.com/office/drawing/2014/main" id="{862A6472-DBDD-4DE3-A498-4F57672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3746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8BE25-18B6-4EDC-AB6C-9EBA250F2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62" y="4581516"/>
            <a:ext cx="3840480" cy="22764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E8D261-912F-48E1-B69E-7A4135D2C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760" y="4581516"/>
            <a:ext cx="3840480" cy="2276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080BAF-FD6F-4A2F-A56D-9B86B2D1C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80" y="4581516"/>
            <a:ext cx="3840480" cy="2276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8EFFD-3E9C-45DB-B662-C3226183B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962" y="2290758"/>
            <a:ext cx="3840480" cy="2276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F9436-ADA7-4572-AD65-C5196182F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760" y="2290758"/>
            <a:ext cx="3840480" cy="2276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8E4BD-2EF1-47D5-B623-221132A53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780" y="2290758"/>
            <a:ext cx="3840480" cy="2276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1CE0A-78D1-4D8B-9EE2-03D6FDA265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6962" y="0"/>
            <a:ext cx="3840480" cy="2276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D1A1C-A9B7-4835-907A-897CAEA4D7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5760" y="0"/>
            <a:ext cx="3840480" cy="2276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1FC4BD-DACC-40A0-A6F0-65DB067247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780" y="0"/>
            <a:ext cx="3840480" cy="22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8107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7" y="731638"/>
            <a:ext cx="10517188" cy="663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understand the relationship between GDP and life expectancy for each continent and visualize the temporal evolution of these variables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716" y="1596712"/>
            <a:ext cx="11385231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toPlot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(continent, year)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summarize(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= mean(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= mean(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), pop = sum(pop/1000000))</a:t>
            </a:r>
          </a:p>
          <a:p>
            <a:endParaRPr lang="en-US" dirty="0">
              <a:solidFill>
                <a:srgbClr val="2E4F8E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head(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toPlot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n=10)</a:t>
            </a:r>
          </a:p>
          <a:p>
            <a:r>
              <a:rPr lang="en-US" dirty="0">
                <a:latin typeface="Consolas" panose="020B0609020204030204" pitchFamily="49" charset="0"/>
              </a:rPr>
              <a:t># A </a:t>
            </a:r>
            <a:r>
              <a:rPr lang="en-US" dirty="0" err="1">
                <a:latin typeface="Consolas" panose="020B0609020204030204" pitchFamily="49" charset="0"/>
              </a:rPr>
              <a:t>tibble</a:t>
            </a:r>
            <a:r>
              <a:rPr lang="en-US" dirty="0">
                <a:latin typeface="Consolas" panose="020B0609020204030204" pitchFamily="49" charset="0"/>
              </a:rPr>
              <a:t>: 10 x 5</a:t>
            </a:r>
          </a:p>
          <a:p>
            <a:r>
              <a:rPr lang="en-US" dirty="0">
                <a:latin typeface="Consolas" panose="020B0609020204030204" pitchFamily="49" charset="0"/>
              </a:rPr>
              <a:t># Groups:   continent [2]</a:t>
            </a:r>
          </a:p>
          <a:p>
            <a:r>
              <a:rPr lang="en-US" dirty="0">
                <a:latin typeface="Consolas" panose="020B0609020204030204" pitchFamily="49" charset="0"/>
              </a:rPr>
              <a:t>   continent  year </a:t>
            </a:r>
            <a:r>
              <a:rPr lang="en-US" dirty="0" err="1">
                <a:latin typeface="Consolas" panose="020B0609020204030204" pitchFamily="49" charset="0"/>
              </a:rPr>
              <a:t>lifeExp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gdpPercap</a:t>
            </a:r>
            <a:r>
              <a:rPr lang="en-US" dirty="0">
                <a:latin typeface="Consolas" panose="020B0609020204030204" pitchFamily="49" charset="0"/>
              </a:rPr>
              <a:t>   pop</a:t>
            </a:r>
          </a:p>
          <a:p>
            <a:r>
              <a:rPr lang="en-US" dirty="0">
                <a:latin typeface="Consolas" panose="020B0609020204030204" pitchFamily="49" charset="0"/>
              </a:rPr>
              <a:t>   &lt;</a:t>
            </a:r>
            <a:r>
              <a:rPr lang="en-US" dirty="0" err="1">
                <a:latin typeface="Consolas" panose="020B0609020204030204" pitchFamily="49" charset="0"/>
              </a:rPr>
              <a:t>fct</a:t>
            </a:r>
            <a:r>
              <a:rPr lang="en-US" dirty="0">
                <a:latin typeface="Consolas" panose="020B0609020204030204" pitchFamily="49" charset="0"/>
              </a:rPr>
              <a:t>&gt;     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 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    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1 Africa     1952    39.1      1253   238</a:t>
            </a:r>
          </a:p>
          <a:p>
            <a:r>
              <a:rPr lang="en-US" dirty="0">
                <a:latin typeface="Consolas" panose="020B0609020204030204" pitchFamily="49" charset="0"/>
              </a:rPr>
              <a:t> 2 Africa     1957    41.3      1385   265</a:t>
            </a:r>
          </a:p>
          <a:p>
            <a:r>
              <a:rPr lang="en-US" dirty="0">
                <a:latin typeface="Consolas" panose="020B0609020204030204" pitchFamily="49" charset="0"/>
              </a:rPr>
              <a:t> 3 Africa     1962    43.3      1598   297</a:t>
            </a:r>
          </a:p>
          <a:p>
            <a:r>
              <a:rPr lang="en-US" dirty="0">
                <a:latin typeface="Consolas" panose="020B0609020204030204" pitchFamily="49" charset="0"/>
              </a:rPr>
              <a:t> 4 Africa     1967    45.3      2050   335</a:t>
            </a:r>
          </a:p>
          <a:p>
            <a:r>
              <a:rPr lang="en-US" dirty="0">
                <a:latin typeface="Consolas" panose="020B0609020204030204" pitchFamily="49" charset="0"/>
              </a:rPr>
              <a:t> 5 Africa     1972    47.5      2340   380</a:t>
            </a:r>
          </a:p>
          <a:p>
            <a:r>
              <a:rPr lang="en-US" dirty="0">
                <a:latin typeface="Consolas" panose="020B0609020204030204" pitchFamily="49" charset="0"/>
              </a:rPr>
              <a:t> 6 Africa     1977    49.6      2586   433</a:t>
            </a:r>
          </a:p>
          <a:p>
            <a:r>
              <a:rPr lang="en-US" dirty="0">
                <a:latin typeface="Consolas" panose="020B0609020204030204" pitchFamily="49" charset="0"/>
              </a:rPr>
              <a:t> 7 Africa     1982    51.6      2482   499</a:t>
            </a:r>
          </a:p>
          <a:p>
            <a:r>
              <a:rPr lang="en-US" dirty="0">
                <a:latin typeface="Consolas" panose="020B0609020204030204" pitchFamily="49" charset="0"/>
              </a:rPr>
              <a:t> 8 Africa     1987    53.3      2283   575</a:t>
            </a:r>
          </a:p>
          <a:p>
            <a:r>
              <a:rPr lang="en-US" dirty="0">
                <a:latin typeface="Consolas" panose="020B0609020204030204" pitchFamily="49" charset="0"/>
              </a:rPr>
              <a:t> 9 Africa     1992    53.6      2282   659</a:t>
            </a:r>
          </a:p>
          <a:p>
            <a:r>
              <a:rPr lang="en-US" dirty="0">
                <a:latin typeface="Consolas" panose="020B0609020204030204" pitchFamily="49" charset="0"/>
              </a:rPr>
              <a:t>10 Africa     1997    53.6      2379   744</a:t>
            </a:r>
          </a:p>
        </p:txBody>
      </p:sp>
      <p:pic>
        <p:nvPicPr>
          <p:cNvPr id="7" name="Picture 6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905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564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7" y="843776"/>
            <a:ext cx="10161058" cy="6635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want to understand the relationship between GDP and life expectancy for each continent and visualize the temporal evolution of these variables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520" y="1760606"/>
            <a:ext cx="1197633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plotCmd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toPlot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color = continent, alpha = year)) +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(size = pop)) + 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geom_path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+ scale_x_log10())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AE924-070A-484B-85BF-75562559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115" y="2608437"/>
            <a:ext cx="7729770" cy="41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9438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on code assigned to an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204826"/>
            <a:ext cx="110645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plotCmd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xlab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"GDP per capita"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ylab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"Life expectancy (years)"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rgbClr val="2E4F8E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096" y="1678290"/>
            <a:ext cx="9523809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5864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code assigned to an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006420"/>
            <a:ext cx="1054457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plotCmd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xlab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"GDP per capita"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ylab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"Life expectancy (years)"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theme_minimal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scale_color_brewer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(palette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"Set1"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name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"Continent"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scale_alpha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scale_size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"Population \n(millions)"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FCF81E-4C8C-4FD2-8D7C-1C9190C58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250" y="2058995"/>
            <a:ext cx="9319501" cy="46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599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77" y="225734"/>
            <a:ext cx="10922000" cy="626005"/>
          </a:xfrm>
        </p:spPr>
        <p:txBody>
          <a:bodyPr/>
          <a:lstStyle/>
          <a:p>
            <a:r>
              <a:rPr lang="en-US" dirty="0"/>
              <a:t>Cheat sheets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27" y="38742"/>
            <a:ext cx="8830908" cy="67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315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ggplot2</a:t>
            </a:r>
            <a:r>
              <a:rPr lang="en-US"/>
              <a:t> package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717" y="960122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The </a:t>
            </a:r>
            <a:r>
              <a:rPr lang="en-US" sz="2000">
                <a:latin typeface="Consolas" panose="020B0609020204030204" pitchFamily="49" charset="0"/>
              </a:rPr>
              <a:t>ggplot2</a:t>
            </a:r>
            <a:r>
              <a:rPr lang="en-US" sz="2000"/>
              <a:t> library contains functions that allow you to build up complex graphics using a relatively small set of building blocks:</a:t>
            </a:r>
          </a:p>
          <a:p>
            <a:r>
              <a:rPr lang="en-US" sz="2000" err="1"/>
              <a:t>Geoms</a:t>
            </a:r>
            <a:endParaRPr lang="en-US" sz="2000"/>
          </a:p>
          <a:p>
            <a:r>
              <a:rPr lang="en-US" sz="2000"/>
              <a:t>Aesthetics</a:t>
            </a:r>
          </a:p>
          <a:p>
            <a:r>
              <a:rPr lang="en-US" sz="2000"/>
              <a:t>Scales</a:t>
            </a:r>
          </a:p>
          <a:p>
            <a:r>
              <a:rPr lang="en-US" sz="2000"/>
              <a:t>Facets</a:t>
            </a:r>
          </a:p>
          <a:p>
            <a:r>
              <a:rPr lang="en-US" sz="2000"/>
              <a:t>Themes</a:t>
            </a:r>
          </a:p>
          <a:p>
            <a:r>
              <a:rPr lang="en-US" sz="2000"/>
              <a:t>Guides</a:t>
            </a:r>
          </a:p>
          <a:p>
            <a:r>
              <a:rPr lang="en-US" sz="2000"/>
              <a:t>Coordinates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NOTE: the online documentation for ggplot2 is fantastic, and lays all the functions out in terms of these building blocks: http://ggplot2.tidyverse.org/reference/</a:t>
            </a:r>
          </a:p>
        </p:txBody>
      </p:sp>
      <p:pic>
        <p:nvPicPr>
          <p:cNvPr id="6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43507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77" y="225734"/>
            <a:ext cx="10922000" cy="626005"/>
          </a:xfrm>
        </p:spPr>
        <p:txBody>
          <a:bodyPr/>
          <a:lstStyle/>
          <a:p>
            <a:r>
              <a:rPr lang="en-US" dirty="0"/>
              <a:t>Cheat sheets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14" y="32994"/>
            <a:ext cx="8831699" cy="67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252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7207" y="206171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4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Questions?</a:t>
            </a:r>
          </a:p>
        </p:txBody>
      </p:sp>
      <p:sp>
        <p:nvSpPr>
          <p:cNvPr id="3" name="Rectangle 2"/>
          <p:cNvSpPr/>
          <p:nvPr/>
        </p:nvSpPr>
        <p:spPr>
          <a:xfrm>
            <a:off x="4138541" y="4866256"/>
            <a:ext cx="391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https://uw.iasystem.org/survey/205065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320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Geoms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927342"/>
            <a:ext cx="10972801" cy="485235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Geoms</a:t>
            </a:r>
            <a:r>
              <a:rPr lang="en-US" dirty="0"/>
              <a:t> are essentially the type of plot:</a:t>
            </a:r>
          </a:p>
          <a:p>
            <a:r>
              <a:rPr lang="en-US" dirty="0"/>
              <a:t>Scatter plot: </a:t>
            </a:r>
            <a:r>
              <a:rPr lang="en-US" dirty="0" err="1">
                <a:latin typeface="Consolas" panose="020B0609020204030204" pitchFamily="49" charset="0"/>
              </a:rPr>
              <a:t>geom_point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Line plot: </a:t>
            </a:r>
            <a:r>
              <a:rPr lang="en-US" dirty="0" err="1">
                <a:latin typeface="Consolas" panose="020B0609020204030204" pitchFamily="49" charset="0"/>
              </a:rPr>
              <a:t>geom_line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Box plots: </a:t>
            </a:r>
            <a:r>
              <a:rPr lang="en-US" dirty="0" err="1">
                <a:latin typeface="Consolas" panose="020B0609020204030204" pitchFamily="49" charset="0"/>
              </a:rPr>
              <a:t>geom_boxplot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Histograms: </a:t>
            </a:r>
            <a:r>
              <a:rPr lang="en-US" dirty="0" err="1">
                <a:latin typeface="Consolas" panose="020B0609020204030204" pitchFamily="49" charset="0"/>
              </a:rPr>
              <a:t>geom_histogram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Density plot: </a:t>
            </a:r>
            <a:r>
              <a:rPr lang="en-US" dirty="0" err="1">
                <a:latin typeface="Consolas" panose="020B0609020204030204" pitchFamily="49" charset="0"/>
              </a:rPr>
              <a:t>geom_density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Error bars: </a:t>
            </a:r>
            <a:r>
              <a:rPr lang="en-US" dirty="0" err="1">
                <a:latin typeface="Consolas" panose="020B0609020204030204" pitchFamily="49" charset="0"/>
              </a:rPr>
              <a:t>geom_errorbar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Text: </a:t>
            </a:r>
            <a:r>
              <a:rPr lang="en-US" dirty="0" err="1">
                <a:latin typeface="Consolas" panose="020B0609020204030204" pitchFamily="49" charset="0"/>
              </a:rPr>
              <a:t>geom_text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Polygons: </a:t>
            </a:r>
            <a:r>
              <a:rPr lang="en-US" dirty="0" err="1">
                <a:latin typeface="Consolas" panose="020B0609020204030204" pitchFamily="49" charset="0"/>
              </a:rPr>
              <a:t>geom_polygon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cs typeface="Segoe UI Semilight" panose="020B0402040204020203" pitchFamily="34" charset="0"/>
              </a:rPr>
              <a:t>and many more…</a:t>
            </a:r>
          </a:p>
        </p:txBody>
      </p:sp>
      <p:pic>
        <p:nvPicPr>
          <p:cNvPr id="4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8655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Aesthetics refer to mapping different elements of the data to different features of a </a:t>
            </a:r>
            <a:r>
              <a:rPr lang="en-US" dirty="0" err="1"/>
              <a:t>geom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Specify using </a:t>
            </a:r>
            <a:r>
              <a:rPr lang="en-US" dirty="0" err="1"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Not all aesthetics are meaningful for all </a:t>
            </a:r>
            <a:r>
              <a:rPr lang="en-US" dirty="0" err="1"/>
              <a:t>geoms</a:t>
            </a:r>
            <a:r>
              <a:rPr lang="en-US" dirty="0"/>
              <a:t> (e.g., shape makes sense for a point </a:t>
            </a:r>
            <a:r>
              <a:rPr lang="en-US" dirty="0" err="1"/>
              <a:t>geom</a:t>
            </a:r>
            <a:r>
              <a:rPr lang="en-US" dirty="0"/>
              <a:t>, but not a line </a:t>
            </a:r>
            <a:r>
              <a:rPr lang="en-US" dirty="0" err="1"/>
              <a:t>geom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47914" y="1913275"/>
            <a:ext cx="8296172" cy="239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  <a:noAutofit/>
          </a:bodyPr>
          <a:lstStyle>
            <a:lvl1pPr marL="30905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120000"/>
              <a:buChar char="•"/>
              <a:defRPr sz="2401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+mn-cs"/>
              </a:defRPr>
            </a:lvl1pPr>
            <a:lvl2pPr marL="755706" indent="-294238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21717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78645" indent="-309056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2129527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2739173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348820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958466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568111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position</a:t>
            </a:r>
          </a:p>
          <a:p>
            <a:r>
              <a:rPr lang="en-US" kern="0" dirty="0"/>
              <a:t>y position</a:t>
            </a:r>
          </a:p>
          <a:p>
            <a:r>
              <a:rPr lang="en-US" kern="0" dirty="0"/>
              <a:t>labels</a:t>
            </a:r>
          </a:p>
          <a:p>
            <a:r>
              <a:rPr lang="en-US" kern="0" dirty="0"/>
              <a:t>color (border color)</a:t>
            </a:r>
          </a:p>
          <a:p>
            <a:r>
              <a:rPr lang="en-US" kern="0" dirty="0"/>
              <a:t>fill (fill color)</a:t>
            </a:r>
          </a:p>
          <a:p>
            <a:r>
              <a:rPr lang="en-US" kern="0" dirty="0"/>
              <a:t>shape</a:t>
            </a:r>
          </a:p>
          <a:p>
            <a:r>
              <a:rPr lang="en-US" kern="0" dirty="0"/>
              <a:t>line type</a:t>
            </a:r>
          </a:p>
          <a:p>
            <a:r>
              <a:rPr lang="en-US" kern="0" dirty="0"/>
              <a:t>size</a:t>
            </a:r>
          </a:p>
          <a:p>
            <a:r>
              <a:rPr lang="en-US" kern="0" dirty="0"/>
              <a:t>transparency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529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52488"/>
            <a:ext cx="10922001" cy="4424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is used to initialize the plot, specify the data, and set the overall aesthetic</a:t>
            </a:r>
          </a:p>
          <a:p>
            <a:pPr marL="0" indent="0">
              <a:buNone/>
            </a:pPr>
            <a:r>
              <a:rPr lang="en-US" dirty="0"/>
              <a:t>Here we're telling </a:t>
            </a:r>
            <a:r>
              <a:rPr lang="en-US" dirty="0" err="1"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to use the </a:t>
            </a:r>
            <a:r>
              <a:rPr lang="en-US" dirty="0" err="1"/>
              <a:t>gapminder</a:t>
            </a:r>
            <a:r>
              <a:rPr lang="en-US" dirty="0"/>
              <a:t> data frame, and map </a:t>
            </a:r>
            <a:r>
              <a:rPr lang="en-US" dirty="0" err="1"/>
              <a:t>gdpPercap</a:t>
            </a:r>
            <a:r>
              <a:rPr lang="en-US" dirty="0"/>
              <a:t> to the x-axis, and </a:t>
            </a:r>
            <a:r>
              <a:rPr lang="en-US" dirty="0" err="1"/>
              <a:t>lifeExp</a:t>
            </a:r>
            <a:r>
              <a:rPr lang="en-US" dirty="0"/>
              <a:t> to the y-axis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631140"/>
            <a:ext cx="109728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607" y="3103268"/>
            <a:ext cx="6316786" cy="37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372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err="1"/>
              <a:t>geoms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16574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To plot data we add a </a:t>
            </a:r>
            <a:r>
              <a:rPr lang="en-US" err="1"/>
              <a:t>geom</a:t>
            </a:r>
            <a:r>
              <a:rPr lang="en-US"/>
              <a:t> that specifies how the data should be plotted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6" y="1506583"/>
            <a:ext cx="109728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238" y="2160678"/>
            <a:ext cx="6809524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27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16574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Use </a:t>
            </a:r>
            <a:r>
              <a:rPr lang="en-US" err="1"/>
              <a:t>ggplot</a:t>
            </a:r>
            <a:r>
              <a:rPr lang="en-US"/>
              <a:t> to make a scatter plot with year on the x-axis and </a:t>
            </a:r>
            <a:r>
              <a:rPr lang="en-US" err="1"/>
              <a:t>lifeExp</a:t>
            </a:r>
            <a:r>
              <a:rPr lang="en-US"/>
              <a:t> on the y-axis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3498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epi510_R_6_dataMngmt</Template>
  <TotalTime>5311</TotalTime>
  <Words>2626</Words>
  <Application>Microsoft Macintosh PowerPoint</Application>
  <PresentationFormat>Widescreen</PresentationFormat>
  <Paragraphs>255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Segoe UI</vt:lpstr>
      <vt:lpstr>Segoe UI Semibold</vt:lpstr>
      <vt:lpstr>Segoe UI Semilight</vt:lpstr>
      <vt:lpstr>Times New Roman</vt:lpstr>
      <vt:lpstr>IHME ppt template_1109</vt:lpstr>
      <vt:lpstr>1_IHME ppt template_1109</vt:lpstr>
      <vt:lpstr>2_IHME ppt template_1109</vt:lpstr>
      <vt:lpstr>Epi 510: Introduction to R #10 ggplot &amp; more Tidyverse</vt:lpstr>
      <vt:lpstr>PowerPoint Presentation</vt:lpstr>
      <vt:lpstr>Before we get started</vt:lpstr>
      <vt:lpstr>ggplot2 package</vt:lpstr>
      <vt:lpstr>Geoms</vt:lpstr>
      <vt:lpstr>Aesthetics</vt:lpstr>
      <vt:lpstr>Basic syntax</vt:lpstr>
      <vt:lpstr>Adding geoms</vt:lpstr>
      <vt:lpstr>Exercise</vt:lpstr>
      <vt:lpstr>geom_jitter()</vt:lpstr>
      <vt:lpstr>Using dplyr and ggplot together</vt:lpstr>
      <vt:lpstr>Exercise</vt:lpstr>
      <vt:lpstr>Adding geoms</vt:lpstr>
      <vt:lpstr>Exercise</vt:lpstr>
      <vt:lpstr>Adding aesthetics </vt:lpstr>
      <vt:lpstr>Exercise</vt:lpstr>
      <vt:lpstr>Controlling scale</vt:lpstr>
      <vt:lpstr>geom &amp; aesthetic pairings</vt:lpstr>
      <vt:lpstr>Inheriting aesthetics</vt:lpstr>
      <vt:lpstr>Exercise</vt:lpstr>
      <vt:lpstr>Exercise</vt:lpstr>
      <vt:lpstr>Faceting</vt:lpstr>
      <vt:lpstr>Exercise</vt:lpstr>
      <vt:lpstr>Visualizing summary statistics</vt:lpstr>
      <vt:lpstr>Visualizing summary statistics</vt:lpstr>
      <vt:lpstr>Visualizing summary statistics with bar graphs</vt:lpstr>
      <vt:lpstr>Visualizing summary statistics with bar graphs</vt:lpstr>
      <vt:lpstr>Visualizing summary statistics with bar graphs</vt:lpstr>
      <vt:lpstr>ColorBrewer</vt:lpstr>
      <vt:lpstr>ColorBrewer palettes</vt:lpstr>
      <vt:lpstr>Using ColorBrewer palettes I</vt:lpstr>
      <vt:lpstr>Using ColorBrewer palettes II</vt:lpstr>
      <vt:lpstr>ggplot themes</vt:lpstr>
      <vt:lpstr>PowerPoint Presentation</vt:lpstr>
      <vt:lpstr>Example</vt:lpstr>
      <vt:lpstr>Example</vt:lpstr>
      <vt:lpstr>Building on code assigned to an object</vt:lpstr>
      <vt:lpstr>Building on code assigned to an object</vt:lpstr>
      <vt:lpstr>Cheat sheets</vt:lpstr>
      <vt:lpstr>Cheat sheets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510: Introduction to R #10 ggplot &amp; more Tidyverse</dc:title>
  <dc:creator>Jeff Stanaway</dc:creator>
  <cp:lastModifiedBy>Susan C. Glenn</cp:lastModifiedBy>
  <cp:revision>60</cp:revision>
  <dcterms:created xsi:type="dcterms:W3CDTF">2019-03-04T17:17:59Z</dcterms:created>
  <dcterms:modified xsi:type="dcterms:W3CDTF">2022-11-06T06:01:02Z</dcterms:modified>
</cp:coreProperties>
</file>