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62"/>
  </p:notesMasterIdLst>
  <p:sldIdLst>
    <p:sldId id="323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77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30" r:id="rId21"/>
    <p:sldId id="374" r:id="rId22"/>
    <p:sldId id="327" r:id="rId23"/>
    <p:sldId id="325" r:id="rId24"/>
    <p:sldId id="390" r:id="rId25"/>
    <p:sldId id="331" r:id="rId26"/>
    <p:sldId id="332" r:id="rId27"/>
    <p:sldId id="333" r:id="rId28"/>
    <p:sldId id="334" r:id="rId29"/>
    <p:sldId id="335" r:id="rId30"/>
    <p:sldId id="336" r:id="rId31"/>
    <p:sldId id="338" r:id="rId32"/>
    <p:sldId id="347" r:id="rId33"/>
    <p:sldId id="350" r:id="rId34"/>
    <p:sldId id="348" r:id="rId35"/>
    <p:sldId id="389" r:id="rId36"/>
    <p:sldId id="349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88" r:id="rId6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Escudero" initials="JE" lastIdx="27" clrIdx="0">
    <p:extLst>
      <p:ext uri="{19B8F6BF-5375-455C-9EA6-DF929625EA0E}">
        <p15:presenceInfo xmlns:p15="http://schemas.microsoft.com/office/powerpoint/2012/main" userId="ab2b4c0b428fd0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4F1DE-3D97-458E-B921-82AF83CB05ED}" v="4" dt="2020-10-28T19:22:3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commentAuthors" Target="commentAuthors.xml"/><Relationship Id="rId68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19DFD2B-B839-47ED-BD2D-90F4A36A1B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gm:t>
    </dgm:pt>
    <dgm:pt modelId="{0964FB87-AE82-4823-981C-3BE91B1AEAAB}" type="par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2232052-306E-4E48-A77A-23AE1CAA44C3}" type="sib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2A737FB6-0D0D-4967-9682-7941B9125011}" type="pres">
      <dgm:prSet presAssocID="{1AD7E98C-98EE-4911-9E67-D7937BA59D98}" presName="text_1" presStyleLbl="node1" presStyleIdx="0" presStyleCnt="3">
        <dgm:presLayoutVars>
          <dgm:bulletEnabled val="1"/>
        </dgm:presLayoutVars>
      </dgm:prSet>
      <dgm:spPr/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3">
        <dgm:presLayoutVars>
          <dgm:bulletEnabled val="1"/>
        </dgm:presLayoutVars>
      </dgm:prSet>
      <dgm:spPr/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79A479F1-9916-4F30-8FFE-77A82A1C01C6}" type="pres">
      <dgm:prSet presAssocID="{919DFD2B-B839-47ED-BD2D-90F4A36A1B98}" presName="text_3" presStyleLbl="node1" presStyleIdx="2" presStyleCnt="3">
        <dgm:presLayoutVars>
          <dgm:bulletEnabled val="1"/>
        </dgm:presLayoutVars>
      </dgm:prSet>
      <dgm:spPr/>
    </dgm:pt>
    <dgm:pt modelId="{0CE75C2A-1449-43CF-B185-43A2F99141AA}" type="pres">
      <dgm:prSet presAssocID="{919DFD2B-B839-47ED-BD2D-90F4A36A1B98}" presName="accent_3" presStyleCnt="0"/>
      <dgm:spPr/>
    </dgm:pt>
    <dgm:pt modelId="{F25F3952-E3C8-4338-B0E7-A4E883F8BE7F}" type="pres">
      <dgm:prSet presAssocID="{919DFD2B-B839-47ED-BD2D-90F4A36A1B98}" presName="accentRepeatNode" presStyleLbl="solidFgAcc1" presStyleIdx="2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F9539864-1FB7-42A9-8BD6-E2DD34125DC8}" srcId="{4F0D10A5-7DB6-460B-928B-F99BCBDE037D}" destId="{919DFD2B-B839-47ED-BD2D-90F4A36A1B98}" srcOrd="2" destOrd="0" parTransId="{0964FB87-AE82-4823-981C-3BE91B1AEAAB}" sibTransId="{D2232052-306E-4E48-A77A-23AE1CAA44C3}"/>
    <dgm:cxn modelId="{FBB8488B-9B87-40A9-AF0F-416D3F0A9EF5}" type="presOf" srcId="{919DFD2B-B839-47ED-BD2D-90F4A36A1B98}" destId="{79A479F1-9916-4F30-8FFE-77A82A1C01C6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  <dgm:cxn modelId="{3EEE571F-CC72-4028-A440-E7E0432AE6E6}" type="presParOf" srcId="{C1051329-06A0-4A36-BFC3-D9B79E76B347}" destId="{79A479F1-9916-4F30-8FFE-77A82A1C01C6}" srcOrd="5" destOrd="0" presId="urn:microsoft.com/office/officeart/2008/layout/VerticalCurvedList"/>
    <dgm:cxn modelId="{51DC38B3-A049-45CA-9DE3-EFC2035E7080}" type="presParOf" srcId="{C1051329-06A0-4A36-BFC3-D9B79E76B347}" destId="{0CE75C2A-1449-43CF-B185-43A2F99141AA}" srcOrd="6" destOrd="0" presId="urn:microsoft.com/office/officeart/2008/layout/VerticalCurvedList"/>
    <dgm:cxn modelId="{A6B9E520-E12E-4CC5-B6A4-9E981D0E5B60}" type="presParOf" srcId="{0CE75C2A-1449-43CF-B185-43A2F99141AA}" destId="{F25F3952-E3C8-4338-B0E7-A4E883F8BE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19DFD2B-B839-47ED-BD2D-90F4A36A1B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gm:t>
    </dgm:pt>
    <dgm:pt modelId="{0964FB87-AE82-4823-981C-3BE91B1AEAAB}" type="par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2232052-306E-4E48-A77A-23AE1CAA44C3}" type="sib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2A737FB6-0D0D-4967-9682-7941B9125011}" type="pres">
      <dgm:prSet presAssocID="{1AD7E98C-98EE-4911-9E67-D7937BA59D98}" presName="text_1" presStyleLbl="node1" presStyleIdx="0" presStyleCnt="3">
        <dgm:presLayoutVars>
          <dgm:bulletEnabled val="1"/>
        </dgm:presLayoutVars>
      </dgm:prSet>
      <dgm:spPr/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3">
        <dgm:presLayoutVars>
          <dgm:bulletEnabled val="1"/>
        </dgm:presLayoutVars>
      </dgm:prSet>
      <dgm:spPr/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79A479F1-9916-4F30-8FFE-77A82A1C01C6}" type="pres">
      <dgm:prSet presAssocID="{919DFD2B-B839-47ED-BD2D-90F4A36A1B98}" presName="text_3" presStyleLbl="node1" presStyleIdx="2" presStyleCnt="3">
        <dgm:presLayoutVars>
          <dgm:bulletEnabled val="1"/>
        </dgm:presLayoutVars>
      </dgm:prSet>
      <dgm:spPr/>
    </dgm:pt>
    <dgm:pt modelId="{0CE75C2A-1449-43CF-B185-43A2F99141AA}" type="pres">
      <dgm:prSet presAssocID="{919DFD2B-B839-47ED-BD2D-90F4A36A1B98}" presName="accent_3" presStyleCnt="0"/>
      <dgm:spPr/>
    </dgm:pt>
    <dgm:pt modelId="{F25F3952-E3C8-4338-B0E7-A4E883F8BE7F}" type="pres">
      <dgm:prSet presAssocID="{919DFD2B-B839-47ED-BD2D-90F4A36A1B98}" presName="accentRepeatNode" presStyleLbl="solidFgAcc1" presStyleIdx="2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F9539864-1FB7-42A9-8BD6-E2DD34125DC8}" srcId="{4F0D10A5-7DB6-460B-928B-F99BCBDE037D}" destId="{919DFD2B-B839-47ED-BD2D-90F4A36A1B98}" srcOrd="2" destOrd="0" parTransId="{0964FB87-AE82-4823-981C-3BE91B1AEAAB}" sibTransId="{D2232052-306E-4E48-A77A-23AE1CAA44C3}"/>
    <dgm:cxn modelId="{FBB8488B-9B87-40A9-AF0F-416D3F0A9EF5}" type="presOf" srcId="{919DFD2B-B839-47ED-BD2D-90F4A36A1B98}" destId="{79A479F1-9916-4F30-8FFE-77A82A1C01C6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  <dgm:cxn modelId="{3EEE571F-CC72-4028-A440-E7E0432AE6E6}" type="presParOf" srcId="{C1051329-06A0-4A36-BFC3-D9B79E76B347}" destId="{79A479F1-9916-4F30-8FFE-77A82A1C01C6}" srcOrd="5" destOrd="0" presId="urn:microsoft.com/office/officeart/2008/layout/VerticalCurvedList"/>
    <dgm:cxn modelId="{51DC38B3-A049-45CA-9DE3-EFC2035E7080}" type="presParOf" srcId="{C1051329-06A0-4A36-BFC3-D9B79E76B347}" destId="{0CE75C2A-1449-43CF-B185-43A2F99141AA}" srcOrd="6" destOrd="0" presId="urn:microsoft.com/office/officeart/2008/layout/VerticalCurvedList"/>
    <dgm:cxn modelId="{A6B9E520-E12E-4CC5-B6A4-9E981D0E5B60}" type="presParOf" srcId="{0CE75C2A-1449-43CF-B185-43A2F99141AA}" destId="{F25F3952-E3C8-4338-B0E7-A4E883F8BE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19DFD2B-B839-47ED-BD2D-90F4A36A1B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gm:t>
    </dgm:pt>
    <dgm:pt modelId="{0964FB87-AE82-4823-981C-3BE91B1AEAAB}" type="par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2232052-306E-4E48-A77A-23AE1CAA44C3}" type="sib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2A737FB6-0D0D-4967-9682-7941B9125011}" type="pres">
      <dgm:prSet presAssocID="{1AD7E98C-98EE-4911-9E67-D7937BA59D98}" presName="text_1" presStyleLbl="node1" presStyleIdx="0" presStyleCnt="3">
        <dgm:presLayoutVars>
          <dgm:bulletEnabled val="1"/>
        </dgm:presLayoutVars>
      </dgm:prSet>
      <dgm:spPr/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3">
        <dgm:presLayoutVars>
          <dgm:bulletEnabled val="1"/>
        </dgm:presLayoutVars>
      </dgm:prSet>
      <dgm:spPr/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79A479F1-9916-4F30-8FFE-77A82A1C01C6}" type="pres">
      <dgm:prSet presAssocID="{919DFD2B-B839-47ED-BD2D-90F4A36A1B98}" presName="text_3" presStyleLbl="node1" presStyleIdx="2" presStyleCnt="3">
        <dgm:presLayoutVars>
          <dgm:bulletEnabled val="1"/>
        </dgm:presLayoutVars>
      </dgm:prSet>
      <dgm:spPr/>
    </dgm:pt>
    <dgm:pt modelId="{0CE75C2A-1449-43CF-B185-43A2F99141AA}" type="pres">
      <dgm:prSet presAssocID="{919DFD2B-B839-47ED-BD2D-90F4A36A1B98}" presName="accent_3" presStyleCnt="0"/>
      <dgm:spPr/>
    </dgm:pt>
    <dgm:pt modelId="{F25F3952-E3C8-4338-B0E7-A4E883F8BE7F}" type="pres">
      <dgm:prSet presAssocID="{919DFD2B-B839-47ED-BD2D-90F4A36A1B98}" presName="accentRepeatNode" presStyleLbl="solidFgAcc1" presStyleIdx="2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F9539864-1FB7-42A9-8BD6-E2DD34125DC8}" srcId="{4F0D10A5-7DB6-460B-928B-F99BCBDE037D}" destId="{919DFD2B-B839-47ED-BD2D-90F4A36A1B98}" srcOrd="2" destOrd="0" parTransId="{0964FB87-AE82-4823-981C-3BE91B1AEAAB}" sibTransId="{D2232052-306E-4E48-A77A-23AE1CAA44C3}"/>
    <dgm:cxn modelId="{FBB8488B-9B87-40A9-AF0F-416D3F0A9EF5}" type="presOf" srcId="{919DFD2B-B839-47ED-BD2D-90F4A36A1B98}" destId="{79A479F1-9916-4F30-8FFE-77A82A1C01C6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  <dgm:cxn modelId="{3EEE571F-CC72-4028-A440-E7E0432AE6E6}" type="presParOf" srcId="{C1051329-06A0-4A36-BFC3-D9B79E76B347}" destId="{79A479F1-9916-4F30-8FFE-77A82A1C01C6}" srcOrd="5" destOrd="0" presId="urn:microsoft.com/office/officeart/2008/layout/VerticalCurvedList"/>
    <dgm:cxn modelId="{51DC38B3-A049-45CA-9DE3-EFC2035E7080}" type="presParOf" srcId="{C1051329-06A0-4A36-BFC3-D9B79E76B347}" destId="{0CE75C2A-1449-43CF-B185-43A2F99141AA}" srcOrd="6" destOrd="0" presId="urn:microsoft.com/office/officeart/2008/layout/VerticalCurvedList"/>
    <dgm:cxn modelId="{A6B9E520-E12E-4CC5-B6A4-9E981D0E5B60}" type="presParOf" srcId="{0CE75C2A-1449-43CF-B185-43A2F99141AA}" destId="{F25F3952-E3C8-4338-B0E7-A4E883F8BE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19DFD2B-B839-47ED-BD2D-90F4A36A1B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gm:t>
    </dgm:pt>
    <dgm:pt modelId="{0964FB87-AE82-4823-981C-3BE91B1AEAAB}" type="par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D2232052-306E-4E48-A77A-23AE1CAA44C3}" type="sibTrans" cxnId="{F9539864-1FB7-42A9-8BD6-E2DD34125DC8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2A737FB6-0D0D-4967-9682-7941B9125011}" type="pres">
      <dgm:prSet presAssocID="{1AD7E98C-98EE-4911-9E67-D7937BA59D98}" presName="text_1" presStyleLbl="node1" presStyleIdx="0" presStyleCnt="3">
        <dgm:presLayoutVars>
          <dgm:bulletEnabled val="1"/>
        </dgm:presLayoutVars>
      </dgm:prSet>
      <dgm:spPr/>
    </dgm:pt>
    <dgm:pt modelId="{611A7DDE-FF3C-4E22-AA2F-6786D9861DC5}" type="pres">
      <dgm:prSet presAssocID="{1AD7E98C-98EE-4911-9E67-D7937BA59D98}" presName="accent_1" presStyleCnt="0"/>
      <dgm:spPr/>
    </dgm:pt>
    <dgm:pt modelId="{24CB5CEC-0CEA-4E96-9964-D8955C765D22}" type="pres">
      <dgm:prSet presAssocID="{1AD7E98C-98EE-4911-9E67-D7937BA59D98}" presName="accentRepeatNode" presStyleLbl="solidFgAcc1" presStyleIdx="0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F7B33980-0414-4E06-A9CF-95CDF960362D}" type="pres">
      <dgm:prSet presAssocID="{72305D61-A674-47CC-9E8A-0EDD20198AF9}" presName="text_2" presStyleLbl="node1" presStyleIdx="1" presStyleCnt="3">
        <dgm:presLayoutVars>
          <dgm:bulletEnabled val="1"/>
        </dgm:presLayoutVars>
      </dgm:prSet>
      <dgm:spPr/>
    </dgm:pt>
    <dgm:pt modelId="{F684305C-4C5B-49F5-B940-671CC63BCE88}" type="pres">
      <dgm:prSet presAssocID="{72305D61-A674-47CC-9E8A-0EDD20198AF9}" presName="accent_2" presStyleCnt="0"/>
      <dgm:spPr/>
    </dgm:pt>
    <dgm:pt modelId="{8B7CB53B-0E3D-429B-A19F-62D8750232F6}" type="pres">
      <dgm:prSet presAssocID="{72305D61-A674-47CC-9E8A-0EDD20198AF9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79A479F1-9916-4F30-8FFE-77A82A1C01C6}" type="pres">
      <dgm:prSet presAssocID="{919DFD2B-B839-47ED-BD2D-90F4A36A1B98}" presName="text_3" presStyleLbl="node1" presStyleIdx="2" presStyleCnt="3">
        <dgm:presLayoutVars>
          <dgm:bulletEnabled val="1"/>
        </dgm:presLayoutVars>
      </dgm:prSet>
      <dgm:spPr/>
    </dgm:pt>
    <dgm:pt modelId="{0CE75C2A-1449-43CF-B185-43A2F99141AA}" type="pres">
      <dgm:prSet presAssocID="{919DFD2B-B839-47ED-BD2D-90F4A36A1B98}" presName="accent_3" presStyleCnt="0"/>
      <dgm:spPr/>
    </dgm:pt>
    <dgm:pt modelId="{F25F3952-E3C8-4338-B0E7-A4E883F8BE7F}" type="pres">
      <dgm:prSet presAssocID="{919DFD2B-B839-47ED-BD2D-90F4A36A1B98}" presName="accentRepeatNode" presStyleLbl="solidFgAcc1" presStyleIdx="2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39160F10-6B48-49A9-B9B7-FFAE5314058F}" srcId="{4F0D10A5-7DB6-460B-928B-F99BCBDE037D}" destId="{72305D61-A674-47CC-9E8A-0EDD20198AF9}" srcOrd="1" destOrd="0" parTransId="{93064872-BA39-40A4-A832-9CFB26818EDD}" sibTransId="{090D6F0F-76E4-48CC-927B-A28DB54F65FE}"/>
    <dgm:cxn modelId="{F9539864-1FB7-42A9-8BD6-E2DD34125DC8}" srcId="{4F0D10A5-7DB6-460B-928B-F99BCBDE037D}" destId="{919DFD2B-B839-47ED-BD2D-90F4A36A1B98}" srcOrd="2" destOrd="0" parTransId="{0964FB87-AE82-4823-981C-3BE91B1AEAAB}" sibTransId="{D2232052-306E-4E48-A77A-23AE1CAA44C3}"/>
    <dgm:cxn modelId="{FBB8488B-9B87-40A9-AF0F-416D3F0A9EF5}" type="presOf" srcId="{919DFD2B-B839-47ED-BD2D-90F4A36A1B98}" destId="{79A479F1-9916-4F30-8FFE-77A82A1C01C6}" srcOrd="0" destOrd="0" presId="urn:microsoft.com/office/officeart/2008/layout/VerticalCurvedList"/>
    <dgm:cxn modelId="{1365D08D-4916-4A46-86CB-80D7FCA628D1}" type="presOf" srcId="{72305D61-A674-47CC-9E8A-0EDD20198AF9}" destId="{F7B33980-0414-4E06-A9CF-95CDF960362D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FF1DBE2-12F8-49D9-9783-77671DAAF921}" type="presOf" srcId="{1AD7E98C-98EE-4911-9E67-D7937BA59D98}" destId="{2A737FB6-0D0D-4967-9682-7941B9125011}" srcOrd="0" destOrd="0" presId="urn:microsoft.com/office/officeart/2008/layout/VerticalCurvedList"/>
    <dgm:cxn modelId="{E3F32AE3-E139-41C1-B363-AE07081D054D}" srcId="{4F0D10A5-7DB6-460B-928B-F99BCBDE037D}" destId="{1AD7E98C-98EE-4911-9E67-D7937BA59D98}" srcOrd="0" destOrd="0" parTransId="{B55045EC-E570-4C61-AAC7-6B550A0BD2D8}" sibTransId="{48736ED5-82E9-4762-9E66-192597108988}"/>
    <dgm:cxn modelId="{3DF995E9-09B8-4664-B7BE-E4EED47C4B86}" type="presOf" srcId="{48736ED5-82E9-4762-9E66-192597108988}" destId="{4D5102D1-ADBB-4FDB-A809-D0BB1EFFD797}" srcOrd="0" destOrd="0" presId="urn:microsoft.com/office/officeart/2008/layout/VerticalCurvedList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FF149159-1901-470A-AA72-0888D2AAE67B}" type="presParOf" srcId="{C1051329-06A0-4A36-BFC3-D9B79E76B347}" destId="{2A737FB6-0D0D-4967-9682-7941B9125011}" srcOrd="1" destOrd="0" presId="urn:microsoft.com/office/officeart/2008/layout/VerticalCurvedList"/>
    <dgm:cxn modelId="{D1541696-5D45-4955-8C20-87B1E8B08B33}" type="presParOf" srcId="{C1051329-06A0-4A36-BFC3-D9B79E76B347}" destId="{611A7DDE-FF3C-4E22-AA2F-6786D9861DC5}" srcOrd="2" destOrd="0" presId="urn:microsoft.com/office/officeart/2008/layout/VerticalCurvedList"/>
    <dgm:cxn modelId="{5E5B659F-4245-4C0F-88A3-4C43D447A89B}" type="presParOf" srcId="{611A7DDE-FF3C-4E22-AA2F-6786D9861DC5}" destId="{24CB5CEC-0CEA-4E96-9964-D8955C765D22}" srcOrd="0" destOrd="0" presId="urn:microsoft.com/office/officeart/2008/layout/VerticalCurvedList"/>
    <dgm:cxn modelId="{7E4FA5E9-914E-4B58-ADF9-366AD329FB20}" type="presParOf" srcId="{C1051329-06A0-4A36-BFC3-D9B79E76B347}" destId="{F7B33980-0414-4E06-A9CF-95CDF960362D}" srcOrd="3" destOrd="0" presId="urn:microsoft.com/office/officeart/2008/layout/VerticalCurvedList"/>
    <dgm:cxn modelId="{0EFDFB46-A45A-4779-B2DE-379AA580F386}" type="presParOf" srcId="{C1051329-06A0-4A36-BFC3-D9B79E76B347}" destId="{F684305C-4C5B-49F5-B940-671CC63BCE88}" srcOrd="4" destOrd="0" presId="urn:microsoft.com/office/officeart/2008/layout/VerticalCurvedList"/>
    <dgm:cxn modelId="{815A9E59-78A6-4028-9648-BEC650CF7884}" type="presParOf" srcId="{F684305C-4C5B-49F5-B940-671CC63BCE88}" destId="{8B7CB53B-0E3D-429B-A19F-62D8750232F6}" srcOrd="0" destOrd="0" presId="urn:microsoft.com/office/officeart/2008/layout/VerticalCurvedList"/>
    <dgm:cxn modelId="{3EEE571F-CC72-4028-A440-E7E0432AE6E6}" type="presParOf" srcId="{C1051329-06A0-4A36-BFC3-D9B79E76B347}" destId="{79A479F1-9916-4F30-8FFE-77A82A1C01C6}" srcOrd="5" destOrd="0" presId="urn:microsoft.com/office/officeart/2008/layout/VerticalCurvedList"/>
    <dgm:cxn modelId="{51DC38B3-A049-45CA-9DE3-EFC2035E7080}" type="presParOf" srcId="{C1051329-06A0-4A36-BFC3-D9B79E76B347}" destId="{0CE75C2A-1449-43CF-B185-43A2F99141AA}" srcOrd="6" destOrd="0" presId="urn:microsoft.com/office/officeart/2008/layout/VerticalCurvedList"/>
    <dgm:cxn modelId="{A6B9E520-E12E-4CC5-B6A4-9E981D0E5B60}" type="presParOf" srcId="{0CE75C2A-1449-43CF-B185-43A2F99141AA}" destId="{F25F3952-E3C8-4338-B0E7-A4E883F8BE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sp:txBody>
      <dsp:txXfrm>
        <a:off x="705104" y="508000"/>
        <a:ext cx="7352792" cy="1016000"/>
      </dsp:txXfrm>
    </dsp:sp>
    <dsp:sp modelId="{24CB5CEC-0CEA-4E96-9964-D8955C765D22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sp:txBody>
      <dsp:txXfrm>
        <a:off x="1074420" y="2032000"/>
        <a:ext cx="6983476" cy="1016000"/>
      </dsp:txXfrm>
    </dsp:sp>
    <dsp:sp modelId="{8B7CB53B-0E3D-429B-A19F-62D8750232F6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479F1-9916-4F30-8FFE-77A82A1C01C6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sp:txBody>
      <dsp:txXfrm>
        <a:off x="705104" y="3556000"/>
        <a:ext cx="7352792" cy="1016000"/>
      </dsp:txXfrm>
    </dsp:sp>
    <dsp:sp modelId="{F25F3952-E3C8-4338-B0E7-A4E883F8BE7F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sp:txBody>
      <dsp:txXfrm>
        <a:off x="705104" y="508000"/>
        <a:ext cx="7352792" cy="1016000"/>
      </dsp:txXfrm>
    </dsp:sp>
    <dsp:sp modelId="{24CB5CEC-0CEA-4E96-9964-D8955C765D22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sp:txBody>
      <dsp:txXfrm>
        <a:off x="1074420" y="2032000"/>
        <a:ext cx="6983476" cy="1016000"/>
      </dsp:txXfrm>
    </dsp:sp>
    <dsp:sp modelId="{8B7CB53B-0E3D-429B-A19F-62D8750232F6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479F1-9916-4F30-8FFE-77A82A1C01C6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sp:txBody>
      <dsp:txXfrm>
        <a:off x="705104" y="3556000"/>
        <a:ext cx="7352792" cy="1016000"/>
      </dsp:txXfrm>
    </dsp:sp>
    <dsp:sp modelId="{F25F3952-E3C8-4338-B0E7-A4E883F8BE7F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sp:txBody>
      <dsp:txXfrm>
        <a:off x="705104" y="508000"/>
        <a:ext cx="7352792" cy="1016000"/>
      </dsp:txXfrm>
    </dsp:sp>
    <dsp:sp modelId="{24CB5CEC-0CEA-4E96-9964-D8955C765D22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sp:txBody>
      <dsp:txXfrm>
        <a:off x="1074420" y="2032000"/>
        <a:ext cx="6983476" cy="1016000"/>
      </dsp:txXfrm>
    </dsp:sp>
    <dsp:sp modelId="{8B7CB53B-0E3D-429B-A19F-62D8750232F6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479F1-9916-4F30-8FFE-77A82A1C01C6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sp:txBody>
      <dsp:txXfrm>
        <a:off x="705104" y="3556000"/>
        <a:ext cx="7352792" cy="1016000"/>
      </dsp:txXfrm>
    </dsp:sp>
    <dsp:sp modelId="{F25F3952-E3C8-4338-B0E7-A4E883F8BE7F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37FB6-0D0D-4967-9682-7941B9125011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background</a:t>
          </a:r>
        </a:p>
      </dsp:txBody>
      <dsp:txXfrm>
        <a:off x="705104" y="508000"/>
        <a:ext cx="7352792" cy="1016000"/>
      </dsp:txXfrm>
    </dsp:sp>
    <dsp:sp modelId="{24CB5CEC-0CEA-4E96-9964-D8955C765D22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33980-0414-4E06-A9CF-95CDF960362D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Prepping BRFSS data</a:t>
          </a:r>
        </a:p>
      </dsp:txBody>
      <dsp:txXfrm>
        <a:off x="1074420" y="2032000"/>
        <a:ext cx="6983476" cy="1016000"/>
      </dsp:txXfrm>
    </dsp:sp>
    <dsp:sp modelId="{8B7CB53B-0E3D-429B-A19F-62D8750232F6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479F1-9916-4F30-8FFE-77A82A1C01C6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Survey analysis functions</a:t>
          </a:r>
        </a:p>
      </dsp:txBody>
      <dsp:txXfrm>
        <a:off x="705104" y="3556000"/>
        <a:ext cx="7352792" cy="1016000"/>
      </dsp:txXfrm>
    </dsp:sp>
    <dsp:sp modelId="{F25F3952-E3C8-4338-B0E7-A4E883F8BE7F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4DA1A-D8C5-4020-BA2B-8113A2F4CF7D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0461A-0B8E-4835-87B7-87999BE6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43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07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8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778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6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642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7150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665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70273840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625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013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882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0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10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971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9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92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889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192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9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240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076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8705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7479817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28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155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218706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5621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6432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5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079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11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600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54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11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08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752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135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445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066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7983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8719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6816636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815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99156986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8469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97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048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21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706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205CED4-950B-4F38-9A66-153D6161E73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2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356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39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-survey.r-forge.r-project.org/svybook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1765963"/>
            <a:ext cx="10363200" cy="1323439"/>
          </a:xfrm>
        </p:spPr>
        <p:txBody>
          <a:bodyPr/>
          <a:lstStyle/>
          <a:p>
            <a:r>
              <a:rPr lang="en-US" sz="4000" b="0" dirty="0">
                <a:solidFill>
                  <a:schemeClr val="accent2">
                    <a:lumMod val="75000"/>
                  </a:schemeClr>
                </a:solidFill>
              </a:rPr>
              <a:t>Epi 510: Introduction to R #10</a:t>
            </a:r>
            <a:br>
              <a:rPr lang="en-US" sz="4000" dirty="0"/>
            </a:br>
            <a:r>
              <a:rPr lang="en-US" sz="4000" dirty="0"/>
              <a:t>Survey data analysis </a:t>
            </a:r>
            <a:endParaRPr lang="en-US" sz="4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8368" y="3657419"/>
            <a:ext cx="10386484" cy="1097461"/>
          </a:xfrm>
        </p:spPr>
        <p:txBody>
          <a:bodyPr/>
          <a:lstStyle/>
          <a:p>
            <a:r>
              <a:rPr lang="en-US" dirty="0"/>
              <a:t>EPI 510</a:t>
            </a:r>
          </a:p>
          <a:p>
            <a:r>
              <a:rPr lang="en-US" dirty="0"/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663266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067288"/>
              </p:ext>
            </p:extLst>
          </p:nvPr>
        </p:nvGraphicFramePr>
        <p:xfrm>
          <a:off x="2253673" y="630381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4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population…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30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1101525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individual has equal probability of being included in sample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925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population falls into groups?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1096822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row may represent a county, a state, an age group,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24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977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SRS may result in under-sampling or over-sampling different groups</a:t>
            </a:r>
          </a:p>
          <a:p>
            <a:pPr marL="0" indent="0">
              <a:buNone/>
            </a:pPr>
            <a:r>
              <a:rPr lang="en-US" dirty="0"/>
              <a:t>Result is being under- or over-powered in different groups -- inefficient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65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97920"/>
            <a:ext cx="10972801" cy="834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take a random sample within each group (stratum) </a:t>
            </a:r>
            <a:br>
              <a:rPr lang="en-US" dirty="0"/>
            </a:br>
            <a:r>
              <a:rPr lang="en-US" dirty="0"/>
              <a:t>(e.g. sample x people within each state)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41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97706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What if groups are similar, but physically distant, and need to limit travel to reduce study cost? </a:t>
            </a:r>
          </a:p>
          <a:p>
            <a:pPr marL="0" indent="0">
              <a:buNone/>
            </a:pPr>
            <a:r>
              <a:rPr lang="en-US" sz="2000" dirty="0"/>
              <a:t>Randomly select some groups (clusters) to sample from (e.g. NHANES samples select counties)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629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977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randomly selecting clusters, randomly select individuals from within the selected clusters (e.g. randomly select individuals from within selected counties)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38" y="1828800"/>
            <a:ext cx="8009524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458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B117-2A38-4FC7-A627-F1141E22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86EE-CD1F-481E-91F9-4167B13A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7497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random sampling:</a:t>
            </a:r>
          </a:p>
          <a:p>
            <a:r>
              <a:rPr lang="en-US" dirty="0"/>
              <a:t>Randomly sample 10,000 households across Washington state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Stratified random sampling:</a:t>
            </a:r>
          </a:p>
          <a:p>
            <a:r>
              <a:rPr lang="en-US" dirty="0"/>
              <a:t>Randomly sample 300 households from each of the 39 counties in Washington state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Cluster sampling:</a:t>
            </a:r>
          </a:p>
          <a:p>
            <a:r>
              <a:rPr lang="en-US" dirty="0"/>
              <a:t>Randomly select 20 counties</a:t>
            </a:r>
          </a:p>
          <a:p>
            <a:r>
              <a:rPr lang="en-US" dirty="0"/>
              <a:t>Randomly select 500 households from within each of the 20 counties</a:t>
            </a:r>
          </a:p>
        </p:txBody>
      </p:sp>
    </p:spTree>
    <p:extLst>
      <p:ext uri="{BB962C8B-B14F-4D97-AF65-F5344CB8AC3E}">
        <p14:creationId xmlns:p14="http://schemas.microsoft.com/office/powerpoint/2010/main" val="8071656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09B3-99AA-41BB-942F-74F0A63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design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5AEA-9020-4DC7-9D42-18F346A3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Stratified and clustered sampling designs can offer increased statistical efficiency or lower cost</a:t>
            </a:r>
          </a:p>
          <a:p>
            <a:r>
              <a:rPr lang="en-US" dirty="0"/>
              <a:t>But samples no longer are representative of broader population </a:t>
            </a:r>
          </a:p>
          <a:p>
            <a:r>
              <a:rPr lang="en-US" dirty="0"/>
              <a:t>Need to use information about sample design and larger population to correct estimates </a:t>
            </a:r>
          </a:p>
        </p:txBody>
      </p:sp>
    </p:spTree>
    <p:extLst>
      <p:ext uri="{BB962C8B-B14F-4D97-AF65-F5344CB8AC3E}">
        <p14:creationId xmlns:p14="http://schemas.microsoft.com/office/powerpoint/2010/main" val="1254034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E12E5-9721-42B0-9849-B8ED2926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524" y="1457339"/>
            <a:ext cx="9610701" cy="51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80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FB12-16BF-447D-951F-7CDB4A02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0985-5108-4E3D-A55F-456E9D42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21999" cy="4425287"/>
          </a:xfrm>
        </p:spPr>
        <p:txBody>
          <a:bodyPr/>
          <a:lstStyle/>
          <a:p>
            <a:r>
              <a:rPr lang="en-US" dirty="0"/>
              <a:t>Any given individual that was sampled,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/>
              <a:t>,  had some probability of being sampled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Individual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/>
              <a:t>therefore represents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l/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/>
              <a:t> individuals in the population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l/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/>
              <a:t>is the sampling weight</a:t>
            </a:r>
          </a:p>
          <a:p>
            <a:endParaRPr lang="en-US" dirty="0"/>
          </a:p>
          <a:p>
            <a:r>
              <a:rPr lang="en-US" dirty="0"/>
              <a:t>Put another way, the sampling weight is simply the number of individuals in the population who are being represented by a given individual in the sample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417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66278-26F7-4FDB-A819-FEC8B9A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survey</a:t>
            </a:r>
            <a:r>
              <a:rPr lang="en-US" dirty="0"/>
              <a:t> package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7E9561-AE38-41AE-8E51-26B28009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4102"/>
            <a:ext cx="7952154" cy="4425287"/>
          </a:xfrm>
        </p:spPr>
        <p:txBody>
          <a:bodyPr/>
          <a:lstStyle/>
          <a:p>
            <a:r>
              <a:rPr lang="en-US" dirty="0"/>
              <a:t>Description: </a:t>
            </a:r>
            <a:r>
              <a:rPr lang="en-US" i="1" dirty="0"/>
              <a:t>“Analysis of Complex Survey Samples”</a:t>
            </a:r>
          </a:p>
          <a:p>
            <a:r>
              <a:rPr lang="en-US" dirty="0"/>
              <a:t>Written by Thomas Lumley (former PhD student and faculty member in UW Biostats program)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</a:rPr>
              <a:t>("survey")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library("survey")</a:t>
            </a:r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FA1F6502-D4E6-41C3-92E4-A7B7E848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22">
            <a:off x="6669061" y="2723666"/>
            <a:ext cx="2221462" cy="22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cover">
            <a:extLst>
              <a:ext uri="{FF2B5EF4-FFF2-40B4-BE49-F238E27FC236}">
                <a16:creationId xmlns:a16="http://schemas.microsoft.com/office/drawing/2014/main" id="{D2802DFD-254D-43E2-8DDF-3BB0D3A3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3799">
            <a:off x="8945722" y="1957798"/>
            <a:ext cx="2252711" cy="35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218C5-2A34-4CE3-B912-20D8EDE94D2C}"/>
              </a:ext>
            </a:extLst>
          </p:cNvPr>
          <p:cNvSpPr/>
          <p:nvPr/>
        </p:nvSpPr>
        <p:spPr>
          <a:xfrm>
            <a:off x="1053735" y="5368661"/>
            <a:ext cx="565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http://r-survey.r-forge.r-project.org/svybook/index.html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044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791579"/>
              </p:ext>
            </p:extLst>
          </p:nvPr>
        </p:nvGraphicFramePr>
        <p:xfrm>
          <a:off x="2253673" y="630381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1E1B41-AB66-4CAD-AC56-5CD8C2356E56}"/>
              </a:ext>
            </a:extLst>
          </p:cNvPr>
          <p:cNvSpPr txBox="1"/>
          <p:nvPr/>
        </p:nvSpPr>
        <p:spPr>
          <a:xfrm>
            <a:off x="2441990" y="1147619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80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82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7CFC-1A9C-4466-A8D3-6A33D6D7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8" y="150233"/>
            <a:ext cx="10922000" cy="626005"/>
          </a:xfrm>
        </p:spPr>
        <p:txBody>
          <a:bodyPr/>
          <a:lstStyle/>
          <a:p>
            <a:r>
              <a:rPr lang="en-US" dirty="0"/>
              <a:t>Import BRFSS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12F9D5-190A-4388-A36B-EA7548C7674C}"/>
              </a:ext>
            </a:extLst>
          </p:cNvPr>
          <p:cNvSpPr/>
          <p:nvPr/>
        </p:nvSpPr>
        <p:spPr>
          <a:xfrm>
            <a:off x="0" y="856357"/>
            <a:ext cx="12192000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Read in BRFSS data (import SAS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xport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file)</a:t>
            </a:r>
          </a:p>
          <a:p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brfssRaw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read_xpt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(paste0(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dataDir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"LLCP2017.XPT"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glimpse(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brfssRaw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Observations: 450,016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Variables: 358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`_STATE`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1, 1, 1, 1, 1, 1,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FMONTH  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2, 2, 2, 2, 2, 2, 2,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IDATE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"01302017", "01122017", "01102017", "02082017", "01302017", "01302017", "01052017",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IMONTH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"01", "01", "01", "02", "01", "01", "01", "02", "01", "01", "01", "01", "01", "01",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IDAY 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"30", "12", "10", "08", "30", "30", "05", "02", "24", "12", "03", "15", "09", "04",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IYEAR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"2017", "2017", "2017", "2017", "2017", "2017", "2017", "2017", "2017", "2017", "201...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DISPCODE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1100, 1100, 1100, 1200, 1100, 1100, 1100, 1100, 1100, 1100, 1100, 1100, 1100, 1100,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SEQNO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"2017000001", "2017000002", "2017000003", "2017000004", "2017000005", "2017000006",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`_PSU`  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2.017e+09, 2.017e+09, 2.017e+09, 2.017e+09, 2.017e+09, 2.017e+09, 2.017e+09, 2.017e+...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CTELENM1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1, 1, 1, 1, 1, 1,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PVTRESD1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1, 1, 1, 1, 1, 1,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COLGHOUS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NA, NA, NA, NA, NA, NA, NA, NA, NA, NA, NA, NA, NA, NA, NA, NA, NA, NA, NA, NA, NA,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STATERE1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1, 1, 1, 1, 1, 1,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CELLFON4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2, 2, 2, 2, 2, 2, 2, 2, 2, 2, 2, 2, 2, 2, 2, 2, 2, 2, 2, 2, 2, 2, 2, 2, 2, 2, 2, 2,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LADULT  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NA, NA, NA, NA, NA, NA, NA, NA, NA, NA, NA, NA, NA, NA, NA, NA, NA, NA, NA, NA, NA,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NUMADULT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2, 2, 1, 1, 1, 2, 1, 2, 2, 1, 1, 1, 1, 2, 1, 1, 1, 1, 1, 1, 1, 1, 3, 1, 1, 1,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NUMMEN  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0, 1, 1, 0, 0, 1, 1, 0, 1, 1, 0, 0, 0, 0, 1, 0, 1, 0, 0, 0, 1, 0, 0, 2, 0, 0, 1, 0,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NUMWOMEN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0, 1, 1, 1, 1, 1, 1, 1, 1, 1, 1, 0, 1, 1, 1, 0, 1, 1, 1, 1, 1, 0,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SAFETIME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NA, NA, NA, NA, NA, NA, NA, NA, NA, NA, NA, NA, NA, NA, NA, NA, NA, NA, NA, NA, NA, ...</a:t>
            </a:r>
          </a:p>
        </p:txBody>
      </p:sp>
    </p:spTree>
    <p:extLst>
      <p:ext uri="{BB962C8B-B14F-4D97-AF65-F5344CB8AC3E}">
        <p14:creationId xmlns:p14="http://schemas.microsoft.com/office/powerpoint/2010/main" val="36887750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7CFC-1A9C-4466-A8D3-6A33D6D7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anything wrong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DEF9-73C4-4256-B7F3-4D153BE4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16" y="3414253"/>
            <a:ext cx="10972801" cy="3139224"/>
          </a:xfrm>
        </p:spPr>
        <p:txBody>
          <a:bodyPr/>
          <a:lstStyle/>
          <a:p>
            <a:r>
              <a:rPr lang="en-US" sz="2400" dirty="0"/>
              <a:t>These are all either double or character variables, but the content appears to be integers</a:t>
            </a:r>
          </a:p>
          <a:p>
            <a:pPr lvl="1"/>
            <a:r>
              <a:rPr lang="en-US" sz="2000" dirty="0"/>
              <a:t>Dataset was created by SAS, which doesn’t have an integer type (only numeric &amp; character)</a:t>
            </a:r>
          </a:p>
          <a:p>
            <a:r>
              <a:rPr lang="en-US" sz="2400" dirty="0"/>
              <a:t>`_STATE` is an awfully strange variable name</a:t>
            </a:r>
          </a:p>
          <a:p>
            <a:pPr lvl="1"/>
            <a:r>
              <a:rPr lang="en-US" sz="2000" dirty="0"/>
              <a:t>R does not allow variable names to start with an underscore, but SAS does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read_xpt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/>
              <a:t>is being literal and trying to import the data as-is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12F9D5-190A-4388-A36B-EA7548C7674C}"/>
              </a:ext>
            </a:extLst>
          </p:cNvPr>
          <p:cNvSpPr/>
          <p:nvPr/>
        </p:nvSpPr>
        <p:spPr>
          <a:xfrm>
            <a:off x="0" y="923468"/>
            <a:ext cx="12192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glimpse(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brfssRaw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Observations: 450,016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Variables: 358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`_STATE`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1, 1, 1, 1, 1, 1, 1,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FMONTH     &lt;</a:t>
            </a:r>
            <a:r>
              <a:rPr lang="en-US" sz="1600" dirty="0" err="1">
                <a:latin typeface="Consolas" panose="020B0609020204030204" pitchFamily="49" charset="0"/>
              </a:rPr>
              <a:t>dbl</a:t>
            </a:r>
            <a:r>
              <a:rPr lang="en-US" sz="1600" dirty="0">
                <a:latin typeface="Consolas" panose="020B0609020204030204" pitchFamily="49" charset="0"/>
              </a:rPr>
              <a:t>&gt; 1, 1, 1, 1, 1, 1, 1, 1, 1, 1, 1, 1, 1, 1, 1, 1, 1, 1, 1, 1, 1, 2, 2, 2, 2, 2, 2, 2,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IDATE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"01302017", "01122017", "01102017", "02082017", "01302017", "01302017", "01052017",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IMONTH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"01", "01", "01", "02", "01", "01", "01", "02", "01", "01", "01", "01", "01", "01",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IDAY 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"30", "12", "10", "08", "30", "30", "05", "02", "24", "12", "03", "15", "09", "04", 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$ IYEAR      &lt;</a:t>
            </a:r>
            <a:r>
              <a:rPr lang="en-US" sz="1600" dirty="0" err="1">
                <a:latin typeface="Consolas" panose="020B0609020204030204" pitchFamily="49" charset="0"/>
              </a:rPr>
              <a:t>chr</a:t>
            </a:r>
            <a:r>
              <a:rPr lang="en-US" sz="1600" dirty="0">
                <a:latin typeface="Consolas" panose="020B0609020204030204" pitchFamily="49" charset="0"/>
              </a:rPr>
              <a:t>&gt; "2017", "2017", "2017", "2017", "2017", "2017", "2017", "2017", "2017", "2017", "201...</a:t>
            </a:r>
          </a:p>
        </p:txBody>
      </p:sp>
    </p:spTree>
    <p:extLst>
      <p:ext uri="{BB962C8B-B14F-4D97-AF65-F5344CB8AC3E}">
        <p14:creationId xmlns:p14="http://schemas.microsoft.com/office/powerpoint/2010/main" val="6549736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1BE5-C6C2-4031-9885-E1FB2FE1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54D7-6AE9-4834-9225-61AADB6C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3949114"/>
          </a:xfrm>
        </p:spPr>
        <p:txBody>
          <a:bodyPr/>
          <a:lstStyle/>
          <a:p>
            <a:r>
              <a:rPr lang="en-US" dirty="0"/>
              <a:t>Option 1: coerce variable types and change disallowed names</a:t>
            </a:r>
          </a:p>
          <a:p>
            <a:r>
              <a:rPr lang="en-US" dirty="0"/>
              <a:t>Option 2: save to .csv and read back 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read.csv</a:t>
            </a:r>
            <a:r>
              <a:rPr lang="en-US" dirty="0"/>
              <a:t> will convert variable types when importing and rename variables with disallowed names</a:t>
            </a:r>
          </a:p>
          <a:p>
            <a:pPr lvl="1"/>
            <a:endParaRPr lang="en-US" dirty="0"/>
          </a:p>
          <a:p>
            <a:r>
              <a:rPr lang="en-US" dirty="0"/>
              <a:t>If the problem only affected a few variables, then option 1 would likely be more desirable</a:t>
            </a:r>
          </a:p>
          <a:p>
            <a:r>
              <a:rPr lang="en-US" dirty="0"/>
              <a:t>Option 2 is perhaps a bit of hack, but it works flawlessly, and is a far easier fix given the number of variables in our dataset</a:t>
            </a:r>
          </a:p>
        </p:txBody>
      </p:sp>
    </p:spTree>
    <p:extLst>
      <p:ext uri="{BB962C8B-B14F-4D97-AF65-F5344CB8AC3E}">
        <p14:creationId xmlns:p14="http://schemas.microsoft.com/office/powerpoint/2010/main" val="30966719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78766-C8FC-481C-B5A7-F5585C95BCCB}"/>
              </a:ext>
            </a:extLst>
          </p:cNvPr>
          <p:cNvSpPr/>
          <p:nvPr/>
        </p:nvSpPr>
        <p:spPr>
          <a:xfrm>
            <a:off x="433431" y="839022"/>
            <a:ext cx="1132513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Save data to a .csv file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write.csv(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brfssRaw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paste0(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"LLCP2017.csv"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row.names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 FALSE)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Read the .csv file back in 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read.csv(paste0(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dataDir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"LLCP2017.csv"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564377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78766-C8FC-481C-B5A7-F5585C95BCCB}"/>
              </a:ext>
            </a:extLst>
          </p:cNvPr>
          <p:cNvSpPr/>
          <p:nvPr/>
        </p:nvSpPr>
        <p:spPr>
          <a:xfrm>
            <a:off x="437625" y="260182"/>
            <a:ext cx="11316749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brfssRaw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</a:rPr>
              <a:t>       [,1]       [,2]       </a:t>
            </a:r>
          </a:p>
          <a:p>
            <a:r>
              <a:rPr lang="en-US" dirty="0">
                <a:latin typeface="Consolas" panose="020B0609020204030204" pitchFamily="49" charset="0"/>
              </a:rPr>
              <a:t>  [1,] "_STATE"   "X_STATE"  </a:t>
            </a:r>
          </a:p>
          <a:p>
            <a:r>
              <a:rPr lang="en-US" dirty="0">
                <a:latin typeface="Consolas" panose="020B0609020204030204" pitchFamily="49" charset="0"/>
              </a:rPr>
              <a:t>  [2,] "FMONTH"   "FMONTH"   </a:t>
            </a:r>
          </a:p>
          <a:p>
            <a:r>
              <a:rPr lang="en-US" dirty="0">
                <a:latin typeface="Consolas" panose="020B0609020204030204" pitchFamily="49" charset="0"/>
              </a:rPr>
              <a:t>  [3,] "IDATE"    "IDATE"    </a:t>
            </a:r>
          </a:p>
          <a:p>
            <a:r>
              <a:rPr lang="en-US" dirty="0">
                <a:latin typeface="Consolas" panose="020B0609020204030204" pitchFamily="49" charset="0"/>
              </a:rPr>
              <a:t>  [4,] "IMONTH"   "IMONTH"   </a:t>
            </a:r>
          </a:p>
          <a:p>
            <a:r>
              <a:rPr lang="en-US" dirty="0">
                <a:latin typeface="Consolas" panose="020B0609020204030204" pitchFamily="49" charset="0"/>
              </a:rPr>
              <a:t>  [5,] "IDAY"     "IDAY"     </a:t>
            </a:r>
          </a:p>
          <a:p>
            <a:r>
              <a:rPr lang="en-US" dirty="0">
                <a:latin typeface="Consolas" panose="020B0609020204030204" pitchFamily="49" charset="0"/>
              </a:rPr>
              <a:t>  [6,] "IYEAR"    "IYEAR"    </a:t>
            </a:r>
          </a:p>
          <a:p>
            <a:r>
              <a:rPr lang="en-US" dirty="0">
                <a:latin typeface="Consolas" panose="020B0609020204030204" pitchFamily="49" charset="0"/>
              </a:rPr>
              <a:t>  [7,] "DISPCODE" "DISPCODE" </a:t>
            </a:r>
          </a:p>
          <a:p>
            <a:r>
              <a:rPr lang="en-US" dirty="0">
                <a:latin typeface="Consolas" panose="020B0609020204030204" pitchFamily="49" charset="0"/>
              </a:rPr>
              <a:t>  [8,] "SEQNO"    "SEQNO"    </a:t>
            </a:r>
          </a:p>
          <a:p>
            <a:r>
              <a:rPr lang="en-US" dirty="0">
                <a:latin typeface="Consolas" panose="020B0609020204030204" pitchFamily="49" charset="0"/>
              </a:rPr>
              <a:t>  [9,] "_PSU"     "X_PSU"    </a:t>
            </a:r>
          </a:p>
          <a:p>
            <a:r>
              <a:rPr lang="en-US" dirty="0">
                <a:latin typeface="Consolas" panose="020B0609020204030204" pitchFamily="49" charset="0"/>
              </a:rPr>
              <a:t> [10,] "CTELENM1" "CTELENM1" </a:t>
            </a:r>
          </a:p>
          <a:p>
            <a:r>
              <a:rPr lang="en-US" dirty="0">
                <a:latin typeface="Consolas" panose="020B0609020204030204" pitchFamily="49" charset="0"/>
              </a:rPr>
              <a:t> [11,] "PVTRESD1" "PVTRESD1" </a:t>
            </a:r>
          </a:p>
          <a:p>
            <a:r>
              <a:rPr lang="en-US" dirty="0">
                <a:latin typeface="Consolas" panose="020B0609020204030204" pitchFamily="49" charset="0"/>
              </a:rPr>
              <a:t> [12,] "COLGHOUS" "COLGHOUS" </a:t>
            </a:r>
          </a:p>
          <a:p>
            <a:r>
              <a:rPr lang="en-US" dirty="0">
                <a:latin typeface="Consolas" panose="020B0609020204030204" pitchFamily="49" charset="0"/>
              </a:rPr>
              <a:t> [13,] "STATERE1" "STATERE1" </a:t>
            </a:r>
          </a:p>
          <a:p>
            <a:r>
              <a:rPr lang="en-US" dirty="0">
                <a:latin typeface="Consolas" panose="020B0609020204030204" pitchFamily="49" charset="0"/>
              </a:rPr>
              <a:t> [14,] "CELLFON4" "CELLFON4" </a:t>
            </a:r>
          </a:p>
          <a:p>
            <a:r>
              <a:rPr lang="en-US" dirty="0">
                <a:latin typeface="Consolas" panose="020B0609020204030204" pitchFamily="49" charset="0"/>
              </a:rPr>
              <a:t> [15,] "LADULT"   "LADULT"   </a:t>
            </a:r>
          </a:p>
          <a:p>
            <a:r>
              <a:rPr lang="en-US" dirty="0">
                <a:latin typeface="Consolas" panose="020B0609020204030204" pitchFamily="49" charset="0"/>
              </a:rPr>
              <a:t> [16,] "NUMADULT" "NUMADULT" </a:t>
            </a:r>
          </a:p>
          <a:p>
            <a:r>
              <a:rPr lang="en-US" dirty="0">
                <a:latin typeface="Consolas" panose="020B0609020204030204" pitchFamily="49" charset="0"/>
              </a:rPr>
              <a:t> [17,] "NUMMEN"   "NUMMEN"   </a:t>
            </a:r>
          </a:p>
          <a:p>
            <a:r>
              <a:rPr lang="en-US" dirty="0">
                <a:latin typeface="Consolas" panose="020B0609020204030204" pitchFamily="49" charset="0"/>
              </a:rPr>
              <a:t> [18,] "NUMWOMEN" "NUMWOMEN" </a:t>
            </a:r>
          </a:p>
          <a:p>
            <a:r>
              <a:rPr lang="en-US" dirty="0">
                <a:latin typeface="Consolas" panose="020B0609020204030204" pitchFamily="49" charset="0"/>
              </a:rPr>
              <a:t> [19,] "SAFETIME" "SAFETIME" </a:t>
            </a:r>
          </a:p>
          <a:p>
            <a:r>
              <a:rPr lang="en-US" dirty="0">
                <a:latin typeface="Consolas" panose="020B0609020204030204" pitchFamily="49" charset="0"/>
              </a:rPr>
              <a:t> [20,] "CTELNUM1" "CTELNUM1" </a:t>
            </a:r>
          </a:p>
        </p:txBody>
      </p:sp>
    </p:spTree>
    <p:extLst>
      <p:ext uri="{BB962C8B-B14F-4D97-AF65-F5344CB8AC3E}">
        <p14:creationId xmlns:p14="http://schemas.microsoft.com/office/powerpoint/2010/main" val="4079691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545AD0-071C-48CE-A0AE-311329590FEB}"/>
              </a:ext>
            </a:extLst>
          </p:cNvPr>
          <p:cNvSpPr/>
          <p:nvPr/>
        </p:nvSpPr>
        <p:spPr>
          <a:xfrm>
            <a:off x="0" y="678497"/>
            <a:ext cx="12192000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2C4E8D"/>
                </a:solidFill>
                <a:latin typeface="Consolas" panose="020B0609020204030204" pitchFamily="49" charset="0"/>
              </a:rPr>
              <a:t>glimpse(brfss)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Observations: 450,016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Variables: 358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X_STATE   &lt;int&gt; 1, 1, 1, 1, 1, 1, 1, 1, 1, 1, 1, 1, 1, 1, 1, 1, 1, 1, 1, 1, 1, 1, 1, 1, 1, 1, 1, 1, 1...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FMONTH    &lt;int&gt; 1, 1, 1, 1, 1, 1, 1, 1, 1, 1, 1, 1, 1, 1, 1, 1, 1, 1, 1, 1, 1, 2, 2, 2, 2, 2, 2, 2, 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IDATE     &lt;int&gt; 1302017, 1122017, 1102017, 2082017, 1302017, 1302017, 1052017, 2022017, 1242017, 1122...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IMONTH    &lt;int&gt; 1, 1, 1, 2, 1, 1, 1, 2, 1, 1, 1, 1, 1, 1, 1, 1, 1, 1, 1, 1, 1, 2, 2, 2, 2, 2, 2, 2, 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IDAY      &lt;int&gt; 30, 12, 10, 8, 30, 30, 5, 2, 24, 12, 3, 15, 9, 4, 5, 11, 30, 10, 30, 11, 25, 8, 21, 6...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IYEAR     &lt;int&gt; 2017, 2017, 2017, 2017, 2017, 2017, 2017, 2017, 2017, 2017, 2017, 2017, 2017, 2017, 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DISPCODE  &lt;int&gt; 1100, 1100, 1100, 1200, 1100, 1100, 1100, 1100, 1100, 1100, 1100, 1100, 1100, 1100, 1...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SEQNO     &lt;int&gt; 2017000001, 2017000002, 2017000003, 2017000004, 2017000005, 2017000006, 2017000007, 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X_PSU     &lt;int&gt; 2017000001, 2017000002, 2017000003, 2017000004, 2017000005, 2017000006, 2017000007, 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CTELENM1  &lt;int&gt; 1, 1, 1, 1, 1, 1, 1, 1, 1, 1, 1, 1, 1, 1, 1, 1, 1, 1, 1, 1, 1, 1, 1, 1, 1, 1, 1, 1, 1...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PVTRESD1  &lt;int&gt; 1, 1, 1, 1, 1, 1, 1, 1, 1, 1, 1, 1, 1, 1, 1, 1, 1, 1, 1, 1, 1, 1, 1, 1, 1, 1, 1, 1, 1...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COLGHOUS  &lt;int&gt; NA, NA, NA, NA, NA, NA, NA, NA, NA, NA, NA, NA, NA, NA, NA, NA, NA, NA, NA, NA, NA, N...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STATERE1  &lt;int&gt; 1, 1, 1, 1, 1, 1, 1, 1, 1, 1, 1, 1, 1, 1, 1, 1, 1, 1, 1, 1, 1, 1, 1, 1, 1, 1, 1, 1, 1...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CELLFON4  &lt;int&gt; 2, 2, 2, 2, 2, 2, 2, 2, 2, 2, 2, 2, 2, 2, 2, 2, 2, 2, 2, 2, 2, 2, 2, 2, 2, 2, 2, 2, 2...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LADULT    &lt;int&gt; NA, NA, NA, NA, NA, NA, NA, NA, NA, NA, NA, NA, NA, NA, NA, NA, NA, NA, NA, NA, NA, N...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$ NUMADULT  &lt;int&gt; 1, 2, 2, 1, 1, 1, 2, 1, 2, 2, 1, 1, 1, 1, 2, 1, 1, 1, 1, 1, 1, 1, 1, 3, 1, 1, 1, 1, 2...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807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8D6E4-6704-470B-AB62-D788AA2A0CCB}"/>
              </a:ext>
            </a:extLst>
          </p:cNvPr>
          <p:cNvSpPr/>
          <p:nvPr/>
        </p:nvSpPr>
        <p:spPr>
          <a:xfrm>
            <a:off x="1124125" y="1377378"/>
            <a:ext cx="10259735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Make a table showing the number of variables by their type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table(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sapply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 integer logical </a:t>
            </a:r>
          </a:p>
          <a:p>
            <a:r>
              <a:rPr lang="en-US" dirty="0">
                <a:latin typeface="Consolas" panose="020B0609020204030204" pitchFamily="49" charset="0"/>
              </a:rPr>
              <a:t>7     347       4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Let's see how many names changed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table(names(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brfssRaw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)==names(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FALSE  TRUE </a:t>
            </a:r>
          </a:p>
          <a:p>
            <a:r>
              <a:rPr lang="en-US" dirty="0">
                <a:latin typeface="Consolas" panose="020B0609020204030204" pitchFamily="49" charset="0"/>
              </a:rPr>
              <a:t>   82   276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Convert all names to lower case (personal preference)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tolower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(names(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278307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Histograms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 (years)"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main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"Distribution of Maternal Age"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C82C5-C065-40A1-81F0-B949DCB3B0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5524" y="1383359"/>
            <a:ext cx="9749347" cy="5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98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8D6E4-6704-470B-AB62-D788AA2A0CCB}"/>
              </a:ext>
            </a:extLst>
          </p:cNvPr>
          <p:cNvSpPr/>
          <p:nvPr/>
        </p:nvSpPr>
        <p:spPr>
          <a:xfrm>
            <a:off x="448734" y="1368912"/>
            <a:ext cx="11201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TAKE A SUBSET OF VARIABLES &amp; RESTRICT TO WASHINGTON STATE (STATE = 53)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clean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brfss$x_state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==53, 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x_state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x_psu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x_ststr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x_llcpwt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  "sex"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"x_ageg5yr"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"x_age65yr"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"x_bmi5"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  "cvdinfr4"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"x_rfchol1"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poorhlth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)]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CLEAN UP CODING, MAKE LABELLED FACTORS, CLEAN UP VARIABLE NAMES HERE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(SEE CODE FOR THIS LECTURE FOR THE CODE I RAN HERE)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637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7F8D-103D-46BD-9461-6EA8059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survey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17A5-AEDC-4766-9390-9360B376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851739"/>
            <a:ext cx="10972801" cy="1279066"/>
          </a:xfrm>
        </p:spPr>
        <p:txBody>
          <a:bodyPr/>
          <a:lstStyle/>
          <a:p>
            <a:r>
              <a:rPr lang="en-US" dirty="0"/>
              <a:t>We need to define the survey design so R understands how to weigh the data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svydesign</a:t>
            </a:r>
            <a:r>
              <a:rPr lang="en-US" dirty="0"/>
              <a:t> function (same idea as </a:t>
            </a:r>
            <a:r>
              <a:rPr lang="en-US" dirty="0" err="1">
                <a:latin typeface="Consolas" panose="020B0609020204030204" pitchFamily="49" charset="0"/>
              </a:rPr>
              <a:t>svyset</a:t>
            </a:r>
            <a:r>
              <a:rPr lang="en-US" dirty="0"/>
              <a:t> in Stata)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  <a:p>
            <a:r>
              <a:rPr lang="en-US" sz="2400" dirty="0" err="1">
                <a:latin typeface="Consolas" panose="020B0609020204030204" pitchFamily="49" charset="0"/>
              </a:rPr>
              <a:t>fpc</a:t>
            </a:r>
            <a:r>
              <a:rPr lang="en-US" sz="2400" dirty="0">
                <a:cs typeface="Segoe UI Semilight" panose="020B0402040204020203" pitchFamily="34" charset="0"/>
              </a:rPr>
              <a:t> is finite population correction variable; may or may not be present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id1</a:t>
            </a:r>
            <a:r>
              <a:rPr lang="en-US" sz="2400" dirty="0"/>
              <a:t> represents clusters, </a:t>
            </a:r>
            <a:r>
              <a:rPr lang="en-US" sz="2400" dirty="0">
                <a:latin typeface="Consolas" panose="020B0609020204030204" pitchFamily="49" charset="0"/>
              </a:rPr>
              <a:t>id2</a:t>
            </a:r>
            <a:r>
              <a:rPr lang="en-US" sz="2400" dirty="0"/>
              <a:t> represents individuals sampled within cluster </a:t>
            </a:r>
            <a:br>
              <a:rPr lang="en-US" sz="2400" dirty="0"/>
            </a:br>
            <a:r>
              <a:rPr lang="en-US" sz="2400" dirty="0"/>
              <a:t>(e.g. </a:t>
            </a:r>
            <a:r>
              <a:rPr lang="en-US" sz="2400" dirty="0">
                <a:latin typeface="Consolas" panose="020B0609020204030204" pitchFamily="49" charset="0"/>
              </a:rPr>
              <a:t>id = ~county + </a:t>
            </a:r>
            <a:r>
              <a:rPr lang="en-US" sz="2400" dirty="0" err="1">
                <a:latin typeface="Consolas" panose="020B0609020204030204" pitchFamily="49" charset="0"/>
              </a:rPr>
              <a:t>person_id</a:t>
            </a:r>
            <a:r>
              <a:rPr lang="en-US" sz="2400" dirty="0"/>
              <a:t>)</a:t>
            </a:r>
          </a:p>
          <a:p>
            <a:endParaRPr lang="en-US" sz="2400" dirty="0">
              <a:cs typeface="Segoe UI Semilight" panose="020B04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2292D-2B10-41EC-BCE1-B95D9BE51EC9}"/>
              </a:ext>
            </a:extLst>
          </p:cNvPr>
          <p:cNvSpPr txBox="1"/>
          <p:nvPr/>
        </p:nvSpPr>
        <p:spPr>
          <a:xfrm>
            <a:off x="484719" y="1862950"/>
            <a:ext cx="10972800" cy="2952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Stratified random sample; PSUs represented by rows</a:t>
            </a: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design &lt;- </a:t>
            </a:r>
            <a:r>
              <a:rPr lang="en-US" sz="1800" dirty="0" err="1">
                <a:solidFill>
                  <a:srgbClr val="2C4E8D"/>
                </a:solidFill>
                <a:latin typeface="Consolas" panose="020B0609020204030204" pitchFamily="49" charset="0"/>
              </a:rPr>
              <a:t>svydesign</a:t>
            </a: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(data = </a:t>
            </a:r>
            <a:r>
              <a:rPr lang="en-US" sz="1800" i="1" dirty="0">
                <a:solidFill>
                  <a:srgbClr val="2C4E8D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, id = ~1, 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strata = </a:t>
            </a:r>
            <a:r>
              <a:rPr lang="en-US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strataVar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b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weights = </a:t>
            </a:r>
            <a:r>
              <a:rPr lang="en-US" sz="1800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wtVar</a:t>
            </a: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C4E8D"/>
                </a:solidFill>
                <a:latin typeface="Consolas" panose="020B0609020204030204" pitchFamily="49" charset="0"/>
              </a:rPr>
              <a:t>fpc</a:t>
            </a: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fpcVar</a:t>
            </a:r>
            <a:r>
              <a:rPr lang="en-US" sz="1800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Stratified random sample; PSUs defined by variable</a:t>
            </a: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design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svydesign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(data = </a:t>
            </a:r>
            <a:r>
              <a:rPr lang="en-US" i="1" dirty="0">
                <a:solidFill>
                  <a:srgbClr val="2C4E8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id = </a:t>
            </a:r>
            <a:r>
              <a:rPr lang="en-US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psuVar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strata = </a:t>
            </a:r>
            <a:r>
              <a:rPr lang="en-US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strataVar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b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         weights = </a:t>
            </a:r>
            <a:r>
              <a:rPr lang="en-US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wtVar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fpc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fpcVar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endParaRPr lang="en-US" sz="1800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Clustered sampling</a:t>
            </a: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design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svydesign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(data = </a:t>
            </a:r>
            <a:r>
              <a:rPr lang="en-US" i="1" dirty="0">
                <a:solidFill>
                  <a:srgbClr val="2C4E8D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id = </a:t>
            </a:r>
            <a:r>
              <a:rPr lang="en-US" i="1" dirty="0">
                <a:solidFill>
                  <a:srgbClr val="2C4E8D"/>
                </a:solidFill>
                <a:latin typeface="Consolas" panose="020B0609020204030204" pitchFamily="49" charset="0"/>
              </a:rPr>
              <a:t>~id1 + id2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weights = </a:t>
            </a:r>
            <a:r>
              <a:rPr lang="en-US" i="1" dirty="0" err="1">
                <a:solidFill>
                  <a:srgbClr val="2C4E8D"/>
                </a:solidFill>
                <a:latin typeface="Consolas" panose="020B0609020204030204" pitchFamily="49" charset="0"/>
              </a:rPr>
              <a:t>wtVar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fpc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2C4E8D"/>
                </a:solidFill>
                <a:latin typeface="Consolas" panose="020B0609020204030204" pitchFamily="49" charset="0"/>
              </a:rPr>
              <a:t>fpc1 + fpc2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37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survey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717" y="4890489"/>
            <a:ext cx="10972801" cy="841444"/>
          </a:xfrm>
        </p:spPr>
        <p:txBody>
          <a:bodyPr/>
          <a:lstStyle/>
          <a:p>
            <a:r>
              <a:rPr lang="en-US" dirty="0"/>
              <a:t>"~" indicates that the variable is part of the data included in the survey design. We'll use this notation throughout survey package functions.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84717" y="1208038"/>
            <a:ext cx="1104688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### SET UP SURVEY DESIGN ###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Set options for allowing a single observation per stratum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options(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survey.lonely.psu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"adjust"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Create survey design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svydesign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(data = clean, id=~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psu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strata = 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ststr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weight = 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llcpwt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nest = TRUE)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Take a look at the design  (for more details: summary(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brfssD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bd</a:t>
            </a:r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Stratified Independent Sampling design (with replacement)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svydesign</a:t>
            </a:r>
            <a:r>
              <a:rPr lang="en-US" dirty="0">
                <a:latin typeface="Consolas" panose="020B0609020204030204" pitchFamily="49" charset="0"/>
              </a:rPr>
              <a:t>(data = clean, id = ~</a:t>
            </a:r>
            <a:r>
              <a:rPr lang="en-US" dirty="0" err="1">
                <a:latin typeface="Consolas" panose="020B0609020204030204" pitchFamily="49" charset="0"/>
              </a:rPr>
              <a:t>psu</a:t>
            </a:r>
            <a:r>
              <a:rPr lang="en-US" dirty="0">
                <a:latin typeface="Consolas" panose="020B0609020204030204" pitchFamily="49" charset="0"/>
              </a:rPr>
              <a:t>, strata = ~</a:t>
            </a:r>
            <a:r>
              <a:rPr lang="en-US" dirty="0" err="1">
                <a:latin typeface="Consolas" panose="020B0609020204030204" pitchFamily="49" charset="0"/>
              </a:rPr>
              <a:t>ststr</a:t>
            </a:r>
            <a:r>
              <a:rPr lang="en-US" dirty="0">
                <a:latin typeface="Consolas" panose="020B0609020204030204" pitchFamily="49" charset="0"/>
              </a:rPr>
              <a:t>, weight = ~</a:t>
            </a:r>
            <a:r>
              <a:rPr lang="en-US" dirty="0" err="1">
                <a:latin typeface="Consolas" panose="020B0609020204030204" pitchFamily="49" charset="0"/>
              </a:rPr>
              <a:t>llcpwt</a:t>
            </a:r>
            <a:r>
              <a:rPr lang="en-US" dirty="0">
                <a:latin typeface="Consolas" panose="020B0609020204030204" pitchFamily="49" charset="0"/>
              </a:rPr>
              <a:t>, nest = TRUE)</a:t>
            </a:r>
          </a:p>
        </p:txBody>
      </p:sp>
    </p:spTree>
    <p:extLst>
      <p:ext uri="{BB962C8B-B14F-4D97-AF65-F5344CB8AC3E}">
        <p14:creationId xmlns:p14="http://schemas.microsoft.com/office/powerpoint/2010/main" val="1866450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391639"/>
              </p:ext>
            </p:extLst>
          </p:nvPr>
        </p:nvGraphicFramePr>
        <p:xfrm>
          <a:off x="2253673" y="630381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1E1B41-AB66-4CAD-AC56-5CD8C2356E56}"/>
              </a:ext>
            </a:extLst>
          </p:cNvPr>
          <p:cNvSpPr txBox="1"/>
          <p:nvPr/>
        </p:nvSpPr>
        <p:spPr>
          <a:xfrm>
            <a:off x="2476824" y="1147619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80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99538-1952-43C2-9BA2-F02E76E1DEDF}"/>
              </a:ext>
            </a:extLst>
          </p:cNvPr>
          <p:cNvSpPr txBox="1"/>
          <p:nvPr/>
        </p:nvSpPr>
        <p:spPr>
          <a:xfrm>
            <a:off x="2761272" y="2662777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80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19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statistics: one-way frequency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855537"/>
            <a:ext cx="10972801" cy="105491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svytable</a:t>
            </a:r>
            <a:r>
              <a:rPr lang="en-US" dirty="0"/>
              <a:t> = survey tables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svytable</a:t>
            </a:r>
            <a:r>
              <a:rPr lang="en-US" dirty="0">
                <a:latin typeface="Consolas" panose="020B0609020204030204" pitchFamily="49" charset="0"/>
              </a:rPr>
              <a:t>(~</a:t>
            </a:r>
            <a:r>
              <a:rPr lang="en-US" i="1" dirty="0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 err="1">
                <a:latin typeface="Consolas" panose="020B0609020204030204" pitchFamily="49" charset="0"/>
              </a:rPr>
              <a:t>designObject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A5749-864F-4358-B71E-8A444BE85795}"/>
              </a:ext>
            </a:extLst>
          </p:cNvPr>
          <p:cNvSpPr/>
          <p:nvPr/>
        </p:nvSpPr>
        <p:spPr>
          <a:xfrm>
            <a:off x="484718" y="1869544"/>
            <a:ext cx="1122256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(~sex, bd)</a:t>
            </a:r>
          </a:p>
          <a:p>
            <a:r>
              <a:rPr lang="en-US" dirty="0">
                <a:latin typeface="Consolas" panose="020B0609020204030204" pitchFamily="49" charset="0"/>
              </a:rPr>
              <a:t>sex</a:t>
            </a:r>
          </a:p>
          <a:p>
            <a:r>
              <a:rPr lang="en-US" dirty="0">
                <a:latin typeface="Consolas" panose="020B0609020204030204" pitchFamily="49" charset="0"/>
              </a:rPr>
              <a:t>   Male  Female </a:t>
            </a:r>
          </a:p>
          <a:p>
            <a:r>
              <a:rPr lang="en-US" dirty="0">
                <a:latin typeface="Consolas" panose="020B0609020204030204" pitchFamily="49" charset="0"/>
              </a:rPr>
              <a:t>2861843 2913422 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sexTab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(~sex, bd)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sexTab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sex</a:t>
            </a:r>
          </a:p>
          <a:p>
            <a:r>
              <a:rPr lang="en-US" dirty="0">
                <a:latin typeface="Consolas" panose="020B0609020204030204" pitchFamily="49" charset="0"/>
              </a:rPr>
              <a:t>     Male    Female </a:t>
            </a:r>
          </a:p>
          <a:p>
            <a:r>
              <a:rPr lang="en-US" dirty="0">
                <a:latin typeface="Consolas" panose="020B0609020204030204" pitchFamily="49" charset="0"/>
              </a:rPr>
              <a:t>0.4955344 0.5044656 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sexTab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sexTab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sexTab</a:t>
            </a:r>
            <a:r>
              <a:rPr lang="en-US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Male   2861843 0.4955344</a:t>
            </a:r>
          </a:p>
          <a:p>
            <a:r>
              <a:rPr lang="en-US" dirty="0">
                <a:latin typeface="Consolas" panose="020B0609020204030204" pitchFamily="49" charset="0"/>
              </a:rPr>
              <a:t>Female 2913422 0.5044656</a:t>
            </a:r>
          </a:p>
        </p:txBody>
      </p:sp>
    </p:spTree>
    <p:extLst>
      <p:ext uri="{BB962C8B-B14F-4D97-AF65-F5344CB8AC3E}">
        <p14:creationId xmlns:p14="http://schemas.microsoft.com/office/powerpoint/2010/main" val="2959181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statistics: one-way frequency tables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A5749-864F-4358-B71E-8A444BE85795}"/>
              </a:ext>
            </a:extLst>
          </p:cNvPr>
          <p:cNvSpPr/>
          <p:nvPr/>
        </p:nvSpPr>
        <p:spPr>
          <a:xfrm>
            <a:off x="484718" y="1092884"/>
            <a:ext cx="11222564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(~age, bd)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</a:t>
            </a:r>
            <a:r>
              <a:rPr lang="en-US" dirty="0" err="1">
                <a:latin typeface="Consolas" panose="020B0609020204030204" pitchFamily="49" charset="0"/>
              </a:rPr>
              <a:t>ageTab</a:t>
            </a:r>
            <a:r>
              <a:rPr lang="en-US" dirty="0">
                <a:latin typeface="Consolas" panose="020B0609020204030204" pitchFamily="49" charset="0"/>
              </a:rPr>
              <a:t>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Age 18 to 24    679944.0 0.11960412</a:t>
            </a:r>
          </a:p>
          <a:p>
            <a:r>
              <a:rPr lang="en-US" dirty="0">
                <a:latin typeface="Consolas" panose="020B0609020204030204" pitchFamily="49" charset="0"/>
              </a:rPr>
              <a:t>Ages 25 to 29   463902.4 0.08160178</a:t>
            </a:r>
          </a:p>
          <a:p>
            <a:r>
              <a:rPr lang="en-US" dirty="0">
                <a:latin typeface="Consolas" panose="020B0609020204030204" pitchFamily="49" charset="0"/>
              </a:rPr>
              <a:t>Ages 30 to 34   594024.7 0.10449066</a:t>
            </a:r>
          </a:p>
          <a:p>
            <a:r>
              <a:rPr lang="en-US" dirty="0">
                <a:latin typeface="Consolas" panose="020B0609020204030204" pitchFamily="49" charset="0"/>
              </a:rPr>
              <a:t>Ages 35 to 39   501805.6 0.08826906</a:t>
            </a:r>
          </a:p>
          <a:p>
            <a:r>
              <a:rPr lang="en-US" dirty="0">
                <a:latin typeface="Consolas" panose="020B0609020204030204" pitchFamily="49" charset="0"/>
              </a:rPr>
              <a:t>Ages 40 to 44   445566.3 0.07837639</a:t>
            </a:r>
          </a:p>
          <a:p>
            <a:r>
              <a:rPr lang="en-US" dirty="0">
                <a:latin typeface="Consolas" panose="020B0609020204030204" pitchFamily="49" charset="0"/>
              </a:rPr>
              <a:t>Ages 45 to 49   426869.9 0.07508765</a:t>
            </a:r>
          </a:p>
          <a:p>
            <a:r>
              <a:rPr lang="en-US" dirty="0">
                <a:latin typeface="Consolas" panose="020B0609020204030204" pitchFamily="49" charset="0"/>
              </a:rPr>
              <a:t>Ages 50 to 54   477320.9 0.08396212</a:t>
            </a:r>
          </a:p>
          <a:p>
            <a:r>
              <a:rPr lang="en-US" dirty="0">
                <a:latin typeface="Consolas" panose="020B0609020204030204" pitchFamily="49" charset="0"/>
              </a:rPr>
              <a:t>Ages 55 to 59   469609.2 0.08260562</a:t>
            </a:r>
          </a:p>
          <a:p>
            <a:r>
              <a:rPr lang="en-US" dirty="0">
                <a:latin typeface="Consolas" panose="020B0609020204030204" pitchFamily="49" charset="0"/>
              </a:rPr>
              <a:t>Ages 60 to 64   488433.4 0.08591684</a:t>
            </a:r>
          </a:p>
          <a:p>
            <a:r>
              <a:rPr lang="en-US" dirty="0">
                <a:latin typeface="Consolas" panose="020B0609020204030204" pitchFamily="49" charset="0"/>
              </a:rPr>
              <a:t>Ages 65 to 69   381020.9 0.06702267</a:t>
            </a:r>
          </a:p>
          <a:p>
            <a:r>
              <a:rPr lang="en-US" dirty="0">
                <a:latin typeface="Consolas" panose="020B0609020204030204" pitchFamily="49" charset="0"/>
              </a:rPr>
              <a:t>Ages 70 to 74   310117.6 0.05455058</a:t>
            </a:r>
          </a:p>
          <a:p>
            <a:r>
              <a:rPr lang="en-US" dirty="0">
                <a:latin typeface="Consolas" panose="020B0609020204030204" pitchFamily="49" charset="0"/>
              </a:rPr>
              <a:t>Ages 75 to 79   207702.1 0.03653539</a:t>
            </a:r>
          </a:p>
          <a:p>
            <a:r>
              <a:rPr lang="en-US" dirty="0">
                <a:latin typeface="Consolas" panose="020B0609020204030204" pitchFamily="49" charset="0"/>
              </a:rPr>
              <a:t>Age 80 or older 238637.9 0.04197710</a:t>
            </a:r>
          </a:p>
        </p:txBody>
      </p:sp>
    </p:spTree>
    <p:extLst>
      <p:ext uri="{BB962C8B-B14F-4D97-AF65-F5344CB8AC3E}">
        <p14:creationId xmlns:p14="http://schemas.microsoft.com/office/powerpoint/2010/main" val="1789662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2D99-FE94-4888-8348-03708A9E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584775"/>
          </a:xfrm>
        </p:spPr>
        <p:txBody>
          <a:bodyPr/>
          <a:lstStyle/>
          <a:p>
            <a:r>
              <a:rPr lang="en-US" sz="3200" dirty="0"/>
              <a:t>Let’s compare weighted &amp; unweighted age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D52E-9A2C-43E6-93C0-CD92721BAE30}"/>
              </a:ext>
            </a:extLst>
          </p:cNvPr>
          <p:cNvSpPr/>
          <p:nvPr/>
        </p:nvSpPr>
        <p:spPr>
          <a:xfrm>
            <a:off x="484717" y="889843"/>
            <a:ext cx="10922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To get table of weighted age distribution: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ageTab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To get table of unweighted age distribution: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(table(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clean$age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agePropCompare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(table(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clean$age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prop.table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ageTab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))*100)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[,1]      [,2]</a:t>
            </a:r>
          </a:p>
          <a:p>
            <a:r>
              <a:rPr lang="en-US" dirty="0">
                <a:latin typeface="Consolas" panose="020B0609020204030204" pitchFamily="49" charset="0"/>
              </a:rPr>
              <a:t>Age 18 to 24     5.881902 11.960412</a:t>
            </a:r>
          </a:p>
          <a:p>
            <a:r>
              <a:rPr lang="en-US" dirty="0">
                <a:latin typeface="Consolas" panose="020B0609020204030204" pitchFamily="49" charset="0"/>
              </a:rPr>
              <a:t>Ages 25 to 29    5.115031  8.160178</a:t>
            </a:r>
          </a:p>
          <a:p>
            <a:r>
              <a:rPr lang="en-US" dirty="0">
                <a:latin typeface="Consolas" panose="020B0609020204030204" pitchFamily="49" charset="0"/>
              </a:rPr>
              <a:t>Ages 30 to 34    6.035276 10.449066</a:t>
            </a:r>
          </a:p>
          <a:p>
            <a:r>
              <a:rPr lang="en-US" dirty="0">
                <a:latin typeface="Consolas" panose="020B0609020204030204" pitchFamily="49" charset="0"/>
              </a:rPr>
              <a:t>Ages 35 to 39    6.694785  8.826906</a:t>
            </a:r>
          </a:p>
          <a:p>
            <a:r>
              <a:rPr lang="en-US" dirty="0">
                <a:latin typeface="Consolas" panose="020B0609020204030204" pitchFamily="49" charset="0"/>
              </a:rPr>
              <a:t>Ages 40 to 44    5.766871  7.837639</a:t>
            </a:r>
          </a:p>
          <a:p>
            <a:r>
              <a:rPr lang="en-US" dirty="0">
                <a:latin typeface="Consolas" panose="020B0609020204030204" pitchFamily="49" charset="0"/>
              </a:rPr>
              <a:t>Ages 45 to 49    6.633436  7.508765</a:t>
            </a:r>
          </a:p>
          <a:p>
            <a:r>
              <a:rPr lang="en-US" dirty="0">
                <a:latin typeface="Consolas" panose="020B0609020204030204" pitchFamily="49" charset="0"/>
              </a:rPr>
              <a:t>Ages 50 to 54    7.661043  8.396212</a:t>
            </a:r>
          </a:p>
          <a:p>
            <a:r>
              <a:rPr lang="en-US" dirty="0">
                <a:latin typeface="Consolas" panose="020B0609020204030204" pitchFamily="49" charset="0"/>
              </a:rPr>
              <a:t>Ages 55 to 59    9.930982  8.260562</a:t>
            </a:r>
          </a:p>
          <a:p>
            <a:r>
              <a:rPr lang="en-US" dirty="0">
                <a:latin typeface="Consolas" panose="020B0609020204030204" pitchFamily="49" charset="0"/>
              </a:rPr>
              <a:t>Ages 60 to 64   11.219325  8.591684</a:t>
            </a:r>
          </a:p>
          <a:p>
            <a:r>
              <a:rPr lang="en-US" dirty="0">
                <a:latin typeface="Consolas" panose="020B0609020204030204" pitchFamily="49" charset="0"/>
              </a:rPr>
              <a:t>Ages 65 to 69   11.119632  6.702267</a:t>
            </a:r>
          </a:p>
          <a:p>
            <a:r>
              <a:rPr lang="en-US" dirty="0">
                <a:latin typeface="Consolas" panose="020B0609020204030204" pitchFamily="49" charset="0"/>
              </a:rPr>
              <a:t>Ages 70 to 74    9.302147  5.455058</a:t>
            </a:r>
          </a:p>
          <a:p>
            <a:r>
              <a:rPr lang="en-US" dirty="0">
                <a:latin typeface="Consolas" panose="020B0609020204030204" pitchFamily="49" charset="0"/>
              </a:rPr>
              <a:t>Ages 75 to 79    6.572086  3.653539</a:t>
            </a:r>
          </a:p>
          <a:p>
            <a:r>
              <a:rPr lang="en-US" dirty="0">
                <a:latin typeface="Consolas" panose="020B0609020204030204" pitchFamily="49" charset="0"/>
              </a:rPr>
              <a:t>Age 80 or older  8.067485  4.197710</a:t>
            </a:r>
          </a:p>
        </p:txBody>
      </p:sp>
    </p:spTree>
    <p:extLst>
      <p:ext uri="{BB962C8B-B14F-4D97-AF65-F5344CB8AC3E}">
        <p14:creationId xmlns:p14="http://schemas.microsoft.com/office/powerpoint/2010/main" val="11051868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2D99-FE94-4888-8348-03708A9E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584775"/>
          </a:xfrm>
        </p:spPr>
        <p:txBody>
          <a:bodyPr/>
          <a:lstStyle/>
          <a:p>
            <a:r>
              <a:rPr lang="en-US" sz="3200" dirty="0"/>
              <a:t>Let’s compare weighted &amp; unweighted age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D52E-9A2C-43E6-93C0-CD92721BAE30}"/>
              </a:ext>
            </a:extLst>
          </p:cNvPr>
          <p:cNvSpPr/>
          <p:nvPr/>
        </p:nvSpPr>
        <p:spPr>
          <a:xfrm>
            <a:off x="484717" y="889843"/>
            <a:ext cx="10922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Create bar plot to compare age distributions;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beside = FALSE (default) creates stacked bars; we want beside = TRUE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barplot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agePropCompare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beside = TRUE)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3676D-BFF6-4F7A-974B-484A91549C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1892507"/>
            <a:ext cx="8229600" cy="44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42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DE4D0-E189-4DAB-83F0-EE7DA0CD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17" y="1615508"/>
            <a:ext cx="8229600" cy="4436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402D99-FE94-4888-8348-03708A9E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584775"/>
          </a:xfrm>
        </p:spPr>
        <p:txBody>
          <a:bodyPr/>
          <a:lstStyle/>
          <a:p>
            <a:r>
              <a:rPr lang="en-US" sz="3200" dirty="0"/>
              <a:t>Let’s compare weighted &amp; unweighted age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D52E-9A2C-43E6-93C0-CD92721BAE30}"/>
              </a:ext>
            </a:extLst>
          </p:cNvPr>
          <p:cNvSpPr/>
          <p:nvPr/>
        </p:nvSpPr>
        <p:spPr>
          <a:xfrm>
            <a:off x="484717" y="889843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We have tables and rows mixed; use t() to transpose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barplot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(t(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agePropCompare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beside = TRUE)</a:t>
            </a:r>
          </a:p>
        </p:txBody>
      </p:sp>
    </p:spTree>
    <p:extLst>
      <p:ext uri="{BB962C8B-B14F-4D97-AF65-F5344CB8AC3E}">
        <p14:creationId xmlns:p14="http://schemas.microsoft.com/office/powerpoint/2010/main" val="76075756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2B053-1A66-4DB2-B72E-9452C54D9B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0917" y="1613424"/>
            <a:ext cx="8229600" cy="4436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402D99-FE94-4888-8348-03708A9E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584775"/>
          </a:xfrm>
        </p:spPr>
        <p:txBody>
          <a:bodyPr/>
          <a:lstStyle/>
          <a:p>
            <a:r>
              <a:rPr lang="en-US" sz="3200" dirty="0"/>
              <a:t>Let’s compare weighted &amp; unweighted age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D52E-9A2C-43E6-93C0-CD92721BAE30}"/>
              </a:ext>
            </a:extLst>
          </p:cNvPr>
          <p:cNvSpPr/>
          <p:nvPr/>
        </p:nvSpPr>
        <p:spPr>
          <a:xfrm>
            <a:off x="484716" y="889843"/>
            <a:ext cx="1116759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Add options to make pretty</a:t>
            </a:r>
          </a:p>
          <a:p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barplot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(t(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agePropCompare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), beside = TRUE, col = c(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lightsteelblue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"mediumorchid4"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xlab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=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"Age (years)"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ylab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"Percent of sample"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, legend = c(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"Unweighted"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"Weighted"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names.arg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= c(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"18-24"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, paste(seq(25,75,5), seq(29,79,5),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sep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"-"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"80+"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cex.names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=0.8)</a:t>
            </a:r>
          </a:p>
        </p:txBody>
      </p:sp>
    </p:spTree>
    <p:extLst>
      <p:ext uri="{BB962C8B-B14F-4D97-AF65-F5344CB8AC3E}">
        <p14:creationId xmlns:p14="http://schemas.microsoft.com/office/powerpoint/2010/main" val="40663120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 (years)"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6CA6E-310E-4902-9D31-DA9A7C84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0286" y="1317980"/>
            <a:ext cx="957142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471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A7E7-7FE2-42BA-BC12-684E1934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statistics: crosstabs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20EB-EB50-431E-A1F0-1A4D9712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853578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 err="1">
                <a:latin typeface="Consolas" panose="020B0609020204030204" pitchFamily="49" charset="0"/>
              </a:rPr>
              <a:t>svytable</a:t>
            </a:r>
            <a:r>
              <a:rPr lang="en-US" dirty="0"/>
              <a:t> to also produce crosstabs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E33F1-B748-4F5F-911C-EC8EB96C9910}"/>
              </a:ext>
            </a:extLst>
          </p:cNvPr>
          <p:cNvSpPr/>
          <p:nvPr/>
        </p:nvSpPr>
        <p:spPr>
          <a:xfrm>
            <a:off x="484717" y="1859015"/>
            <a:ext cx="1106692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Two-way frequency tables: sex &amp; high cholesterol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(~sex +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highChol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highChol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sex            Yes        No</a:t>
            </a:r>
          </a:p>
          <a:p>
            <a:r>
              <a:rPr lang="en-US" dirty="0">
                <a:latin typeface="Consolas" panose="020B0609020204030204" pitchFamily="49" charset="0"/>
              </a:rPr>
              <a:t>  Male    788493.8 1577167.8</a:t>
            </a:r>
          </a:p>
          <a:p>
            <a:r>
              <a:rPr lang="en-US" dirty="0">
                <a:latin typeface="Consolas" panose="020B0609020204030204" pitchFamily="49" charset="0"/>
              </a:rPr>
              <a:t>  Female  735509.3 1694524.5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chi-squared tests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svychisq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(~sex +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highChol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statistic="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Chisq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Pearson's X^2: Rao &amp; Scott adjustment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data:  </a:t>
            </a:r>
            <a:r>
              <a:rPr lang="en-US" dirty="0" err="1">
                <a:latin typeface="Consolas" panose="020B0609020204030204" pitchFamily="49" charset="0"/>
              </a:rPr>
              <a:t>svychisq</a:t>
            </a:r>
            <a:r>
              <a:rPr lang="en-US" dirty="0">
                <a:latin typeface="Consolas" panose="020B0609020204030204" pitchFamily="49" charset="0"/>
              </a:rPr>
              <a:t>(~sex + </a:t>
            </a:r>
            <a:r>
              <a:rPr lang="en-US" dirty="0" err="1">
                <a:latin typeface="Consolas" panose="020B0609020204030204" pitchFamily="49" charset="0"/>
              </a:rPr>
              <a:t>highChol</a:t>
            </a:r>
            <a:r>
              <a:rPr lang="en-US" dirty="0">
                <a:latin typeface="Consolas" panose="020B0609020204030204" pitchFamily="49" charset="0"/>
              </a:rPr>
              <a:t>, design = bd, statistic = "</a:t>
            </a:r>
            <a:r>
              <a:rPr lang="en-US" dirty="0" err="1">
                <a:latin typeface="Consolas" panose="020B0609020204030204" pitchFamily="49" charset="0"/>
              </a:rPr>
              <a:t>Chisq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</a:rPr>
              <a:t>X-squared = 14.367, df = 1, p-value = 0.005928</a:t>
            </a:r>
          </a:p>
        </p:txBody>
      </p:sp>
    </p:spTree>
    <p:extLst>
      <p:ext uri="{BB962C8B-B14F-4D97-AF65-F5344CB8AC3E}">
        <p14:creationId xmlns:p14="http://schemas.microsoft.com/office/powerpoint/2010/main" val="1878137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E33F1-B748-4F5F-911C-EC8EB96C9910}"/>
              </a:ext>
            </a:extLst>
          </p:cNvPr>
          <p:cNvSpPr/>
          <p:nvPr/>
        </p:nvSpPr>
        <p:spPr>
          <a:xfrm>
            <a:off x="562538" y="1005840"/>
            <a:ext cx="11066923" cy="484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457200">
            <a:spAutoFit/>
          </a:bodyPr>
          <a:lstStyle/>
          <a:p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svytable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(~age + </a:t>
            </a:r>
            <a:r>
              <a:rPr lang="en-US" sz="1600" dirty="0" err="1">
                <a:solidFill>
                  <a:srgbClr val="2C4E8D"/>
                </a:solidFill>
                <a:latin typeface="Consolas" panose="020B0609020204030204" pitchFamily="49" charset="0"/>
              </a:rPr>
              <a:t>highChol</a:t>
            </a:r>
            <a:r>
              <a:rPr lang="en-US" sz="1600" dirty="0">
                <a:solidFill>
                  <a:srgbClr val="2C4E8D"/>
                </a:solidFill>
                <a:latin typeface="Consolas" panose="020B0609020204030204" pitchFamily="49" charset="0"/>
              </a:rPr>
              <a:t> + sex, design = bd)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, , sex = Male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highChol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age                     Yes        No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 18 to 24     19191.46 191871.09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25 to 29    15377.85 145289.20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30 to 34    35338.53 182965.17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35 to 39    43839.02 156050.58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40 to 44    49706.90 135710.27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45 to 49    69272.96 122652.27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50 to 54    88090.26 134867.25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55 to 59    84185.82 127298.81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60 to 64   111508.69 117183.28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65 to 69    88064.58  90110.17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70 to 74    84444.68  62432.75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75 to 79    47161.42  39104.32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 80 or older  40236.11  45741.76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, , sex = Female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highChol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age                     Yes        No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 18 to 24     13211.87 158881.40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25 to 29    13512.11 130201.84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30 to 34    20657.86 188486.37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35 to 39    26270.00 164471.45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40 to 44    44814.36 152863.94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45 to 49    47773.19 148071.32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50 to 54    72475.75 155199.11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55 to 59    95970.60 137524.92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60 to 64   105752.67 128899.11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65 to 69    86657.48 103445.08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70 to 74    84881.67  67240.67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Ages 75 to 79    57897.21  52012.96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Age 80 or older  56854.55  74061.77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FB9093-D8ED-4A53-B751-658BEF07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 dirty="0"/>
              <a:t>Descriptive statistics: crosstabs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18715-54AF-4D21-936F-8D95D5160E31}"/>
              </a:ext>
            </a:extLst>
          </p:cNvPr>
          <p:cNvCxnSpPr>
            <a:cxnSpLocks/>
          </p:cNvCxnSpPr>
          <p:nvPr/>
        </p:nvCxnSpPr>
        <p:spPr>
          <a:xfrm>
            <a:off x="6096000" y="931952"/>
            <a:ext cx="0" cy="50532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8579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F0BC-03EE-44B2-8E16-BF509BAF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C79B2-700C-424B-B5B0-E15D215A8CC1}"/>
              </a:ext>
            </a:extLst>
          </p:cNvPr>
          <p:cNvSpPr/>
          <p:nvPr/>
        </p:nvSpPr>
        <p:spPr>
          <a:xfrm>
            <a:off x="484717" y="851739"/>
            <a:ext cx="11285037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means and SEs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svymean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bmi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mean     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</a:rPr>
              <a:t> 27.533 0.0732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svymean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mean     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10.416 0.2225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# quantiles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svyquantile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bmi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na.rm = TRUE, 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   quantiles = c(0, 0.1, 0.25, 0.5, 0.75, 0.9, 1))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0   0.1 0.25   0.5  0.75   0.9     1</a:t>
            </a:r>
          </a:p>
          <a:p>
            <a:r>
              <a:rPr lang="en-US" dirty="0" err="1">
                <a:latin typeface="Consolas" panose="020B0609020204030204" pitchFamily="49" charset="0"/>
              </a:rPr>
              <a:t>bmi</a:t>
            </a:r>
            <a:r>
              <a:rPr lang="en-US" dirty="0">
                <a:latin typeface="Consolas" panose="020B0609020204030204" pitchFamily="49" charset="0"/>
              </a:rPr>
              <a:t> 12.48 21.02 23.4 26.57 30.55 35.19 81.37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svyquantile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na.rm = TRUE, </a:t>
            </a:r>
            <a:b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 quantiles = c(0, 0.1, 0.25, 0.5, 0.75, 0.9, 1))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0 0.1 0.25 0.5 0.75 0.9  1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1   1    2   5   15  30 30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9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9474-C2A9-4A67-8B12-B1188378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8849-EDF8-4A6C-94A9-4C1ECBCB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60796"/>
            <a:ext cx="10972801" cy="918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svytotal</a:t>
            </a:r>
            <a:r>
              <a:rPr lang="en-US" dirty="0"/>
              <a:t> calculates totals of numeric variables and counts for factor and logical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A3141-139B-4E5F-B386-3C7B33C8D48E}"/>
              </a:ext>
            </a:extLst>
          </p:cNvPr>
          <p:cNvSpPr/>
          <p:nvPr/>
        </p:nvSpPr>
        <p:spPr>
          <a:xfrm>
            <a:off x="484717" y="1988192"/>
            <a:ext cx="1122256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svytotal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total     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15956947 460142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svytotal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heartAttack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total     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heartAttackYes</a:t>
            </a:r>
            <a:r>
              <a:rPr lang="en-US" dirty="0">
                <a:latin typeface="Consolas" panose="020B0609020204030204" pitchFamily="49" charset="0"/>
              </a:rPr>
              <a:t>  216641 11292</a:t>
            </a:r>
          </a:p>
          <a:p>
            <a:r>
              <a:rPr lang="en-US" dirty="0" err="1">
                <a:latin typeface="Consolas" panose="020B0609020204030204" pitchFamily="49" charset="0"/>
              </a:rPr>
              <a:t>heartAttackNo</a:t>
            </a:r>
            <a:r>
              <a:rPr lang="en-US" dirty="0">
                <a:latin typeface="Consolas" panose="020B0609020204030204" pitchFamily="49" charset="0"/>
              </a:rPr>
              <a:t>  5551735 38034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svytable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heartAttack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bd)</a:t>
            </a:r>
          </a:p>
          <a:p>
            <a:r>
              <a:rPr lang="en-US" dirty="0" err="1">
                <a:latin typeface="Consolas" panose="020B0609020204030204" pitchFamily="49" charset="0"/>
              </a:rPr>
              <a:t>heartAttack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Yes        No </a:t>
            </a:r>
          </a:p>
          <a:p>
            <a:r>
              <a:rPr lang="en-US" dirty="0">
                <a:latin typeface="Consolas" panose="020B0609020204030204" pitchFamily="49" charset="0"/>
              </a:rPr>
              <a:t> 216640.6 5551734.6 </a:t>
            </a:r>
          </a:p>
        </p:txBody>
      </p:sp>
    </p:spTree>
    <p:extLst>
      <p:ext uri="{BB962C8B-B14F-4D97-AF65-F5344CB8AC3E}">
        <p14:creationId xmlns:p14="http://schemas.microsoft.com/office/powerpoint/2010/main" val="3131282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FBDC-2DDE-42C6-97DF-C2D79FB1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41083-043F-45B7-B697-CA08519539D7}"/>
              </a:ext>
            </a:extLst>
          </p:cNvPr>
          <p:cNvSpPr/>
          <p:nvPr/>
        </p:nvSpPr>
        <p:spPr>
          <a:xfrm>
            <a:off x="484716" y="991809"/>
            <a:ext cx="109219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svyhist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breaks = seq(0,30,2))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A724D-362C-4369-96FE-2B3AB8B7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4446" y="1409378"/>
            <a:ext cx="9043108" cy="4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124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A86-F9D6-4831-9306-EED24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(univariate)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11A42-9CA7-4301-8879-9BD7D5DD29A2}"/>
              </a:ext>
            </a:extLst>
          </p:cNvPr>
          <p:cNvSpPr/>
          <p:nvPr/>
        </p:nvSpPr>
        <p:spPr>
          <a:xfrm>
            <a:off x="484716" y="991809"/>
            <a:ext cx="109219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svyboxplot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(poorHealthDays~1, design = bd)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AA4EC-6F33-4DC1-8C77-13034CD326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7620" y="1176475"/>
            <a:ext cx="9876190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03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1F0C-4251-4843-A4ED-DB1D779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by group: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2E38-8659-431B-A65E-ED688062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124786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svyby</a:t>
            </a:r>
            <a:r>
              <a:rPr lang="en-US" dirty="0"/>
              <a:t> allows you to produce estimates by levels of a variable</a:t>
            </a:r>
          </a:p>
          <a:p>
            <a:r>
              <a:rPr lang="en-US" dirty="0"/>
              <a:t>You need to specify the function (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) that you want to run by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1C63F-B68B-457C-B6E4-B96677838B83}"/>
              </a:ext>
            </a:extLst>
          </p:cNvPr>
          <p:cNvSpPr/>
          <p:nvPr/>
        </p:nvSpPr>
        <p:spPr>
          <a:xfrm>
            <a:off x="484717" y="1873059"/>
            <a:ext cx="1122256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svyby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by = ~age, design = bd, FUN =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svymean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age </a:t>
            </a:r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       se</a:t>
            </a:r>
          </a:p>
          <a:p>
            <a:r>
              <a:rPr lang="en-US" dirty="0">
                <a:latin typeface="Consolas" panose="020B0609020204030204" pitchFamily="49" charset="0"/>
              </a:rPr>
              <a:t>Age 18 to 24       Age 18 to 24       6.351816 0.4896909</a:t>
            </a:r>
          </a:p>
          <a:p>
            <a:r>
              <a:rPr lang="en-US" dirty="0">
                <a:latin typeface="Consolas" panose="020B0609020204030204" pitchFamily="49" charset="0"/>
              </a:rPr>
              <a:t>Ages 25 to 29     Ages 25 to 29       8.119721 0.8744103</a:t>
            </a:r>
          </a:p>
          <a:p>
            <a:r>
              <a:rPr lang="en-US" dirty="0">
                <a:latin typeface="Consolas" panose="020B0609020204030204" pitchFamily="49" charset="0"/>
              </a:rPr>
              <a:t>Ages 30 to 34     Ages 30 to 34       8.395120 0.6953921</a:t>
            </a:r>
          </a:p>
          <a:p>
            <a:r>
              <a:rPr lang="en-US" dirty="0">
                <a:latin typeface="Consolas" panose="020B0609020204030204" pitchFamily="49" charset="0"/>
              </a:rPr>
              <a:t>Ages 35 to 39     Ages 35 to 39       9.339076 0.7051641</a:t>
            </a:r>
          </a:p>
          <a:p>
            <a:r>
              <a:rPr lang="en-US" dirty="0">
                <a:latin typeface="Consolas" panose="020B0609020204030204" pitchFamily="49" charset="0"/>
              </a:rPr>
              <a:t>Ages 40 to 44     Ages 40 to 44      10.241933 0.7957237</a:t>
            </a:r>
          </a:p>
          <a:p>
            <a:r>
              <a:rPr lang="en-US" dirty="0">
                <a:latin typeface="Consolas" panose="020B0609020204030204" pitchFamily="49" charset="0"/>
              </a:rPr>
              <a:t>Ages 45 to 49     Ages 45 to 49       9.997704 0.7413120</a:t>
            </a:r>
          </a:p>
          <a:p>
            <a:r>
              <a:rPr lang="en-US" dirty="0">
                <a:latin typeface="Consolas" panose="020B0609020204030204" pitchFamily="49" charset="0"/>
              </a:rPr>
              <a:t>Ages 50 to 54     Ages 50 to 54      11.941591 0.7758719</a:t>
            </a:r>
          </a:p>
          <a:p>
            <a:r>
              <a:rPr lang="en-US" dirty="0">
                <a:latin typeface="Consolas" panose="020B0609020204030204" pitchFamily="49" charset="0"/>
              </a:rPr>
              <a:t>Ages 55 to 59     Ages 55 to 59      12.873278 0.8052780</a:t>
            </a:r>
          </a:p>
          <a:p>
            <a:r>
              <a:rPr lang="en-US" dirty="0">
                <a:latin typeface="Consolas" panose="020B0609020204030204" pitchFamily="49" charset="0"/>
              </a:rPr>
              <a:t>Ages 60 to 64     Ages 60 to 64      12.805824 0.6739353</a:t>
            </a:r>
          </a:p>
          <a:p>
            <a:r>
              <a:rPr lang="en-US" dirty="0">
                <a:latin typeface="Consolas" panose="020B0609020204030204" pitchFamily="49" charset="0"/>
              </a:rPr>
              <a:t>Ages 65 to 69     Ages 65 to 69      12.806653 0.8137256</a:t>
            </a:r>
          </a:p>
          <a:p>
            <a:r>
              <a:rPr lang="en-US" dirty="0">
                <a:latin typeface="Consolas" panose="020B0609020204030204" pitchFamily="49" charset="0"/>
              </a:rPr>
              <a:t>Ages 70 to 74     Ages 70 to 74      13.304276 0.8226426</a:t>
            </a:r>
          </a:p>
          <a:p>
            <a:r>
              <a:rPr lang="en-US" dirty="0">
                <a:latin typeface="Consolas" panose="020B0609020204030204" pitchFamily="49" charset="0"/>
              </a:rPr>
              <a:t>Ages 75 to 79     Ages 75 to 79      15.174291 1.0261939</a:t>
            </a:r>
          </a:p>
          <a:p>
            <a:r>
              <a:rPr lang="en-US" dirty="0">
                <a:latin typeface="Consolas" panose="020B0609020204030204" pitchFamily="49" charset="0"/>
              </a:rPr>
              <a:t>Age 80 or older Age 80 or older      16.260106 1.2566394</a:t>
            </a:r>
          </a:p>
        </p:txBody>
      </p:sp>
    </p:spTree>
    <p:extLst>
      <p:ext uri="{BB962C8B-B14F-4D97-AF65-F5344CB8AC3E}">
        <p14:creationId xmlns:p14="http://schemas.microsoft.com/office/powerpoint/2010/main" val="295883598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1F0C-4251-4843-A4ED-DB1D779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by group: totals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1C63F-B68B-457C-B6E4-B96677838B83}"/>
              </a:ext>
            </a:extLst>
          </p:cNvPr>
          <p:cNvSpPr/>
          <p:nvPr/>
        </p:nvSpPr>
        <p:spPr>
          <a:xfrm>
            <a:off x="484717" y="1654945"/>
            <a:ext cx="1122256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svyby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by = ~age, design = bd, FUN =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svytotal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age </a:t>
            </a:r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       se</a:t>
            </a:r>
          </a:p>
          <a:p>
            <a:r>
              <a:rPr lang="en-US" dirty="0">
                <a:latin typeface="Consolas" panose="020B0609020204030204" pitchFamily="49" charset="0"/>
              </a:rPr>
              <a:t>Age 18 to 24       Age 18 to 24      1384133.3 146713.60</a:t>
            </a:r>
          </a:p>
          <a:p>
            <a:r>
              <a:rPr lang="en-US" dirty="0">
                <a:latin typeface="Consolas" panose="020B0609020204030204" pitchFamily="49" charset="0"/>
              </a:rPr>
              <a:t>Ages 25 to 29     Ages 25 to 29      1028939.0 151877.45</a:t>
            </a:r>
          </a:p>
          <a:p>
            <a:r>
              <a:rPr lang="en-US" dirty="0">
                <a:latin typeface="Consolas" panose="020B0609020204030204" pitchFamily="49" charset="0"/>
              </a:rPr>
              <a:t>Ages 30 to 34     Ages 30 to 34      1406611.5 161815.76</a:t>
            </a:r>
          </a:p>
          <a:p>
            <a:r>
              <a:rPr lang="en-US" dirty="0">
                <a:latin typeface="Consolas" panose="020B0609020204030204" pitchFamily="49" charset="0"/>
              </a:rPr>
              <a:t>Ages 35 to 39     Ages 35 to 39      1237281.8 134618.20</a:t>
            </a:r>
          </a:p>
          <a:p>
            <a:r>
              <a:rPr lang="en-US" dirty="0">
                <a:latin typeface="Consolas" panose="020B0609020204030204" pitchFamily="49" charset="0"/>
              </a:rPr>
              <a:t>Ages 40 to 44     Ages 40 to 44      1360987.8 148190.83</a:t>
            </a:r>
          </a:p>
          <a:p>
            <a:r>
              <a:rPr lang="en-US" dirty="0">
                <a:latin typeface="Consolas" panose="020B0609020204030204" pitchFamily="49" charset="0"/>
              </a:rPr>
              <a:t>Ages 45 to 49     Ages 45 to 49      1026347.5 108092.02</a:t>
            </a:r>
          </a:p>
          <a:p>
            <a:r>
              <a:rPr lang="en-US" dirty="0">
                <a:latin typeface="Consolas" panose="020B0609020204030204" pitchFamily="49" charset="0"/>
              </a:rPr>
              <a:t>Ages 50 to 54     Ages 50 to 54      1587368.8 155030.51</a:t>
            </a:r>
          </a:p>
          <a:p>
            <a:r>
              <a:rPr lang="en-US" dirty="0">
                <a:latin typeface="Consolas" panose="020B0609020204030204" pitchFamily="49" charset="0"/>
              </a:rPr>
              <a:t>Ages 55 to 59     Ages 55 to 59      1711107.0 166627.48</a:t>
            </a:r>
          </a:p>
          <a:p>
            <a:r>
              <a:rPr lang="en-US" dirty="0">
                <a:latin typeface="Consolas" panose="020B0609020204030204" pitchFamily="49" charset="0"/>
              </a:rPr>
              <a:t>Ages 60 to 64     Ages 60 to 64      1600942.9 138179.39</a:t>
            </a:r>
          </a:p>
          <a:p>
            <a:r>
              <a:rPr lang="en-US" dirty="0">
                <a:latin typeface="Consolas" panose="020B0609020204030204" pitchFamily="49" charset="0"/>
              </a:rPr>
              <a:t>Ages 65 to 69     Ages 65 to 69      1139921.4 112413.01</a:t>
            </a:r>
          </a:p>
          <a:p>
            <a:r>
              <a:rPr lang="en-US" dirty="0">
                <a:latin typeface="Consolas" panose="020B0609020204030204" pitchFamily="49" charset="0"/>
              </a:rPr>
              <a:t>Ages 70 to 74     Ages 70 to 74       874007.7  82395.42</a:t>
            </a:r>
          </a:p>
          <a:p>
            <a:r>
              <a:rPr lang="en-US" dirty="0">
                <a:latin typeface="Consolas" panose="020B0609020204030204" pitchFamily="49" charset="0"/>
              </a:rPr>
              <a:t>Ages 75 to 79     Ages 75 to 79       601055.3  73478.61</a:t>
            </a:r>
          </a:p>
          <a:p>
            <a:r>
              <a:rPr lang="en-US" dirty="0">
                <a:latin typeface="Consolas" panose="020B0609020204030204" pitchFamily="49" charset="0"/>
              </a:rPr>
              <a:t>Age 80 or older Age 80 or older       785588.9 110460.57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20A9-5979-4408-A9E4-05E40699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975222"/>
            <a:ext cx="10972801" cy="730057"/>
          </a:xfrm>
        </p:spPr>
        <p:txBody>
          <a:bodyPr/>
          <a:lstStyle/>
          <a:p>
            <a:r>
              <a:rPr lang="en-US" dirty="0"/>
              <a:t>Change function option to </a:t>
            </a:r>
            <a:r>
              <a:rPr lang="en-US" dirty="0">
                <a:latin typeface="Consolas" panose="020B0609020204030204" pitchFamily="49" charset="0"/>
              </a:rPr>
              <a:t>FUN = </a:t>
            </a:r>
            <a:r>
              <a:rPr lang="en-US" dirty="0" err="1">
                <a:latin typeface="Consolas" panose="020B0609020204030204" pitchFamily="49" charset="0"/>
              </a:rPr>
              <a:t>svytotal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6648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1F0C-4251-4843-A4ED-DB1D779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by group: percentiles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1C63F-B68B-457C-B6E4-B96677838B83}"/>
              </a:ext>
            </a:extLst>
          </p:cNvPr>
          <p:cNvSpPr/>
          <p:nvPr/>
        </p:nvSpPr>
        <p:spPr>
          <a:xfrm>
            <a:off x="484719" y="1478776"/>
            <a:ext cx="11222564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svyby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by = ~age, design = bd, FUN =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svyquantile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na.rm = TRUE,  </a:t>
            </a:r>
            <a:b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quantiles=c(0.25, 0.5, 0.75),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keep.var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 FALSE)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age statistic1 statistic2 statistic3</a:t>
            </a:r>
          </a:p>
          <a:p>
            <a:r>
              <a:rPr lang="en-US" dirty="0">
                <a:latin typeface="Consolas" panose="020B0609020204030204" pitchFamily="49" charset="0"/>
              </a:rPr>
              <a:t>Age 18 to 24       Age 18 to 24          2          3          8</a:t>
            </a:r>
          </a:p>
          <a:p>
            <a:r>
              <a:rPr lang="en-US" dirty="0">
                <a:latin typeface="Consolas" panose="020B0609020204030204" pitchFamily="49" charset="0"/>
              </a:rPr>
              <a:t>Ages 25 to 29     Ages 25 to 29          2          5         12</a:t>
            </a:r>
          </a:p>
          <a:p>
            <a:r>
              <a:rPr lang="en-US" dirty="0">
                <a:latin typeface="Consolas" panose="020B0609020204030204" pitchFamily="49" charset="0"/>
              </a:rPr>
              <a:t>Ages 30 to 34     Ages 30 to 34          2          5         10</a:t>
            </a:r>
          </a:p>
          <a:p>
            <a:r>
              <a:rPr lang="en-US" dirty="0">
                <a:latin typeface="Consolas" panose="020B0609020204030204" pitchFamily="49" charset="0"/>
              </a:rPr>
              <a:t>Ages 35 to 39     Ages 35 to 39          2          5         14</a:t>
            </a:r>
          </a:p>
          <a:p>
            <a:r>
              <a:rPr lang="en-US" dirty="0">
                <a:latin typeface="Consolas" panose="020B0609020204030204" pitchFamily="49" charset="0"/>
              </a:rPr>
              <a:t>Ages 40 to 44     Ages 40 to 44          2          5         15</a:t>
            </a:r>
          </a:p>
          <a:p>
            <a:r>
              <a:rPr lang="en-US" dirty="0">
                <a:latin typeface="Consolas" panose="020B0609020204030204" pitchFamily="49" charset="0"/>
              </a:rPr>
              <a:t>Ages 45 to 49     Ages 45 to 49          2          5         15</a:t>
            </a:r>
          </a:p>
          <a:p>
            <a:r>
              <a:rPr lang="en-US" dirty="0">
                <a:latin typeface="Consolas" panose="020B0609020204030204" pitchFamily="49" charset="0"/>
              </a:rPr>
              <a:t>Ages 50 to 54     Ages 50 to 54          3          7         20</a:t>
            </a:r>
          </a:p>
          <a:p>
            <a:r>
              <a:rPr lang="en-US" dirty="0">
                <a:latin typeface="Consolas" panose="020B0609020204030204" pitchFamily="49" charset="0"/>
              </a:rPr>
              <a:t>Ages 55 to 59     Ages 55 to 59          2         10         25</a:t>
            </a:r>
          </a:p>
          <a:p>
            <a:r>
              <a:rPr lang="en-US" dirty="0">
                <a:latin typeface="Consolas" panose="020B0609020204030204" pitchFamily="49" charset="0"/>
              </a:rPr>
              <a:t>Ages 60 to 64     Ages 60 to 64          3         10         20</a:t>
            </a:r>
          </a:p>
          <a:p>
            <a:r>
              <a:rPr lang="en-US" dirty="0">
                <a:latin typeface="Consolas" panose="020B0609020204030204" pitchFamily="49" charset="0"/>
              </a:rPr>
              <a:t>Ages 65 to 69     Ages 65 to 69          3          9         20</a:t>
            </a:r>
          </a:p>
          <a:p>
            <a:r>
              <a:rPr lang="en-US" dirty="0">
                <a:latin typeface="Consolas" panose="020B0609020204030204" pitchFamily="49" charset="0"/>
              </a:rPr>
              <a:t>Ages 70 to 74     Ages 70 to 74          4         10         25</a:t>
            </a:r>
          </a:p>
          <a:p>
            <a:r>
              <a:rPr lang="en-US" dirty="0">
                <a:latin typeface="Consolas" panose="020B0609020204030204" pitchFamily="49" charset="0"/>
              </a:rPr>
              <a:t>Ages 75 to 79     Ages 75 to 79          4         14         30</a:t>
            </a:r>
          </a:p>
          <a:p>
            <a:r>
              <a:rPr lang="en-US" dirty="0">
                <a:latin typeface="Consolas" panose="020B0609020204030204" pitchFamily="49" charset="0"/>
              </a:rPr>
              <a:t>Age 80 or older Age 80 or older          4         15        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20A9-5979-4408-A9E4-05E40699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40" y="851739"/>
            <a:ext cx="10972801" cy="730057"/>
          </a:xfrm>
        </p:spPr>
        <p:txBody>
          <a:bodyPr/>
          <a:lstStyle/>
          <a:p>
            <a:r>
              <a:rPr lang="en-US" dirty="0"/>
              <a:t>Change function option to </a:t>
            </a:r>
            <a:r>
              <a:rPr lang="en-US" dirty="0">
                <a:latin typeface="Consolas" panose="020B0609020204030204" pitchFamily="49" charset="0"/>
              </a:rPr>
              <a:t>FUN = </a:t>
            </a:r>
            <a:r>
              <a:rPr lang="en-US" dirty="0" err="1">
                <a:latin typeface="Consolas" panose="020B0609020204030204" pitchFamily="49" charset="0"/>
              </a:rPr>
              <a:t>svyquantile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3394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E192-EBF7-4428-A16E-5E397BDE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by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FBC6-9F10-4159-A6EE-C794596A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79485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520F6-80B2-4A4B-BFED-D385982D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110" y="2329067"/>
            <a:ext cx="7467780" cy="41006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B73326-0446-4F92-A9EB-007D1C4F55E1}"/>
              </a:ext>
            </a:extLst>
          </p:cNvPr>
          <p:cNvSpPr/>
          <p:nvPr/>
        </p:nvSpPr>
        <p:spPr>
          <a:xfrm>
            <a:off x="472346" y="910462"/>
            <a:ext cx="1124730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svyboxplot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poorHealthDays~age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design = bd, 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"Age group (years)"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"Days"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main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"Poor health days per month, by age"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   names = 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"18-24"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"25-29"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"30-34"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"35-39"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"40-44"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"45-49"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"50-54"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"55-59"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"60-64"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"65-69"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"70-74"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"75-79"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"80+"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cex.names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=0.8)</a:t>
            </a:r>
          </a:p>
        </p:txBody>
      </p:sp>
    </p:spTree>
    <p:extLst>
      <p:ext uri="{BB962C8B-B14F-4D97-AF65-F5344CB8AC3E}">
        <p14:creationId xmlns:p14="http://schemas.microsoft.com/office/powerpoint/2010/main" val="6369175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243" y="997163"/>
            <a:ext cx="1031898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boxplot(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vipcls$momage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~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vipcls$pregnum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"Age (years)"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"Pregnancy Number"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76D24-33B9-4AF5-94AF-B00FFE0959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797" y="1156615"/>
            <a:ext cx="957142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881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0FD6-34B7-4D2B-97A7-374225EF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B178C-2F9D-468A-AB72-F13C22F9B813}"/>
              </a:ext>
            </a:extLst>
          </p:cNvPr>
          <p:cNvSpPr/>
          <p:nvPr/>
        </p:nvSpPr>
        <p:spPr>
          <a:xfrm>
            <a:off x="484717" y="1041007"/>
            <a:ext cx="10983033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svyby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by = ~age65, design = bd, FUN =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svymean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age65 </a:t>
            </a:r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       se</a:t>
            </a:r>
          </a:p>
          <a:p>
            <a:r>
              <a:rPr lang="es-ES" dirty="0">
                <a:latin typeface="Consolas" panose="020B0609020204030204" pitchFamily="49" charset="0"/>
              </a:rPr>
              <a:t>Yes   </a:t>
            </a:r>
            <a:r>
              <a:rPr lang="es-ES" dirty="0" err="1">
                <a:latin typeface="Consolas" panose="020B0609020204030204" pitchFamily="49" charset="0"/>
              </a:rPr>
              <a:t>Yes</a:t>
            </a:r>
            <a:r>
              <a:rPr lang="es-ES" dirty="0">
                <a:latin typeface="Consolas" panose="020B0609020204030204" pitchFamily="49" charset="0"/>
              </a:rPr>
              <a:t>      14.015594 0.4876765</a:t>
            </a:r>
          </a:p>
          <a:p>
            <a:r>
              <a:rPr lang="es-ES" dirty="0">
                <a:latin typeface="Consolas" panose="020B0609020204030204" pitchFamily="49" charset="0"/>
              </a:rPr>
              <a:t>No     </a:t>
            </a:r>
            <a:r>
              <a:rPr lang="es-ES" dirty="0" err="1">
                <a:latin typeface="Consolas" panose="020B0609020204030204" pitchFamily="49" charset="0"/>
              </a:rPr>
              <a:t>No</a:t>
            </a:r>
            <a:r>
              <a:rPr lang="es-ES" dirty="0">
                <a:latin typeface="Consolas" panose="020B0609020204030204" pitchFamily="49" charset="0"/>
              </a:rPr>
              <a:t>       9.711253 0.2467334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svyttest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~ age65, design = bd, na.rm = TRUE)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Design-based t-test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data:  </a:t>
            </a:r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~ age65</a:t>
            </a:r>
          </a:p>
          <a:p>
            <a:r>
              <a:rPr lang="en-US" dirty="0">
                <a:latin typeface="Consolas" panose="020B0609020204030204" pitchFamily="49" charset="0"/>
              </a:rPr>
              <a:t>t = -7.8723, df = 3298, p-value = 4.684e-15</a:t>
            </a:r>
          </a:p>
          <a:p>
            <a:r>
              <a:rPr lang="en-US" dirty="0">
                <a:latin typeface="Consolas" panose="020B0609020204030204" pitchFamily="49" charset="0"/>
              </a:rPr>
              <a:t>alternative hypothesis: true difference in mean is not equal to 0</a:t>
            </a:r>
          </a:p>
          <a:p>
            <a:r>
              <a:rPr lang="en-US" dirty="0">
                <a:latin typeface="Consolas" panose="020B0609020204030204" pitchFamily="49" charset="0"/>
              </a:rPr>
              <a:t>95 percent confidence interval:</a:t>
            </a:r>
          </a:p>
          <a:p>
            <a:r>
              <a:rPr lang="en-US" dirty="0">
                <a:latin typeface="Consolas" panose="020B0609020204030204" pitchFamily="49" charset="0"/>
              </a:rPr>
              <a:t> -5.375989 -3.232695</a:t>
            </a:r>
          </a:p>
          <a:p>
            <a:r>
              <a:rPr lang="en-US" dirty="0">
                <a:latin typeface="Consolas" panose="020B0609020204030204" pitchFamily="49" charset="0"/>
              </a:rPr>
              <a:t>sample estimates:</a:t>
            </a:r>
          </a:p>
          <a:p>
            <a:r>
              <a:rPr lang="en-US" dirty="0">
                <a:latin typeface="Consolas" panose="020B0609020204030204" pitchFamily="49" charset="0"/>
              </a:rPr>
              <a:t>difference in mean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-4.304342 </a:t>
            </a:r>
          </a:p>
        </p:txBody>
      </p:sp>
    </p:spTree>
    <p:extLst>
      <p:ext uri="{BB962C8B-B14F-4D97-AF65-F5344CB8AC3E}">
        <p14:creationId xmlns:p14="http://schemas.microsoft.com/office/powerpoint/2010/main" val="2248696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38EF-A07F-4585-ABD7-8AED298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268E-E36D-4404-B4AC-52F2D53B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data are within survey design object, we can’t use typical indexing notation to subset our data</a:t>
            </a:r>
          </a:p>
          <a:p>
            <a:r>
              <a:rPr lang="en-US" dirty="0">
                <a:latin typeface="Consolas" panose="020B0609020204030204" pitchFamily="49" charset="0"/>
              </a:rPr>
              <a:t>survey</a:t>
            </a:r>
            <a:r>
              <a:rPr lang="en-US" dirty="0"/>
              <a:t> package provides </a:t>
            </a:r>
            <a:r>
              <a:rPr lang="en-US" dirty="0">
                <a:latin typeface="Consolas" panose="020B0609020204030204" pitchFamily="49" charset="0"/>
              </a:rPr>
              <a:t>subset</a:t>
            </a:r>
            <a:r>
              <a:rPr lang="en-US" dirty="0">
                <a:cs typeface="Segoe UI Semilight" panose="020B0402040204020203" pitchFamily="34" charset="0"/>
              </a:rPr>
              <a:t> </a:t>
            </a:r>
            <a:r>
              <a:rPr lang="en-US" dirty="0"/>
              <a:t>function that can be combined with other </a:t>
            </a:r>
            <a:r>
              <a:rPr lang="en-US" dirty="0">
                <a:latin typeface="Consolas" panose="020B0609020204030204" pitchFamily="49" charset="0"/>
              </a:rPr>
              <a:t>survey</a:t>
            </a:r>
            <a:r>
              <a:rPr lang="en-US" dirty="0"/>
              <a:t>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F382D-60C0-4D75-B0A2-4338CA56FA0F}"/>
              </a:ext>
            </a:extLst>
          </p:cNvPr>
          <p:cNvSpPr/>
          <p:nvPr/>
        </p:nvSpPr>
        <p:spPr>
          <a:xfrm>
            <a:off x="484717" y="3297778"/>
            <a:ext cx="1110886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svytotal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subset(bd, sex==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"Male"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total     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6751819 309285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svytotal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(~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, subset(bd, sex==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"Male" 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&amp; age65==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"Yes"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 na.rm = TRUE)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total     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poorHealthDays</a:t>
            </a:r>
            <a:r>
              <a:rPr lang="en-US" dirty="0">
                <a:latin typeface="Consolas" panose="020B0609020204030204" pitchFamily="49" charset="0"/>
              </a:rPr>
              <a:t> 1534034 137578</a:t>
            </a:r>
          </a:p>
        </p:txBody>
      </p:sp>
    </p:spTree>
    <p:extLst>
      <p:ext uri="{BB962C8B-B14F-4D97-AF65-F5344CB8AC3E}">
        <p14:creationId xmlns:p14="http://schemas.microsoft.com/office/powerpoint/2010/main" val="2931827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CA0-67BE-4DBD-9D00-DCA85C2A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Survey-weighted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80DD-6189-48A7-90DA-4B05191C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1507919"/>
          </a:xfrm>
        </p:spPr>
        <p:txBody>
          <a:bodyPr/>
          <a:lstStyle/>
          <a:p>
            <a:r>
              <a:rPr lang="en-US" dirty="0"/>
              <a:t>Since each data point represents a different number of people, we want to be able to give each point the appropriate visual weight </a:t>
            </a:r>
          </a:p>
          <a:p>
            <a:r>
              <a:rPr lang="en-US" dirty="0" err="1">
                <a:latin typeface="Consolas" panose="020B0609020204030204" pitchFamily="49" charset="0"/>
              </a:rPr>
              <a:t>svyplot</a:t>
            </a:r>
            <a:r>
              <a:rPr lang="en-US" dirty="0"/>
              <a:t> offers several options to do so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D5D7-67CE-4B51-AEF1-EAD4AF9D5850}"/>
              </a:ext>
            </a:extLst>
          </p:cNvPr>
          <p:cNvSpPr/>
          <p:nvPr/>
        </p:nvSpPr>
        <p:spPr>
          <a:xfrm>
            <a:off x="484717" y="2300117"/>
            <a:ext cx="10972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bmi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~ jitter(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as.numeric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(age), amount = .5), design = bd)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AB846-ACCA-4487-9E18-78315BC8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1847" y="2237609"/>
            <a:ext cx="7028306" cy="43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3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647FE3-E7D3-4582-A571-D12F47FD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1847" y="2237609"/>
            <a:ext cx="7028306" cy="4394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21CA0-67BE-4DBD-9D00-DCA85C2A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Survey-weighted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80DD-6189-48A7-90DA-4B05191C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1507919"/>
          </a:xfrm>
        </p:spPr>
        <p:txBody>
          <a:bodyPr/>
          <a:lstStyle/>
          <a:p>
            <a:r>
              <a:rPr lang="en-US" dirty="0"/>
              <a:t>Since each data point represents a different number of people, we want to be able to give each point the appropriate visual weight </a:t>
            </a:r>
          </a:p>
          <a:p>
            <a:r>
              <a:rPr lang="en-US" dirty="0" err="1">
                <a:latin typeface="Consolas" panose="020B0609020204030204" pitchFamily="49" charset="0"/>
              </a:rPr>
              <a:t>svyplot</a:t>
            </a:r>
            <a:r>
              <a:rPr lang="en-US" dirty="0"/>
              <a:t> offers several options to do so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D5D7-67CE-4B51-AEF1-EAD4AF9D5850}"/>
              </a:ext>
            </a:extLst>
          </p:cNvPr>
          <p:cNvSpPr/>
          <p:nvPr/>
        </p:nvSpPr>
        <p:spPr>
          <a:xfrm>
            <a:off x="484717" y="2300117"/>
            <a:ext cx="112225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bmi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~ jitter(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as.numeric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(age), amount = .5), design = bd, style = "transparent")</a:t>
            </a:r>
          </a:p>
        </p:txBody>
      </p:sp>
    </p:spTree>
    <p:extLst>
      <p:ext uri="{BB962C8B-B14F-4D97-AF65-F5344CB8AC3E}">
        <p14:creationId xmlns:p14="http://schemas.microsoft.com/office/powerpoint/2010/main" val="102275195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253A4-DB70-47CE-849C-38B31BD5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1847" y="2237609"/>
            <a:ext cx="7028306" cy="4394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21CA0-67BE-4DBD-9D00-DCA85C2A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Survey-weighted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80DD-6189-48A7-90DA-4B05191C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1507919"/>
          </a:xfrm>
        </p:spPr>
        <p:txBody>
          <a:bodyPr/>
          <a:lstStyle/>
          <a:p>
            <a:r>
              <a:rPr lang="en-US" dirty="0"/>
              <a:t>Since each data point represents a different number of people, we want to be able to give each point the appropriate visual weight </a:t>
            </a:r>
          </a:p>
          <a:p>
            <a:r>
              <a:rPr lang="en-US" dirty="0" err="1">
                <a:latin typeface="Consolas" panose="020B0609020204030204" pitchFamily="49" charset="0"/>
              </a:rPr>
              <a:t>svyplot</a:t>
            </a:r>
            <a:r>
              <a:rPr lang="en-US" dirty="0"/>
              <a:t> offers several options to do so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D5D7-67CE-4B51-AEF1-EAD4AF9D5850}"/>
              </a:ext>
            </a:extLst>
          </p:cNvPr>
          <p:cNvSpPr/>
          <p:nvPr/>
        </p:nvSpPr>
        <p:spPr>
          <a:xfrm>
            <a:off x="484717" y="2300117"/>
            <a:ext cx="112225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bmi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~ jitter(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as.numeric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(age), amount = .5), design = bd, style = "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grayhex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13A8D-1837-407E-9015-4FB6452F4A21}"/>
              </a:ext>
            </a:extLst>
          </p:cNvPr>
          <p:cNvSpPr txBox="1"/>
          <p:nvPr/>
        </p:nvSpPr>
        <p:spPr>
          <a:xfrm>
            <a:off x="484717" y="5175189"/>
            <a:ext cx="314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Note: </a:t>
            </a:r>
            <a:b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the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hexbin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30693496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CA0-67BE-4DBD-9D00-DCA85C2A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Survey-weighted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80DD-6189-48A7-90DA-4B05191C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1507919"/>
          </a:xfrm>
        </p:spPr>
        <p:txBody>
          <a:bodyPr/>
          <a:lstStyle/>
          <a:p>
            <a:r>
              <a:rPr lang="en-US" dirty="0"/>
              <a:t>Since each data point represents a different number of people, we want to be able to give each point the appropriate visual weight </a:t>
            </a:r>
          </a:p>
          <a:p>
            <a:r>
              <a:rPr lang="en-US" dirty="0" err="1">
                <a:latin typeface="Consolas" panose="020B0609020204030204" pitchFamily="49" charset="0"/>
              </a:rPr>
              <a:t>svyplot</a:t>
            </a:r>
            <a:r>
              <a:rPr lang="en-US" dirty="0"/>
              <a:t> offers several options to do so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3D5D7-67CE-4B51-AEF1-EAD4AF9D5850}"/>
              </a:ext>
            </a:extLst>
          </p:cNvPr>
          <p:cNvSpPr/>
          <p:nvPr/>
        </p:nvSpPr>
        <p:spPr>
          <a:xfrm>
            <a:off x="484717" y="2237609"/>
            <a:ext cx="1122256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svyplot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bmi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~ jitter(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as.numeric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(age), amount = .5), design = bd, style = "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grayhex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“,     </a:t>
            </a:r>
            <a:b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       legend = FALSE)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C0F02-8F04-4B38-B2AE-3B8938B0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6610" y="2359658"/>
            <a:ext cx="8198780" cy="4335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C6221-1071-46FC-ADE6-EF1ABA908726}"/>
              </a:ext>
            </a:extLst>
          </p:cNvPr>
          <p:cNvSpPr txBox="1"/>
          <p:nvPr/>
        </p:nvSpPr>
        <p:spPr>
          <a:xfrm>
            <a:off x="484717" y="5175189"/>
            <a:ext cx="314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Note: </a:t>
            </a:r>
            <a:b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the </a:t>
            </a:r>
            <a:r>
              <a:rPr lang="en-US" sz="1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hexbin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50035809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0A03-3248-40D2-AAAA-11200F76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Survey-weighted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2285-46A7-4B12-8EE6-A01C769C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1900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svyglm</a:t>
            </a:r>
            <a:r>
              <a:rPr lang="en-US" dirty="0"/>
              <a:t> function works very much like standard </a:t>
            </a:r>
            <a:r>
              <a:rPr lang="en-US" dirty="0" err="1">
                <a:latin typeface="Consolas" panose="020B0609020204030204" pitchFamily="49" charset="0"/>
              </a:rPr>
              <a:t>glm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Specify </a:t>
            </a:r>
            <a:r>
              <a:rPr lang="en-US" dirty="0">
                <a:latin typeface="Consolas" panose="020B0609020204030204" pitchFamily="49" charset="0"/>
              </a:rPr>
              <a:t>design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66A-AF87-49AC-9608-A53CA7D4F91D}"/>
              </a:ext>
            </a:extLst>
          </p:cNvPr>
          <p:cNvSpPr/>
          <p:nvPr/>
        </p:nvSpPr>
        <p:spPr>
          <a:xfrm>
            <a:off x="484717" y="1864508"/>
            <a:ext cx="11222565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linMod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svyglm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poorHealthDays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~ age, design = bd)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coef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linMod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confint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linMod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2.5 %    97.5 %</a:t>
            </a:r>
          </a:p>
          <a:p>
            <a:r>
              <a:rPr lang="en-US" dirty="0">
                <a:latin typeface="Consolas" panose="020B0609020204030204" pitchFamily="49" charset="0"/>
              </a:rPr>
              <a:t>(Intercept)        6.351816  5.3920396  7.311593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25 to 29   1.767905 -0.1964024  3.732212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30 to 34   2.043304  0.3760405  3.710568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35 to 39   2.987260  1.3041029  4.670417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40 to 44   3.890117  2.0589165  5.721317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45 to 49   3.645888  1.9042586  5.387518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50 to 54   5.589775  3.7918640  7.387687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55 to 59   6.521462  4.6742180  8.368706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60 to 64   6.454008  4.8198548  8.088161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65 to 69   6.454837  4.5937189  8.315954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70 to 74   6.952460  5.0758085  8.829111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75 to 79   8.822475  6.5929845 11.051966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</a:t>
            </a:r>
            <a:r>
              <a:rPr lang="en-US" dirty="0">
                <a:latin typeface="Consolas" panose="020B0609020204030204" pitchFamily="49" charset="0"/>
              </a:rPr>
              <a:t> 80 or older 9.908290  7.2640482 12.552532</a:t>
            </a:r>
          </a:p>
        </p:txBody>
      </p:sp>
    </p:spTree>
    <p:extLst>
      <p:ext uri="{BB962C8B-B14F-4D97-AF65-F5344CB8AC3E}">
        <p14:creationId xmlns:p14="http://schemas.microsoft.com/office/powerpoint/2010/main" val="3443183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0A03-3248-40D2-AAAA-11200F76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Survey-weighted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2285-46A7-4B12-8EE6-A01C769C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1900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svyglm</a:t>
            </a:r>
            <a:r>
              <a:rPr lang="en-US" dirty="0"/>
              <a:t> function works very much like standard </a:t>
            </a:r>
            <a:r>
              <a:rPr lang="en-US" dirty="0" err="1">
                <a:latin typeface="Consolas" panose="020B0609020204030204" pitchFamily="49" charset="0"/>
              </a:rPr>
              <a:t>glm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Specify </a:t>
            </a:r>
            <a:r>
              <a:rPr lang="en-US" dirty="0">
                <a:latin typeface="Consolas" panose="020B0609020204030204" pitchFamily="49" charset="0"/>
              </a:rPr>
              <a:t>design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4866A-AF87-49AC-9608-A53CA7D4F91D}"/>
              </a:ext>
            </a:extLst>
          </p:cNvPr>
          <p:cNvSpPr/>
          <p:nvPr/>
        </p:nvSpPr>
        <p:spPr>
          <a:xfrm>
            <a:off x="484717" y="1864508"/>
            <a:ext cx="11222565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logitMod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svyglm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(highChol01 ~ age, family=quasibinomial(link = "logit"), design = bd)</a:t>
            </a:r>
          </a:p>
          <a:p>
            <a:endParaRPr lang="en-US" dirty="0">
              <a:solidFill>
                <a:srgbClr val="2C4E8D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exp(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cbind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coef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logitMod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confint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C4E8D"/>
                </a:solidFill>
                <a:latin typeface="Consolas" panose="020B0609020204030204" pitchFamily="49" charset="0"/>
              </a:rPr>
              <a:t>logitMod</a:t>
            </a:r>
            <a:r>
              <a:rPr lang="en-US" dirty="0">
                <a:solidFill>
                  <a:srgbClr val="2C4E8D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2.5 %     97.5 %</a:t>
            </a:r>
          </a:p>
          <a:p>
            <a:r>
              <a:rPr lang="en-US" dirty="0">
                <a:latin typeface="Consolas" panose="020B0609020204030204" pitchFamily="49" charset="0"/>
              </a:rPr>
              <a:t>(Intercept)         0.09238231 0.05748638  0.1484611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25 to 29    1.18934773 0.64491651  2.1933816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30 to 34    1.63180816 0.93811113  2.8384674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35 to 39    2.36770276 1.39295187  4.0245585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40 to 44    3.53682248 2.10947849  5.9299553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45 to 49    4.68612067 2.80360487  7.8326754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50 to 54    5.99193987 3.62711175  9.8986042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55 to 59    7.37850261 4.49139505 12.1214679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60 to 64    9.55826560 5.83706810 15.6517690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65 to 69    9.75379846 5.95353316 15.9798529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70 to 74   14.10667299 8.58834900 23.1707192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ageAges</a:t>
            </a:r>
            <a:r>
              <a:rPr lang="en-US" dirty="0">
                <a:latin typeface="Consolas" panose="020B0609020204030204" pitchFamily="49" charset="0"/>
              </a:rPr>
              <a:t> 75 to 79   12.50441443 7.53052258 20.7635497</a:t>
            </a:r>
          </a:p>
          <a:p>
            <a:r>
              <a:rPr lang="en-US" dirty="0" err="1">
                <a:latin typeface="Consolas" panose="020B0609020204030204" pitchFamily="49" charset="0"/>
              </a:rPr>
              <a:t>ageAge</a:t>
            </a:r>
            <a:r>
              <a:rPr lang="en-US" dirty="0">
                <a:latin typeface="Consolas" panose="020B0609020204030204" pitchFamily="49" charset="0"/>
              </a:rPr>
              <a:t> 80 or older  8.77119038 5.30209749 14.5100653</a:t>
            </a:r>
          </a:p>
        </p:txBody>
      </p:sp>
    </p:spTree>
    <p:extLst>
      <p:ext uri="{BB962C8B-B14F-4D97-AF65-F5344CB8AC3E}">
        <p14:creationId xmlns:p14="http://schemas.microsoft.com/office/powerpoint/2010/main" val="3603890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34561"/>
              </p:ext>
            </p:extLst>
          </p:nvPr>
        </p:nvGraphicFramePr>
        <p:xfrm>
          <a:off x="2253673" y="630381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1E1B41-AB66-4CAD-AC56-5CD8C2356E56}"/>
              </a:ext>
            </a:extLst>
          </p:cNvPr>
          <p:cNvSpPr txBox="1"/>
          <p:nvPr/>
        </p:nvSpPr>
        <p:spPr>
          <a:xfrm>
            <a:off x="2447762" y="1147619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80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99538-1952-43C2-9BA2-F02E76E1DEDF}"/>
              </a:ext>
            </a:extLst>
          </p:cNvPr>
          <p:cNvSpPr txBox="1"/>
          <p:nvPr/>
        </p:nvSpPr>
        <p:spPr>
          <a:xfrm>
            <a:off x="2779344" y="2679930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80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6F4A5-B0F8-4864-97B2-B93B321A606F}"/>
              </a:ext>
            </a:extLst>
          </p:cNvPr>
          <p:cNvSpPr txBox="1"/>
          <p:nvPr/>
        </p:nvSpPr>
        <p:spPr>
          <a:xfrm>
            <a:off x="2447762" y="4178070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8000" dirty="0">
                <a:solidFill>
                  <a:srgbClr val="C00000"/>
                </a:solidFill>
                <a:latin typeface="Dakota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51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973659"/>
            <a:ext cx="107709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boxplot(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~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vipcls$raceth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"Race/Ethnicity“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AB0FC-265D-42F3-B26F-75636C61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0286" y="1158325"/>
            <a:ext cx="957142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353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204-6906-48D2-B941-D716FEBE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4479720"/>
            <a:ext cx="10972801" cy="1468073"/>
          </a:xfrm>
        </p:spPr>
        <p:txBody>
          <a:bodyPr/>
          <a:lstStyle/>
          <a:p>
            <a:r>
              <a:rPr lang="en-US" dirty="0"/>
              <a:t>Two ways to label the x-axis:</a:t>
            </a:r>
          </a:p>
          <a:p>
            <a:pPr lvl="1"/>
            <a:r>
              <a:rPr lang="en-US" dirty="0"/>
              <a:t>We can specify the labels as an option in the </a:t>
            </a:r>
            <a:r>
              <a:rPr lang="en-US" dirty="0">
                <a:latin typeface="Consolas" panose="020B0609020204030204" pitchFamily="49" charset="0"/>
              </a:rPr>
              <a:t>boxplot </a:t>
            </a:r>
            <a:r>
              <a:rPr lang="en-US" dirty="0"/>
              <a:t>command</a:t>
            </a:r>
          </a:p>
          <a:p>
            <a:pPr lvl="1"/>
            <a:r>
              <a:rPr lang="en-US" dirty="0"/>
              <a:t>We can convert 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/>
              <a:t> to a labelled factor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009F2-AE7E-4112-8515-7AA275CBCB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900" y="1069853"/>
            <a:ext cx="5236200" cy="3507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973659"/>
            <a:ext cx="107709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boxplot(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~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vipcls$raceth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"Race/Ethnicity“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0375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CD8D-0F3C-4C2A-A431-91BEAE2B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333" y="1224863"/>
            <a:ext cx="7933333" cy="5314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973659"/>
            <a:ext cx="1077099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boxplot(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~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vipcls$raceth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"Race/Ethnicity"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 </a:t>
            </a:r>
            <a:b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       names=c(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"Hispanic"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"Black"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94648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0BEFB-5B66-48B6-B1A1-5C1C452D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9333" y="1385092"/>
            <a:ext cx="7933333" cy="5314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Boxplots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AE5FA-04A5-4F6B-854D-404EACBD52F8}"/>
              </a:ext>
            </a:extLst>
          </p:cNvPr>
          <p:cNvSpPr/>
          <p:nvPr/>
        </p:nvSpPr>
        <p:spPr>
          <a:xfrm>
            <a:off x="635726" y="851739"/>
            <a:ext cx="1077099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vipcls$raceth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factor(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vipcls$raceth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levels = c(0:2), 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			  labels = c(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"Hispanic"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"Black"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21498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boxplot(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vipcls$momage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~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vipcls$raceth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ylab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xlab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"Race/Ethnicity“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993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epi510_R_5_reorg_final</Template>
  <TotalTime>11004</TotalTime>
  <Words>6090</Words>
  <Application>Microsoft Macintosh PowerPoint</Application>
  <PresentationFormat>Widescreen</PresentationFormat>
  <Paragraphs>537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Courier New</vt:lpstr>
      <vt:lpstr>Dakota</vt:lpstr>
      <vt:lpstr>Segoe UI</vt:lpstr>
      <vt:lpstr>Segoe UI Semibold</vt:lpstr>
      <vt:lpstr>Segoe UI Semilight</vt:lpstr>
      <vt:lpstr>IHME ppt template_1109</vt:lpstr>
      <vt:lpstr>1_IHME ppt template_1109</vt:lpstr>
      <vt:lpstr>2_IHME ppt template_1109</vt:lpstr>
      <vt:lpstr>Epi 510: Introduction to R #10 Survey data analysis </vt:lpstr>
      <vt:lpstr>Histograms</vt:lpstr>
      <vt:lpstr>Histograms</vt:lpstr>
      <vt:lpstr>Boxplots</vt:lpstr>
      <vt:lpstr>Boxplots</vt:lpstr>
      <vt:lpstr>Boxplots</vt:lpstr>
      <vt:lpstr>Boxplots</vt:lpstr>
      <vt:lpstr>Boxplots</vt:lpstr>
      <vt:lpstr>Boxplots</vt:lpstr>
      <vt:lpstr>PowerPoint Presentation</vt:lpstr>
      <vt:lpstr>Take a population…</vt:lpstr>
      <vt:lpstr>Simple random sample</vt:lpstr>
      <vt:lpstr>What if the population falls into groups?</vt:lpstr>
      <vt:lpstr>Simple random sample</vt:lpstr>
      <vt:lpstr>Stratified random sampling</vt:lpstr>
      <vt:lpstr>Cluster sampling</vt:lpstr>
      <vt:lpstr>Cluster sampling</vt:lpstr>
      <vt:lpstr>Examples:</vt:lpstr>
      <vt:lpstr>Sampling design implications</vt:lpstr>
      <vt:lpstr>Core idea</vt:lpstr>
      <vt:lpstr>survey package</vt:lpstr>
      <vt:lpstr>PowerPoint Presentation</vt:lpstr>
      <vt:lpstr>Import BRFSS data</vt:lpstr>
      <vt:lpstr>Notice anything wrong here?</vt:lpstr>
      <vt:lpstr>Let’s fix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the survey design</vt:lpstr>
      <vt:lpstr>Setting up the survey design</vt:lpstr>
      <vt:lpstr>PowerPoint Presentation</vt:lpstr>
      <vt:lpstr>Descriptive statistics: one-way frequency tables</vt:lpstr>
      <vt:lpstr>Descriptive statistics: one-way frequency tables</vt:lpstr>
      <vt:lpstr>Let’s compare weighted &amp; unweighted age distribution</vt:lpstr>
      <vt:lpstr>Let’s compare weighted &amp; unweighted age distribution</vt:lpstr>
      <vt:lpstr>Let’s compare weighted &amp; unweighted age distribution</vt:lpstr>
      <vt:lpstr>Let’s compare weighted &amp; unweighted age distribution</vt:lpstr>
      <vt:lpstr>Descriptive statistics: crosstabs</vt:lpstr>
      <vt:lpstr>Descriptive statistics: crosstabs</vt:lpstr>
      <vt:lpstr>Summary statistics</vt:lpstr>
      <vt:lpstr>Totals</vt:lpstr>
      <vt:lpstr>Histograms</vt:lpstr>
      <vt:lpstr>Boxplots (univariate)</vt:lpstr>
      <vt:lpstr>Statistics by group: means</vt:lpstr>
      <vt:lpstr>Statistics by group: totals</vt:lpstr>
      <vt:lpstr>Statistics by group: percentiles</vt:lpstr>
      <vt:lpstr>Boxplots by group</vt:lpstr>
      <vt:lpstr>t-tests</vt:lpstr>
      <vt:lpstr>Subsetting the data</vt:lpstr>
      <vt:lpstr>Survey-weighted scatter plots</vt:lpstr>
      <vt:lpstr>Survey-weighted scatter plots</vt:lpstr>
      <vt:lpstr>Survey-weighted scatter plots</vt:lpstr>
      <vt:lpstr>Survey-weighted scatter plots</vt:lpstr>
      <vt:lpstr>Survey-weighted linear regression</vt:lpstr>
      <vt:lpstr>Survey-weighted logistic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510: Introduction to R #8 Survey data analysis</dc:title>
  <dc:creator>Jeffrey Stanaway</dc:creator>
  <cp:lastModifiedBy>Susan C. Glenn</cp:lastModifiedBy>
  <cp:revision>38</cp:revision>
  <dcterms:created xsi:type="dcterms:W3CDTF">2019-02-26T03:01:25Z</dcterms:created>
  <dcterms:modified xsi:type="dcterms:W3CDTF">2022-11-06T22:06:36Z</dcterms:modified>
</cp:coreProperties>
</file>