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notesMasterIdLst>
    <p:notesMasterId r:id="rId44"/>
  </p:notesMasterIdLst>
  <p:sldIdLst>
    <p:sldId id="258" r:id="rId4"/>
    <p:sldId id="259" r:id="rId5"/>
    <p:sldId id="262" r:id="rId6"/>
    <p:sldId id="263" r:id="rId7"/>
    <p:sldId id="260" r:id="rId8"/>
    <p:sldId id="320" r:id="rId9"/>
    <p:sldId id="321" r:id="rId10"/>
    <p:sldId id="322" r:id="rId11"/>
    <p:sldId id="323" r:id="rId12"/>
    <p:sldId id="313" r:id="rId13"/>
    <p:sldId id="314" r:id="rId14"/>
    <p:sldId id="267" r:id="rId15"/>
    <p:sldId id="268" r:id="rId16"/>
    <p:sldId id="269" r:id="rId17"/>
    <p:sldId id="270" r:id="rId18"/>
    <p:sldId id="310" r:id="rId19"/>
    <p:sldId id="312" r:id="rId20"/>
    <p:sldId id="300" r:id="rId21"/>
    <p:sldId id="274" r:id="rId22"/>
    <p:sldId id="288" r:id="rId23"/>
    <p:sldId id="283" r:id="rId24"/>
    <p:sldId id="282" r:id="rId25"/>
    <p:sldId id="284" r:id="rId26"/>
    <p:sldId id="285" r:id="rId27"/>
    <p:sldId id="286" r:id="rId28"/>
    <p:sldId id="289" r:id="rId29"/>
    <p:sldId id="290" r:id="rId30"/>
    <p:sldId id="315" r:id="rId31"/>
    <p:sldId id="316" r:id="rId32"/>
    <p:sldId id="317" r:id="rId33"/>
    <p:sldId id="318" r:id="rId34"/>
    <p:sldId id="287" r:id="rId35"/>
    <p:sldId id="293" r:id="rId36"/>
    <p:sldId id="319" r:id="rId37"/>
    <p:sldId id="296" r:id="rId38"/>
    <p:sldId id="294" r:id="rId39"/>
    <p:sldId id="297" r:id="rId40"/>
    <p:sldId id="298" r:id="rId41"/>
    <p:sldId id="299" r:id="rId42"/>
    <p:sldId id="301" r:id="rId4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Escudero" initials="JE" lastIdx="20" clrIdx="0">
    <p:extLst>
      <p:ext uri="{19B8F6BF-5375-455C-9EA6-DF929625EA0E}">
        <p15:presenceInfo xmlns:p15="http://schemas.microsoft.com/office/powerpoint/2012/main" userId="ab2b4c0b428fd0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" y="5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29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48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for</a:t>
          </a:r>
          <a:r>
            <a:rPr lang="en-US" sz="4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loops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48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apply</a:t>
          </a:r>
          <a:r>
            <a:rPr lang="en-US" sz="4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functions</a:t>
          </a: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2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  <dgm:t>
        <a:bodyPr/>
        <a:lstStyle/>
        <a:p>
          <a:endParaRPr lang="en-US"/>
        </a:p>
      </dgm:t>
    </dgm:pt>
    <dgm:pt modelId="{CC4DD12A-F6B7-4D1B-B166-E0D26EF4910C}" type="pres">
      <dgm:prSet presAssocID="{4F0D10A5-7DB6-460B-928B-F99BCBDE037D}" presName="extraNode" presStyleLbl="node1" presStyleIdx="0" presStyleCnt="2"/>
      <dgm:spPr/>
    </dgm:pt>
    <dgm:pt modelId="{F3FFD62F-7863-4CDC-ADBE-773054AE338B}" type="pres">
      <dgm:prSet presAssocID="{4F0D10A5-7DB6-460B-928B-F99BCBDE037D}" presName="dstNode" presStyleLbl="node1" presStyleIdx="0" presStyleCnt="2"/>
      <dgm:spPr/>
    </dgm:pt>
    <dgm:pt modelId="{2A737FB6-0D0D-4967-9682-7941B9125011}" type="pres">
      <dgm:prSet presAssocID="{1AD7E98C-98EE-4911-9E67-D7937BA59D9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A7DDE-FF3C-4E22-AA2F-6786D9861DC5}" type="pres">
      <dgm:prSet presAssocID="{1AD7E98C-98EE-4911-9E67-D7937BA59D98}" presName="accent_1" presStyleCnt="0"/>
      <dgm:spPr/>
    </dgm:pt>
    <dgm:pt modelId="{24CB5CEC-0CEA-4E96-9964-D8955C765D22}" type="pres">
      <dgm:prSet presAssocID="{1AD7E98C-98EE-4911-9E67-D7937BA59D98}" presName="accentRepeatNode" presStyleLbl="solidFgAcc1" presStyleIdx="0" presStyleCnt="2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F7B33980-0414-4E06-A9CF-95CDF960362D}" type="pres">
      <dgm:prSet presAssocID="{72305D61-A674-47CC-9E8A-0EDD20198AF9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4305C-4C5B-49F5-B940-671CC63BCE88}" type="pres">
      <dgm:prSet presAssocID="{72305D61-A674-47CC-9E8A-0EDD20198AF9}" presName="accent_2" presStyleCnt="0"/>
      <dgm:spPr/>
    </dgm:pt>
    <dgm:pt modelId="{8B7CB53B-0E3D-429B-A19F-62D8750232F6}" type="pres">
      <dgm:prSet presAssocID="{72305D61-A674-47CC-9E8A-0EDD20198AF9}" presName="accentRepeatNode" presStyleLbl="solidFgAcc1" presStyleIdx="1" presStyleCnt="2"/>
      <dgm:spPr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39160F10-6B48-49A9-B9B7-FFAE5314058F}" srcId="{4F0D10A5-7DB6-460B-928B-F99BCBDE037D}" destId="{72305D61-A674-47CC-9E8A-0EDD20198AF9}" srcOrd="1" destOrd="0" parTransId="{93064872-BA39-40A4-A832-9CFB26818EDD}" sibTransId="{090D6F0F-76E4-48CC-927B-A28DB54F65FE}"/>
    <dgm:cxn modelId="{3DF995E9-09B8-4664-B7BE-E4EED47C4B86}" type="presOf" srcId="{48736ED5-82E9-4762-9E66-192597108988}" destId="{4D5102D1-ADBB-4FDB-A809-D0BB1EFFD797}" srcOrd="0" destOrd="0" presId="urn:microsoft.com/office/officeart/2008/layout/VerticalCurvedList"/>
    <dgm:cxn modelId="{1365D08D-4916-4A46-86CB-80D7FCA628D1}" type="presOf" srcId="{72305D61-A674-47CC-9E8A-0EDD20198AF9}" destId="{F7B33980-0414-4E06-A9CF-95CDF960362D}" srcOrd="0" destOrd="0" presId="urn:microsoft.com/office/officeart/2008/layout/VerticalCurvedList"/>
    <dgm:cxn modelId="{E3F32AE3-E139-41C1-B363-AE07081D054D}" srcId="{4F0D10A5-7DB6-460B-928B-F99BCBDE037D}" destId="{1AD7E98C-98EE-4911-9E67-D7937BA59D98}" srcOrd="0" destOrd="0" parTransId="{B55045EC-E570-4C61-AAC7-6B550A0BD2D8}" sibTransId="{48736ED5-82E9-4762-9E66-192597108988}"/>
    <dgm:cxn modelId="{2FF1DBE2-12F8-49D9-9783-77671DAAF921}" type="presOf" srcId="{1AD7E98C-98EE-4911-9E67-D7937BA59D98}" destId="{2A737FB6-0D0D-4967-9682-7941B9125011}" srcOrd="0" destOrd="0" presId="urn:microsoft.com/office/officeart/2008/layout/VerticalCurvedList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FF149159-1901-470A-AA72-0888D2AAE67B}" type="presParOf" srcId="{C1051329-06A0-4A36-BFC3-D9B79E76B347}" destId="{2A737FB6-0D0D-4967-9682-7941B9125011}" srcOrd="1" destOrd="0" presId="urn:microsoft.com/office/officeart/2008/layout/VerticalCurvedList"/>
    <dgm:cxn modelId="{D1541696-5D45-4955-8C20-87B1E8B08B33}" type="presParOf" srcId="{C1051329-06A0-4A36-BFC3-D9B79E76B347}" destId="{611A7DDE-FF3C-4E22-AA2F-6786D9861DC5}" srcOrd="2" destOrd="0" presId="urn:microsoft.com/office/officeart/2008/layout/VerticalCurvedList"/>
    <dgm:cxn modelId="{5E5B659F-4245-4C0F-88A3-4C43D447A89B}" type="presParOf" srcId="{611A7DDE-FF3C-4E22-AA2F-6786D9861DC5}" destId="{24CB5CEC-0CEA-4E96-9964-D8955C765D22}" srcOrd="0" destOrd="0" presId="urn:microsoft.com/office/officeart/2008/layout/VerticalCurvedList"/>
    <dgm:cxn modelId="{7E4FA5E9-914E-4B58-ADF9-366AD329FB20}" type="presParOf" srcId="{C1051329-06A0-4A36-BFC3-D9B79E76B347}" destId="{F7B33980-0414-4E06-A9CF-95CDF960362D}" srcOrd="3" destOrd="0" presId="urn:microsoft.com/office/officeart/2008/layout/VerticalCurvedList"/>
    <dgm:cxn modelId="{0EFDFB46-A45A-4779-B2DE-379AA580F386}" type="presParOf" srcId="{C1051329-06A0-4A36-BFC3-D9B79E76B347}" destId="{F684305C-4C5B-49F5-B940-671CC63BCE88}" srcOrd="4" destOrd="0" presId="urn:microsoft.com/office/officeart/2008/layout/VerticalCurvedList"/>
    <dgm:cxn modelId="{815A9E59-78A6-4028-9648-BEC650CF7884}" type="presParOf" srcId="{F684305C-4C5B-49F5-B940-671CC63BCE88}" destId="{8B7CB53B-0E3D-429B-A19F-62D875023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48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for</a:t>
          </a:r>
          <a:r>
            <a:rPr lang="en-US" sz="4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loops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48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apply</a:t>
          </a:r>
          <a:r>
            <a:rPr lang="en-US" sz="4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functions</a:t>
          </a: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2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  <dgm:t>
        <a:bodyPr/>
        <a:lstStyle/>
        <a:p>
          <a:endParaRPr lang="en-US"/>
        </a:p>
      </dgm:t>
    </dgm:pt>
    <dgm:pt modelId="{CC4DD12A-F6B7-4D1B-B166-E0D26EF4910C}" type="pres">
      <dgm:prSet presAssocID="{4F0D10A5-7DB6-460B-928B-F99BCBDE037D}" presName="extraNode" presStyleLbl="node1" presStyleIdx="0" presStyleCnt="2"/>
      <dgm:spPr/>
    </dgm:pt>
    <dgm:pt modelId="{F3FFD62F-7863-4CDC-ADBE-773054AE338B}" type="pres">
      <dgm:prSet presAssocID="{4F0D10A5-7DB6-460B-928B-F99BCBDE037D}" presName="dstNode" presStyleLbl="node1" presStyleIdx="0" presStyleCnt="2"/>
      <dgm:spPr/>
    </dgm:pt>
    <dgm:pt modelId="{2A737FB6-0D0D-4967-9682-7941B9125011}" type="pres">
      <dgm:prSet presAssocID="{1AD7E98C-98EE-4911-9E67-D7937BA59D9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A7DDE-FF3C-4E22-AA2F-6786D9861DC5}" type="pres">
      <dgm:prSet presAssocID="{1AD7E98C-98EE-4911-9E67-D7937BA59D98}" presName="accent_1" presStyleCnt="0"/>
      <dgm:spPr/>
    </dgm:pt>
    <dgm:pt modelId="{24CB5CEC-0CEA-4E96-9964-D8955C765D22}" type="pres">
      <dgm:prSet presAssocID="{1AD7E98C-98EE-4911-9E67-D7937BA59D98}" presName="accentRepeatNode" presStyleLbl="solidFgAcc1" presStyleIdx="0" presStyleCnt="2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F7B33980-0414-4E06-A9CF-95CDF960362D}" type="pres">
      <dgm:prSet presAssocID="{72305D61-A674-47CC-9E8A-0EDD20198AF9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4305C-4C5B-49F5-B940-671CC63BCE88}" type="pres">
      <dgm:prSet presAssocID="{72305D61-A674-47CC-9E8A-0EDD20198AF9}" presName="accent_2" presStyleCnt="0"/>
      <dgm:spPr/>
    </dgm:pt>
    <dgm:pt modelId="{8B7CB53B-0E3D-429B-A19F-62D8750232F6}" type="pres">
      <dgm:prSet presAssocID="{72305D61-A674-47CC-9E8A-0EDD20198AF9}" presName="accentRepeatNode" presStyleLbl="solidFgAcc1" presStyleIdx="1" presStyleCnt="2"/>
      <dgm:spPr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39160F10-6B48-49A9-B9B7-FFAE5314058F}" srcId="{4F0D10A5-7DB6-460B-928B-F99BCBDE037D}" destId="{72305D61-A674-47CC-9E8A-0EDD20198AF9}" srcOrd="1" destOrd="0" parTransId="{93064872-BA39-40A4-A832-9CFB26818EDD}" sibTransId="{090D6F0F-76E4-48CC-927B-A28DB54F65FE}"/>
    <dgm:cxn modelId="{3DF995E9-09B8-4664-B7BE-E4EED47C4B86}" type="presOf" srcId="{48736ED5-82E9-4762-9E66-192597108988}" destId="{4D5102D1-ADBB-4FDB-A809-D0BB1EFFD797}" srcOrd="0" destOrd="0" presId="urn:microsoft.com/office/officeart/2008/layout/VerticalCurvedList"/>
    <dgm:cxn modelId="{1365D08D-4916-4A46-86CB-80D7FCA628D1}" type="presOf" srcId="{72305D61-A674-47CC-9E8A-0EDD20198AF9}" destId="{F7B33980-0414-4E06-A9CF-95CDF960362D}" srcOrd="0" destOrd="0" presId="urn:microsoft.com/office/officeart/2008/layout/VerticalCurvedList"/>
    <dgm:cxn modelId="{E3F32AE3-E139-41C1-B363-AE07081D054D}" srcId="{4F0D10A5-7DB6-460B-928B-F99BCBDE037D}" destId="{1AD7E98C-98EE-4911-9E67-D7937BA59D98}" srcOrd="0" destOrd="0" parTransId="{B55045EC-E570-4C61-AAC7-6B550A0BD2D8}" sibTransId="{48736ED5-82E9-4762-9E66-192597108988}"/>
    <dgm:cxn modelId="{2FF1DBE2-12F8-49D9-9783-77671DAAF921}" type="presOf" srcId="{1AD7E98C-98EE-4911-9E67-D7937BA59D98}" destId="{2A737FB6-0D0D-4967-9682-7941B9125011}" srcOrd="0" destOrd="0" presId="urn:microsoft.com/office/officeart/2008/layout/VerticalCurvedList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FF149159-1901-470A-AA72-0888D2AAE67B}" type="presParOf" srcId="{C1051329-06A0-4A36-BFC3-D9B79E76B347}" destId="{2A737FB6-0D0D-4967-9682-7941B9125011}" srcOrd="1" destOrd="0" presId="urn:microsoft.com/office/officeart/2008/layout/VerticalCurvedList"/>
    <dgm:cxn modelId="{D1541696-5D45-4955-8C20-87B1E8B08B33}" type="presParOf" srcId="{C1051329-06A0-4A36-BFC3-D9B79E76B347}" destId="{611A7DDE-FF3C-4E22-AA2F-6786D9861DC5}" srcOrd="2" destOrd="0" presId="urn:microsoft.com/office/officeart/2008/layout/VerticalCurvedList"/>
    <dgm:cxn modelId="{5E5B659F-4245-4C0F-88A3-4C43D447A89B}" type="presParOf" srcId="{611A7DDE-FF3C-4E22-AA2F-6786D9861DC5}" destId="{24CB5CEC-0CEA-4E96-9964-D8955C765D22}" srcOrd="0" destOrd="0" presId="urn:microsoft.com/office/officeart/2008/layout/VerticalCurvedList"/>
    <dgm:cxn modelId="{7E4FA5E9-914E-4B58-ADF9-366AD329FB20}" type="presParOf" srcId="{C1051329-06A0-4A36-BFC3-D9B79E76B347}" destId="{F7B33980-0414-4E06-A9CF-95CDF960362D}" srcOrd="3" destOrd="0" presId="urn:microsoft.com/office/officeart/2008/layout/VerticalCurvedList"/>
    <dgm:cxn modelId="{0EFDFB46-A45A-4779-B2DE-379AA580F386}" type="presParOf" srcId="{C1051329-06A0-4A36-BFC3-D9B79E76B347}" destId="{F684305C-4C5B-49F5-B940-671CC63BCE88}" srcOrd="4" destOrd="0" presId="urn:microsoft.com/office/officeart/2008/layout/VerticalCurvedList"/>
    <dgm:cxn modelId="{815A9E59-78A6-4028-9648-BEC650CF7884}" type="presParOf" srcId="{F684305C-4C5B-49F5-B940-671CC63BCE88}" destId="{8B7CB53B-0E3D-429B-A19F-62D875023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48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for</a:t>
          </a:r>
          <a:r>
            <a:rPr lang="en-US" sz="4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loops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48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apply</a:t>
          </a:r>
          <a:r>
            <a:rPr lang="en-US" sz="4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functions</a:t>
          </a: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2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  <dgm:t>
        <a:bodyPr/>
        <a:lstStyle/>
        <a:p>
          <a:endParaRPr lang="en-US"/>
        </a:p>
      </dgm:t>
    </dgm:pt>
    <dgm:pt modelId="{CC4DD12A-F6B7-4D1B-B166-E0D26EF4910C}" type="pres">
      <dgm:prSet presAssocID="{4F0D10A5-7DB6-460B-928B-F99BCBDE037D}" presName="extraNode" presStyleLbl="node1" presStyleIdx="0" presStyleCnt="2"/>
      <dgm:spPr/>
    </dgm:pt>
    <dgm:pt modelId="{F3FFD62F-7863-4CDC-ADBE-773054AE338B}" type="pres">
      <dgm:prSet presAssocID="{4F0D10A5-7DB6-460B-928B-F99BCBDE037D}" presName="dstNode" presStyleLbl="node1" presStyleIdx="0" presStyleCnt="2"/>
      <dgm:spPr/>
    </dgm:pt>
    <dgm:pt modelId="{2A737FB6-0D0D-4967-9682-7941B9125011}" type="pres">
      <dgm:prSet presAssocID="{1AD7E98C-98EE-4911-9E67-D7937BA59D9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A7DDE-FF3C-4E22-AA2F-6786D9861DC5}" type="pres">
      <dgm:prSet presAssocID="{1AD7E98C-98EE-4911-9E67-D7937BA59D98}" presName="accent_1" presStyleCnt="0"/>
      <dgm:spPr/>
    </dgm:pt>
    <dgm:pt modelId="{24CB5CEC-0CEA-4E96-9964-D8955C765D22}" type="pres">
      <dgm:prSet presAssocID="{1AD7E98C-98EE-4911-9E67-D7937BA59D98}" presName="accentRepeatNode" presStyleLbl="solidFgAcc1" presStyleIdx="0" presStyleCnt="2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F7B33980-0414-4E06-A9CF-95CDF960362D}" type="pres">
      <dgm:prSet presAssocID="{72305D61-A674-47CC-9E8A-0EDD20198AF9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4305C-4C5B-49F5-B940-671CC63BCE88}" type="pres">
      <dgm:prSet presAssocID="{72305D61-A674-47CC-9E8A-0EDD20198AF9}" presName="accent_2" presStyleCnt="0"/>
      <dgm:spPr/>
    </dgm:pt>
    <dgm:pt modelId="{8B7CB53B-0E3D-429B-A19F-62D8750232F6}" type="pres">
      <dgm:prSet presAssocID="{72305D61-A674-47CC-9E8A-0EDD20198AF9}" presName="accentRepeatNode" presStyleLbl="solidFgAcc1" presStyleIdx="1" presStyleCnt="2"/>
      <dgm:spPr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39160F10-6B48-49A9-B9B7-FFAE5314058F}" srcId="{4F0D10A5-7DB6-460B-928B-F99BCBDE037D}" destId="{72305D61-A674-47CC-9E8A-0EDD20198AF9}" srcOrd="1" destOrd="0" parTransId="{93064872-BA39-40A4-A832-9CFB26818EDD}" sibTransId="{090D6F0F-76E4-48CC-927B-A28DB54F65FE}"/>
    <dgm:cxn modelId="{3DF995E9-09B8-4664-B7BE-E4EED47C4B86}" type="presOf" srcId="{48736ED5-82E9-4762-9E66-192597108988}" destId="{4D5102D1-ADBB-4FDB-A809-D0BB1EFFD797}" srcOrd="0" destOrd="0" presId="urn:microsoft.com/office/officeart/2008/layout/VerticalCurvedList"/>
    <dgm:cxn modelId="{1365D08D-4916-4A46-86CB-80D7FCA628D1}" type="presOf" srcId="{72305D61-A674-47CC-9E8A-0EDD20198AF9}" destId="{F7B33980-0414-4E06-A9CF-95CDF960362D}" srcOrd="0" destOrd="0" presId="urn:microsoft.com/office/officeart/2008/layout/VerticalCurvedList"/>
    <dgm:cxn modelId="{E3F32AE3-E139-41C1-B363-AE07081D054D}" srcId="{4F0D10A5-7DB6-460B-928B-F99BCBDE037D}" destId="{1AD7E98C-98EE-4911-9E67-D7937BA59D98}" srcOrd="0" destOrd="0" parTransId="{B55045EC-E570-4C61-AAC7-6B550A0BD2D8}" sibTransId="{48736ED5-82E9-4762-9E66-192597108988}"/>
    <dgm:cxn modelId="{2FF1DBE2-12F8-49D9-9783-77671DAAF921}" type="presOf" srcId="{1AD7E98C-98EE-4911-9E67-D7937BA59D98}" destId="{2A737FB6-0D0D-4967-9682-7941B9125011}" srcOrd="0" destOrd="0" presId="urn:microsoft.com/office/officeart/2008/layout/VerticalCurvedList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FF149159-1901-470A-AA72-0888D2AAE67B}" type="presParOf" srcId="{C1051329-06A0-4A36-BFC3-D9B79E76B347}" destId="{2A737FB6-0D0D-4967-9682-7941B9125011}" srcOrd="1" destOrd="0" presId="urn:microsoft.com/office/officeart/2008/layout/VerticalCurvedList"/>
    <dgm:cxn modelId="{D1541696-5D45-4955-8C20-87B1E8B08B33}" type="presParOf" srcId="{C1051329-06A0-4A36-BFC3-D9B79E76B347}" destId="{611A7DDE-FF3C-4E22-AA2F-6786D9861DC5}" srcOrd="2" destOrd="0" presId="urn:microsoft.com/office/officeart/2008/layout/VerticalCurvedList"/>
    <dgm:cxn modelId="{5E5B659F-4245-4C0F-88A3-4C43D447A89B}" type="presParOf" srcId="{611A7DDE-FF3C-4E22-AA2F-6786D9861DC5}" destId="{24CB5CEC-0CEA-4E96-9964-D8955C765D22}" srcOrd="0" destOrd="0" presId="urn:microsoft.com/office/officeart/2008/layout/VerticalCurvedList"/>
    <dgm:cxn modelId="{7E4FA5E9-914E-4B58-ADF9-366AD329FB20}" type="presParOf" srcId="{C1051329-06A0-4A36-BFC3-D9B79E76B347}" destId="{F7B33980-0414-4E06-A9CF-95CDF960362D}" srcOrd="3" destOrd="0" presId="urn:microsoft.com/office/officeart/2008/layout/VerticalCurvedList"/>
    <dgm:cxn modelId="{0EFDFB46-A45A-4779-B2DE-379AA580F386}" type="presParOf" srcId="{C1051329-06A0-4A36-BFC3-D9B79E76B347}" destId="{F684305C-4C5B-49F5-B940-671CC63BCE88}" srcOrd="4" destOrd="0" presId="urn:microsoft.com/office/officeart/2008/layout/VerticalCurvedList"/>
    <dgm:cxn modelId="{815A9E59-78A6-4028-9648-BEC650CF7884}" type="presParOf" srcId="{F684305C-4C5B-49F5-B940-671CC63BCE88}" destId="{8B7CB53B-0E3D-429B-A19F-62D875023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3403244" y="-526810"/>
          <a:ext cx="4085074" cy="4085074"/>
        </a:xfrm>
        <a:prstGeom prst="blockArc">
          <a:avLst>
            <a:gd name="adj1" fmla="val 18900000"/>
            <a:gd name="adj2" fmla="val 2700000"/>
            <a:gd name="adj3" fmla="val 529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37FB6-0D0D-4967-9682-7941B9125011}">
      <dsp:nvSpPr>
        <dsp:cNvPr id="0" name=""/>
        <dsp:cNvSpPr/>
      </dsp:nvSpPr>
      <dsp:spPr>
        <a:xfrm>
          <a:off x="557257" y="433073"/>
          <a:ext cx="7554752" cy="86602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408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for</a:t>
          </a:r>
          <a:r>
            <a:rPr lang="en-US" sz="48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loops</a:t>
          </a:r>
        </a:p>
      </dsp:txBody>
      <dsp:txXfrm>
        <a:off x="557257" y="433073"/>
        <a:ext cx="7554752" cy="866025"/>
      </dsp:txXfrm>
    </dsp:sp>
    <dsp:sp modelId="{24CB5CEC-0CEA-4E96-9964-D8955C765D22}">
      <dsp:nvSpPr>
        <dsp:cNvPr id="0" name=""/>
        <dsp:cNvSpPr/>
      </dsp:nvSpPr>
      <dsp:spPr>
        <a:xfrm>
          <a:off x="15990" y="324820"/>
          <a:ext cx="1082532" cy="108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33980-0414-4E06-A9CF-95CDF960362D}">
      <dsp:nvSpPr>
        <dsp:cNvPr id="0" name=""/>
        <dsp:cNvSpPr/>
      </dsp:nvSpPr>
      <dsp:spPr>
        <a:xfrm>
          <a:off x="557257" y="1732354"/>
          <a:ext cx="7554752" cy="86602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408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apply</a:t>
          </a:r>
          <a:r>
            <a:rPr lang="en-US" sz="48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functions</a:t>
          </a:r>
        </a:p>
      </dsp:txBody>
      <dsp:txXfrm>
        <a:off x="557257" y="1732354"/>
        <a:ext cx="7554752" cy="866025"/>
      </dsp:txXfrm>
    </dsp:sp>
    <dsp:sp modelId="{8B7CB53B-0E3D-429B-A19F-62D8750232F6}">
      <dsp:nvSpPr>
        <dsp:cNvPr id="0" name=""/>
        <dsp:cNvSpPr/>
      </dsp:nvSpPr>
      <dsp:spPr>
        <a:xfrm>
          <a:off x="15990" y="1624101"/>
          <a:ext cx="1082532" cy="108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3403244" y="-526810"/>
          <a:ext cx="4085074" cy="4085074"/>
        </a:xfrm>
        <a:prstGeom prst="blockArc">
          <a:avLst>
            <a:gd name="adj1" fmla="val 18900000"/>
            <a:gd name="adj2" fmla="val 2700000"/>
            <a:gd name="adj3" fmla="val 529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37FB6-0D0D-4967-9682-7941B9125011}">
      <dsp:nvSpPr>
        <dsp:cNvPr id="0" name=""/>
        <dsp:cNvSpPr/>
      </dsp:nvSpPr>
      <dsp:spPr>
        <a:xfrm>
          <a:off x="557257" y="433073"/>
          <a:ext cx="7554752" cy="86602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408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for</a:t>
          </a:r>
          <a:r>
            <a:rPr lang="en-US" sz="48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loops</a:t>
          </a:r>
        </a:p>
      </dsp:txBody>
      <dsp:txXfrm>
        <a:off x="557257" y="433073"/>
        <a:ext cx="7554752" cy="866025"/>
      </dsp:txXfrm>
    </dsp:sp>
    <dsp:sp modelId="{24CB5CEC-0CEA-4E96-9964-D8955C765D22}">
      <dsp:nvSpPr>
        <dsp:cNvPr id="0" name=""/>
        <dsp:cNvSpPr/>
      </dsp:nvSpPr>
      <dsp:spPr>
        <a:xfrm>
          <a:off x="15990" y="324820"/>
          <a:ext cx="1082532" cy="108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33980-0414-4E06-A9CF-95CDF960362D}">
      <dsp:nvSpPr>
        <dsp:cNvPr id="0" name=""/>
        <dsp:cNvSpPr/>
      </dsp:nvSpPr>
      <dsp:spPr>
        <a:xfrm>
          <a:off x="557257" y="1732354"/>
          <a:ext cx="7554752" cy="86602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408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apply</a:t>
          </a:r>
          <a:r>
            <a:rPr lang="en-US" sz="48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functions</a:t>
          </a:r>
        </a:p>
      </dsp:txBody>
      <dsp:txXfrm>
        <a:off x="557257" y="1732354"/>
        <a:ext cx="7554752" cy="866025"/>
      </dsp:txXfrm>
    </dsp:sp>
    <dsp:sp modelId="{8B7CB53B-0E3D-429B-A19F-62D8750232F6}">
      <dsp:nvSpPr>
        <dsp:cNvPr id="0" name=""/>
        <dsp:cNvSpPr/>
      </dsp:nvSpPr>
      <dsp:spPr>
        <a:xfrm>
          <a:off x="15990" y="1624101"/>
          <a:ext cx="1082532" cy="108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3403244" y="-526810"/>
          <a:ext cx="4085074" cy="4085074"/>
        </a:xfrm>
        <a:prstGeom prst="blockArc">
          <a:avLst>
            <a:gd name="adj1" fmla="val 18900000"/>
            <a:gd name="adj2" fmla="val 2700000"/>
            <a:gd name="adj3" fmla="val 529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37FB6-0D0D-4967-9682-7941B9125011}">
      <dsp:nvSpPr>
        <dsp:cNvPr id="0" name=""/>
        <dsp:cNvSpPr/>
      </dsp:nvSpPr>
      <dsp:spPr>
        <a:xfrm>
          <a:off x="557257" y="433073"/>
          <a:ext cx="7554752" cy="86602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408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for</a:t>
          </a:r>
          <a:r>
            <a:rPr lang="en-US" sz="48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loops</a:t>
          </a:r>
        </a:p>
      </dsp:txBody>
      <dsp:txXfrm>
        <a:off x="557257" y="433073"/>
        <a:ext cx="7554752" cy="866025"/>
      </dsp:txXfrm>
    </dsp:sp>
    <dsp:sp modelId="{24CB5CEC-0CEA-4E96-9964-D8955C765D22}">
      <dsp:nvSpPr>
        <dsp:cNvPr id="0" name=""/>
        <dsp:cNvSpPr/>
      </dsp:nvSpPr>
      <dsp:spPr>
        <a:xfrm>
          <a:off x="15990" y="324820"/>
          <a:ext cx="1082532" cy="108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33980-0414-4E06-A9CF-95CDF960362D}">
      <dsp:nvSpPr>
        <dsp:cNvPr id="0" name=""/>
        <dsp:cNvSpPr/>
      </dsp:nvSpPr>
      <dsp:spPr>
        <a:xfrm>
          <a:off x="557257" y="1732354"/>
          <a:ext cx="7554752" cy="86602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408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solidFill>
                <a:schemeClr val="tx1"/>
              </a:solidFill>
              <a:latin typeface="Consolas" panose="020B0609020204030204" pitchFamily="49" charset="0"/>
              <a:cs typeface="Segoe UI Semilight" panose="020B0402040204020203" pitchFamily="34" charset="0"/>
            </a:rPr>
            <a:t>apply</a:t>
          </a:r>
          <a:r>
            <a:rPr lang="en-US" sz="48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 functions</a:t>
          </a:r>
        </a:p>
      </dsp:txBody>
      <dsp:txXfrm>
        <a:off x="557257" y="1732354"/>
        <a:ext cx="7554752" cy="866025"/>
      </dsp:txXfrm>
    </dsp:sp>
    <dsp:sp modelId="{8B7CB53B-0E3D-429B-A19F-62D8750232F6}">
      <dsp:nvSpPr>
        <dsp:cNvPr id="0" name=""/>
        <dsp:cNvSpPr/>
      </dsp:nvSpPr>
      <dsp:spPr>
        <a:xfrm>
          <a:off x="15990" y="1624101"/>
          <a:ext cx="1082532" cy="108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EADA5-ACA1-427A-BAFB-7F8663EC8888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21A1B-E620-449B-B961-04B49FC9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48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348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40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858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20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103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799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95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8014611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019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445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911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120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07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67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055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488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06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1888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226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702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2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00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055320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02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43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60575072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3313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8696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69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135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724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573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0933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404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41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561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2626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857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6108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871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322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358562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2517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252566975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9107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580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12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80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841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684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272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95E86D0-1D42-474D-A5B8-D2E506E6CF4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4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3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54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9359-8477-4C36-B3D1-838C321B8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3" y="1803649"/>
            <a:ext cx="10363200" cy="1405641"/>
          </a:xfrm>
        </p:spPr>
        <p:txBody>
          <a:bodyPr/>
          <a:lstStyle/>
          <a:p>
            <a:r>
              <a:rPr lang="en-US" sz="4267" dirty="0">
                <a:solidFill>
                  <a:schemeClr val="accent2"/>
                </a:solidFill>
              </a:rPr>
              <a:t>EPI 510: Introduction to </a:t>
            </a:r>
            <a:r>
              <a:rPr lang="en-US" sz="4267">
                <a:solidFill>
                  <a:schemeClr val="accent2"/>
                </a:solidFill>
              </a:rPr>
              <a:t>R </a:t>
            </a:r>
            <a:r>
              <a:rPr lang="en-US" sz="4267" smtClean="0">
                <a:solidFill>
                  <a:schemeClr val="accent2"/>
                </a:solidFill>
              </a:rPr>
              <a:t>#</a:t>
            </a:r>
            <a:r>
              <a:rPr lang="en-US" sz="4267" dirty="0">
                <a:solidFill>
                  <a:schemeClr val="accent2"/>
                </a:solidFill>
              </a:rPr>
              <a:t/>
            </a:r>
            <a:br>
              <a:rPr lang="en-US" sz="4267" dirty="0">
                <a:solidFill>
                  <a:schemeClr val="accent2"/>
                </a:solidFill>
              </a:rPr>
            </a:br>
            <a:r>
              <a:rPr lang="en-US" sz="4267" dirty="0">
                <a:solidFill>
                  <a:schemeClr val="accent2"/>
                </a:solidFill>
              </a:rPr>
              <a:t>Repeating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B177D-0FD0-43D2-AC8A-03274E445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719" y="3530601"/>
            <a:ext cx="10386484" cy="4308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Jeff Stanaway, MPH PhD</a:t>
            </a:r>
          </a:p>
        </p:txBody>
      </p:sp>
    </p:spTree>
    <p:extLst>
      <p:ext uri="{BB962C8B-B14F-4D97-AF65-F5344CB8AC3E}">
        <p14:creationId xmlns:p14="http://schemas.microsoft.com/office/powerpoint/2010/main" val="322983886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741218" y="1049949"/>
            <a:ext cx="108342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There are five GBD Child Mortality datasets, each covering one decade: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gbdChildMortality_1970s.csv</a:t>
            </a: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…</a:t>
            </a: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gbdChildMortality_2010s.csv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 Semilight" panose="020B0402040204020203" pitchFamily="34" charset="0"/>
              </a:rPr>
              <a:t>Use a for loop to 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ppend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 these five datasets to make a single dataset comprising data from 1970 through 2010, inclusive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469-E435-4856-B8BD-784C6D8B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Appending files with loops</a:t>
            </a:r>
          </a:p>
        </p:txBody>
      </p:sp>
    </p:spTree>
    <p:extLst>
      <p:ext uri="{BB962C8B-B14F-4D97-AF65-F5344CB8AC3E}">
        <p14:creationId xmlns:p14="http://schemas.microsoft.com/office/powerpoint/2010/main" val="33769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4058421"/>
            <a:ext cx="1125670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466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932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7398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89864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623310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4347972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072634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797296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# Or, we can use a for loop…</a:t>
            </a:r>
          </a:p>
          <a:p>
            <a:endParaRPr lang="en-US" dirty="0">
              <a:solidFill>
                <a:srgbClr val="21498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for (x in 1:ncol(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hist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[,x])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for() </a:t>
            </a:r>
            <a:r>
              <a:rPr lang="en-US" dirty="0"/>
              <a:t>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9083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So, we've appended these files and now we want to make histograms to look at the distribution of each variable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84717" y="2051385"/>
            <a:ext cx="1097280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# We could do this manually…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hist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[,1])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# make a histogram of all rows of the 1st variable of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yearAppend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hist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[,2])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# make a histogram of all rows of the 2nd variable of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yearAppend</a:t>
            </a:r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hist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[,3])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# make a histogram of all rows of the 3rd variable of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yearAppend</a:t>
            </a:r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hist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[,n])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# etc… through to the last variable (note: n is a placeholder)</a:t>
            </a:r>
          </a:p>
        </p:txBody>
      </p:sp>
    </p:spTree>
    <p:extLst>
      <p:ext uri="{BB962C8B-B14F-4D97-AF65-F5344CB8AC3E}">
        <p14:creationId xmlns:p14="http://schemas.microsoft.com/office/powerpoint/2010/main" val="955624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991723"/>
            <a:ext cx="112567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466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932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7398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89864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623310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4347972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072634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797296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# Or, we can use a for loop…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for (x in 1:ncol(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hist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[,x])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for() </a:t>
            </a:r>
            <a:r>
              <a:rPr lang="en-US" dirty="0"/>
              <a:t>loops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1925" y="5374249"/>
            <a:ext cx="682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Great, this works.  But the plot titles are useless!!!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3" y="2530820"/>
            <a:ext cx="3943467" cy="2714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497" y="2594167"/>
            <a:ext cx="3882439" cy="2672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935" y="2525985"/>
            <a:ext cx="3950490" cy="27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0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1097739"/>
            <a:ext cx="112567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466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932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7398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89864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623310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4347972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072634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797296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# Let's add a main title and x-axis label based on the variable's name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for (x in names(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 hist(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[,x], main = x,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xlab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= x)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for() </a:t>
            </a:r>
            <a:r>
              <a:rPr lang="en-US" dirty="0"/>
              <a:t>loops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7" y="2984902"/>
            <a:ext cx="3951359" cy="2719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86" y="2904194"/>
            <a:ext cx="4185873" cy="2881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943" y="2904194"/>
            <a:ext cx="4131971" cy="28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211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>
                <a:latin typeface="Consolas" panose="020B0609020204030204" pitchFamily="49" charset="0"/>
              </a:rPr>
              <a:t>for() </a:t>
            </a:r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788565"/>
            <a:ext cx="10972801" cy="5310231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latin typeface="Consolas" panose="020B0609020204030204" pitchFamily="49" charset="0"/>
              </a:rPr>
              <a:t>for()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/>
              <a:t>loop to loop over all numeric variables (columns 4:n)</a:t>
            </a:r>
          </a:p>
          <a:p>
            <a:r>
              <a:rPr lang="en-US" dirty="0"/>
              <a:t>Within the loop, find the mean of the variable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mean() </a:t>
            </a:r>
            <a:r>
              <a:rPr lang="en-US" dirty="0"/>
              <a:t>function with the </a:t>
            </a:r>
            <a:r>
              <a:rPr lang="en-US" dirty="0">
                <a:latin typeface="Consolas" panose="020B0609020204030204" pitchFamily="49" charset="0"/>
              </a:rPr>
              <a:t>na.rm = TRUE </a:t>
            </a:r>
            <a:r>
              <a:rPr lang="en-US" dirty="0"/>
              <a:t>option</a:t>
            </a:r>
          </a:p>
          <a:p>
            <a:r>
              <a:rPr lang="en-US" dirty="0"/>
              <a:t>Hint: by default, this will not print anything out and will run silently.  Instead, wrap the </a:t>
            </a:r>
            <a:r>
              <a:rPr lang="en-US" dirty="0">
                <a:latin typeface="Consolas" panose="020B0609020204030204" pitchFamily="49" charset="0"/>
              </a:rPr>
              <a:t>mean() </a:t>
            </a:r>
            <a:r>
              <a:rPr lang="en-US" dirty="0"/>
              <a:t>function inside a </a:t>
            </a:r>
            <a:r>
              <a:rPr lang="en-US" dirty="0">
                <a:latin typeface="Consolas" panose="020B0609020204030204" pitchFamily="49" charset="0"/>
              </a:rPr>
              <a:t>print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print(mean(</a:t>
            </a:r>
            <a:r>
              <a:rPr lang="en-US" i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, na.rm = TRUE)) </a:t>
            </a:r>
          </a:p>
        </p:txBody>
      </p:sp>
    </p:spTree>
    <p:extLst>
      <p:ext uri="{BB962C8B-B14F-4D97-AF65-F5344CB8AC3E}">
        <p14:creationId xmlns:p14="http://schemas.microsoft.com/office/powerpoint/2010/main" val="23928093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>
                <a:latin typeface="Consolas" panose="020B0609020204030204" pitchFamily="49" charset="0"/>
              </a:rPr>
              <a:t>for()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1311898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>
                <a:latin typeface="Consolas" panose="020B0609020204030204" pitchFamily="49" charset="0"/>
              </a:rPr>
              <a:t>for()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9031366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08433" y="1582492"/>
          <a:ext cx="8128000" cy="303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CEC42B7-D8DF-429D-8E71-211330CB80C8}"/>
              </a:ext>
            </a:extLst>
          </p:cNvPr>
          <p:cNvSpPr txBox="1"/>
          <p:nvPr/>
        </p:nvSpPr>
        <p:spPr>
          <a:xfrm>
            <a:off x="2197916" y="2030136"/>
            <a:ext cx="843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7200" dirty="0">
                <a:solidFill>
                  <a:srgbClr val="C00000"/>
                </a:solidFill>
                <a:latin typeface="Dakota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7685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apply</a:t>
            </a:r>
            <a:r>
              <a:rPr lang="en-US" dirty="0"/>
              <a:t> family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7714-D3B2-4287-BC46-B22DC890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843019"/>
          </a:xfrm>
        </p:spPr>
        <p:txBody>
          <a:bodyPr/>
          <a:lstStyle/>
          <a:p>
            <a:r>
              <a:rPr lang="en-US" dirty="0"/>
              <a:t>Collection of functions in base R that allow us to manipulate slices of data and repeat functions</a:t>
            </a:r>
          </a:p>
          <a:p>
            <a:r>
              <a:rPr lang="en-US" dirty="0"/>
              <a:t>The family includes </a:t>
            </a:r>
            <a:r>
              <a:rPr lang="en-US" dirty="0">
                <a:latin typeface="Consolas" panose="020B0609020204030204" pitchFamily="49" charset="0"/>
              </a:rPr>
              <a:t>apply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lapply</a:t>
            </a:r>
            <a:r>
              <a:rPr lang="en-US" dirty="0"/>
              <a:t> , </a:t>
            </a:r>
            <a:r>
              <a:rPr lang="en-US" dirty="0" err="1">
                <a:latin typeface="Consolas" panose="020B0609020204030204" pitchFamily="49" charset="0"/>
              </a:rPr>
              <a:t>sapply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vapply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mapply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rapply</a:t>
            </a:r>
            <a:r>
              <a:rPr lang="en-US" dirty="0"/>
              <a:t>, &amp; </a:t>
            </a:r>
            <a:r>
              <a:rPr lang="en-US" dirty="0" err="1">
                <a:latin typeface="Consolas" panose="020B0609020204030204" pitchFamily="49" charset="0"/>
              </a:rPr>
              <a:t>tapply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Loops vs</a:t>
            </a:r>
            <a:r>
              <a:rPr lang="en-US" dirty="0">
                <a:latin typeface="Consolas" panose="020B0609020204030204" pitchFamily="49" charset="0"/>
              </a:rPr>
              <a:t> apply</a:t>
            </a:r>
            <a:r>
              <a:rPr lang="en-US" dirty="0">
                <a:cs typeface="Segoe UI Semilight" panose="020B0402040204020203" pitchFamily="34" charset="0"/>
              </a:rPr>
              <a:t> </a:t>
            </a:r>
            <a:r>
              <a:rPr lang="en-US" dirty="0"/>
              <a:t>functions:</a:t>
            </a:r>
          </a:p>
          <a:p>
            <a:pPr lvl="1"/>
            <a:r>
              <a:rPr lang="en-US" dirty="0"/>
              <a:t>Most things that can be done with apply functions could also be done with loops</a:t>
            </a:r>
          </a:p>
          <a:p>
            <a:pPr lvl="1"/>
            <a:r>
              <a:rPr lang="en-US" dirty="0"/>
              <a:t>Most people find loops to be more intuitive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apply</a:t>
            </a:r>
            <a:r>
              <a:rPr lang="en-US" dirty="0"/>
              <a:t> functions are typically more parsimonious and are sometimes dramatically faster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apply</a:t>
            </a:r>
            <a:r>
              <a:rPr lang="en-US" dirty="0"/>
              <a:t> functions can be nested in ways that loops cannot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8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564119"/>
              </p:ext>
            </p:extLst>
          </p:nvPr>
        </p:nvGraphicFramePr>
        <p:xfrm>
          <a:off x="2108433" y="1582492"/>
          <a:ext cx="8128000" cy="303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apply</a:t>
            </a:r>
            <a:r>
              <a:rPr lang="en-US" dirty="0"/>
              <a:t> family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7714-D3B2-4287-BC46-B22DC890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3965893"/>
          </a:xfrm>
        </p:spPr>
        <p:txBody>
          <a:bodyPr/>
          <a:lstStyle/>
          <a:p>
            <a:r>
              <a:rPr lang="en-US" dirty="0"/>
              <a:t>Why are we learning this?!</a:t>
            </a:r>
          </a:p>
          <a:p>
            <a:pPr lvl="1"/>
            <a:r>
              <a:rPr lang="en-US" dirty="0"/>
              <a:t>Strong preference among the R community for </a:t>
            </a:r>
            <a:r>
              <a:rPr lang="en-US" dirty="0">
                <a:latin typeface="Consolas" panose="020B0609020204030204" pitchFamily="49" charset="0"/>
              </a:rPr>
              <a:t>apply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Some of this preference stems from performance differences (or perceived/historical performance differences)</a:t>
            </a:r>
          </a:p>
          <a:p>
            <a:pPr lvl="2"/>
            <a:r>
              <a:rPr lang="en-US" dirty="0"/>
              <a:t>Much of the preference is stylistic or aesthetic </a:t>
            </a:r>
          </a:p>
          <a:p>
            <a:pPr lvl="1"/>
            <a:r>
              <a:rPr lang="en-US" dirty="0"/>
              <a:t>You will see these functions used commonly in other people’s code and when you look for coding solutions online</a:t>
            </a:r>
          </a:p>
          <a:p>
            <a:pPr lvl="2"/>
            <a:r>
              <a:rPr lang="en-US" dirty="0"/>
              <a:t>Common Q/A on stack exchange: </a:t>
            </a:r>
          </a:p>
          <a:p>
            <a:pPr marL="908120" lvl="2" indent="0">
              <a:buNone/>
            </a:pPr>
            <a:r>
              <a:rPr lang="en-US" dirty="0"/>
              <a:t>		Q. How do I make this for loop do x in R?</a:t>
            </a:r>
          </a:p>
          <a:p>
            <a:pPr marL="908120" lvl="2" indent="0">
              <a:buNone/>
            </a:pPr>
            <a:r>
              <a:rPr lang="en-US" dirty="0"/>
              <a:t>		A. Don’t.  You should be using </a:t>
            </a:r>
            <a:r>
              <a:rPr lang="en-US" dirty="0" err="1"/>
              <a:t>lapply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86869-999B-439B-A8AF-621F2069F209}"/>
              </a:ext>
            </a:extLst>
          </p:cNvPr>
          <p:cNvSpPr txBox="1"/>
          <p:nvPr/>
        </p:nvSpPr>
        <p:spPr>
          <a:xfrm>
            <a:off x="1847434" y="5345666"/>
            <a:ext cx="8497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That’s all to say that you will encounter these functions often!</a:t>
            </a:r>
          </a:p>
        </p:txBody>
      </p:sp>
    </p:spTree>
    <p:extLst>
      <p:ext uri="{BB962C8B-B14F-4D97-AF65-F5344CB8AC3E}">
        <p14:creationId xmlns:p14="http://schemas.microsoft.com/office/powerpoint/2010/main" val="1867288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apply</a:t>
            </a:r>
            <a:r>
              <a:rPr lang="en-US" dirty="0"/>
              <a:t> family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7714-D3B2-4287-BC46-B22DC890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7376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word on expectations…</a:t>
            </a:r>
          </a:p>
          <a:p>
            <a:r>
              <a:rPr lang="en-US" dirty="0"/>
              <a:t>Understand the functions conceptually</a:t>
            </a:r>
          </a:p>
          <a:p>
            <a:r>
              <a:rPr lang="en-US" dirty="0"/>
              <a:t>Be able to use for simple cases, with the aid of help files, web tutorials, etc.</a:t>
            </a:r>
          </a:p>
          <a:p>
            <a:endParaRPr lang="en-US" dirty="0"/>
          </a:p>
          <a:p>
            <a:r>
              <a:rPr lang="en-US" dirty="0"/>
              <a:t>I don’t expect detailed understanding or the ability to implement without help or the ability to implement complex cases</a:t>
            </a:r>
          </a:p>
        </p:txBody>
      </p:sp>
    </p:spTree>
    <p:extLst>
      <p:ext uri="{BB962C8B-B14F-4D97-AF65-F5344CB8AC3E}">
        <p14:creationId xmlns:p14="http://schemas.microsoft.com/office/powerpoint/2010/main" val="77840304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7714-D3B2-4287-BC46-B22DC890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234695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r>
              <a:rPr lang="en-US" dirty="0"/>
              <a:t> = list apply</a:t>
            </a:r>
          </a:p>
          <a:p>
            <a:r>
              <a:rPr lang="en-US" dirty="0"/>
              <a:t>Description: </a:t>
            </a:r>
            <a:r>
              <a:rPr lang="en-US" i="1" dirty="0"/>
              <a:t>“</a:t>
            </a:r>
            <a:r>
              <a:rPr lang="en-US" i="1" dirty="0" err="1"/>
              <a:t>lapply</a:t>
            </a:r>
            <a:r>
              <a:rPr lang="en-US" i="1" dirty="0"/>
              <a:t> returns a list of the same length as X, each element of which is the result of applying FUN to the corresponding element of X.”</a:t>
            </a:r>
          </a:p>
          <a:p>
            <a:endParaRPr lang="en-US" i="1" dirty="0"/>
          </a:p>
          <a:p>
            <a:r>
              <a:rPr lang="en-US" dirty="0"/>
              <a:t>Totally self-explanatory, no?</a:t>
            </a:r>
          </a:p>
        </p:txBody>
      </p:sp>
    </p:spTree>
    <p:extLst>
      <p:ext uri="{BB962C8B-B14F-4D97-AF65-F5344CB8AC3E}">
        <p14:creationId xmlns:p14="http://schemas.microsoft.com/office/powerpoint/2010/main" val="2993996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716" y="1034619"/>
            <a:ext cx="11204363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Let's create some simple data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x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data.frame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cbind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(1:10,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rnorm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(n = 10),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rpois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(n=10, lambda = 5)))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Name our variables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names(x) &lt;- c(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"random"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"count"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Print the data frame to see what we made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x</a:t>
            </a:r>
          </a:p>
          <a:p>
            <a:r>
              <a:rPr lang="en-US" dirty="0">
                <a:latin typeface="Consolas" panose="020B0609020204030204" pitchFamily="49" charset="0"/>
              </a:rPr>
              <a:t>   id     random count</a:t>
            </a:r>
          </a:p>
          <a:p>
            <a:r>
              <a:rPr lang="en-US" dirty="0">
                <a:latin typeface="Consolas" panose="020B0609020204030204" pitchFamily="49" charset="0"/>
              </a:rPr>
              <a:t>1   1  0.2828292     5</a:t>
            </a:r>
          </a:p>
          <a:p>
            <a:r>
              <a:rPr lang="en-US" dirty="0">
                <a:latin typeface="Consolas" panose="020B0609020204030204" pitchFamily="49" charset="0"/>
              </a:rPr>
              <a:t>2   2  1.5936683     4</a:t>
            </a:r>
          </a:p>
          <a:p>
            <a:r>
              <a:rPr lang="en-US" dirty="0">
                <a:latin typeface="Consolas" panose="020B0609020204030204" pitchFamily="49" charset="0"/>
              </a:rPr>
              <a:t>3   3 -0.2174204     5</a:t>
            </a:r>
          </a:p>
          <a:p>
            <a:r>
              <a:rPr lang="en-US" dirty="0">
                <a:latin typeface="Consolas" panose="020B0609020204030204" pitchFamily="49" charset="0"/>
              </a:rPr>
              <a:t>4   4 -0.8538664     4</a:t>
            </a:r>
          </a:p>
          <a:p>
            <a:r>
              <a:rPr lang="en-US" dirty="0">
                <a:latin typeface="Consolas" panose="020B0609020204030204" pitchFamily="49" charset="0"/>
              </a:rPr>
              <a:t>5   5 -1.0967502     6</a:t>
            </a:r>
          </a:p>
          <a:p>
            <a:r>
              <a:rPr lang="en-US" dirty="0">
                <a:latin typeface="Consolas" panose="020B0609020204030204" pitchFamily="49" charset="0"/>
              </a:rPr>
              <a:t>6   6 -0.1170344     9</a:t>
            </a:r>
          </a:p>
          <a:p>
            <a:r>
              <a:rPr lang="en-US" dirty="0">
                <a:latin typeface="Consolas" panose="020B0609020204030204" pitchFamily="49" charset="0"/>
              </a:rPr>
              <a:t>7   7 -1.1005583     5</a:t>
            </a:r>
          </a:p>
          <a:p>
            <a:r>
              <a:rPr lang="en-US" dirty="0">
                <a:latin typeface="Consolas" panose="020B0609020204030204" pitchFamily="49" charset="0"/>
              </a:rPr>
              <a:t>8   8  1.2388612     7</a:t>
            </a:r>
          </a:p>
          <a:p>
            <a:r>
              <a:rPr lang="en-US" dirty="0">
                <a:latin typeface="Consolas" panose="020B0609020204030204" pitchFamily="49" charset="0"/>
              </a:rPr>
              <a:t>9   9  0.5838598     4</a:t>
            </a:r>
          </a:p>
          <a:p>
            <a:r>
              <a:rPr lang="en-US" dirty="0">
                <a:latin typeface="Consolas" panose="020B0609020204030204" pitchFamily="49" charset="0"/>
              </a:rPr>
              <a:t>10 10  0.1301664     4</a:t>
            </a:r>
          </a:p>
        </p:txBody>
      </p:sp>
    </p:spTree>
    <p:extLst>
      <p:ext uri="{BB962C8B-B14F-4D97-AF65-F5344CB8AC3E}">
        <p14:creationId xmlns:p14="http://schemas.microsoft.com/office/powerpoint/2010/main" val="6571146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00" y="1278459"/>
            <a:ext cx="10922000" cy="3749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x</a:t>
            </a:r>
          </a:p>
          <a:p>
            <a:r>
              <a:rPr lang="en-US" dirty="0">
                <a:latin typeface="Consolas" panose="020B0609020204030204" pitchFamily="49" charset="0"/>
              </a:rPr>
              <a:t>   id     random count</a:t>
            </a:r>
          </a:p>
          <a:p>
            <a:r>
              <a:rPr lang="en-US" dirty="0">
                <a:latin typeface="Consolas" panose="020B0609020204030204" pitchFamily="49" charset="0"/>
              </a:rPr>
              <a:t>1   1  0.2828292     5</a:t>
            </a:r>
          </a:p>
          <a:p>
            <a:r>
              <a:rPr lang="en-US" dirty="0">
                <a:latin typeface="Consolas" panose="020B0609020204030204" pitchFamily="49" charset="0"/>
              </a:rPr>
              <a:t>2   2  1.5936683     4</a:t>
            </a:r>
          </a:p>
          <a:p>
            <a:r>
              <a:rPr lang="en-US" dirty="0">
                <a:latin typeface="Consolas" panose="020B0609020204030204" pitchFamily="49" charset="0"/>
              </a:rPr>
              <a:t>3   3 -0.2174204     5</a:t>
            </a:r>
          </a:p>
          <a:p>
            <a:r>
              <a:rPr lang="en-US" dirty="0">
                <a:latin typeface="Consolas" panose="020B0609020204030204" pitchFamily="49" charset="0"/>
              </a:rPr>
              <a:t>4   4 -0.8538664     4</a:t>
            </a:r>
          </a:p>
          <a:p>
            <a:r>
              <a:rPr lang="en-US" dirty="0">
                <a:latin typeface="Consolas" panose="020B0609020204030204" pitchFamily="49" charset="0"/>
              </a:rPr>
              <a:t>5   5 -1.0967502     6</a:t>
            </a:r>
          </a:p>
          <a:p>
            <a:r>
              <a:rPr lang="en-US" dirty="0">
                <a:latin typeface="Consolas" panose="020B0609020204030204" pitchFamily="49" charset="0"/>
              </a:rPr>
              <a:t>6   6 -0.1170344     9</a:t>
            </a:r>
          </a:p>
          <a:p>
            <a:r>
              <a:rPr lang="en-US" dirty="0">
                <a:latin typeface="Consolas" panose="020B0609020204030204" pitchFamily="49" charset="0"/>
              </a:rPr>
              <a:t>7   7 -1.1005583     5</a:t>
            </a:r>
          </a:p>
          <a:p>
            <a:r>
              <a:rPr lang="en-US" dirty="0">
                <a:latin typeface="Consolas" panose="020B0609020204030204" pitchFamily="49" charset="0"/>
              </a:rPr>
              <a:t>8   8  1.2388612     7</a:t>
            </a:r>
          </a:p>
          <a:p>
            <a:r>
              <a:rPr lang="en-US" dirty="0">
                <a:latin typeface="Consolas" panose="020B0609020204030204" pitchFamily="49" charset="0"/>
              </a:rPr>
              <a:t>9   9  0.5838598     4</a:t>
            </a:r>
          </a:p>
          <a:p>
            <a:r>
              <a:rPr lang="en-US" dirty="0">
                <a:latin typeface="Consolas" panose="020B0609020204030204" pitchFamily="49" charset="0"/>
              </a:rPr>
              <a:t>10 10  0.1301664     4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Apply mean to each element of x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lapply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(x, mean)</a:t>
            </a:r>
          </a:p>
          <a:p>
            <a:r>
              <a:rPr lang="en-US" dirty="0">
                <a:latin typeface="Consolas" panose="020B0609020204030204" pitchFamily="49" charset="0"/>
              </a:rPr>
              <a:t>$id</a:t>
            </a:r>
          </a:p>
          <a:p>
            <a:r>
              <a:rPr lang="en-US" dirty="0">
                <a:latin typeface="Consolas" panose="020B0609020204030204" pitchFamily="49" charset="0"/>
              </a:rPr>
              <a:t>[1] 5.5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$random</a:t>
            </a:r>
          </a:p>
          <a:p>
            <a:r>
              <a:rPr lang="en-US" dirty="0">
                <a:latin typeface="Consolas" panose="020B0609020204030204" pitchFamily="49" charset="0"/>
              </a:rPr>
              <a:t>[1] 0.04437552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$count</a:t>
            </a:r>
          </a:p>
          <a:p>
            <a:r>
              <a:rPr lang="en-US" dirty="0">
                <a:latin typeface="Consolas" panose="020B0609020204030204" pitchFamily="49" charset="0"/>
              </a:rPr>
              <a:t>[1] 5.3</a:t>
            </a:r>
          </a:p>
        </p:txBody>
      </p:sp>
    </p:spTree>
    <p:extLst>
      <p:ext uri="{BB962C8B-B14F-4D97-AF65-F5344CB8AC3E}">
        <p14:creationId xmlns:p14="http://schemas.microsoft.com/office/powerpoint/2010/main" val="197708032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7" y="3558982"/>
            <a:ext cx="10972801" cy="2426609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always returns a list, in which each element contains the output of the function for a corresponding element of the input </a:t>
            </a:r>
          </a:p>
          <a:p>
            <a:pPr lvl="1"/>
            <a:r>
              <a:rPr lang="en-US" dirty="0"/>
              <a:t>e.g. each element corresponds to the output for a single variable in the input data frame</a:t>
            </a:r>
          </a:p>
          <a:p>
            <a:r>
              <a:rPr lang="en-US" dirty="0"/>
              <a:t>It returns a list because some functions return complex output that can't be reduced to a vector or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912699"/>
            <a:ext cx="1120436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Let's save the output and see what we have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laExample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lapply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(x, mean)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laExample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List of 3</a:t>
            </a:r>
          </a:p>
          <a:p>
            <a:r>
              <a:rPr lang="en-US" dirty="0">
                <a:latin typeface="Consolas" panose="020B0609020204030204" pitchFamily="49" charset="0"/>
              </a:rPr>
              <a:t> $ id   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5.5</a:t>
            </a:r>
          </a:p>
          <a:p>
            <a:r>
              <a:rPr lang="en-US" dirty="0">
                <a:latin typeface="Consolas" panose="020B0609020204030204" pitchFamily="49" charset="0"/>
              </a:rPr>
              <a:t> $ random: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0.0444</a:t>
            </a:r>
          </a:p>
          <a:p>
            <a:r>
              <a:rPr lang="en-US" dirty="0">
                <a:latin typeface="Consolas" panose="020B0609020204030204" pitchFamily="49" charset="0"/>
              </a:rPr>
              <a:t> $ count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5.3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laExample$id</a:t>
            </a:r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[1] 5.5</a:t>
            </a:r>
          </a:p>
        </p:txBody>
      </p:sp>
    </p:spTree>
    <p:extLst>
      <p:ext uri="{BB962C8B-B14F-4D97-AF65-F5344CB8AC3E}">
        <p14:creationId xmlns:p14="http://schemas.microsoft.com/office/powerpoint/2010/main" val="1773317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4737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 Semilight" panose="020B0402040204020203" pitchFamily="34" charset="0"/>
              </a:rPr>
              <a:t>Let’s use </a:t>
            </a:r>
            <a:r>
              <a:rPr lang="en-US" dirty="0" err="1">
                <a:latin typeface="Consolas" panose="020B0609020204030204" pitchFamily="49" charset="0"/>
              </a:rPr>
              <a:t>lapply</a:t>
            </a:r>
            <a:r>
              <a:rPr lang="en-US" dirty="0">
                <a:cs typeface="Segoe UI Semilight" panose="020B0402040204020203" pitchFamily="34" charset="0"/>
              </a:rPr>
              <a:t> to find the mean of all variables of </a:t>
            </a:r>
            <a:r>
              <a:rPr lang="en-US" dirty="0" err="1">
                <a:cs typeface="Segoe UI Semilight" panose="020B0402040204020203" pitchFamily="34" charset="0"/>
              </a:rPr>
              <a:t>vipcls</a:t>
            </a:r>
            <a:endParaRPr lang="en-US" dirty="0"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dirty="0">
                <a:cs typeface="Segoe UI Semilight" panose="020B0402040204020203" pitchFamily="34" charset="0"/>
              </a:rPr>
              <a:t>We can read this line of code as saying “create an object called “</a:t>
            </a:r>
            <a:r>
              <a:rPr lang="en-US" dirty="0" err="1">
                <a:cs typeface="Segoe UI Semilight" panose="020B0402040204020203" pitchFamily="34" charset="0"/>
              </a:rPr>
              <a:t>meanList</a:t>
            </a:r>
            <a:r>
              <a:rPr lang="en-US" dirty="0">
                <a:cs typeface="Segoe UI Semilight" panose="020B0402040204020203" pitchFamily="34" charset="0"/>
              </a:rPr>
              <a:t>” that contains a list that contains the results of applying the function “mean” to each element of </a:t>
            </a:r>
            <a:r>
              <a:rPr lang="en-US" dirty="0" err="1">
                <a:cs typeface="Segoe UI Semilight" panose="020B0402040204020203" pitchFamily="34" charset="0"/>
              </a:rPr>
              <a:t>yearAppend</a:t>
            </a:r>
            <a:r>
              <a:rPr lang="en-US" dirty="0">
                <a:cs typeface="Segoe UI Semilight" panose="020B0402040204020203" pitchFamily="34" charset="0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744132"/>
            <a:ext cx="112043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meanList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lapply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mean)</a:t>
            </a:r>
          </a:p>
        </p:txBody>
      </p:sp>
    </p:spTree>
    <p:extLst>
      <p:ext uri="{BB962C8B-B14F-4D97-AF65-F5344CB8AC3E}">
        <p14:creationId xmlns:p14="http://schemas.microsoft.com/office/powerpoint/2010/main" val="116014326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4485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 Semilight" panose="020B0402040204020203" pitchFamily="34" charset="0"/>
              </a:rPr>
              <a:t>We can inspect the structure of the results to see what happened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818" y="1427154"/>
            <a:ext cx="11204363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Explore output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meanList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List of 12</a:t>
            </a:r>
          </a:p>
          <a:p>
            <a:r>
              <a:rPr lang="en-US" dirty="0">
                <a:latin typeface="Consolas" panose="020B0609020204030204" pitchFamily="49" charset="0"/>
              </a:rPr>
              <a:t> $ </a:t>
            </a:r>
            <a:r>
              <a:rPr lang="en-US" dirty="0" err="1">
                <a:latin typeface="Consolas" panose="020B0609020204030204" pitchFamily="49" charset="0"/>
              </a:rPr>
              <a:t>iso</a:t>
            </a:r>
            <a:r>
              <a:rPr lang="en-US" dirty="0">
                <a:latin typeface="Consolas" panose="020B0609020204030204" pitchFamily="49" charset="0"/>
              </a:rPr>
              <a:t>         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NA</a:t>
            </a:r>
          </a:p>
          <a:p>
            <a:r>
              <a:rPr lang="en-US" dirty="0">
                <a:latin typeface="Consolas" panose="020B0609020204030204" pitchFamily="49" charset="0"/>
              </a:rPr>
              <a:t> $ country     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NA</a:t>
            </a:r>
          </a:p>
          <a:p>
            <a:r>
              <a:rPr lang="en-US" dirty="0">
                <a:latin typeface="Consolas" panose="020B0609020204030204" pitchFamily="49" charset="0"/>
              </a:rPr>
              <a:t> $ </a:t>
            </a:r>
            <a:r>
              <a:rPr lang="en-US" dirty="0" err="1">
                <a:latin typeface="Consolas" panose="020B0609020204030204" pitchFamily="49" charset="0"/>
              </a:rPr>
              <a:t>gbdRegion</a:t>
            </a:r>
            <a:r>
              <a:rPr lang="en-US" dirty="0">
                <a:latin typeface="Consolas" panose="020B0609020204030204" pitchFamily="49" charset="0"/>
              </a:rPr>
              <a:t>   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NA</a:t>
            </a:r>
          </a:p>
          <a:p>
            <a:r>
              <a:rPr lang="en-US" dirty="0">
                <a:latin typeface="Consolas" panose="020B0609020204030204" pitchFamily="49" charset="0"/>
              </a:rPr>
              <a:t> $ year        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1990</a:t>
            </a:r>
          </a:p>
          <a:p>
            <a:r>
              <a:rPr lang="en-US" dirty="0">
                <a:latin typeface="Consolas" panose="020B0609020204030204" pitchFamily="49" charset="0"/>
              </a:rPr>
              <a:t> $ </a:t>
            </a:r>
            <a:r>
              <a:rPr lang="en-US" dirty="0" err="1">
                <a:latin typeface="Consolas" panose="020B0609020204030204" pitchFamily="49" charset="0"/>
              </a:rPr>
              <a:t>neoMR</a:t>
            </a:r>
            <a:r>
              <a:rPr lang="en-US" dirty="0">
                <a:latin typeface="Consolas" panose="020B0609020204030204" pitchFamily="49" charset="0"/>
              </a:rPr>
              <a:t>       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25.6</a:t>
            </a:r>
          </a:p>
          <a:p>
            <a:r>
              <a:rPr lang="en-US" dirty="0">
                <a:latin typeface="Consolas" panose="020B0609020204030204" pitchFamily="49" charset="0"/>
              </a:rPr>
              <a:t> $ </a:t>
            </a:r>
            <a:r>
              <a:rPr lang="en-US" dirty="0" err="1">
                <a:latin typeface="Consolas" panose="020B0609020204030204" pitchFamily="49" charset="0"/>
              </a:rPr>
              <a:t>postneoMR</a:t>
            </a:r>
            <a:r>
              <a:rPr lang="en-US" dirty="0">
                <a:latin typeface="Consolas" panose="020B0609020204030204" pitchFamily="49" charset="0"/>
              </a:rPr>
              <a:t>   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25.3</a:t>
            </a:r>
          </a:p>
          <a:p>
            <a:r>
              <a:rPr lang="en-US" dirty="0">
                <a:latin typeface="Consolas" panose="020B0609020204030204" pitchFamily="49" charset="0"/>
              </a:rPr>
              <a:t> $ age1_5MR    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27</a:t>
            </a:r>
          </a:p>
          <a:p>
            <a:r>
              <a:rPr lang="en-US" dirty="0">
                <a:latin typeface="Consolas" panose="020B0609020204030204" pitchFamily="49" charset="0"/>
              </a:rPr>
              <a:t> $ under5MR    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74.2</a:t>
            </a:r>
          </a:p>
          <a:p>
            <a:r>
              <a:rPr lang="en-US" dirty="0">
                <a:latin typeface="Consolas" panose="020B0609020204030204" pitchFamily="49" charset="0"/>
              </a:rPr>
              <a:t> $ </a:t>
            </a:r>
            <a:r>
              <a:rPr lang="en-US" dirty="0" err="1">
                <a:latin typeface="Consolas" panose="020B0609020204030204" pitchFamily="49" charset="0"/>
              </a:rPr>
              <a:t>neoDeaths</a:t>
            </a:r>
            <a:r>
              <a:rPr lang="en-US" dirty="0">
                <a:latin typeface="Consolas" panose="020B0609020204030204" pitchFamily="49" charset="0"/>
              </a:rPr>
              <a:t>   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24632</a:t>
            </a:r>
          </a:p>
          <a:p>
            <a:r>
              <a:rPr lang="en-US" dirty="0">
                <a:latin typeface="Consolas" panose="020B0609020204030204" pitchFamily="49" charset="0"/>
              </a:rPr>
              <a:t> $ </a:t>
            </a:r>
            <a:r>
              <a:rPr lang="en-US" dirty="0" err="1">
                <a:latin typeface="Consolas" panose="020B0609020204030204" pitchFamily="49" charset="0"/>
              </a:rPr>
              <a:t>postneoDeaths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18874</a:t>
            </a:r>
          </a:p>
          <a:p>
            <a:r>
              <a:rPr lang="en-US" dirty="0">
                <a:latin typeface="Consolas" panose="020B0609020204030204" pitchFamily="49" charset="0"/>
              </a:rPr>
              <a:t> $ age1_5Deaths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18929</a:t>
            </a:r>
          </a:p>
          <a:p>
            <a:r>
              <a:rPr lang="en-US" dirty="0">
                <a:latin typeface="Consolas" panose="020B0609020204030204" pitchFamily="49" charset="0"/>
              </a:rPr>
              <a:t> $ under5Deaths :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62435</a:t>
            </a:r>
          </a:p>
        </p:txBody>
      </p:sp>
    </p:spTree>
    <p:extLst>
      <p:ext uri="{BB962C8B-B14F-4D97-AF65-F5344CB8AC3E}">
        <p14:creationId xmlns:p14="http://schemas.microsoft.com/office/powerpoint/2010/main" val="5566142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4737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 Semilight" panose="020B0402040204020203" pitchFamily="34" charset="0"/>
              </a:rPr>
              <a:t>Let’s use </a:t>
            </a:r>
            <a:r>
              <a:rPr lang="en-US" dirty="0" err="1">
                <a:latin typeface="Consolas" panose="020B0609020204030204" pitchFamily="49" charset="0"/>
              </a:rPr>
              <a:t>lapply</a:t>
            </a:r>
            <a:r>
              <a:rPr lang="en-US" dirty="0">
                <a:cs typeface="Segoe UI Semilight" panose="020B0402040204020203" pitchFamily="34" charset="0"/>
              </a:rPr>
              <a:t> to find the mean of all variables of </a:t>
            </a:r>
            <a:r>
              <a:rPr lang="en-US" dirty="0" err="1">
                <a:cs typeface="Segoe UI Semilight" panose="020B0402040204020203" pitchFamily="34" charset="0"/>
              </a:rPr>
              <a:t>vipcls</a:t>
            </a:r>
            <a:endParaRPr lang="en-US" dirty="0"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dirty="0">
                <a:cs typeface="Segoe UI Semilight" panose="020B0402040204020203" pitchFamily="34" charset="0"/>
              </a:rPr>
              <a:t>We can read this line of code as saying “create an object called “</a:t>
            </a:r>
            <a:r>
              <a:rPr lang="en-US" dirty="0" err="1">
                <a:cs typeface="Segoe UI Semilight" panose="020B0402040204020203" pitchFamily="34" charset="0"/>
              </a:rPr>
              <a:t>vipclsMean</a:t>
            </a:r>
            <a:r>
              <a:rPr lang="en-US" dirty="0">
                <a:cs typeface="Segoe UI Semilight" panose="020B0402040204020203" pitchFamily="34" charset="0"/>
              </a:rPr>
              <a:t>” that contains a list that contains the results of applying the function “mean” to each element of </a:t>
            </a:r>
            <a:r>
              <a:rPr lang="en-US" dirty="0" err="1">
                <a:cs typeface="Segoe UI Semilight" panose="020B0402040204020203" pitchFamily="34" charset="0"/>
              </a:rPr>
              <a:t>vipcls</a:t>
            </a:r>
            <a:r>
              <a:rPr lang="en-US" dirty="0">
                <a:cs typeface="Segoe UI Semilight" panose="020B0402040204020203" pitchFamily="34" charset="0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744132"/>
            <a:ext cx="112043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lapply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mean)</a:t>
            </a:r>
          </a:p>
        </p:txBody>
      </p:sp>
    </p:spTree>
    <p:extLst>
      <p:ext uri="{BB962C8B-B14F-4D97-AF65-F5344CB8AC3E}">
        <p14:creationId xmlns:p14="http://schemas.microsoft.com/office/powerpoint/2010/main" val="262104111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4485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 Semilight" panose="020B0402040204020203" pitchFamily="34" charset="0"/>
              </a:rPr>
              <a:t>We can inspect the structure of the results to see what happened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818" y="1427154"/>
            <a:ext cx="11204363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Explore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str(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List of 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: num 6380925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raceth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1.06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grade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marstat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cigs1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cigs2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etoh1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etoh2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partyr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: num 2.64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induclab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auglab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intrapih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lbw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lbw2     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intrapih1: num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induclab1: num NA</a:t>
            </a:r>
          </a:p>
        </p:txBody>
      </p:sp>
    </p:spTree>
    <p:extLst>
      <p:ext uri="{BB962C8B-B14F-4D97-AF65-F5344CB8AC3E}">
        <p14:creationId xmlns:p14="http://schemas.microsoft.com/office/powerpoint/2010/main" val="3428848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 is common in statistical programming</a:t>
            </a:r>
          </a:p>
          <a:p>
            <a:pPr lvl="1"/>
            <a:r>
              <a:rPr lang="en-US" dirty="0"/>
              <a:t>Importing and appending multiple files</a:t>
            </a:r>
          </a:p>
          <a:p>
            <a:pPr lvl="1"/>
            <a:r>
              <a:rPr lang="en-US" dirty="0"/>
              <a:t>Applying a similar modification to many variables</a:t>
            </a:r>
          </a:p>
          <a:p>
            <a:pPr lvl="1"/>
            <a:r>
              <a:rPr lang="en-US" dirty="0"/>
              <a:t>Running a similar analysis or producing a similar graph for many variables</a:t>
            </a:r>
          </a:p>
          <a:p>
            <a:pPr lvl="1"/>
            <a:r>
              <a:rPr lang="en-US" dirty="0"/>
              <a:t>Doing something for each level of a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6865538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7" y="903609"/>
            <a:ext cx="10972801" cy="12045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 Semilight" panose="020B0402040204020203" pitchFamily="34" charset="0"/>
              </a:rPr>
              <a:t>We’ll need to deal with missing values</a:t>
            </a:r>
          </a:p>
          <a:p>
            <a:pPr marL="0" indent="0">
              <a:buNone/>
            </a:pPr>
            <a:r>
              <a:rPr lang="en-US" dirty="0">
                <a:cs typeface="Segoe UI Semilight" panose="020B0402040204020203" pitchFamily="34" charset="0"/>
              </a:rPr>
              <a:t>Syntax changes some if we want to add options like </a:t>
            </a:r>
            <a:r>
              <a:rPr lang="en-US" dirty="0">
                <a:latin typeface="Consolas" panose="020B0609020204030204" pitchFamily="49" charset="0"/>
                <a:cs typeface="Segoe UI Semilight" panose="020B0402040204020203" pitchFamily="34" charset="0"/>
              </a:rPr>
              <a:t>na.rm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217262"/>
            <a:ext cx="11204363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## Repeat but add na.rm option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Calculating mean of all variables</a:t>
            </a:r>
          </a:p>
          <a:p>
            <a:pPr lvl="0">
              <a:defRPr/>
            </a:pP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vipclsMean2 &lt;- </a:t>
            </a:r>
            <a:r>
              <a:rPr lang="en-US" dirty="0" err="1" smtClean="0">
                <a:solidFill>
                  <a:srgbClr val="2C4E8D"/>
                </a:solidFill>
                <a:latin typeface="Consolas" panose="020B0609020204030204" pitchFamily="49" charset="0"/>
              </a:rPr>
              <a:t>lapply</a:t>
            </a:r>
            <a:r>
              <a:rPr lang="en-US" dirty="0" smtClean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C4E8D"/>
                </a:solidFill>
                <a:latin typeface="Consolas" panose="020B0609020204030204" pitchFamily="49" charset="0"/>
              </a:rPr>
              <a:t>vipcls</a:t>
            </a:r>
            <a:r>
              <a:rPr lang="en-US" dirty="0" smtClean="0">
                <a:solidFill>
                  <a:srgbClr val="2C4E8D"/>
                </a:solidFill>
                <a:latin typeface="Consolas" panose="020B0609020204030204" pitchFamily="49" charset="0"/>
              </a:rPr>
              <a:t>, mean, na.rm = T)</a:t>
            </a:r>
          </a:p>
          <a:p>
            <a:pPr lvl="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flexible approach that allows you to define a custom function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vipclsMean2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lapply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function(x) {mean(x, na.rm = TRUE)})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330700" y="3622278"/>
            <a:ext cx="7283124" cy="2073997"/>
            <a:chOff x="4330700" y="2802118"/>
            <a:chExt cx="7283124" cy="207399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2B8166-8999-4C62-81F0-C5F2FFC64095}"/>
                </a:ext>
              </a:extLst>
            </p:cNvPr>
            <p:cNvGrpSpPr/>
            <p:nvPr/>
          </p:nvGrpSpPr>
          <p:grpSpPr>
            <a:xfrm>
              <a:off x="5816600" y="2806700"/>
              <a:ext cx="4228096" cy="1310740"/>
              <a:chOff x="5816600" y="2806700"/>
              <a:chExt cx="4228096" cy="131074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2653A4-C7F7-4C29-9324-541D35B2BF60}"/>
                  </a:ext>
                </a:extLst>
              </p:cNvPr>
              <p:cNvSpPr/>
              <p:nvPr/>
            </p:nvSpPr>
            <p:spPr>
              <a:xfrm>
                <a:off x="5816600" y="2806700"/>
                <a:ext cx="2933700" cy="32119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EDE4C-43BE-4C6E-8EE3-EC24A71E0C16}"/>
                  </a:ext>
                </a:extLst>
              </p:cNvPr>
              <p:cNvSpPr txBox="1"/>
              <p:nvPr/>
            </p:nvSpPr>
            <p:spPr>
              <a:xfrm>
                <a:off x="7023100" y="3717330"/>
                <a:ext cx="30215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54"/>
                  </a:spcBef>
                  <a:spcAft>
                    <a:spcPct val="0"/>
                  </a:spcAft>
                  <a:buClr>
                    <a:srgbClr val="5BBB0E"/>
                  </a:buClr>
                  <a:buSzPct val="110000"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Define the function to call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7BA1488-C5E3-4CC8-8B5B-03452257A2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83450" y="3153292"/>
                <a:ext cx="387350" cy="589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F36122B-B177-4146-A193-3A7E11892DC8}"/>
                </a:ext>
              </a:extLst>
            </p:cNvPr>
            <p:cNvGrpSpPr/>
            <p:nvPr/>
          </p:nvGrpSpPr>
          <p:grpSpPr>
            <a:xfrm>
              <a:off x="4330700" y="2802118"/>
              <a:ext cx="7283124" cy="2073997"/>
              <a:chOff x="4089400" y="2327792"/>
              <a:chExt cx="7283124" cy="207399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E2D2D99-6D72-4237-AD9A-72F8990AA2E8}"/>
                  </a:ext>
                </a:extLst>
              </p:cNvPr>
              <p:cNvSpPr/>
              <p:nvPr/>
            </p:nvSpPr>
            <p:spPr>
              <a:xfrm>
                <a:off x="4089400" y="2327792"/>
                <a:ext cx="1409700" cy="32119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2D29C-8A66-4CBF-BDAA-AA5A2E1F4CB0}"/>
                  </a:ext>
                </a:extLst>
              </p:cNvPr>
              <p:cNvSpPr txBox="1"/>
              <p:nvPr/>
            </p:nvSpPr>
            <p:spPr>
              <a:xfrm>
                <a:off x="6124576" y="3693903"/>
                <a:ext cx="52479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54"/>
                  </a:spcBef>
                  <a:spcAft>
                    <a:spcPct val="0"/>
                  </a:spcAft>
                  <a:buClr>
                    <a:srgbClr val="5BBB0E"/>
                  </a:buClr>
                  <a:buSzPct val="110000"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Indicate the name of the object to be used in the function call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49DA365-C9B9-4029-A91A-413272928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18100" y="2727782"/>
                <a:ext cx="1270000" cy="96612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5648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4485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 Semilight" panose="020B0402040204020203" pitchFamily="34" charset="0"/>
              </a:rPr>
              <a:t>We can inspect the structure of the results to see what happened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818" y="1427154"/>
            <a:ext cx="11204363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Explore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str(vipclsMean2)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List of 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6380925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6.46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15.7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1987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6.45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15.5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1986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: num 24.3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raceth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: num 1.06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grade   : num 11.5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marstat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: num 2.88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cigs1   : num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cigs2   : num 3.07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etoh1   : num 5.57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etoh2   : num 5.67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partyr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: num 1.26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: num 2.64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: num 39.1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: num 3268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: num 1.21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induclab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num 1.91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auglab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: num 1.65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intrapih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num 1.93</a:t>
            </a:r>
          </a:p>
        </p:txBody>
      </p:sp>
    </p:spTree>
    <p:extLst>
      <p:ext uri="{BB962C8B-B14F-4D97-AF65-F5344CB8AC3E}">
        <p14:creationId xmlns:p14="http://schemas.microsoft.com/office/powerpoint/2010/main" val="269692414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lapply</a:t>
            </a:r>
            <a:r>
              <a:rPr lang="en-US" dirty="0"/>
              <a:t> &amp; </a:t>
            </a:r>
            <a:r>
              <a:rPr lang="en-US" dirty="0" err="1">
                <a:latin typeface="Consolas" panose="020B0609020204030204" pitchFamily="49" charset="0"/>
              </a:rPr>
              <a:t>sapply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get a list here instead of a vector?</a:t>
            </a:r>
          </a:p>
          <a:p>
            <a:pPr lvl="1"/>
            <a:r>
              <a:rPr lang="en-US" dirty="0"/>
              <a:t>Some functions return complex output that can't be reduced to a vector or matrix</a:t>
            </a:r>
          </a:p>
          <a:p>
            <a:pPr lvl="1"/>
            <a:r>
              <a:rPr lang="en-US" dirty="0"/>
              <a:t>Returning a list ensures that the target object can actually hold whatever </a:t>
            </a:r>
            <a:r>
              <a:rPr lang="en-US" dirty="0" err="1"/>
              <a:t>lapply</a:t>
            </a:r>
            <a:r>
              <a:rPr lang="en-US" dirty="0"/>
              <a:t> returns</a:t>
            </a:r>
          </a:p>
          <a:p>
            <a:pPr lvl="1"/>
            <a:r>
              <a:rPr lang="en-US" dirty="0"/>
              <a:t>In this case, our results could be simplified to a vector</a:t>
            </a:r>
          </a:p>
          <a:p>
            <a:r>
              <a:rPr lang="en-US" dirty="0" err="1">
                <a:latin typeface="Consolas" panose="020B0609020204030204" pitchFamily="49" charset="0"/>
              </a:rPr>
              <a:t>sapply</a:t>
            </a:r>
            <a:r>
              <a:rPr lang="en-US" dirty="0"/>
              <a:t> = </a:t>
            </a:r>
            <a:r>
              <a:rPr lang="en-US" dirty="0" err="1">
                <a:latin typeface="Consolas" panose="020B0609020204030204" pitchFamily="49" charset="0"/>
              </a:rPr>
              <a:t>lapply</a:t>
            </a:r>
            <a:r>
              <a:rPr lang="en-US" dirty="0"/>
              <a:t> with simplified output (if simplification is possible)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3881200"/>
            <a:ext cx="1120436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vipclsMean3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sapply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2C4E8D"/>
                </a:solidFill>
                <a:latin typeface="Consolas" panose="020B0609020204030204" pitchFamily="49" charset="0"/>
              </a:rPr>
              <a:t>mean, 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na.rm = </a:t>
            </a:r>
            <a:r>
              <a:rPr lang="en-US" dirty="0" smtClean="0">
                <a:solidFill>
                  <a:srgbClr val="2C4E8D"/>
                </a:solidFill>
                <a:latin typeface="Consolas" panose="020B0609020204030204" pitchFamily="49" charset="0"/>
              </a:rPr>
              <a:t>TRUE)</a:t>
            </a:r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str(vipclsMean3)</a:t>
            </a:r>
          </a:p>
          <a:p>
            <a:r>
              <a:rPr lang="en-US" dirty="0">
                <a:latin typeface="Consolas" panose="020B0609020204030204" pitchFamily="49" charset="0"/>
              </a:rPr>
              <a:t> Named num [1:23] 6.38e+06 6.46 1.57e+01 1.99e+03 6.45 ...</a:t>
            </a:r>
          </a:p>
          <a:p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attr</a:t>
            </a:r>
            <a:r>
              <a:rPr lang="en-US" dirty="0">
                <a:latin typeface="Consolas" panose="020B0609020204030204" pitchFamily="49" charset="0"/>
              </a:rPr>
              <a:t>(*, "names")= 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 [1:23] "</a:t>
            </a:r>
            <a:r>
              <a:rPr lang="en-US" dirty="0" err="1">
                <a:latin typeface="Consolas" panose="020B0609020204030204" pitchFamily="49" charset="0"/>
              </a:rPr>
              <a:t>patid</a:t>
            </a:r>
            <a:r>
              <a:rPr lang="en-US" dirty="0">
                <a:latin typeface="Consolas" panose="020B0609020204030204" pitchFamily="49" charset="0"/>
              </a:rPr>
              <a:t>" "</a:t>
            </a:r>
            <a:r>
              <a:rPr lang="en-US" dirty="0" err="1">
                <a:latin typeface="Consolas" panose="020B0609020204030204" pitchFamily="49" charset="0"/>
              </a:rPr>
              <a:t>delmo</a:t>
            </a:r>
            <a:r>
              <a:rPr lang="en-US" dirty="0">
                <a:latin typeface="Consolas" panose="020B0609020204030204" pitchFamily="49" charset="0"/>
              </a:rPr>
              <a:t>" "</a:t>
            </a:r>
            <a:r>
              <a:rPr lang="en-US" dirty="0" err="1">
                <a:latin typeface="Consolas" panose="020B0609020204030204" pitchFamily="49" charset="0"/>
              </a:rPr>
              <a:t>deldy</a:t>
            </a:r>
            <a:r>
              <a:rPr lang="en-US" dirty="0">
                <a:latin typeface="Consolas" panose="020B0609020204030204" pitchFamily="49" charset="0"/>
              </a:rPr>
              <a:t>" "</a:t>
            </a:r>
            <a:r>
              <a:rPr lang="en-US" dirty="0" err="1">
                <a:latin typeface="Consolas" panose="020B0609020204030204" pitchFamily="49" charset="0"/>
              </a:rPr>
              <a:t>delyr</a:t>
            </a:r>
            <a:r>
              <a:rPr lang="en-US" dirty="0">
                <a:latin typeface="Consolas" panose="020B0609020204030204" pitchFamily="49" charset="0"/>
              </a:rPr>
              <a:t>" ...</a:t>
            </a:r>
          </a:p>
        </p:txBody>
      </p:sp>
    </p:spTree>
    <p:extLst>
      <p:ext uri="{BB962C8B-B14F-4D97-AF65-F5344CB8AC3E}">
        <p14:creationId xmlns:p14="http://schemas.microsoft.com/office/powerpoint/2010/main" val="1787016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62430"/>
            <a:ext cx="10972801" cy="7361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display the contents: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81" y="1698562"/>
            <a:ext cx="1170728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vipclsMean3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patid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delmo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deldy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delyr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enrmo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enrdy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enryr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6.380925e+06 6.457988e+00 1.567148e+01 1.986745e+03 6.452092e+00 1.551044e+01 1.986296e+03 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momage</a:t>
            </a: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raceth</a:t>
            </a:r>
            <a:r>
              <a:rPr lang="en-US" dirty="0">
                <a:latin typeface="Consolas" panose="020B0609020204030204" pitchFamily="49" charset="0"/>
              </a:rPr>
              <a:t>        grade      </a:t>
            </a:r>
            <a:r>
              <a:rPr lang="en-US" dirty="0" err="1">
                <a:latin typeface="Consolas" panose="020B0609020204030204" pitchFamily="49" charset="0"/>
              </a:rPr>
              <a:t>marstat</a:t>
            </a:r>
            <a:r>
              <a:rPr lang="en-US" dirty="0">
                <a:latin typeface="Consolas" panose="020B0609020204030204" pitchFamily="49" charset="0"/>
              </a:rPr>
              <a:t>        cigs1        cigs2        etoh1 </a:t>
            </a:r>
          </a:p>
          <a:p>
            <a:r>
              <a:rPr lang="en-US" dirty="0">
                <a:latin typeface="Consolas" panose="020B0609020204030204" pitchFamily="49" charset="0"/>
              </a:rPr>
              <a:t>2.432201e+01 1.062025e+00 1.151528e+01 2.883372e+00 3.999925e+00 3.070310e+00 5.569676e+00 </a:t>
            </a:r>
          </a:p>
          <a:p>
            <a:r>
              <a:rPr lang="en-US" dirty="0">
                <a:latin typeface="Consolas" panose="020B0609020204030204" pitchFamily="49" charset="0"/>
              </a:rPr>
              <a:t>       etoh2       </a:t>
            </a:r>
            <a:r>
              <a:rPr lang="en-US" dirty="0" err="1">
                <a:latin typeface="Consolas" panose="020B0609020204030204" pitchFamily="49" charset="0"/>
              </a:rPr>
              <a:t>partyr</a:t>
            </a: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pregnum</a:t>
            </a: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delges</a:t>
            </a:r>
            <a:r>
              <a:rPr lang="en-US" dirty="0">
                <a:latin typeface="Consolas" panose="020B0609020204030204" pitchFamily="49" charset="0"/>
              </a:rPr>
              <a:t>           </a:t>
            </a:r>
            <a:r>
              <a:rPr lang="en-US" dirty="0" err="1">
                <a:latin typeface="Consolas" panose="020B0609020204030204" pitchFamily="49" charset="0"/>
              </a:rPr>
              <a:t>bw</a:t>
            </a: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deltype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induclab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5.673844e+00 1.259531e+00 2.642379e+00 3.906423e+01 3.268387e+03 1.207977e+00 1.909516e+00 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auglab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intrapih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1.649224e+00 1.928555e+00</a:t>
            </a:r>
          </a:p>
        </p:txBody>
      </p:sp>
    </p:spTree>
    <p:extLst>
      <p:ext uri="{BB962C8B-B14F-4D97-AF65-F5344CB8AC3E}">
        <p14:creationId xmlns:p14="http://schemas.microsoft.com/office/powerpoint/2010/main" val="17050780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62430"/>
            <a:ext cx="10972801" cy="7361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 the example to produce a table of means and SDs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81" y="1698562"/>
            <a:ext cx="1170728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meanSd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data.frame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   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sapply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mean, na.rm = TRUE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sapply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  na.rm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 TRUE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names(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meanSd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&lt;-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"Mean"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"SD"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1638907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62430"/>
            <a:ext cx="10972801" cy="7361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 the example to produce a table of means and SDs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359" y="79487"/>
            <a:ext cx="11707283" cy="6632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700" dirty="0" err="1">
                <a:solidFill>
                  <a:srgbClr val="2C4E8D"/>
                </a:solidFill>
                <a:latin typeface="Consolas" panose="020B0609020204030204" pitchFamily="49" charset="0"/>
              </a:rPr>
              <a:t>meanSd</a:t>
            </a:r>
            <a:endParaRPr lang="en-US" sz="1700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                 Mean           SD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patid</a:t>
            </a:r>
            <a:r>
              <a:rPr lang="en-US" sz="1700" dirty="0">
                <a:latin typeface="Consolas" panose="020B0609020204030204" pitchFamily="49" charset="0"/>
              </a:rPr>
              <a:t>    6.380925e+06 2.101849e+06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delmo</a:t>
            </a:r>
            <a:r>
              <a:rPr lang="en-US" sz="1700" dirty="0">
                <a:latin typeface="Consolas" panose="020B0609020204030204" pitchFamily="49" charset="0"/>
              </a:rPr>
              <a:t>    6.457988e+00 3.449452e+00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deldy</a:t>
            </a:r>
            <a:r>
              <a:rPr lang="en-US" sz="1700" dirty="0">
                <a:latin typeface="Consolas" panose="020B0609020204030204" pitchFamily="49" charset="0"/>
              </a:rPr>
              <a:t>    1.567148e+01 8.844028e+00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delyr</a:t>
            </a:r>
            <a:r>
              <a:rPr lang="en-US" sz="1700" dirty="0">
                <a:latin typeface="Consolas" panose="020B0609020204030204" pitchFamily="49" charset="0"/>
              </a:rPr>
              <a:t>    1.986745e+03 1.283996e+00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enrmo</a:t>
            </a:r>
            <a:r>
              <a:rPr lang="en-US" sz="1700" dirty="0">
                <a:latin typeface="Consolas" panose="020B0609020204030204" pitchFamily="49" charset="0"/>
              </a:rPr>
              <a:t>    6.452092e+00 3.440602e+00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enrdy</a:t>
            </a:r>
            <a:r>
              <a:rPr lang="en-US" sz="1700" dirty="0">
                <a:latin typeface="Consolas" panose="020B0609020204030204" pitchFamily="49" charset="0"/>
              </a:rPr>
              <a:t>    1.551044e+01 8.639060e+00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enryr</a:t>
            </a:r>
            <a:r>
              <a:rPr lang="en-US" sz="1700" dirty="0">
                <a:latin typeface="Consolas" panose="020B0609020204030204" pitchFamily="49" charset="0"/>
              </a:rPr>
              <a:t>    1.986296e+03 1.258592e+00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momage</a:t>
            </a:r>
            <a:r>
              <a:rPr lang="en-US" sz="1700" dirty="0">
                <a:latin typeface="Consolas" panose="020B0609020204030204" pitchFamily="49" charset="0"/>
              </a:rPr>
              <a:t>   2.432201e+01 5.519585e+00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raceth</a:t>
            </a:r>
            <a:r>
              <a:rPr lang="en-US" sz="1700" dirty="0">
                <a:latin typeface="Consolas" panose="020B0609020204030204" pitchFamily="49" charset="0"/>
              </a:rPr>
              <a:t>   1.062025e+00 8.326959e-01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grade    1.151528e+01 2.275645e+00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marstat</a:t>
            </a:r>
            <a:r>
              <a:rPr lang="en-US" sz="1700" dirty="0">
                <a:latin typeface="Consolas" panose="020B0609020204030204" pitchFamily="49" charset="0"/>
              </a:rPr>
              <a:t>  2.883372e+00 1.859183e+00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cigs1    3.999925e+00 8.420206e+00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cigs2    3.070310e+00 6.762946e+00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etoh1    5.569676e+00 9.020825e-01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etoh2    5.673844e+00 7.374732e-01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partyr</a:t>
            </a:r>
            <a:r>
              <a:rPr lang="en-US" sz="1700" dirty="0">
                <a:latin typeface="Consolas" panose="020B0609020204030204" pitchFamily="49" charset="0"/>
              </a:rPr>
              <a:t>   1.259531e+00 2.636928e+00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pregnum</a:t>
            </a:r>
            <a:r>
              <a:rPr lang="en-US" sz="1700" dirty="0">
                <a:latin typeface="Consolas" panose="020B0609020204030204" pitchFamily="49" charset="0"/>
              </a:rPr>
              <a:t>  2.642379e+00 1.672527e+00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delges</a:t>
            </a:r>
            <a:r>
              <a:rPr lang="en-US" sz="1700" dirty="0">
                <a:latin typeface="Consolas" panose="020B0609020204030204" pitchFamily="49" charset="0"/>
              </a:rPr>
              <a:t>   3.906423e+01 2.620975e+00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bw</a:t>
            </a:r>
            <a:r>
              <a:rPr lang="en-US" sz="1700" dirty="0">
                <a:latin typeface="Consolas" panose="020B0609020204030204" pitchFamily="49" charset="0"/>
              </a:rPr>
              <a:t>       3.268387e+03 5.825261e+02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deltype</a:t>
            </a:r>
            <a:r>
              <a:rPr lang="en-US" sz="1700" dirty="0">
                <a:latin typeface="Consolas" panose="020B0609020204030204" pitchFamily="49" charset="0"/>
              </a:rPr>
              <a:t>  1.207977e+00 4.058765e-01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induclab</a:t>
            </a:r>
            <a:r>
              <a:rPr lang="en-US" sz="1700" dirty="0">
                <a:latin typeface="Consolas" panose="020B0609020204030204" pitchFamily="49" charset="0"/>
              </a:rPr>
              <a:t> 1.909516e+00 2.868846e-01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auglab</a:t>
            </a:r>
            <a:r>
              <a:rPr lang="en-US" sz="1700" dirty="0">
                <a:latin typeface="Consolas" panose="020B0609020204030204" pitchFamily="49" charset="0"/>
              </a:rPr>
              <a:t>   1.649224e+00 4.772315e-01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intrapih</a:t>
            </a:r>
            <a:r>
              <a:rPr lang="en-US" sz="1700" dirty="0">
                <a:latin typeface="Consolas" panose="020B0609020204030204" pitchFamily="49" charset="0"/>
              </a:rPr>
              <a:t> 1.928555e+00 2.575769e-01</a:t>
            </a:r>
          </a:p>
        </p:txBody>
      </p:sp>
    </p:spTree>
    <p:extLst>
      <p:ext uri="{BB962C8B-B14F-4D97-AF65-F5344CB8AC3E}">
        <p14:creationId xmlns:p14="http://schemas.microsoft.com/office/powerpoint/2010/main" val="35292869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62429"/>
            <a:ext cx="10972801" cy="2779061"/>
          </a:xfrm>
        </p:spPr>
        <p:txBody>
          <a:bodyPr/>
          <a:lstStyle/>
          <a:p>
            <a:r>
              <a:rPr lang="en-US" dirty="0"/>
              <a:t>Description: “</a:t>
            </a:r>
            <a:r>
              <a:rPr lang="en-US" i="1" dirty="0"/>
              <a:t>Apply a function to each cell of a ragged array, that is to each (non-empty) group of values given by a unique combination of the levels of certain factors.”</a:t>
            </a:r>
          </a:p>
          <a:p>
            <a:r>
              <a:rPr lang="en-US" dirty="0"/>
              <a:t>Imagine that we want to apply a function to an object separately for each level of another variable:</a:t>
            </a:r>
          </a:p>
          <a:p>
            <a:pPr lvl="1"/>
            <a:r>
              <a:rPr lang="en-US" dirty="0"/>
              <a:t>e.g. What is the mean of </a:t>
            </a:r>
            <a:r>
              <a:rPr lang="en-US" dirty="0" err="1"/>
              <a:t>momage</a:t>
            </a:r>
            <a:r>
              <a:rPr lang="en-US" dirty="0"/>
              <a:t> for each level of </a:t>
            </a:r>
            <a:r>
              <a:rPr lang="en-US" dirty="0" err="1"/>
              <a:t>pregnum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358" y="3741490"/>
            <a:ext cx="1170728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tapply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vipcls$momage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vipcls$pregnum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2C4E8D"/>
                </a:solidFill>
                <a:latin typeface="Consolas" panose="020B0609020204030204" pitchFamily="49" charset="0"/>
              </a:rPr>
              <a:t>mean, 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na.rm = TRUE</a:t>
            </a:r>
            <a:r>
              <a:rPr lang="en-US" dirty="0" smtClean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1        2        3        4        5        6        7        8        9       10 </a:t>
            </a:r>
          </a:p>
          <a:p>
            <a:r>
              <a:rPr lang="en-US" dirty="0">
                <a:latin typeface="Consolas" panose="020B0609020204030204" pitchFamily="49" charset="0"/>
              </a:rPr>
              <a:t>20.82053 23.42487 25.65873 27.30883 28.73005 29.47294 29.74299 30.66667 33.77358 32.87500 </a:t>
            </a:r>
          </a:p>
          <a:p>
            <a:r>
              <a:rPr lang="en-US" dirty="0">
                <a:latin typeface="Consolas" panose="020B0609020204030204" pitchFamily="49" charset="0"/>
              </a:rPr>
              <a:t>      11       12       13       14       15       16 </a:t>
            </a:r>
          </a:p>
          <a:p>
            <a:r>
              <a:rPr lang="en-US" dirty="0">
                <a:latin typeface="Consolas" panose="020B0609020204030204" pitchFamily="49" charset="0"/>
              </a:rPr>
              <a:t>31.93750 33.57143 34.00000 42.00000 36.00000 44.00000 </a:t>
            </a:r>
          </a:p>
        </p:txBody>
      </p:sp>
    </p:spTree>
    <p:extLst>
      <p:ext uri="{BB962C8B-B14F-4D97-AF65-F5344CB8AC3E}">
        <p14:creationId xmlns:p14="http://schemas.microsoft.com/office/powerpoint/2010/main" val="744455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62430"/>
            <a:ext cx="10972801" cy="7361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 the example to produce a table of counts, means and SDs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81" y="1698562"/>
            <a:ext cx="11707283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momageByPregnum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data.frame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cbind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tapply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vipcls$momage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vipcls$pregnum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function(x) {length(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na.omit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(x))}),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tapply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vipcls$momage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vipcls$pregnum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2C4E8D"/>
                </a:solidFill>
                <a:latin typeface="Consolas" panose="020B0609020204030204" pitchFamily="49" charset="0"/>
              </a:rPr>
              <a:t>mean, 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na.rm = TRUE</a:t>
            </a:r>
            <a:r>
              <a:rPr lang="en-US" dirty="0" smtClean="0">
                <a:solidFill>
                  <a:srgbClr val="2C4E8D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tapply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vipcls$momage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vipcls$pregnum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C4E8D"/>
                </a:solidFill>
                <a:latin typeface="Consolas" panose="020B0609020204030204" pitchFamily="49" charset="0"/>
              </a:rPr>
              <a:t>sd</a:t>
            </a:r>
            <a:r>
              <a:rPr lang="en-US" dirty="0" smtClean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na.rm = TRUE</a:t>
            </a:r>
            <a:r>
              <a:rPr lang="en-US" dirty="0" smtClean="0">
                <a:solidFill>
                  <a:srgbClr val="2C4E8D"/>
                </a:solidFill>
                <a:latin typeface="Consolas" panose="020B0609020204030204" pitchFamily="49" charset="0"/>
              </a:rPr>
              <a:t>)))</a:t>
            </a:r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names(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momageByPregnum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 &lt;- c(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"N"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"Mean"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"SD"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1770476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43B-B36E-4D29-9AC8-5CE7988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62430"/>
            <a:ext cx="10972801" cy="7361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 the example to produce a table of means and SDs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358" y="1639839"/>
            <a:ext cx="11707283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700" dirty="0" err="1">
                <a:solidFill>
                  <a:srgbClr val="2C4E8D"/>
                </a:solidFill>
                <a:latin typeface="Consolas" panose="020B0609020204030204" pitchFamily="49" charset="0"/>
              </a:rPr>
              <a:t>momageByPregnum</a:t>
            </a:r>
            <a:endParaRPr lang="en-US" sz="1700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      N     Mean       SD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1  3828 20.82053 4.026620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2  3627 23.42487 4.826907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3  2646 25.65873 4.969199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4  1483 27.30883 5.035673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5   852 28.73005 4.902086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6   425 29.47294 4.844745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7   214 29.74299 4.739636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8   105 30.66667 4.854947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9    53 33.77358 5.642018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10   16 32.87500 4.145278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11   16 31.93750 4.106397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12    7 33.57143 5.191568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13    3 34.00000 7.000000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14    2 42.00000 4.242641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15    1 36.00000       NA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16    1 44.00000       NA</a:t>
            </a:r>
          </a:p>
        </p:txBody>
      </p:sp>
    </p:spTree>
    <p:extLst>
      <p:ext uri="{BB962C8B-B14F-4D97-AF65-F5344CB8AC3E}">
        <p14:creationId xmlns:p14="http://schemas.microsoft.com/office/powerpoint/2010/main" val="90035413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7D3B-797F-4208-8DBE-91C6CEE0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loops or apply 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6278-2102-4707-8734-BB71D1FA3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067501"/>
            <a:ext cx="10972801" cy="4762848"/>
          </a:xfrm>
        </p:spPr>
        <p:txBody>
          <a:bodyPr/>
          <a:lstStyle/>
          <a:p>
            <a:r>
              <a:rPr lang="en-US" dirty="0"/>
              <a:t>Functions in R can return a value. Some functions also do other things</a:t>
            </a:r>
            <a:r>
              <a:rPr lang="en-US"/>
              <a:t>: plot </a:t>
            </a:r>
            <a:r>
              <a:rPr lang="en-US" dirty="0"/>
              <a:t>graphics, save files, etc. These “other things” are called </a:t>
            </a:r>
            <a:r>
              <a:rPr lang="en-US" i="1" dirty="0"/>
              <a:t>side effects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a general rule:</a:t>
            </a:r>
          </a:p>
          <a:p>
            <a:pPr lvl="1"/>
            <a:r>
              <a:rPr lang="en-US" dirty="0"/>
              <a:t>Use loops when you are running functions to produce “side effects”</a:t>
            </a:r>
          </a:p>
          <a:p>
            <a:pPr lvl="1"/>
            <a:r>
              <a:rPr lang="en-US" dirty="0"/>
              <a:t>Use apply functions in other cases where you can make them work</a:t>
            </a:r>
          </a:p>
          <a:p>
            <a:pPr lvl="1"/>
            <a:endParaRPr lang="en-US" dirty="0"/>
          </a:p>
          <a:p>
            <a:r>
              <a:rPr lang="en-US" dirty="0"/>
              <a:t>A more important rule:</a:t>
            </a:r>
          </a:p>
          <a:p>
            <a:pPr lvl="1"/>
            <a:r>
              <a:rPr lang="en-US" dirty="0"/>
              <a:t>Don’t stress too much about this unless it matters (e.g. your loop is taking</a:t>
            </a:r>
            <a:r>
              <a:rPr lang="en-US" i="1" dirty="0"/>
              <a:t> way</a:t>
            </a:r>
            <a:r>
              <a:rPr lang="en-US" dirty="0"/>
              <a:t> too long)</a:t>
            </a:r>
          </a:p>
        </p:txBody>
      </p:sp>
    </p:spTree>
    <p:extLst>
      <p:ext uri="{BB962C8B-B14F-4D97-AF65-F5344CB8AC3E}">
        <p14:creationId xmlns:p14="http://schemas.microsoft.com/office/powerpoint/2010/main" val="26004820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1023734"/>
            <a:ext cx="10972801" cy="1255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last class we looked at importing and appending year-specific files: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we do if we had to append hundreds or thousands of files?!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510117" y="1651554"/>
            <a:ext cx="10922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466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932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7398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89864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623310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4347972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072634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797296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# Read in the data files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year1984 &lt;- read.csv(paste0(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dataDir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"vipcls1984.csv"))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year1985 &lt;- read.csv(paste0(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dataDir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"vipcls1985.csv"))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year1986 &lt;- read.csv(paste0(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dataDir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"vipcls1986.csv"))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year1987 &lt;- read.csv(paste0(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dataDir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"vipcls1987.csv"))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year1988 &lt;- read.csv(paste0(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dataDir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"vipcls1988.csv"))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year1989 &lt;- read.csv(paste0(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dataDir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"vipcls1989.csv"))</a:t>
            </a:r>
          </a:p>
          <a:p>
            <a:endParaRPr lang="en-US" dirty="0">
              <a:solidFill>
                <a:srgbClr val="21498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# Append them into a single data frame using 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rbind</a:t>
            </a:r>
            <a:endParaRPr lang="en-US" dirty="0">
              <a:solidFill>
                <a:srgbClr val="4F9905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yearAppend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rbind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(year1984, year1985, year1986, year1987, year1988, year1989)</a:t>
            </a:r>
          </a:p>
        </p:txBody>
      </p:sp>
    </p:spTree>
    <p:extLst>
      <p:ext uri="{BB962C8B-B14F-4D97-AF65-F5344CB8AC3E}">
        <p14:creationId xmlns:p14="http://schemas.microsoft.com/office/powerpoint/2010/main" val="1440145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08433" y="1582492"/>
          <a:ext cx="8128000" cy="303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CEC42B7-D8DF-429D-8E71-211330CB80C8}"/>
              </a:ext>
            </a:extLst>
          </p:cNvPr>
          <p:cNvSpPr txBox="1"/>
          <p:nvPr/>
        </p:nvSpPr>
        <p:spPr>
          <a:xfrm>
            <a:off x="2197916" y="2030136"/>
            <a:ext cx="843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7200" dirty="0">
                <a:solidFill>
                  <a:srgbClr val="C00000"/>
                </a:solidFill>
                <a:latin typeface="Dakota" pitchFamily="2" charset="0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BF188-4965-41D0-B4EB-8B30CD71E1C3}"/>
              </a:ext>
            </a:extLst>
          </p:cNvPr>
          <p:cNvSpPr txBox="1"/>
          <p:nvPr/>
        </p:nvSpPr>
        <p:spPr>
          <a:xfrm>
            <a:off x="2197916" y="3322041"/>
            <a:ext cx="843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7200" dirty="0">
                <a:solidFill>
                  <a:srgbClr val="C00000"/>
                </a:solidFill>
                <a:latin typeface="Dakota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305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507" y="1288428"/>
            <a:ext cx="10458004" cy="12556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This manual, cut &amp; paste approach to repetition is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slow</a:t>
            </a:r>
            <a:r>
              <a:rPr lang="en-US" sz="2800" dirty="0"/>
              <a:t> and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error-prone</a:t>
            </a:r>
            <a:r>
              <a:rPr lang="en-US" sz="2800" dirty="0"/>
              <a:t>, and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impractical</a:t>
            </a:r>
            <a:r>
              <a:rPr lang="en-US" sz="2800" dirty="0"/>
              <a:t> with many repetitions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56959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repetition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891866"/>
            <a:ext cx="11256708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466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932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7398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89864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623310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4347972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072634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797296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Rearrange the code above to simplify abstraction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year1984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&lt;-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"vipcls1984.csv"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year1984)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year1985 &lt;-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"vipcls1985.csv"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year1986 &lt;-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"vipcls1986.csv"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year1986)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year1987 &lt;-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"vipcls1987.csv"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year1987)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year1988 &lt;-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"vipcls1988.csv"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year1988)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year1989 &lt;-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"vipcls1989.csv"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year1989)</a:t>
            </a:r>
          </a:p>
        </p:txBody>
      </p:sp>
    </p:spTree>
    <p:extLst>
      <p:ext uri="{BB962C8B-B14F-4D97-AF65-F5344CB8AC3E}">
        <p14:creationId xmlns:p14="http://schemas.microsoft.com/office/powerpoint/2010/main" val="10056005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repetition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1028343"/>
            <a:ext cx="11256708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466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932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7398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89864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623310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4347972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072634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797296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Let’s simplify this by nesting read.csv within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BB0E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"vipcls1984.csv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"vipcls1985.csv"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"vipcls1986.csv"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"vipcls1987.csv"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"vipcls1988.csv"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"vipcls1989.csv"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2524747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repetition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1028343"/>
            <a:ext cx="1125670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466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932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7398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89864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623310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4347972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072634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797296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&lt;-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"vipcls1984.csv"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"vipcls1985.csv"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"vipcls1986.csv"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"vipcls1987.csv"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"vipcls1988.csv"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"vipcls1989.csv"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4FA1F-E045-4F33-A68C-DF5E58F726A5}"/>
              </a:ext>
            </a:extLst>
          </p:cNvPr>
          <p:cNvSpPr/>
          <p:nvPr/>
        </p:nvSpPr>
        <p:spPr>
          <a:xfrm>
            <a:off x="484717" y="3486027"/>
            <a:ext cx="1125670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466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932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7398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89864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623310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4347972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072634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797296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in the data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NULL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need to first create an empty object to append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for (y in 1984:1989)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y,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41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A334-FECC-4AB8-A8E5-714782EC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3198410"/>
            <a:ext cx="10972801" cy="27237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sequence of numbers from </a:t>
            </a:r>
            <a:r>
              <a:rPr lang="en-US" dirty="0" smtClean="0"/>
              <a:t>1984 </a:t>
            </a:r>
            <a:r>
              <a:rPr lang="en-US" dirty="0"/>
              <a:t>to 1989</a:t>
            </a:r>
          </a:p>
          <a:p>
            <a:pPr marL="0" indent="0">
              <a:buNone/>
            </a:pPr>
            <a:r>
              <a:rPr lang="en-US" dirty="0"/>
              <a:t>Loop over that sequence, creating an object “y” containing the current number in the above sequence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iteration: y = </a:t>
            </a:r>
            <a:r>
              <a:rPr lang="en-US" dirty="0" smtClean="0"/>
              <a:t>1984</a:t>
            </a: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iteration: y = </a:t>
            </a:r>
            <a:r>
              <a:rPr lang="en-US" dirty="0" smtClean="0"/>
              <a:t>1985 </a:t>
            </a:r>
            <a:r>
              <a:rPr lang="en-US" dirty="0"/>
              <a:t>…</a:t>
            </a:r>
          </a:p>
          <a:p>
            <a:r>
              <a:rPr lang="en-US" dirty="0"/>
              <a:t>n</a:t>
            </a:r>
            <a:r>
              <a:rPr lang="en-US" baseline="30000" dirty="0"/>
              <a:t>th</a:t>
            </a:r>
            <a:r>
              <a:rPr lang="en-US" dirty="0"/>
              <a:t> iteration: y = 1989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FF1EE-99CA-4D9D-8F50-D8506EFF1597}"/>
              </a:ext>
            </a:extLst>
          </p:cNvPr>
          <p:cNvSpPr/>
          <p:nvPr/>
        </p:nvSpPr>
        <p:spPr>
          <a:xfrm>
            <a:off x="484717" y="1134428"/>
            <a:ext cx="1125670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466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932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7398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89864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623310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4347972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072634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797296" algn="l" defTabSz="144932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in the data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for (y in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1984:1989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y,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56219-574D-454E-AC01-E7038223FDB9}"/>
              </a:ext>
            </a:extLst>
          </p:cNvPr>
          <p:cNvSpPr/>
          <p:nvPr/>
        </p:nvSpPr>
        <p:spPr>
          <a:xfrm>
            <a:off x="484717" y="2006600"/>
            <a:ext cx="2715683" cy="2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2626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epi510_R_3</Template>
  <TotalTime>18284</TotalTime>
  <Words>2727</Words>
  <Application>Microsoft Office PowerPoint</Application>
  <PresentationFormat>Widescreen</PresentationFormat>
  <Paragraphs>427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Dakota</vt:lpstr>
      <vt:lpstr>Segoe UI</vt:lpstr>
      <vt:lpstr>Segoe UI Light</vt:lpstr>
      <vt:lpstr>Segoe UI Semibold</vt:lpstr>
      <vt:lpstr>Segoe UI Semilight</vt:lpstr>
      <vt:lpstr>IHME ppt template_1109</vt:lpstr>
      <vt:lpstr>1_IHME ppt template_1109</vt:lpstr>
      <vt:lpstr>2_IHME ppt template_1109</vt:lpstr>
      <vt:lpstr>EPI 510: Introduction to R # Repeating things</vt:lpstr>
      <vt:lpstr>PowerPoint Presentation</vt:lpstr>
      <vt:lpstr>Repeating things</vt:lpstr>
      <vt:lpstr>Repetition example</vt:lpstr>
      <vt:lpstr>PowerPoint Presentation</vt:lpstr>
      <vt:lpstr>Abstracting repetition</vt:lpstr>
      <vt:lpstr>Abstracting repetition</vt:lpstr>
      <vt:lpstr>Abstracting repetition</vt:lpstr>
      <vt:lpstr>Abstracting repetition</vt:lpstr>
      <vt:lpstr>Exercise</vt:lpstr>
      <vt:lpstr>Exercise: Appending files with loops</vt:lpstr>
      <vt:lpstr>for() loops</vt:lpstr>
      <vt:lpstr>for() loops</vt:lpstr>
      <vt:lpstr>for() loops</vt:lpstr>
      <vt:lpstr>Exercise: for() loops</vt:lpstr>
      <vt:lpstr>Exercise: for() loops</vt:lpstr>
      <vt:lpstr>Exercise: for() loops</vt:lpstr>
      <vt:lpstr>PowerPoint Presentation</vt:lpstr>
      <vt:lpstr>apply family of functions</vt:lpstr>
      <vt:lpstr>apply family of functions</vt:lpstr>
      <vt:lpstr>apply family of functions</vt:lpstr>
      <vt:lpstr>lapply</vt:lpstr>
      <vt:lpstr>lapply</vt:lpstr>
      <vt:lpstr>lapply</vt:lpstr>
      <vt:lpstr>lapply</vt:lpstr>
      <vt:lpstr>lapply</vt:lpstr>
      <vt:lpstr>lapply</vt:lpstr>
      <vt:lpstr>lapply</vt:lpstr>
      <vt:lpstr>lapply</vt:lpstr>
      <vt:lpstr>lapply</vt:lpstr>
      <vt:lpstr>lapply</vt:lpstr>
      <vt:lpstr>lapply &amp; sapply</vt:lpstr>
      <vt:lpstr>sapply</vt:lpstr>
      <vt:lpstr>sapply</vt:lpstr>
      <vt:lpstr>sapply</vt:lpstr>
      <vt:lpstr>tapply</vt:lpstr>
      <vt:lpstr>tapply</vt:lpstr>
      <vt:lpstr>tapply</vt:lpstr>
      <vt:lpstr>Choosing loops or apply functions 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510 Introduction to R</dc:title>
  <dc:creator>Jeff Stanaway</dc:creator>
  <cp:lastModifiedBy>Jeffrey Stanaway</cp:lastModifiedBy>
  <cp:revision>59</cp:revision>
  <dcterms:created xsi:type="dcterms:W3CDTF">2019-02-06T18:05:37Z</dcterms:created>
  <dcterms:modified xsi:type="dcterms:W3CDTF">2022-10-21T21:12:50Z</dcterms:modified>
</cp:coreProperties>
</file>