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8" r:id="rId2"/>
    <p:sldMasterId id="2147483696" r:id="rId3"/>
    <p:sldMasterId id="2147483730" r:id="rId4"/>
    <p:sldMasterId id="2147483747" r:id="rId5"/>
  </p:sldMasterIdLst>
  <p:notesMasterIdLst>
    <p:notesMasterId r:id="rId74"/>
  </p:notesMasterIdLst>
  <p:sldIdLst>
    <p:sldId id="256" r:id="rId6"/>
    <p:sldId id="788" r:id="rId7"/>
    <p:sldId id="820" r:id="rId8"/>
    <p:sldId id="286" r:id="rId9"/>
    <p:sldId id="287" r:id="rId10"/>
    <p:sldId id="288" r:id="rId11"/>
    <p:sldId id="340" r:id="rId12"/>
    <p:sldId id="787" r:id="rId13"/>
    <p:sldId id="262" r:id="rId14"/>
    <p:sldId id="263" r:id="rId15"/>
    <p:sldId id="793" r:id="rId16"/>
    <p:sldId id="794" r:id="rId17"/>
    <p:sldId id="795" r:id="rId18"/>
    <p:sldId id="796" r:id="rId19"/>
    <p:sldId id="289" r:id="rId20"/>
    <p:sldId id="290" r:id="rId21"/>
    <p:sldId id="291" r:id="rId22"/>
    <p:sldId id="283" r:id="rId23"/>
    <p:sldId id="284" r:id="rId24"/>
    <p:sldId id="285" r:id="rId25"/>
    <p:sldId id="781" r:id="rId26"/>
    <p:sldId id="320" r:id="rId27"/>
    <p:sldId id="334" r:id="rId28"/>
    <p:sldId id="321" r:id="rId29"/>
    <p:sldId id="322" r:id="rId30"/>
    <p:sldId id="323" r:id="rId31"/>
    <p:sldId id="324" r:id="rId32"/>
    <p:sldId id="782" r:id="rId33"/>
    <p:sldId id="821" r:id="rId34"/>
    <p:sldId id="837" r:id="rId35"/>
    <p:sldId id="838" r:id="rId36"/>
    <p:sldId id="839" r:id="rId37"/>
    <p:sldId id="840" r:id="rId38"/>
    <p:sldId id="841" r:id="rId39"/>
    <p:sldId id="842" r:id="rId40"/>
    <p:sldId id="843" r:id="rId41"/>
    <p:sldId id="844" r:id="rId42"/>
    <p:sldId id="846" r:id="rId43"/>
    <p:sldId id="801" r:id="rId44"/>
    <p:sldId id="802" r:id="rId45"/>
    <p:sldId id="803" r:id="rId46"/>
    <p:sldId id="804" r:id="rId47"/>
    <p:sldId id="806" r:id="rId48"/>
    <p:sldId id="807" r:id="rId49"/>
    <p:sldId id="808" r:id="rId50"/>
    <p:sldId id="809" r:id="rId51"/>
    <p:sldId id="810" r:id="rId52"/>
    <p:sldId id="811" r:id="rId53"/>
    <p:sldId id="812" r:id="rId54"/>
    <p:sldId id="813" r:id="rId55"/>
    <p:sldId id="814" r:id="rId56"/>
    <p:sldId id="815" r:id="rId57"/>
    <p:sldId id="818" r:id="rId58"/>
    <p:sldId id="819" r:id="rId59"/>
    <p:sldId id="847" r:id="rId60"/>
    <p:sldId id="822" r:id="rId61"/>
    <p:sldId id="823" r:id="rId62"/>
    <p:sldId id="824" r:id="rId63"/>
    <p:sldId id="825" r:id="rId64"/>
    <p:sldId id="826" r:id="rId65"/>
    <p:sldId id="827" r:id="rId66"/>
    <p:sldId id="828" r:id="rId67"/>
    <p:sldId id="829" r:id="rId68"/>
    <p:sldId id="830" r:id="rId69"/>
    <p:sldId id="831" r:id="rId70"/>
    <p:sldId id="832" r:id="rId71"/>
    <p:sldId id="833" r:id="rId72"/>
    <p:sldId id="836" r:id="rId73"/>
  </p:sldIdLst>
  <p:sldSz cx="12192000" cy="6858000"/>
  <p:notesSz cx="6858000" cy="9144000"/>
  <p:embeddedFontLst>
    <p:embeddedFont>
      <p:font typeface="Calibri" panose="020F0502020204030204" pitchFamily="34" charset="0"/>
      <p:regular r:id="rId75"/>
      <p:bold r:id="rId76"/>
      <p:italic r:id="rId77"/>
      <p:boldItalic r:id="rId78"/>
    </p:embeddedFont>
    <p:embeddedFont>
      <p:font typeface="Consolas" panose="020B0609020204030204" pitchFamily="49" charset="0"/>
      <p:regular r:id="rId79"/>
      <p:bold r:id="rId80"/>
      <p:italic r:id="rId81"/>
      <p:boldItalic r:id="rId82"/>
    </p:embeddedFont>
    <p:embeddedFont>
      <p:font typeface="Dakota" pitchFamily="2" charset="0"/>
      <p:regular r:id="rId83"/>
    </p:embeddedFont>
    <p:embeddedFont>
      <p:font typeface="Lucida Console" panose="020B0609040504020204" pitchFamily="49" charset="0"/>
      <p:regular r:id="rId84"/>
    </p:embeddedFont>
    <p:embeddedFont>
      <p:font typeface="Segoe UI" panose="020B0502040204020203" pitchFamily="34" charset="0"/>
      <p:regular r:id="rId85"/>
      <p:bold r:id="rId86"/>
      <p:italic r:id="rId87"/>
      <p:boldItalic r:id="rId88"/>
    </p:embeddedFont>
    <p:embeddedFont>
      <p:font typeface="Segoe UI Semibold" panose="020F0502020204030204" pitchFamily="34" charset="0"/>
      <p:regular r:id="rId89"/>
      <p:bold r:id="rId90"/>
      <p:italic r:id="rId91"/>
      <p:boldItalic r:id="rId92"/>
    </p:embeddedFont>
    <p:embeddedFont>
      <p:font typeface="Segoe UI Semilight" panose="020F0302020204030204" pitchFamily="34" charset="0"/>
      <p:regular r:id="rId93"/>
      <p:italic r:id="rId94"/>
    </p:embeddedFont>
    <p:embeddedFont>
      <p:font typeface="Trebuchet MS" panose="020B0703020202090204" pitchFamily="34" charset="0"/>
      <p:regular r:id="rId95"/>
      <p:bold r:id="rId96"/>
      <p:italic r:id="rId97"/>
      <p:boldItalic r:id="rId9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246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44932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217398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89864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3623310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4347972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5072634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5797296" algn="l" defTabSz="144932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9905"/>
    <a:srgbClr val="21498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21" autoAdjust="0"/>
    <p:restoredTop sz="68421"/>
  </p:normalViewPr>
  <p:slideViewPr>
    <p:cSldViewPr snapToGrid="0">
      <p:cViewPr varScale="1">
        <p:scale>
          <a:sx n="64" d="100"/>
          <a:sy n="64" d="100"/>
        </p:scale>
        <p:origin x="19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235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font" Target="fonts/font10.fntdata"/><Relationship Id="rId89" Type="http://schemas.openxmlformats.org/officeDocument/2006/relationships/font" Target="fonts/font15.fntdata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10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90" Type="http://schemas.openxmlformats.org/officeDocument/2006/relationships/font" Target="fonts/font16.fntdata"/><Relationship Id="rId95" Type="http://schemas.openxmlformats.org/officeDocument/2006/relationships/font" Target="fonts/font21.fntdata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font" Target="fonts/font6.fntdata"/><Relationship Id="rId85" Type="http://schemas.openxmlformats.org/officeDocument/2006/relationships/font" Target="fonts/font11.fntdata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88" Type="http://schemas.openxmlformats.org/officeDocument/2006/relationships/font" Target="fonts/font14.fntdata"/><Relationship Id="rId91" Type="http://schemas.openxmlformats.org/officeDocument/2006/relationships/font" Target="fonts/font17.fntdata"/><Relationship Id="rId96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font" Target="fonts/font12.fntdata"/><Relationship Id="rId94" Type="http://schemas.openxmlformats.org/officeDocument/2006/relationships/font" Target="fonts/font20.fntdata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font" Target="fonts/font2.fntdata"/><Relationship Id="rId97" Type="http://schemas.openxmlformats.org/officeDocument/2006/relationships/font" Target="fonts/font23.fntdata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font" Target="fonts/font18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font" Target="fonts/font13.fntdata"/><Relationship Id="rId61" Type="http://schemas.openxmlformats.org/officeDocument/2006/relationships/slide" Target="slides/slide56.xml"/><Relationship Id="rId82" Type="http://schemas.openxmlformats.org/officeDocument/2006/relationships/font" Target="fonts/font8.fntdata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font" Target="fonts/font3.fntdata"/><Relationship Id="rId100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font" Target="fonts/font19.fntdata"/><Relationship Id="rId98" Type="http://schemas.openxmlformats.org/officeDocument/2006/relationships/font" Target="fonts/font24.fntdata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AD7E98C-98EE-4911-9E67-D7937BA59D9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gm:t>
    </dgm:pt>
    <dgm:pt modelId="{B55045EC-E570-4C61-AAC7-6B550A0BD2D8}" type="par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8736ED5-82E9-4762-9E66-192597108988}" type="sib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72305D61-A674-47CC-9E8A-0EDD20198AF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gm:t>
    </dgm:pt>
    <dgm:pt modelId="{93064872-BA39-40A4-A832-9CFB26818EDD}" type="par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90D6F0F-76E4-48CC-927B-A28DB54F65FE}" type="sib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18EE926-788B-49B5-BB6C-365F6153CC4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gm:t>
    </dgm:pt>
    <dgm:pt modelId="{F03DED59-7810-41D0-B1B4-65765B6FC951}" type="par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866115F-5B29-404A-9059-BC35453260C3}" type="sib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8A8AE10F-1BF4-456B-81F7-825E9115450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gm:t>
    </dgm:pt>
    <dgm:pt modelId="{4667D87A-BB3F-40CD-802F-01BE755C85DD}" type="parTrans" cxnId="{0DF184FC-27D7-4896-A477-683686A45FE5}">
      <dgm:prSet/>
      <dgm:spPr/>
      <dgm:t>
        <a:bodyPr/>
        <a:lstStyle/>
        <a:p>
          <a:endParaRPr lang="en-US"/>
        </a:p>
      </dgm:t>
    </dgm:pt>
    <dgm:pt modelId="{100471DF-EB45-4E49-82E2-A53C01C1AF86}" type="sibTrans" cxnId="{0DF184FC-27D7-4896-A477-683686A45FE5}">
      <dgm:prSet/>
      <dgm:spPr/>
      <dgm:t>
        <a:bodyPr/>
        <a:lstStyle/>
        <a:p>
          <a:endParaRPr lang="en-US"/>
        </a:p>
      </dgm:t>
    </dgm:pt>
    <dgm:pt modelId="{61FD4D56-BD7C-48E8-9C3D-3F6B0E5235E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gm:t>
    </dgm:pt>
    <dgm:pt modelId="{BBBCBEE4-94E4-4DD4-9959-A3A8CD569258}" type="parTrans" cxnId="{D9E4C6DC-83B3-4ED6-A9BD-7D5B5366D1A7}">
      <dgm:prSet/>
      <dgm:spPr/>
      <dgm:t>
        <a:bodyPr/>
        <a:lstStyle/>
        <a:p>
          <a:endParaRPr lang="en-US"/>
        </a:p>
      </dgm:t>
    </dgm:pt>
    <dgm:pt modelId="{BFC13C97-5E06-4435-98C7-0C3E96260A92}" type="sibTrans" cxnId="{D9E4C6DC-83B3-4ED6-A9BD-7D5B5366D1A7}">
      <dgm:prSet/>
      <dgm:spPr/>
      <dgm:t>
        <a:bodyPr/>
        <a:lstStyle/>
        <a:p>
          <a:endParaRPr lang="en-US"/>
        </a:p>
      </dgm:t>
    </dgm:pt>
    <dgm:pt modelId="{10770EEE-A1F7-46AA-9FA3-913EDE16AA1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gm:t>
    </dgm:pt>
    <dgm:pt modelId="{FF0F9D0B-8148-42F4-85FD-B6B98C3CC8E1}" type="parTrans" cxnId="{7076A157-0A2D-4835-8D2D-EE4475371690}">
      <dgm:prSet/>
      <dgm:spPr/>
      <dgm:t>
        <a:bodyPr/>
        <a:lstStyle/>
        <a:p>
          <a:endParaRPr lang="en-US"/>
        </a:p>
      </dgm:t>
    </dgm:pt>
    <dgm:pt modelId="{A79E56D9-1948-4BBD-97B0-11BEE2606D17}" type="sibTrans" cxnId="{7076A157-0A2D-4835-8D2D-EE4475371690}">
      <dgm:prSet/>
      <dgm:spPr/>
      <dgm:t>
        <a:bodyPr/>
        <a:lstStyle/>
        <a:p>
          <a:endParaRPr lang="en-US"/>
        </a:p>
      </dgm:t>
    </dgm:pt>
    <dgm:pt modelId="{E35CFB60-5909-4A8D-95C4-DB4D88CED5D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gm:t>
    </dgm:pt>
    <dgm:pt modelId="{A28C3111-9F88-4008-BC83-3192C71EABDB}" type="parTrans" cxnId="{A0CE0AF8-140C-485C-AB95-635E6E93F9A9}">
      <dgm:prSet/>
      <dgm:spPr/>
      <dgm:t>
        <a:bodyPr/>
        <a:lstStyle/>
        <a:p>
          <a:endParaRPr lang="en-US"/>
        </a:p>
      </dgm:t>
    </dgm:pt>
    <dgm:pt modelId="{FEF46094-9218-4F04-A39D-C3539B5DE204}" type="sibTrans" cxnId="{A0CE0AF8-140C-485C-AB95-635E6E93F9A9}">
      <dgm:prSet/>
      <dgm:spPr/>
      <dgm:t>
        <a:bodyPr/>
        <a:lstStyle/>
        <a:p>
          <a:endParaRPr lang="en-US"/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7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7"/>
      <dgm:spPr/>
    </dgm:pt>
    <dgm:pt modelId="{F3FFD62F-7863-4CDC-ADBE-773054AE338B}" type="pres">
      <dgm:prSet presAssocID="{4F0D10A5-7DB6-460B-928B-F99BCBDE037D}" presName="dstNode" presStyleLbl="node1" presStyleIdx="0" presStyleCnt="7"/>
      <dgm:spPr/>
    </dgm:pt>
    <dgm:pt modelId="{33820EBE-D249-4D49-9244-BBFF0BE77661}" type="pres">
      <dgm:prSet presAssocID="{61FD4D56-BD7C-48E8-9C3D-3F6B0E5235E9}" presName="text_1" presStyleLbl="node1" presStyleIdx="0" presStyleCnt="7">
        <dgm:presLayoutVars>
          <dgm:bulletEnabled val="1"/>
        </dgm:presLayoutVars>
      </dgm:prSet>
      <dgm:spPr/>
    </dgm:pt>
    <dgm:pt modelId="{F344BBFC-E66B-4DCA-9B8F-0D451531F702}" type="pres">
      <dgm:prSet presAssocID="{61FD4D56-BD7C-48E8-9C3D-3F6B0E5235E9}" presName="accent_1" presStyleCnt="0"/>
      <dgm:spPr/>
    </dgm:pt>
    <dgm:pt modelId="{77759145-985A-4987-A6A3-CED14D7032F4}" type="pres">
      <dgm:prSet presAssocID="{61FD4D56-BD7C-48E8-9C3D-3F6B0E5235E9}" presName="accentRepeatNode" presStyleLbl="solidFgAcc1" presStyleIdx="0" presStyleCnt="7"/>
      <dgm:spPr/>
    </dgm:pt>
    <dgm:pt modelId="{B7DA1B55-DC05-48C5-B115-CB62547A29A0}" type="pres">
      <dgm:prSet presAssocID="{10770EEE-A1F7-46AA-9FA3-913EDE16AA1C}" presName="text_2" presStyleLbl="node1" presStyleIdx="1" presStyleCnt="7">
        <dgm:presLayoutVars>
          <dgm:bulletEnabled val="1"/>
        </dgm:presLayoutVars>
      </dgm:prSet>
      <dgm:spPr/>
    </dgm:pt>
    <dgm:pt modelId="{05926C13-E672-4BA7-9A0D-9CDCD04F80DB}" type="pres">
      <dgm:prSet presAssocID="{10770EEE-A1F7-46AA-9FA3-913EDE16AA1C}" presName="accent_2" presStyleCnt="0"/>
      <dgm:spPr/>
    </dgm:pt>
    <dgm:pt modelId="{7D22C716-7D3A-46D0-91D4-A24C2909AB94}" type="pres">
      <dgm:prSet presAssocID="{10770EEE-A1F7-46AA-9FA3-913EDE16AA1C}" presName="accentRepeatNode" presStyleLbl="solidFgAcc1" presStyleIdx="1" presStyleCnt="7"/>
      <dgm:spPr/>
    </dgm:pt>
    <dgm:pt modelId="{229ED950-1978-486C-BA75-C5FECF32059B}" type="pres">
      <dgm:prSet presAssocID="{1AD7E98C-98EE-4911-9E67-D7937BA59D98}" presName="text_3" presStyleLbl="node1" presStyleIdx="2" presStyleCnt="7">
        <dgm:presLayoutVars>
          <dgm:bulletEnabled val="1"/>
        </dgm:presLayoutVars>
      </dgm:prSet>
      <dgm:spPr/>
    </dgm:pt>
    <dgm:pt modelId="{27A866FC-E30C-4382-BEE2-ED4441286A8C}" type="pres">
      <dgm:prSet presAssocID="{1AD7E98C-98EE-4911-9E67-D7937BA59D98}" presName="accent_3" presStyleCnt="0"/>
      <dgm:spPr/>
    </dgm:pt>
    <dgm:pt modelId="{24CB5CEC-0CEA-4E96-9964-D8955C765D22}" type="pres">
      <dgm:prSet presAssocID="{1AD7E98C-98EE-4911-9E67-D7937BA59D98}" presName="accentRepeatNode" presStyleLbl="solidFgAcc1" presStyleIdx="2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A65AFFCD-C19B-4C0C-BE29-025BF0A8D776}" type="pres">
      <dgm:prSet presAssocID="{8A8AE10F-1BF4-456B-81F7-825E91154508}" presName="text_4" presStyleLbl="node1" presStyleIdx="3" presStyleCnt="7">
        <dgm:presLayoutVars>
          <dgm:bulletEnabled val="1"/>
        </dgm:presLayoutVars>
      </dgm:prSet>
      <dgm:spPr/>
    </dgm:pt>
    <dgm:pt modelId="{F6CD34BE-B177-49FA-9803-206AAD3E2CCA}" type="pres">
      <dgm:prSet presAssocID="{8A8AE10F-1BF4-456B-81F7-825E91154508}" presName="accent_4" presStyleCnt="0"/>
      <dgm:spPr/>
    </dgm:pt>
    <dgm:pt modelId="{0AC9A3D1-6813-4FFD-AEBA-3E4C255038FF}" type="pres">
      <dgm:prSet presAssocID="{8A8AE10F-1BF4-456B-81F7-825E91154508}" presName="accentRepeatNode" presStyleLbl="solidFgAcc1" presStyleIdx="3" presStyleCnt="7"/>
      <dgm:spPr/>
    </dgm:pt>
    <dgm:pt modelId="{34B27E81-57C7-4273-B957-E8319E9F0C52}" type="pres">
      <dgm:prSet presAssocID="{72305D61-A674-47CC-9E8A-0EDD20198AF9}" presName="text_5" presStyleLbl="node1" presStyleIdx="4" presStyleCnt="7">
        <dgm:presLayoutVars>
          <dgm:bulletEnabled val="1"/>
        </dgm:presLayoutVars>
      </dgm:prSet>
      <dgm:spPr/>
    </dgm:pt>
    <dgm:pt modelId="{8A2407F9-2518-4B02-9C5F-70B1232F3E7D}" type="pres">
      <dgm:prSet presAssocID="{72305D61-A674-47CC-9E8A-0EDD20198AF9}" presName="accent_5" presStyleCnt="0"/>
      <dgm:spPr/>
    </dgm:pt>
    <dgm:pt modelId="{8B7CB53B-0E3D-429B-A19F-62D8750232F6}" type="pres">
      <dgm:prSet presAssocID="{72305D61-A674-47CC-9E8A-0EDD20198AF9}" presName="accentRepeatNode" presStyleLbl="solidFgAcc1" presStyleIdx="4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8194135F-165C-4517-862F-C6FC3F76D64A}" type="pres">
      <dgm:prSet presAssocID="{418EE926-788B-49B5-BB6C-365F6153CC42}" presName="text_6" presStyleLbl="node1" presStyleIdx="5" presStyleCnt="7">
        <dgm:presLayoutVars>
          <dgm:bulletEnabled val="1"/>
        </dgm:presLayoutVars>
      </dgm:prSet>
      <dgm:spPr/>
    </dgm:pt>
    <dgm:pt modelId="{072D9626-215D-4EBA-9D5A-1FBD1E903E64}" type="pres">
      <dgm:prSet presAssocID="{418EE926-788B-49B5-BB6C-365F6153CC42}" presName="accent_6" presStyleCnt="0"/>
      <dgm:spPr/>
    </dgm:pt>
    <dgm:pt modelId="{2EAB514B-A923-47C7-984E-43A94DA11249}" type="pres">
      <dgm:prSet presAssocID="{418EE926-788B-49B5-BB6C-365F6153CC42}" presName="accentRepeatNode" presStyleLbl="solidFgAcc1" presStyleIdx="5" presStyleCnt="7"/>
      <dgm:spPr/>
    </dgm:pt>
    <dgm:pt modelId="{4CED6896-D612-4E09-9B4D-5271019AE397}" type="pres">
      <dgm:prSet presAssocID="{E35CFB60-5909-4A8D-95C4-DB4D88CED5DB}" presName="text_7" presStyleLbl="node1" presStyleIdx="6" presStyleCnt="7">
        <dgm:presLayoutVars>
          <dgm:bulletEnabled val="1"/>
        </dgm:presLayoutVars>
      </dgm:prSet>
      <dgm:spPr/>
    </dgm:pt>
    <dgm:pt modelId="{DBC4D8C3-FF81-4B19-B3FF-5F2A6DA10BAC}" type="pres">
      <dgm:prSet presAssocID="{E35CFB60-5909-4A8D-95C4-DB4D88CED5DB}" presName="accent_7" presStyleCnt="0"/>
      <dgm:spPr/>
    </dgm:pt>
    <dgm:pt modelId="{34DFB198-009E-4281-8051-112420F1E33C}" type="pres">
      <dgm:prSet presAssocID="{E35CFB60-5909-4A8D-95C4-DB4D88CED5DB}" presName="accentRepeatNode" presStyleLbl="solidFgAcc1" presStyleIdx="6" presStyleCnt="7"/>
      <dgm:spPr/>
    </dgm:pt>
  </dgm:ptLst>
  <dgm:cxnLst>
    <dgm:cxn modelId="{39160F10-6B48-49A9-B9B7-FFAE5314058F}" srcId="{4F0D10A5-7DB6-460B-928B-F99BCBDE037D}" destId="{72305D61-A674-47CC-9E8A-0EDD20198AF9}" srcOrd="4" destOrd="0" parTransId="{93064872-BA39-40A4-A832-9CFB26818EDD}" sibTransId="{090D6F0F-76E4-48CC-927B-A28DB54F65FE}"/>
    <dgm:cxn modelId="{2FF2401E-1F60-4A6C-A961-71756D714B5A}" type="presOf" srcId="{72305D61-A674-47CC-9E8A-0EDD20198AF9}" destId="{34B27E81-57C7-4273-B957-E8319E9F0C52}" srcOrd="0" destOrd="0" presId="urn:microsoft.com/office/officeart/2008/layout/VerticalCurvedList"/>
    <dgm:cxn modelId="{D6CBC632-FF04-4DD8-A5A4-70004605DCA1}" type="presOf" srcId="{1AD7E98C-98EE-4911-9E67-D7937BA59D98}" destId="{229ED950-1978-486C-BA75-C5FECF32059B}" srcOrd="0" destOrd="0" presId="urn:microsoft.com/office/officeart/2008/layout/VerticalCurvedList"/>
    <dgm:cxn modelId="{5947A84D-9B31-4AC1-A233-2C2A744A5A51}" type="presOf" srcId="{10770EEE-A1F7-46AA-9FA3-913EDE16AA1C}" destId="{B7DA1B55-DC05-48C5-B115-CB62547A29A0}" srcOrd="0" destOrd="0" presId="urn:microsoft.com/office/officeart/2008/layout/VerticalCurvedList"/>
    <dgm:cxn modelId="{7076A157-0A2D-4835-8D2D-EE4475371690}" srcId="{4F0D10A5-7DB6-460B-928B-F99BCBDE037D}" destId="{10770EEE-A1F7-46AA-9FA3-913EDE16AA1C}" srcOrd="1" destOrd="0" parTransId="{FF0F9D0B-8148-42F4-85FD-B6B98C3CC8E1}" sibTransId="{A79E56D9-1948-4BBD-97B0-11BEE2606D17}"/>
    <dgm:cxn modelId="{74B1CB62-7DC4-4028-B926-96776A18BD79}" srcId="{4F0D10A5-7DB6-460B-928B-F99BCBDE037D}" destId="{418EE926-788B-49B5-BB6C-365F6153CC42}" srcOrd="5" destOrd="0" parTransId="{F03DED59-7810-41D0-B1B4-65765B6FC951}" sibTransId="{0866115F-5B29-404A-9059-BC35453260C3}"/>
    <dgm:cxn modelId="{CE4FD563-8137-419D-A231-345467CB966A}" type="presOf" srcId="{BFC13C97-5E06-4435-98C7-0C3E96260A92}" destId="{4D5102D1-ADBB-4FDB-A809-D0BB1EFFD797}" srcOrd="0" destOrd="0" presId="urn:microsoft.com/office/officeart/2008/layout/VerticalCurvedList"/>
    <dgm:cxn modelId="{4AA27298-B56C-4439-867F-01D42D8C5077}" type="presOf" srcId="{61FD4D56-BD7C-48E8-9C3D-3F6B0E5235E9}" destId="{33820EBE-D249-4D49-9244-BBFF0BE77661}" srcOrd="0" destOrd="0" presId="urn:microsoft.com/office/officeart/2008/layout/VerticalCurvedList"/>
    <dgm:cxn modelId="{9FBA8C9B-FE0E-42AA-8DF3-D68AFD1368DF}" type="presOf" srcId="{8A8AE10F-1BF4-456B-81F7-825E91154508}" destId="{A65AFFCD-C19B-4C0C-BE29-025BF0A8D776}" srcOrd="0" destOrd="0" presId="urn:microsoft.com/office/officeart/2008/layout/VerticalCurvedList"/>
    <dgm:cxn modelId="{F0BFE3C3-6FC8-4A93-9C99-5339AAE67F3C}" type="presOf" srcId="{E35CFB60-5909-4A8D-95C4-DB4D88CED5DB}" destId="{4CED6896-D612-4E09-9B4D-5271019AE397}" srcOrd="0" destOrd="0" presId="urn:microsoft.com/office/officeart/2008/layout/VerticalCurvedList"/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D9E4C6DC-83B3-4ED6-A9BD-7D5B5366D1A7}" srcId="{4F0D10A5-7DB6-460B-928B-F99BCBDE037D}" destId="{61FD4D56-BD7C-48E8-9C3D-3F6B0E5235E9}" srcOrd="0" destOrd="0" parTransId="{BBBCBEE4-94E4-4DD4-9959-A3A8CD569258}" sibTransId="{BFC13C97-5E06-4435-98C7-0C3E96260A92}"/>
    <dgm:cxn modelId="{E3F32AE3-E139-41C1-B363-AE07081D054D}" srcId="{4F0D10A5-7DB6-460B-928B-F99BCBDE037D}" destId="{1AD7E98C-98EE-4911-9E67-D7937BA59D98}" srcOrd="2" destOrd="0" parTransId="{B55045EC-E570-4C61-AAC7-6B550A0BD2D8}" sibTransId="{48736ED5-82E9-4762-9E66-192597108988}"/>
    <dgm:cxn modelId="{A0CE0AF8-140C-485C-AB95-635E6E93F9A9}" srcId="{4F0D10A5-7DB6-460B-928B-F99BCBDE037D}" destId="{E35CFB60-5909-4A8D-95C4-DB4D88CED5DB}" srcOrd="6" destOrd="0" parTransId="{A28C3111-9F88-4008-BC83-3192C71EABDB}" sibTransId="{FEF46094-9218-4F04-A39D-C3539B5DE204}"/>
    <dgm:cxn modelId="{0D2640FC-7150-42C0-AC89-A6992D9E759B}" type="presOf" srcId="{418EE926-788B-49B5-BB6C-365F6153CC42}" destId="{8194135F-165C-4517-862F-C6FC3F76D64A}" srcOrd="0" destOrd="0" presId="urn:microsoft.com/office/officeart/2008/layout/VerticalCurvedList"/>
    <dgm:cxn modelId="{0DF184FC-27D7-4896-A477-683686A45FE5}" srcId="{4F0D10A5-7DB6-460B-928B-F99BCBDE037D}" destId="{8A8AE10F-1BF4-456B-81F7-825E91154508}" srcOrd="3" destOrd="0" parTransId="{4667D87A-BB3F-40CD-802F-01BE755C85DD}" sibTransId="{100471DF-EB45-4E49-82E2-A53C01C1AF86}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24E3B267-B5F5-4CAF-955B-6C702B727B43}" type="presParOf" srcId="{C1051329-06A0-4A36-BFC3-D9B79E76B347}" destId="{33820EBE-D249-4D49-9244-BBFF0BE77661}" srcOrd="1" destOrd="0" presId="urn:microsoft.com/office/officeart/2008/layout/VerticalCurvedList"/>
    <dgm:cxn modelId="{C599926C-2534-4F71-8CB8-15FBAA78C9C5}" type="presParOf" srcId="{C1051329-06A0-4A36-BFC3-D9B79E76B347}" destId="{F344BBFC-E66B-4DCA-9B8F-0D451531F702}" srcOrd="2" destOrd="0" presId="urn:microsoft.com/office/officeart/2008/layout/VerticalCurvedList"/>
    <dgm:cxn modelId="{605F770D-2466-4634-A10C-6212E6688670}" type="presParOf" srcId="{F344BBFC-E66B-4DCA-9B8F-0D451531F702}" destId="{77759145-985A-4987-A6A3-CED14D7032F4}" srcOrd="0" destOrd="0" presId="urn:microsoft.com/office/officeart/2008/layout/VerticalCurvedList"/>
    <dgm:cxn modelId="{FC80C563-3B64-471B-ABB8-971602992A6E}" type="presParOf" srcId="{C1051329-06A0-4A36-BFC3-D9B79E76B347}" destId="{B7DA1B55-DC05-48C5-B115-CB62547A29A0}" srcOrd="3" destOrd="0" presId="urn:microsoft.com/office/officeart/2008/layout/VerticalCurvedList"/>
    <dgm:cxn modelId="{BA24779C-4F73-4EE1-892D-D8729C1A9F8A}" type="presParOf" srcId="{C1051329-06A0-4A36-BFC3-D9B79E76B347}" destId="{05926C13-E672-4BA7-9A0D-9CDCD04F80DB}" srcOrd="4" destOrd="0" presId="urn:microsoft.com/office/officeart/2008/layout/VerticalCurvedList"/>
    <dgm:cxn modelId="{6EB0E693-CD6D-4D34-9252-70A69B2CDD09}" type="presParOf" srcId="{05926C13-E672-4BA7-9A0D-9CDCD04F80DB}" destId="{7D22C716-7D3A-46D0-91D4-A24C2909AB94}" srcOrd="0" destOrd="0" presId="urn:microsoft.com/office/officeart/2008/layout/VerticalCurvedList"/>
    <dgm:cxn modelId="{C54840FF-0BD6-40FB-92E4-633E2AE3616B}" type="presParOf" srcId="{C1051329-06A0-4A36-BFC3-D9B79E76B347}" destId="{229ED950-1978-486C-BA75-C5FECF32059B}" srcOrd="5" destOrd="0" presId="urn:microsoft.com/office/officeart/2008/layout/VerticalCurvedList"/>
    <dgm:cxn modelId="{D574203E-E5A7-4FA3-AA20-7D23677B255E}" type="presParOf" srcId="{C1051329-06A0-4A36-BFC3-D9B79E76B347}" destId="{27A866FC-E30C-4382-BEE2-ED4441286A8C}" srcOrd="6" destOrd="0" presId="urn:microsoft.com/office/officeart/2008/layout/VerticalCurvedList"/>
    <dgm:cxn modelId="{E6F3F0A8-D3F1-4E64-9790-E2B031CA999D}" type="presParOf" srcId="{27A866FC-E30C-4382-BEE2-ED4441286A8C}" destId="{24CB5CEC-0CEA-4E96-9964-D8955C765D22}" srcOrd="0" destOrd="0" presId="urn:microsoft.com/office/officeart/2008/layout/VerticalCurvedList"/>
    <dgm:cxn modelId="{41F4C475-98E8-4B7A-9D83-8041B0166840}" type="presParOf" srcId="{C1051329-06A0-4A36-BFC3-D9B79E76B347}" destId="{A65AFFCD-C19B-4C0C-BE29-025BF0A8D776}" srcOrd="7" destOrd="0" presId="urn:microsoft.com/office/officeart/2008/layout/VerticalCurvedList"/>
    <dgm:cxn modelId="{667732D6-0318-4B64-9CAE-3F8E652C2006}" type="presParOf" srcId="{C1051329-06A0-4A36-BFC3-D9B79E76B347}" destId="{F6CD34BE-B177-49FA-9803-206AAD3E2CCA}" srcOrd="8" destOrd="0" presId="urn:microsoft.com/office/officeart/2008/layout/VerticalCurvedList"/>
    <dgm:cxn modelId="{C7C6CA98-4D29-4C45-95A8-D1CDC877E035}" type="presParOf" srcId="{F6CD34BE-B177-49FA-9803-206AAD3E2CCA}" destId="{0AC9A3D1-6813-4FFD-AEBA-3E4C255038FF}" srcOrd="0" destOrd="0" presId="urn:microsoft.com/office/officeart/2008/layout/VerticalCurvedList"/>
    <dgm:cxn modelId="{57C69B45-8230-4B73-8338-9082507871B5}" type="presParOf" srcId="{C1051329-06A0-4A36-BFC3-D9B79E76B347}" destId="{34B27E81-57C7-4273-B957-E8319E9F0C52}" srcOrd="9" destOrd="0" presId="urn:microsoft.com/office/officeart/2008/layout/VerticalCurvedList"/>
    <dgm:cxn modelId="{21234F21-4008-47C6-8FD3-0839DEE0885A}" type="presParOf" srcId="{C1051329-06A0-4A36-BFC3-D9B79E76B347}" destId="{8A2407F9-2518-4B02-9C5F-70B1232F3E7D}" srcOrd="10" destOrd="0" presId="urn:microsoft.com/office/officeart/2008/layout/VerticalCurvedList"/>
    <dgm:cxn modelId="{D15429B7-8071-4716-93DF-3BC839932376}" type="presParOf" srcId="{8A2407F9-2518-4B02-9C5F-70B1232F3E7D}" destId="{8B7CB53B-0E3D-429B-A19F-62D8750232F6}" srcOrd="0" destOrd="0" presId="urn:microsoft.com/office/officeart/2008/layout/VerticalCurvedList"/>
    <dgm:cxn modelId="{3DCDA343-A907-471C-B6B1-F70106799C34}" type="presParOf" srcId="{C1051329-06A0-4A36-BFC3-D9B79E76B347}" destId="{8194135F-165C-4517-862F-C6FC3F76D64A}" srcOrd="11" destOrd="0" presId="urn:microsoft.com/office/officeart/2008/layout/VerticalCurvedList"/>
    <dgm:cxn modelId="{FDE2846F-0E65-4883-9664-76ECDCD8D975}" type="presParOf" srcId="{C1051329-06A0-4A36-BFC3-D9B79E76B347}" destId="{072D9626-215D-4EBA-9D5A-1FBD1E903E64}" srcOrd="12" destOrd="0" presId="urn:microsoft.com/office/officeart/2008/layout/VerticalCurvedList"/>
    <dgm:cxn modelId="{124F62A2-E8CB-444A-978E-47CC9AB9F1E0}" type="presParOf" srcId="{072D9626-215D-4EBA-9D5A-1FBD1E903E64}" destId="{2EAB514B-A923-47C7-984E-43A94DA11249}" srcOrd="0" destOrd="0" presId="urn:microsoft.com/office/officeart/2008/layout/VerticalCurvedList"/>
    <dgm:cxn modelId="{04140673-C621-4D98-83CE-85AC38242324}" type="presParOf" srcId="{C1051329-06A0-4A36-BFC3-D9B79E76B347}" destId="{4CED6896-D612-4E09-9B4D-5271019AE397}" srcOrd="13" destOrd="0" presId="urn:microsoft.com/office/officeart/2008/layout/VerticalCurvedList"/>
    <dgm:cxn modelId="{3A70E66C-3379-4C2A-8F56-F96BA9AD11EC}" type="presParOf" srcId="{C1051329-06A0-4A36-BFC3-D9B79E76B347}" destId="{DBC4D8C3-FF81-4B19-B3FF-5F2A6DA10BAC}" srcOrd="14" destOrd="0" presId="urn:microsoft.com/office/officeart/2008/layout/VerticalCurvedList"/>
    <dgm:cxn modelId="{E68FCE8F-FC80-49CF-9289-432439F74F58}" type="presParOf" srcId="{DBC4D8C3-FF81-4B19-B3FF-5F2A6DA10BAC}" destId="{34DFB198-009E-4281-8051-112420F1E3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AD7E98C-98EE-4911-9E67-D7937BA59D9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gm:t>
    </dgm:pt>
    <dgm:pt modelId="{B55045EC-E570-4C61-AAC7-6B550A0BD2D8}" type="par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8736ED5-82E9-4762-9E66-192597108988}" type="sibTrans" cxnId="{E3F32AE3-E139-41C1-B363-AE07081D054D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72305D61-A674-47CC-9E8A-0EDD20198AF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gm:t>
    </dgm:pt>
    <dgm:pt modelId="{93064872-BA39-40A4-A832-9CFB26818EDD}" type="par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90D6F0F-76E4-48CC-927B-A28DB54F65FE}" type="sibTrans" cxnId="{39160F10-6B48-49A9-B9B7-FFAE5314058F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18EE926-788B-49B5-BB6C-365F6153CC4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gm:t>
    </dgm:pt>
    <dgm:pt modelId="{F03DED59-7810-41D0-B1B4-65765B6FC951}" type="par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866115F-5B29-404A-9059-BC35453260C3}" type="sib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8A8AE10F-1BF4-456B-81F7-825E9115450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gm:t>
    </dgm:pt>
    <dgm:pt modelId="{4667D87A-BB3F-40CD-802F-01BE755C85DD}" type="parTrans" cxnId="{0DF184FC-27D7-4896-A477-683686A45FE5}">
      <dgm:prSet/>
      <dgm:spPr/>
      <dgm:t>
        <a:bodyPr/>
        <a:lstStyle/>
        <a:p>
          <a:endParaRPr lang="en-US"/>
        </a:p>
      </dgm:t>
    </dgm:pt>
    <dgm:pt modelId="{100471DF-EB45-4E49-82E2-A53C01C1AF86}" type="sibTrans" cxnId="{0DF184FC-27D7-4896-A477-683686A45FE5}">
      <dgm:prSet/>
      <dgm:spPr/>
      <dgm:t>
        <a:bodyPr/>
        <a:lstStyle/>
        <a:p>
          <a:endParaRPr lang="en-US"/>
        </a:p>
      </dgm:t>
    </dgm:pt>
    <dgm:pt modelId="{61FD4D56-BD7C-48E8-9C3D-3F6B0E5235E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gm:t>
    </dgm:pt>
    <dgm:pt modelId="{BBBCBEE4-94E4-4DD4-9959-A3A8CD569258}" type="parTrans" cxnId="{D9E4C6DC-83B3-4ED6-A9BD-7D5B5366D1A7}">
      <dgm:prSet/>
      <dgm:spPr/>
      <dgm:t>
        <a:bodyPr/>
        <a:lstStyle/>
        <a:p>
          <a:endParaRPr lang="en-US"/>
        </a:p>
      </dgm:t>
    </dgm:pt>
    <dgm:pt modelId="{BFC13C97-5E06-4435-98C7-0C3E96260A92}" type="sibTrans" cxnId="{D9E4C6DC-83B3-4ED6-A9BD-7D5B5366D1A7}">
      <dgm:prSet/>
      <dgm:spPr/>
      <dgm:t>
        <a:bodyPr/>
        <a:lstStyle/>
        <a:p>
          <a:endParaRPr lang="en-US"/>
        </a:p>
      </dgm:t>
    </dgm:pt>
    <dgm:pt modelId="{10770EEE-A1F7-46AA-9FA3-913EDE16AA1C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gm:t>
    </dgm:pt>
    <dgm:pt modelId="{FF0F9D0B-8148-42F4-85FD-B6B98C3CC8E1}" type="parTrans" cxnId="{7076A157-0A2D-4835-8D2D-EE4475371690}">
      <dgm:prSet/>
      <dgm:spPr/>
      <dgm:t>
        <a:bodyPr/>
        <a:lstStyle/>
        <a:p>
          <a:endParaRPr lang="en-US"/>
        </a:p>
      </dgm:t>
    </dgm:pt>
    <dgm:pt modelId="{A79E56D9-1948-4BBD-97B0-11BEE2606D17}" type="sibTrans" cxnId="{7076A157-0A2D-4835-8D2D-EE4475371690}">
      <dgm:prSet/>
      <dgm:spPr/>
      <dgm:t>
        <a:bodyPr/>
        <a:lstStyle/>
        <a:p>
          <a:endParaRPr lang="en-US"/>
        </a:p>
      </dgm:t>
    </dgm:pt>
    <dgm:pt modelId="{E35CFB60-5909-4A8D-95C4-DB4D88CED5D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gm:t>
    </dgm:pt>
    <dgm:pt modelId="{A28C3111-9F88-4008-BC83-3192C71EABDB}" type="parTrans" cxnId="{A0CE0AF8-140C-485C-AB95-635E6E93F9A9}">
      <dgm:prSet/>
      <dgm:spPr/>
      <dgm:t>
        <a:bodyPr/>
        <a:lstStyle/>
        <a:p>
          <a:endParaRPr lang="en-US"/>
        </a:p>
      </dgm:t>
    </dgm:pt>
    <dgm:pt modelId="{FEF46094-9218-4F04-A39D-C3539B5DE204}" type="sibTrans" cxnId="{A0CE0AF8-140C-485C-AB95-635E6E93F9A9}">
      <dgm:prSet/>
      <dgm:spPr/>
      <dgm:t>
        <a:bodyPr/>
        <a:lstStyle/>
        <a:p>
          <a:endParaRPr lang="en-US"/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7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7"/>
      <dgm:spPr/>
    </dgm:pt>
    <dgm:pt modelId="{F3FFD62F-7863-4CDC-ADBE-773054AE338B}" type="pres">
      <dgm:prSet presAssocID="{4F0D10A5-7DB6-460B-928B-F99BCBDE037D}" presName="dstNode" presStyleLbl="node1" presStyleIdx="0" presStyleCnt="7"/>
      <dgm:spPr/>
    </dgm:pt>
    <dgm:pt modelId="{33820EBE-D249-4D49-9244-BBFF0BE77661}" type="pres">
      <dgm:prSet presAssocID="{61FD4D56-BD7C-48E8-9C3D-3F6B0E5235E9}" presName="text_1" presStyleLbl="node1" presStyleIdx="0" presStyleCnt="7">
        <dgm:presLayoutVars>
          <dgm:bulletEnabled val="1"/>
        </dgm:presLayoutVars>
      </dgm:prSet>
      <dgm:spPr/>
    </dgm:pt>
    <dgm:pt modelId="{F344BBFC-E66B-4DCA-9B8F-0D451531F702}" type="pres">
      <dgm:prSet presAssocID="{61FD4D56-BD7C-48E8-9C3D-3F6B0E5235E9}" presName="accent_1" presStyleCnt="0"/>
      <dgm:spPr/>
    </dgm:pt>
    <dgm:pt modelId="{77759145-985A-4987-A6A3-CED14D7032F4}" type="pres">
      <dgm:prSet presAssocID="{61FD4D56-BD7C-48E8-9C3D-3F6B0E5235E9}" presName="accentRepeatNode" presStyleLbl="solidFgAcc1" presStyleIdx="0" presStyleCnt="7"/>
      <dgm:spPr/>
    </dgm:pt>
    <dgm:pt modelId="{B7DA1B55-DC05-48C5-B115-CB62547A29A0}" type="pres">
      <dgm:prSet presAssocID="{10770EEE-A1F7-46AA-9FA3-913EDE16AA1C}" presName="text_2" presStyleLbl="node1" presStyleIdx="1" presStyleCnt="7">
        <dgm:presLayoutVars>
          <dgm:bulletEnabled val="1"/>
        </dgm:presLayoutVars>
      </dgm:prSet>
      <dgm:spPr/>
    </dgm:pt>
    <dgm:pt modelId="{05926C13-E672-4BA7-9A0D-9CDCD04F80DB}" type="pres">
      <dgm:prSet presAssocID="{10770EEE-A1F7-46AA-9FA3-913EDE16AA1C}" presName="accent_2" presStyleCnt="0"/>
      <dgm:spPr/>
    </dgm:pt>
    <dgm:pt modelId="{7D22C716-7D3A-46D0-91D4-A24C2909AB94}" type="pres">
      <dgm:prSet presAssocID="{10770EEE-A1F7-46AA-9FA3-913EDE16AA1C}" presName="accentRepeatNode" presStyleLbl="solidFgAcc1" presStyleIdx="1" presStyleCnt="7"/>
      <dgm:spPr/>
    </dgm:pt>
    <dgm:pt modelId="{229ED950-1978-486C-BA75-C5FECF32059B}" type="pres">
      <dgm:prSet presAssocID="{1AD7E98C-98EE-4911-9E67-D7937BA59D98}" presName="text_3" presStyleLbl="node1" presStyleIdx="2" presStyleCnt="7">
        <dgm:presLayoutVars>
          <dgm:bulletEnabled val="1"/>
        </dgm:presLayoutVars>
      </dgm:prSet>
      <dgm:spPr/>
    </dgm:pt>
    <dgm:pt modelId="{27A866FC-E30C-4382-BEE2-ED4441286A8C}" type="pres">
      <dgm:prSet presAssocID="{1AD7E98C-98EE-4911-9E67-D7937BA59D98}" presName="accent_3" presStyleCnt="0"/>
      <dgm:spPr/>
    </dgm:pt>
    <dgm:pt modelId="{24CB5CEC-0CEA-4E96-9964-D8955C765D22}" type="pres">
      <dgm:prSet presAssocID="{1AD7E98C-98EE-4911-9E67-D7937BA59D98}" presName="accentRepeatNode" presStyleLbl="solidFgAcc1" presStyleIdx="2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A65AFFCD-C19B-4C0C-BE29-025BF0A8D776}" type="pres">
      <dgm:prSet presAssocID="{8A8AE10F-1BF4-456B-81F7-825E91154508}" presName="text_4" presStyleLbl="node1" presStyleIdx="3" presStyleCnt="7">
        <dgm:presLayoutVars>
          <dgm:bulletEnabled val="1"/>
        </dgm:presLayoutVars>
      </dgm:prSet>
      <dgm:spPr/>
    </dgm:pt>
    <dgm:pt modelId="{F6CD34BE-B177-49FA-9803-206AAD3E2CCA}" type="pres">
      <dgm:prSet presAssocID="{8A8AE10F-1BF4-456B-81F7-825E91154508}" presName="accent_4" presStyleCnt="0"/>
      <dgm:spPr/>
    </dgm:pt>
    <dgm:pt modelId="{0AC9A3D1-6813-4FFD-AEBA-3E4C255038FF}" type="pres">
      <dgm:prSet presAssocID="{8A8AE10F-1BF4-456B-81F7-825E91154508}" presName="accentRepeatNode" presStyleLbl="solidFgAcc1" presStyleIdx="3" presStyleCnt="7"/>
      <dgm:spPr/>
    </dgm:pt>
    <dgm:pt modelId="{34B27E81-57C7-4273-B957-E8319E9F0C52}" type="pres">
      <dgm:prSet presAssocID="{72305D61-A674-47CC-9E8A-0EDD20198AF9}" presName="text_5" presStyleLbl="node1" presStyleIdx="4" presStyleCnt="7">
        <dgm:presLayoutVars>
          <dgm:bulletEnabled val="1"/>
        </dgm:presLayoutVars>
      </dgm:prSet>
      <dgm:spPr/>
    </dgm:pt>
    <dgm:pt modelId="{8A2407F9-2518-4B02-9C5F-70B1232F3E7D}" type="pres">
      <dgm:prSet presAssocID="{72305D61-A674-47CC-9E8A-0EDD20198AF9}" presName="accent_5" presStyleCnt="0"/>
      <dgm:spPr/>
    </dgm:pt>
    <dgm:pt modelId="{8B7CB53B-0E3D-429B-A19F-62D8750232F6}" type="pres">
      <dgm:prSet presAssocID="{72305D61-A674-47CC-9E8A-0EDD20198AF9}" presName="accentRepeatNode" presStyleLbl="solidFgAcc1" presStyleIdx="4" presStyleCnt="7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8194135F-165C-4517-862F-C6FC3F76D64A}" type="pres">
      <dgm:prSet presAssocID="{418EE926-788B-49B5-BB6C-365F6153CC42}" presName="text_6" presStyleLbl="node1" presStyleIdx="5" presStyleCnt="7">
        <dgm:presLayoutVars>
          <dgm:bulletEnabled val="1"/>
        </dgm:presLayoutVars>
      </dgm:prSet>
      <dgm:spPr/>
    </dgm:pt>
    <dgm:pt modelId="{072D9626-215D-4EBA-9D5A-1FBD1E903E64}" type="pres">
      <dgm:prSet presAssocID="{418EE926-788B-49B5-BB6C-365F6153CC42}" presName="accent_6" presStyleCnt="0"/>
      <dgm:spPr/>
    </dgm:pt>
    <dgm:pt modelId="{2EAB514B-A923-47C7-984E-43A94DA11249}" type="pres">
      <dgm:prSet presAssocID="{418EE926-788B-49B5-BB6C-365F6153CC42}" presName="accentRepeatNode" presStyleLbl="solidFgAcc1" presStyleIdx="5" presStyleCnt="7"/>
      <dgm:spPr/>
    </dgm:pt>
    <dgm:pt modelId="{4CED6896-D612-4E09-9B4D-5271019AE397}" type="pres">
      <dgm:prSet presAssocID="{E35CFB60-5909-4A8D-95C4-DB4D88CED5DB}" presName="text_7" presStyleLbl="node1" presStyleIdx="6" presStyleCnt="7">
        <dgm:presLayoutVars>
          <dgm:bulletEnabled val="1"/>
        </dgm:presLayoutVars>
      </dgm:prSet>
      <dgm:spPr/>
    </dgm:pt>
    <dgm:pt modelId="{DBC4D8C3-FF81-4B19-B3FF-5F2A6DA10BAC}" type="pres">
      <dgm:prSet presAssocID="{E35CFB60-5909-4A8D-95C4-DB4D88CED5DB}" presName="accent_7" presStyleCnt="0"/>
      <dgm:spPr/>
    </dgm:pt>
    <dgm:pt modelId="{34DFB198-009E-4281-8051-112420F1E33C}" type="pres">
      <dgm:prSet presAssocID="{E35CFB60-5909-4A8D-95C4-DB4D88CED5DB}" presName="accentRepeatNode" presStyleLbl="solidFgAcc1" presStyleIdx="6" presStyleCnt="7"/>
      <dgm:spPr/>
    </dgm:pt>
  </dgm:ptLst>
  <dgm:cxnLst>
    <dgm:cxn modelId="{39160F10-6B48-49A9-B9B7-FFAE5314058F}" srcId="{4F0D10A5-7DB6-460B-928B-F99BCBDE037D}" destId="{72305D61-A674-47CC-9E8A-0EDD20198AF9}" srcOrd="4" destOrd="0" parTransId="{93064872-BA39-40A4-A832-9CFB26818EDD}" sibTransId="{090D6F0F-76E4-48CC-927B-A28DB54F65FE}"/>
    <dgm:cxn modelId="{2FF2401E-1F60-4A6C-A961-71756D714B5A}" type="presOf" srcId="{72305D61-A674-47CC-9E8A-0EDD20198AF9}" destId="{34B27E81-57C7-4273-B957-E8319E9F0C52}" srcOrd="0" destOrd="0" presId="urn:microsoft.com/office/officeart/2008/layout/VerticalCurvedList"/>
    <dgm:cxn modelId="{D6CBC632-FF04-4DD8-A5A4-70004605DCA1}" type="presOf" srcId="{1AD7E98C-98EE-4911-9E67-D7937BA59D98}" destId="{229ED950-1978-486C-BA75-C5FECF32059B}" srcOrd="0" destOrd="0" presId="urn:microsoft.com/office/officeart/2008/layout/VerticalCurvedList"/>
    <dgm:cxn modelId="{5947A84D-9B31-4AC1-A233-2C2A744A5A51}" type="presOf" srcId="{10770EEE-A1F7-46AA-9FA3-913EDE16AA1C}" destId="{B7DA1B55-DC05-48C5-B115-CB62547A29A0}" srcOrd="0" destOrd="0" presId="urn:microsoft.com/office/officeart/2008/layout/VerticalCurvedList"/>
    <dgm:cxn modelId="{7076A157-0A2D-4835-8D2D-EE4475371690}" srcId="{4F0D10A5-7DB6-460B-928B-F99BCBDE037D}" destId="{10770EEE-A1F7-46AA-9FA3-913EDE16AA1C}" srcOrd="1" destOrd="0" parTransId="{FF0F9D0B-8148-42F4-85FD-B6B98C3CC8E1}" sibTransId="{A79E56D9-1948-4BBD-97B0-11BEE2606D17}"/>
    <dgm:cxn modelId="{74B1CB62-7DC4-4028-B926-96776A18BD79}" srcId="{4F0D10A5-7DB6-460B-928B-F99BCBDE037D}" destId="{418EE926-788B-49B5-BB6C-365F6153CC42}" srcOrd="5" destOrd="0" parTransId="{F03DED59-7810-41D0-B1B4-65765B6FC951}" sibTransId="{0866115F-5B29-404A-9059-BC35453260C3}"/>
    <dgm:cxn modelId="{CE4FD563-8137-419D-A231-345467CB966A}" type="presOf" srcId="{BFC13C97-5E06-4435-98C7-0C3E96260A92}" destId="{4D5102D1-ADBB-4FDB-A809-D0BB1EFFD797}" srcOrd="0" destOrd="0" presId="urn:microsoft.com/office/officeart/2008/layout/VerticalCurvedList"/>
    <dgm:cxn modelId="{4AA27298-B56C-4439-867F-01D42D8C5077}" type="presOf" srcId="{61FD4D56-BD7C-48E8-9C3D-3F6B0E5235E9}" destId="{33820EBE-D249-4D49-9244-BBFF0BE77661}" srcOrd="0" destOrd="0" presId="urn:microsoft.com/office/officeart/2008/layout/VerticalCurvedList"/>
    <dgm:cxn modelId="{9FBA8C9B-FE0E-42AA-8DF3-D68AFD1368DF}" type="presOf" srcId="{8A8AE10F-1BF4-456B-81F7-825E91154508}" destId="{A65AFFCD-C19B-4C0C-BE29-025BF0A8D776}" srcOrd="0" destOrd="0" presId="urn:microsoft.com/office/officeart/2008/layout/VerticalCurvedList"/>
    <dgm:cxn modelId="{F0BFE3C3-6FC8-4A93-9C99-5339AAE67F3C}" type="presOf" srcId="{E35CFB60-5909-4A8D-95C4-DB4D88CED5DB}" destId="{4CED6896-D612-4E09-9B4D-5271019AE397}" srcOrd="0" destOrd="0" presId="urn:microsoft.com/office/officeart/2008/layout/VerticalCurvedList"/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D9E4C6DC-83B3-4ED6-A9BD-7D5B5366D1A7}" srcId="{4F0D10A5-7DB6-460B-928B-F99BCBDE037D}" destId="{61FD4D56-BD7C-48E8-9C3D-3F6B0E5235E9}" srcOrd="0" destOrd="0" parTransId="{BBBCBEE4-94E4-4DD4-9959-A3A8CD569258}" sibTransId="{BFC13C97-5E06-4435-98C7-0C3E96260A92}"/>
    <dgm:cxn modelId="{E3F32AE3-E139-41C1-B363-AE07081D054D}" srcId="{4F0D10A5-7DB6-460B-928B-F99BCBDE037D}" destId="{1AD7E98C-98EE-4911-9E67-D7937BA59D98}" srcOrd="2" destOrd="0" parTransId="{B55045EC-E570-4C61-AAC7-6B550A0BD2D8}" sibTransId="{48736ED5-82E9-4762-9E66-192597108988}"/>
    <dgm:cxn modelId="{A0CE0AF8-140C-485C-AB95-635E6E93F9A9}" srcId="{4F0D10A5-7DB6-460B-928B-F99BCBDE037D}" destId="{E35CFB60-5909-4A8D-95C4-DB4D88CED5DB}" srcOrd="6" destOrd="0" parTransId="{A28C3111-9F88-4008-BC83-3192C71EABDB}" sibTransId="{FEF46094-9218-4F04-A39D-C3539B5DE204}"/>
    <dgm:cxn modelId="{0D2640FC-7150-42C0-AC89-A6992D9E759B}" type="presOf" srcId="{418EE926-788B-49B5-BB6C-365F6153CC42}" destId="{8194135F-165C-4517-862F-C6FC3F76D64A}" srcOrd="0" destOrd="0" presId="urn:microsoft.com/office/officeart/2008/layout/VerticalCurvedList"/>
    <dgm:cxn modelId="{0DF184FC-27D7-4896-A477-683686A45FE5}" srcId="{4F0D10A5-7DB6-460B-928B-F99BCBDE037D}" destId="{8A8AE10F-1BF4-456B-81F7-825E91154508}" srcOrd="3" destOrd="0" parTransId="{4667D87A-BB3F-40CD-802F-01BE755C85DD}" sibTransId="{100471DF-EB45-4E49-82E2-A53C01C1AF86}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24E3B267-B5F5-4CAF-955B-6C702B727B43}" type="presParOf" srcId="{C1051329-06A0-4A36-BFC3-D9B79E76B347}" destId="{33820EBE-D249-4D49-9244-BBFF0BE77661}" srcOrd="1" destOrd="0" presId="urn:microsoft.com/office/officeart/2008/layout/VerticalCurvedList"/>
    <dgm:cxn modelId="{C599926C-2534-4F71-8CB8-15FBAA78C9C5}" type="presParOf" srcId="{C1051329-06A0-4A36-BFC3-D9B79E76B347}" destId="{F344BBFC-E66B-4DCA-9B8F-0D451531F702}" srcOrd="2" destOrd="0" presId="urn:microsoft.com/office/officeart/2008/layout/VerticalCurvedList"/>
    <dgm:cxn modelId="{605F770D-2466-4634-A10C-6212E6688670}" type="presParOf" srcId="{F344BBFC-E66B-4DCA-9B8F-0D451531F702}" destId="{77759145-985A-4987-A6A3-CED14D7032F4}" srcOrd="0" destOrd="0" presId="urn:microsoft.com/office/officeart/2008/layout/VerticalCurvedList"/>
    <dgm:cxn modelId="{FC80C563-3B64-471B-ABB8-971602992A6E}" type="presParOf" srcId="{C1051329-06A0-4A36-BFC3-D9B79E76B347}" destId="{B7DA1B55-DC05-48C5-B115-CB62547A29A0}" srcOrd="3" destOrd="0" presId="urn:microsoft.com/office/officeart/2008/layout/VerticalCurvedList"/>
    <dgm:cxn modelId="{BA24779C-4F73-4EE1-892D-D8729C1A9F8A}" type="presParOf" srcId="{C1051329-06A0-4A36-BFC3-D9B79E76B347}" destId="{05926C13-E672-4BA7-9A0D-9CDCD04F80DB}" srcOrd="4" destOrd="0" presId="urn:microsoft.com/office/officeart/2008/layout/VerticalCurvedList"/>
    <dgm:cxn modelId="{6EB0E693-CD6D-4D34-9252-70A69B2CDD09}" type="presParOf" srcId="{05926C13-E672-4BA7-9A0D-9CDCD04F80DB}" destId="{7D22C716-7D3A-46D0-91D4-A24C2909AB94}" srcOrd="0" destOrd="0" presId="urn:microsoft.com/office/officeart/2008/layout/VerticalCurvedList"/>
    <dgm:cxn modelId="{C54840FF-0BD6-40FB-92E4-633E2AE3616B}" type="presParOf" srcId="{C1051329-06A0-4A36-BFC3-D9B79E76B347}" destId="{229ED950-1978-486C-BA75-C5FECF32059B}" srcOrd="5" destOrd="0" presId="urn:microsoft.com/office/officeart/2008/layout/VerticalCurvedList"/>
    <dgm:cxn modelId="{D574203E-E5A7-4FA3-AA20-7D23677B255E}" type="presParOf" srcId="{C1051329-06A0-4A36-BFC3-D9B79E76B347}" destId="{27A866FC-E30C-4382-BEE2-ED4441286A8C}" srcOrd="6" destOrd="0" presId="urn:microsoft.com/office/officeart/2008/layout/VerticalCurvedList"/>
    <dgm:cxn modelId="{E6F3F0A8-D3F1-4E64-9790-E2B031CA999D}" type="presParOf" srcId="{27A866FC-E30C-4382-BEE2-ED4441286A8C}" destId="{24CB5CEC-0CEA-4E96-9964-D8955C765D22}" srcOrd="0" destOrd="0" presId="urn:microsoft.com/office/officeart/2008/layout/VerticalCurvedList"/>
    <dgm:cxn modelId="{41F4C475-98E8-4B7A-9D83-8041B0166840}" type="presParOf" srcId="{C1051329-06A0-4A36-BFC3-D9B79E76B347}" destId="{A65AFFCD-C19B-4C0C-BE29-025BF0A8D776}" srcOrd="7" destOrd="0" presId="urn:microsoft.com/office/officeart/2008/layout/VerticalCurvedList"/>
    <dgm:cxn modelId="{667732D6-0318-4B64-9CAE-3F8E652C2006}" type="presParOf" srcId="{C1051329-06A0-4A36-BFC3-D9B79E76B347}" destId="{F6CD34BE-B177-49FA-9803-206AAD3E2CCA}" srcOrd="8" destOrd="0" presId="urn:microsoft.com/office/officeart/2008/layout/VerticalCurvedList"/>
    <dgm:cxn modelId="{C7C6CA98-4D29-4C45-95A8-D1CDC877E035}" type="presParOf" srcId="{F6CD34BE-B177-49FA-9803-206AAD3E2CCA}" destId="{0AC9A3D1-6813-4FFD-AEBA-3E4C255038FF}" srcOrd="0" destOrd="0" presId="urn:microsoft.com/office/officeart/2008/layout/VerticalCurvedList"/>
    <dgm:cxn modelId="{57C69B45-8230-4B73-8338-9082507871B5}" type="presParOf" srcId="{C1051329-06A0-4A36-BFC3-D9B79E76B347}" destId="{34B27E81-57C7-4273-B957-E8319E9F0C52}" srcOrd="9" destOrd="0" presId="urn:microsoft.com/office/officeart/2008/layout/VerticalCurvedList"/>
    <dgm:cxn modelId="{21234F21-4008-47C6-8FD3-0839DEE0885A}" type="presParOf" srcId="{C1051329-06A0-4A36-BFC3-D9B79E76B347}" destId="{8A2407F9-2518-4B02-9C5F-70B1232F3E7D}" srcOrd="10" destOrd="0" presId="urn:microsoft.com/office/officeart/2008/layout/VerticalCurvedList"/>
    <dgm:cxn modelId="{D15429B7-8071-4716-93DF-3BC839932376}" type="presParOf" srcId="{8A2407F9-2518-4B02-9C5F-70B1232F3E7D}" destId="{8B7CB53B-0E3D-429B-A19F-62D8750232F6}" srcOrd="0" destOrd="0" presId="urn:microsoft.com/office/officeart/2008/layout/VerticalCurvedList"/>
    <dgm:cxn modelId="{3DCDA343-A907-471C-B6B1-F70106799C34}" type="presParOf" srcId="{C1051329-06A0-4A36-BFC3-D9B79E76B347}" destId="{8194135F-165C-4517-862F-C6FC3F76D64A}" srcOrd="11" destOrd="0" presId="urn:microsoft.com/office/officeart/2008/layout/VerticalCurvedList"/>
    <dgm:cxn modelId="{FDE2846F-0E65-4883-9664-76ECDCD8D975}" type="presParOf" srcId="{C1051329-06A0-4A36-BFC3-D9B79E76B347}" destId="{072D9626-215D-4EBA-9D5A-1FBD1E903E64}" srcOrd="12" destOrd="0" presId="urn:microsoft.com/office/officeart/2008/layout/VerticalCurvedList"/>
    <dgm:cxn modelId="{124F62A2-E8CB-444A-978E-47CC9AB9F1E0}" type="presParOf" srcId="{072D9626-215D-4EBA-9D5A-1FBD1E903E64}" destId="{2EAB514B-A923-47C7-984E-43A94DA11249}" srcOrd="0" destOrd="0" presId="urn:microsoft.com/office/officeart/2008/layout/VerticalCurvedList"/>
    <dgm:cxn modelId="{04140673-C621-4D98-83CE-85AC38242324}" type="presParOf" srcId="{C1051329-06A0-4A36-BFC3-D9B79E76B347}" destId="{4CED6896-D612-4E09-9B4D-5271019AE397}" srcOrd="13" destOrd="0" presId="urn:microsoft.com/office/officeart/2008/layout/VerticalCurvedList"/>
    <dgm:cxn modelId="{3A70E66C-3379-4C2A-8F56-F96BA9AD11EC}" type="presParOf" srcId="{C1051329-06A0-4A36-BFC3-D9B79E76B347}" destId="{DBC4D8C3-FF81-4B19-B3FF-5F2A6DA10BAC}" srcOrd="14" destOrd="0" presId="urn:microsoft.com/office/officeart/2008/layout/VerticalCurvedList"/>
    <dgm:cxn modelId="{E68FCE8F-FC80-49CF-9289-432439F74F58}" type="presParOf" srcId="{DBC4D8C3-FF81-4B19-B3FF-5F2A6DA10BAC}" destId="{34DFB198-009E-4281-8051-112420F1E3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18EE926-788B-49B5-BB6C-365F6153CC4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Math, date, &amp; string functions</a:t>
          </a:r>
        </a:p>
      </dgm:t>
    </dgm:pt>
    <dgm:pt modelId="{F03DED59-7810-41D0-B1B4-65765B6FC951}" type="par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866115F-5B29-404A-9059-BC35453260C3}" type="sib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1080DE94-72D5-41C5-9A0E-F601640E630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Adding rows &amp; columns</a:t>
          </a:r>
        </a:p>
      </dgm:t>
    </dgm:pt>
    <dgm:pt modelId="{09DF812C-6929-41A9-AF1A-AB32AFDA9BA2}" type="sibTrans" cxnId="{7628FBE9-D6FE-48F3-9524-9E2A5EF3EE4D}">
      <dgm:prSet/>
      <dgm:spPr/>
      <dgm:t>
        <a:bodyPr/>
        <a:lstStyle/>
        <a:p>
          <a:endParaRPr lang="en-US"/>
        </a:p>
      </dgm:t>
    </dgm:pt>
    <dgm:pt modelId="{E73579C8-1111-4217-A14F-278B161ECCBB}" type="parTrans" cxnId="{7628FBE9-D6FE-48F3-9524-9E2A5EF3EE4D}">
      <dgm:prSet/>
      <dgm:spPr/>
      <dgm:t>
        <a:bodyPr/>
        <a:lstStyle/>
        <a:p>
          <a:endParaRPr lang="en-US"/>
        </a:p>
      </dgm:t>
    </dgm:pt>
    <dgm:pt modelId="{7D8E9963-55D5-4603-83BF-06FA7D28241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saving data</a:t>
          </a:r>
        </a:p>
      </dgm:t>
    </dgm:pt>
    <dgm:pt modelId="{3A0284D8-2179-4F59-B73A-28DCEBD3EB5A}" type="parTrans" cxnId="{6048CBA1-6719-4D38-8A23-B020BC1AD589}">
      <dgm:prSet/>
      <dgm:spPr/>
      <dgm:t>
        <a:bodyPr/>
        <a:lstStyle/>
        <a:p>
          <a:endParaRPr lang="en-US"/>
        </a:p>
      </dgm:t>
    </dgm:pt>
    <dgm:pt modelId="{B96629D7-1D9C-4CB8-B700-5008D23691E2}" type="sibTrans" cxnId="{6048CBA1-6719-4D38-8A23-B020BC1AD589}">
      <dgm:prSet/>
      <dgm:spPr/>
      <dgm:t>
        <a:bodyPr/>
        <a:lstStyle/>
        <a:p>
          <a:endParaRPr lang="en-US"/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3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3"/>
      <dgm:spPr/>
    </dgm:pt>
    <dgm:pt modelId="{F3FFD62F-7863-4CDC-ADBE-773054AE338B}" type="pres">
      <dgm:prSet presAssocID="{4F0D10A5-7DB6-460B-928B-F99BCBDE037D}" presName="dstNode" presStyleLbl="node1" presStyleIdx="0" presStyleCnt="3"/>
      <dgm:spPr/>
    </dgm:pt>
    <dgm:pt modelId="{0A35CB33-6F94-4376-97A3-E8EA02E34B6D}" type="pres">
      <dgm:prSet presAssocID="{7D8E9963-55D5-4603-83BF-06FA7D28241E}" presName="text_1" presStyleLbl="node1" presStyleIdx="0" presStyleCnt="3">
        <dgm:presLayoutVars>
          <dgm:bulletEnabled val="1"/>
        </dgm:presLayoutVars>
      </dgm:prSet>
      <dgm:spPr/>
    </dgm:pt>
    <dgm:pt modelId="{4CCA67AA-0057-4223-8218-3E6CFC2E20E1}" type="pres">
      <dgm:prSet presAssocID="{7D8E9963-55D5-4603-83BF-06FA7D28241E}" presName="accent_1" presStyleCnt="0"/>
      <dgm:spPr/>
    </dgm:pt>
    <dgm:pt modelId="{C8802922-CB7A-4FD1-9FBF-F3105AC9435E}" type="pres">
      <dgm:prSet presAssocID="{7D8E9963-55D5-4603-83BF-06FA7D28241E}" presName="accentRepeatNode" presStyleLbl="solidFgAcc1" presStyleIdx="0" presStyleCnt="3"/>
      <dgm:spPr/>
    </dgm:pt>
    <dgm:pt modelId="{254C1E65-78F1-48B8-AA5C-33E1D851B6A1}" type="pres">
      <dgm:prSet presAssocID="{418EE926-788B-49B5-BB6C-365F6153CC42}" presName="text_2" presStyleLbl="node1" presStyleIdx="1" presStyleCnt="3">
        <dgm:presLayoutVars>
          <dgm:bulletEnabled val="1"/>
        </dgm:presLayoutVars>
      </dgm:prSet>
      <dgm:spPr/>
    </dgm:pt>
    <dgm:pt modelId="{CAE2B85E-DD3D-49B8-82AB-76AD63BD3DB1}" type="pres">
      <dgm:prSet presAssocID="{418EE926-788B-49B5-BB6C-365F6153CC42}" presName="accent_2" presStyleCnt="0"/>
      <dgm:spPr/>
    </dgm:pt>
    <dgm:pt modelId="{7424DB59-1735-411A-892D-39F913853998}" type="pres">
      <dgm:prSet presAssocID="{418EE926-788B-49B5-BB6C-365F6153CC42}" presName="accentRepeatNode" presStyleLbl="solidFgAcc1" presStyleIdx="1" presStyleCnt="3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3C9D39D8-82B8-426C-871A-FEA0A33CEB3E}" type="pres">
      <dgm:prSet presAssocID="{1080DE94-72D5-41C5-9A0E-F601640E630A}" presName="text_3" presStyleLbl="node1" presStyleIdx="2" presStyleCnt="3">
        <dgm:presLayoutVars>
          <dgm:bulletEnabled val="1"/>
        </dgm:presLayoutVars>
      </dgm:prSet>
      <dgm:spPr/>
    </dgm:pt>
    <dgm:pt modelId="{448BB36C-B596-4420-A0C4-961B02973D57}" type="pres">
      <dgm:prSet presAssocID="{1080DE94-72D5-41C5-9A0E-F601640E630A}" presName="accent_3" presStyleCnt="0"/>
      <dgm:spPr/>
    </dgm:pt>
    <dgm:pt modelId="{1050A469-BC33-476E-ACB3-AEF646957968}" type="pres">
      <dgm:prSet presAssocID="{1080DE94-72D5-41C5-9A0E-F601640E630A}" presName="accentRepeatNode" presStyleLbl="solidFgAcc1" presStyleIdx="2" presStyleCnt="3"/>
      <dgm:spPr/>
    </dgm:pt>
  </dgm:ptLst>
  <dgm:cxnLst>
    <dgm:cxn modelId="{AFDD9C19-DB15-42B0-93E8-E73F5449D53C}" type="presOf" srcId="{418EE926-788B-49B5-BB6C-365F6153CC42}" destId="{254C1E65-78F1-48B8-AA5C-33E1D851B6A1}" srcOrd="0" destOrd="0" presId="urn:microsoft.com/office/officeart/2008/layout/VerticalCurvedList"/>
    <dgm:cxn modelId="{8050BD48-B780-4B68-8AD5-086DD8E62396}" type="presOf" srcId="{1080DE94-72D5-41C5-9A0E-F601640E630A}" destId="{3C9D39D8-82B8-426C-871A-FEA0A33CEB3E}" srcOrd="0" destOrd="0" presId="urn:microsoft.com/office/officeart/2008/layout/VerticalCurvedList"/>
    <dgm:cxn modelId="{74B1CB62-7DC4-4028-B926-96776A18BD79}" srcId="{4F0D10A5-7DB6-460B-928B-F99BCBDE037D}" destId="{418EE926-788B-49B5-BB6C-365F6153CC42}" srcOrd="1" destOrd="0" parTransId="{F03DED59-7810-41D0-B1B4-65765B6FC951}" sibTransId="{0866115F-5B29-404A-9059-BC35453260C3}"/>
    <dgm:cxn modelId="{8AE4AC65-D0EE-4378-B3FD-A4907450E1B4}" type="presOf" srcId="{B96629D7-1D9C-4CB8-B700-5008D23691E2}" destId="{4D5102D1-ADBB-4FDB-A809-D0BB1EFFD797}" srcOrd="0" destOrd="0" presId="urn:microsoft.com/office/officeart/2008/layout/VerticalCurvedList"/>
    <dgm:cxn modelId="{6048CBA1-6719-4D38-8A23-B020BC1AD589}" srcId="{4F0D10A5-7DB6-460B-928B-F99BCBDE037D}" destId="{7D8E9963-55D5-4603-83BF-06FA7D28241E}" srcOrd="0" destOrd="0" parTransId="{3A0284D8-2179-4F59-B73A-28DCEBD3EB5A}" sibTransId="{B96629D7-1D9C-4CB8-B700-5008D23691E2}"/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27F790CA-AEBE-414D-BAA7-574511D9FEBF}" type="presOf" srcId="{7D8E9963-55D5-4603-83BF-06FA7D28241E}" destId="{0A35CB33-6F94-4376-97A3-E8EA02E34B6D}" srcOrd="0" destOrd="0" presId="urn:microsoft.com/office/officeart/2008/layout/VerticalCurvedList"/>
    <dgm:cxn modelId="{7628FBE9-D6FE-48F3-9524-9E2A5EF3EE4D}" srcId="{4F0D10A5-7DB6-460B-928B-F99BCBDE037D}" destId="{1080DE94-72D5-41C5-9A0E-F601640E630A}" srcOrd="2" destOrd="0" parTransId="{E73579C8-1111-4217-A14F-278B161ECCBB}" sibTransId="{09DF812C-6929-41A9-AF1A-AB32AFDA9BA2}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D2F978B9-18C3-438A-9676-29212DAB3227}" type="presParOf" srcId="{C1051329-06A0-4A36-BFC3-D9B79E76B347}" destId="{0A35CB33-6F94-4376-97A3-E8EA02E34B6D}" srcOrd="1" destOrd="0" presId="urn:microsoft.com/office/officeart/2008/layout/VerticalCurvedList"/>
    <dgm:cxn modelId="{1188F2F6-706C-4368-92C6-6BC1FFC14609}" type="presParOf" srcId="{C1051329-06A0-4A36-BFC3-D9B79E76B347}" destId="{4CCA67AA-0057-4223-8218-3E6CFC2E20E1}" srcOrd="2" destOrd="0" presId="urn:microsoft.com/office/officeart/2008/layout/VerticalCurvedList"/>
    <dgm:cxn modelId="{4EC798AD-81E2-45EC-8962-43A2971B3A6D}" type="presParOf" srcId="{4CCA67AA-0057-4223-8218-3E6CFC2E20E1}" destId="{C8802922-CB7A-4FD1-9FBF-F3105AC9435E}" srcOrd="0" destOrd="0" presId="urn:microsoft.com/office/officeart/2008/layout/VerticalCurvedList"/>
    <dgm:cxn modelId="{5A92FBFB-920B-49E8-A34C-F3B1D49C87A6}" type="presParOf" srcId="{C1051329-06A0-4A36-BFC3-D9B79E76B347}" destId="{254C1E65-78F1-48B8-AA5C-33E1D851B6A1}" srcOrd="3" destOrd="0" presId="urn:microsoft.com/office/officeart/2008/layout/VerticalCurvedList"/>
    <dgm:cxn modelId="{2A6FD449-70EE-4FE4-A564-6DC47DCE717B}" type="presParOf" srcId="{C1051329-06A0-4A36-BFC3-D9B79E76B347}" destId="{CAE2B85E-DD3D-49B8-82AB-76AD63BD3DB1}" srcOrd="4" destOrd="0" presId="urn:microsoft.com/office/officeart/2008/layout/VerticalCurvedList"/>
    <dgm:cxn modelId="{26422A76-4EDC-47CF-BAF0-451A7ADF2EB5}" type="presParOf" srcId="{CAE2B85E-DD3D-49B8-82AB-76AD63BD3DB1}" destId="{7424DB59-1735-411A-892D-39F913853998}" srcOrd="0" destOrd="0" presId="urn:microsoft.com/office/officeart/2008/layout/VerticalCurvedList"/>
    <dgm:cxn modelId="{3212C723-A946-4ABD-8532-1648D0D899E4}" type="presParOf" srcId="{C1051329-06A0-4A36-BFC3-D9B79E76B347}" destId="{3C9D39D8-82B8-426C-871A-FEA0A33CEB3E}" srcOrd="5" destOrd="0" presId="urn:microsoft.com/office/officeart/2008/layout/VerticalCurvedList"/>
    <dgm:cxn modelId="{1B9421A8-6C66-41AC-B144-F3A9B005EBFF}" type="presParOf" srcId="{C1051329-06A0-4A36-BFC3-D9B79E76B347}" destId="{448BB36C-B596-4420-A0C4-961B02973D57}" srcOrd="6" destOrd="0" presId="urn:microsoft.com/office/officeart/2008/layout/VerticalCurvedList"/>
    <dgm:cxn modelId="{6FBBADC0-EC85-4621-9A8C-89C280C59571}" type="presParOf" srcId="{448BB36C-B596-4420-A0C4-961B02973D57}" destId="{1050A469-BC33-476E-ACB3-AEF64695796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18EE926-788B-49B5-BB6C-365F6153CC4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Math, date, &amp; string functions</a:t>
          </a:r>
        </a:p>
      </dgm:t>
    </dgm:pt>
    <dgm:pt modelId="{F03DED59-7810-41D0-B1B4-65765B6FC951}" type="par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866115F-5B29-404A-9059-BC35453260C3}" type="sib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1080DE94-72D5-41C5-9A0E-F601640E630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Adding rows &amp; columns</a:t>
          </a:r>
        </a:p>
      </dgm:t>
    </dgm:pt>
    <dgm:pt modelId="{09DF812C-6929-41A9-AF1A-AB32AFDA9BA2}" type="sibTrans" cxnId="{7628FBE9-D6FE-48F3-9524-9E2A5EF3EE4D}">
      <dgm:prSet/>
      <dgm:spPr/>
      <dgm:t>
        <a:bodyPr/>
        <a:lstStyle/>
        <a:p>
          <a:endParaRPr lang="en-US"/>
        </a:p>
      </dgm:t>
    </dgm:pt>
    <dgm:pt modelId="{E73579C8-1111-4217-A14F-278B161ECCBB}" type="parTrans" cxnId="{7628FBE9-D6FE-48F3-9524-9E2A5EF3EE4D}">
      <dgm:prSet/>
      <dgm:spPr/>
      <dgm:t>
        <a:bodyPr/>
        <a:lstStyle/>
        <a:p>
          <a:endParaRPr lang="en-US"/>
        </a:p>
      </dgm:t>
    </dgm:pt>
    <dgm:pt modelId="{7D8E9963-55D5-4603-83BF-06FA7D28241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saving data</a:t>
          </a:r>
        </a:p>
      </dgm:t>
    </dgm:pt>
    <dgm:pt modelId="{3A0284D8-2179-4F59-B73A-28DCEBD3EB5A}" type="parTrans" cxnId="{6048CBA1-6719-4D38-8A23-B020BC1AD589}">
      <dgm:prSet/>
      <dgm:spPr/>
      <dgm:t>
        <a:bodyPr/>
        <a:lstStyle/>
        <a:p>
          <a:endParaRPr lang="en-US"/>
        </a:p>
      </dgm:t>
    </dgm:pt>
    <dgm:pt modelId="{B96629D7-1D9C-4CB8-B700-5008D23691E2}" type="sibTrans" cxnId="{6048CBA1-6719-4D38-8A23-B020BC1AD589}">
      <dgm:prSet/>
      <dgm:spPr/>
      <dgm:t>
        <a:bodyPr/>
        <a:lstStyle/>
        <a:p>
          <a:endParaRPr lang="en-US"/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3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3"/>
      <dgm:spPr/>
    </dgm:pt>
    <dgm:pt modelId="{F3FFD62F-7863-4CDC-ADBE-773054AE338B}" type="pres">
      <dgm:prSet presAssocID="{4F0D10A5-7DB6-460B-928B-F99BCBDE037D}" presName="dstNode" presStyleLbl="node1" presStyleIdx="0" presStyleCnt="3"/>
      <dgm:spPr/>
    </dgm:pt>
    <dgm:pt modelId="{0A35CB33-6F94-4376-97A3-E8EA02E34B6D}" type="pres">
      <dgm:prSet presAssocID="{7D8E9963-55D5-4603-83BF-06FA7D28241E}" presName="text_1" presStyleLbl="node1" presStyleIdx="0" presStyleCnt="3">
        <dgm:presLayoutVars>
          <dgm:bulletEnabled val="1"/>
        </dgm:presLayoutVars>
      </dgm:prSet>
      <dgm:spPr/>
    </dgm:pt>
    <dgm:pt modelId="{4CCA67AA-0057-4223-8218-3E6CFC2E20E1}" type="pres">
      <dgm:prSet presAssocID="{7D8E9963-55D5-4603-83BF-06FA7D28241E}" presName="accent_1" presStyleCnt="0"/>
      <dgm:spPr/>
    </dgm:pt>
    <dgm:pt modelId="{C8802922-CB7A-4FD1-9FBF-F3105AC9435E}" type="pres">
      <dgm:prSet presAssocID="{7D8E9963-55D5-4603-83BF-06FA7D28241E}" presName="accentRepeatNode" presStyleLbl="solidFgAcc1" presStyleIdx="0" presStyleCnt="3"/>
      <dgm:spPr/>
    </dgm:pt>
    <dgm:pt modelId="{254C1E65-78F1-48B8-AA5C-33E1D851B6A1}" type="pres">
      <dgm:prSet presAssocID="{418EE926-788B-49B5-BB6C-365F6153CC42}" presName="text_2" presStyleLbl="node1" presStyleIdx="1" presStyleCnt="3">
        <dgm:presLayoutVars>
          <dgm:bulletEnabled val="1"/>
        </dgm:presLayoutVars>
      </dgm:prSet>
      <dgm:spPr/>
    </dgm:pt>
    <dgm:pt modelId="{CAE2B85E-DD3D-49B8-82AB-76AD63BD3DB1}" type="pres">
      <dgm:prSet presAssocID="{418EE926-788B-49B5-BB6C-365F6153CC42}" presName="accent_2" presStyleCnt="0"/>
      <dgm:spPr/>
    </dgm:pt>
    <dgm:pt modelId="{7424DB59-1735-411A-892D-39F913853998}" type="pres">
      <dgm:prSet presAssocID="{418EE926-788B-49B5-BB6C-365F6153CC42}" presName="accentRepeatNode" presStyleLbl="solidFgAcc1" presStyleIdx="1" presStyleCnt="3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3C9D39D8-82B8-426C-871A-FEA0A33CEB3E}" type="pres">
      <dgm:prSet presAssocID="{1080DE94-72D5-41C5-9A0E-F601640E630A}" presName="text_3" presStyleLbl="node1" presStyleIdx="2" presStyleCnt="3">
        <dgm:presLayoutVars>
          <dgm:bulletEnabled val="1"/>
        </dgm:presLayoutVars>
      </dgm:prSet>
      <dgm:spPr/>
    </dgm:pt>
    <dgm:pt modelId="{448BB36C-B596-4420-A0C4-961B02973D57}" type="pres">
      <dgm:prSet presAssocID="{1080DE94-72D5-41C5-9A0E-F601640E630A}" presName="accent_3" presStyleCnt="0"/>
      <dgm:spPr/>
    </dgm:pt>
    <dgm:pt modelId="{1050A469-BC33-476E-ACB3-AEF646957968}" type="pres">
      <dgm:prSet presAssocID="{1080DE94-72D5-41C5-9A0E-F601640E630A}" presName="accentRepeatNode" presStyleLbl="solidFgAcc1" presStyleIdx="2" presStyleCnt="3"/>
      <dgm:spPr/>
    </dgm:pt>
  </dgm:ptLst>
  <dgm:cxnLst>
    <dgm:cxn modelId="{AFDD9C19-DB15-42B0-93E8-E73F5449D53C}" type="presOf" srcId="{418EE926-788B-49B5-BB6C-365F6153CC42}" destId="{254C1E65-78F1-48B8-AA5C-33E1D851B6A1}" srcOrd="0" destOrd="0" presId="urn:microsoft.com/office/officeart/2008/layout/VerticalCurvedList"/>
    <dgm:cxn modelId="{8050BD48-B780-4B68-8AD5-086DD8E62396}" type="presOf" srcId="{1080DE94-72D5-41C5-9A0E-F601640E630A}" destId="{3C9D39D8-82B8-426C-871A-FEA0A33CEB3E}" srcOrd="0" destOrd="0" presId="urn:microsoft.com/office/officeart/2008/layout/VerticalCurvedList"/>
    <dgm:cxn modelId="{74B1CB62-7DC4-4028-B926-96776A18BD79}" srcId="{4F0D10A5-7DB6-460B-928B-F99BCBDE037D}" destId="{418EE926-788B-49B5-BB6C-365F6153CC42}" srcOrd="1" destOrd="0" parTransId="{F03DED59-7810-41D0-B1B4-65765B6FC951}" sibTransId="{0866115F-5B29-404A-9059-BC35453260C3}"/>
    <dgm:cxn modelId="{8AE4AC65-D0EE-4378-B3FD-A4907450E1B4}" type="presOf" srcId="{B96629D7-1D9C-4CB8-B700-5008D23691E2}" destId="{4D5102D1-ADBB-4FDB-A809-D0BB1EFFD797}" srcOrd="0" destOrd="0" presId="urn:microsoft.com/office/officeart/2008/layout/VerticalCurvedList"/>
    <dgm:cxn modelId="{6048CBA1-6719-4D38-8A23-B020BC1AD589}" srcId="{4F0D10A5-7DB6-460B-928B-F99BCBDE037D}" destId="{7D8E9963-55D5-4603-83BF-06FA7D28241E}" srcOrd="0" destOrd="0" parTransId="{3A0284D8-2179-4F59-B73A-28DCEBD3EB5A}" sibTransId="{B96629D7-1D9C-4CB8-B700-5008D23691E2}"/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27F790CA-AEBE-414D-BAA7-574511D9FEBF}" type="presOf" srcId="{7D8E9963-55D5-4603-83BF-06FA7D28241E}" destId="{0A35CB33-6F94-4376-97A3-E8EA02E34B6D}" srcOrd="0" destOrd="0" presId="urn:microsoft.com/office/officeart/2008/layout/VerticalCurvedList"/>
    <dgm:cxn modelId="{7628FBE9-D6FE-48F3-9524-9E2A5EF3EE4D}" srcId="{4F0D10A5-7DB6-460B-928B-F99BCBDE037D}" destId="{1080DE94-72D5-41C5-9A0E-F601640E630A}" srcOrd="2" destOrd="0" parTransId="{E73579C8-1111-4217-A14F-278B161ECCBB}" sibTransId="{09DF812C-6929-41A9-AF1A-AB32AFDA9BA2}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D2F978B9-18C3-438A-9676-29212DAB3227}" type="presParOf" srcId="{C1051329-06A0-4A36-BFC3-D9B79E76B347}" destId="{0A35CB33-6F94-4376-97A3-E8EA02E34B6D}" srcOrd="1" destOrd="0" presId="urn:microsoft.com/office/officeart/2008/layout/VerticalCurvedList"/>
    <dgm:cxn modelId="{1188F2F6-706C-4368-92C6-6BC1FFC14609}" type="presParOf" srcId="{C1051329-06A0-4A36-BFC3-D9B79E76B347}" destId="{4CCA67AA-0057-4223-8218-3E6CFC2E20E1}" srcOrd="2" destOrd="0" presId="urn:microsoft.com/office/officeart/2008/layout/VerticalCurvedList"/>
    <dgm:cxn modelId="{4EC798AD-81E2-45EC-8962-43A2971B3A6D}" type="presParOf" srcId="{4CCA67AA-0057-4223-8218-3E6CFC2E20E1}" destId="{C8802922-CB7A-4FD1-9FBF-F3105AC9435E}" srcOrd="0" destOrd="0" presId="urn:microsoft.com/office/officeart/2008/layout/VerticalCurvedList"/>
    <dgm:cxn modelId="{5A92FBFB-920B-49E8-A34C-F3B1D49C87A6}" type="presParOf" srcId="{C1051329-06A0-4A36-BFC3-D9B79E76B347}" destId="{254C1E65-78F1-48B8-AA5C-33E1D851B6A1}" srcOrd="3" destOrd="0" presId="urn:microsoft.com/office/officeart/2008/layout/VerticalCurvedList"/>
    <dgm:cxn modelId="{2A6FD449-70EE-4FE4-A564-6DC47DCE717B}" type="presParOf" srcId="{C1051329-06A0-4A36-BFC3-D9B79E76B347}" destId="{CAE2B85E-DD3D-49B8-82AB-76AD63BD3DB1}" srcOrd="4" destOrd="0" presId="urn:microsoft.com/office/officeart/2008/layout/VerticalCurvedList"/>
    <dgm:cxn modelId="{26422A76-4EDC-47CF-BAF0-451A7ADF2EB5}" type="presParOf" srcId="{CAE2B85E-DD3D-49B8-82AB-76AD63BD3DB1}" destId="{7424DB59-1735-411A-892D-39F913853998}" srcOrd="0" destOrd="0" presId="urn:microsoft.com/office/officeart/2008/layout/VerticalCurvedList"/>
    <dgm:cxn modelId="{3212C723-A946-4ABD-8532-1648D0D899E4}" type="presParOf" srcId="{C1051329-06A0-4A36-BFC3-D9B79E76B347}" destId="{3C9D39D8-82B8-426C-871A-FEA0A33CEB3E}" srcOrd="5" destOrd="0" presId="urn:microsoft.com/office/officeart/2008/layout/VerticalCurvedList"/>
    <dgm:cxn modelId="{1B9421A8-6C66-41AC-B144-F3A9B005EBFF}" type="presParOf" srcId="{C1051329-06A0-4A36-BFC3-D9B79E76B347}" destId="{448BB36C-B596-4420-A0C4-961B02973D57}" srcOrd="6" destOrd="0" presId="urn:microsoft.com/office/officeart/2008/layout/VerticalCurvedList"/>
    <dgm:cxn modelId="{6FBBADC0-EC85-4621-9A8C-89C280C59571}" type="presParOf" srcId="{448BB36C-B596-4420-A0C4-961B02973D57}" destId="{1050A469-BC33-476E-ACB3-AEF64695796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18EE926-788B-49B5-BB6C-365F6153CC4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Math, date, &amp; string functions</a:t>
          </a:r>
        </a:p>
      </dgm:t>
    </dgm:pt>
    <dgm:pt modelId="{F03DED59-7810-41D0-B1B4-65765B6FC951}" type="par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866115F-5B29-404A-9059-BC35453260C3}" type="sib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1080DE94-72D5-41C5-9A0E-F601640E630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Adding rows &amp; columns</a:t>
          </a:r>
        </a:p>
      </dgm:t>
    </dgm:pt>
    <dgm:pt modelId="{09DF812C-6929-41A9-AF1A-AB32AFDA9BA2}" type="sibTrans" cxnId="{7628FBE9-D6FE-48F3-9524-9E2A5EF3EE4D}">
      <dgm:prSet/>
      <dgm:spPr/>
      <dgm:t>
        <a:bodyPr/>
        <a:lstStyle/>
        <a:p>
          <a:endParaRPr lang="en-US"/>
        </a:p>
      </dgm:t>
    </dgm:pt>
    <dgm:pt modelId="{E73579C8-1111-4217-A14F-278B161ECCBB}" type="parTrans" cxnId="{7628FBE9-D6FE-48F3-9524-9E2A5EF3EE4D}">
      <dgm:prSet/>
      <dgm:spPr/>
      <dgm:t>
        <a:bodyPr/>
        <a:lstStyle/>
        <a:p>
          <a:endParaRPr lang="en-US"/>
        </a:p>
      </dgm:t>
    </dgm:pt>
    <dgm:pt modelId="{7D8E9963-55D5-4603-83BF-06FA7D28241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saving data</a:t>
          </a:r>
        </a:p>
      </dgm:t>
    </dgm:pt>
    <dgm:pt modelId="{3A0284D8-2179-4F59-B73A-28DCEBD3EB5A}" type="parTrans" cxnId="{6048CBA1-6719-4D38-8A23-B020BC1AD589}">
      <dgm:prSet/>
      <dgm:spPr/>
      <dgm:t>
        <a:bodyPr/>
        <a:lstStyle/>
        <a:p>
          <a:endParaRPr lang="en-US"/>
        </a:p>
      </dgm:t>
    </dgm:pt>
    <dgm:pt modelId="{B96629D7-1D9C-4CB8-B700-5008D23691E2}" type="sibTrans" cxnId="{6048CBA1-6719-4D38-8A23-B020BC1AD589}">
      <dgm:prSet/>
      <dgm:spPr/>
      <dgm:t>
        <a:bodyPr/>
        <a:lstStyle/>
        <a:p>
          <a:endParaRPr lang="en-US"/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3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3"/>
      <dgm:spPr/>
    </dgm:pt>
    <dgm:pt modelId="{F3FFD62F-7863-4CDC-ADBE-773054AE338B}" type="pres">
      <dgm:prSet presAssocID="{4F0D10A5-7DB6-460B-928B-F99BCBDE037D}" presName="dstNode" presStyleLbl="node1" presStyleIdx="0" presStyleCnt="3"/>
      <dgm:spPr/>
    </dgm:pt>
    <dgm:pt modelId="{0A35CB33-6F94-4376-97A3-E8EA02E34B6D}" type="pres">
      <dgm:prSet presAssocID="{7D8E9963-55D5-4603-83BF-06FA7D28241E}" presName="text_1" presStyleLbl="node1" presStyleIdx="0" presStyleCnt="3">
        <dgm:presLayoutVars>
          <dgm:bulletEnabled val="1"/>
        </dgm:presLayoutVars>
      </dgm:prSet>
      <dgm:spPr/>
    </dgm:pt>
    <dgm:pt modelId="{4CCA67AA-0057-4223-8218-3E6CFC2E20E1}" type="pres">
      <dgm:prSet presAssocID="{7D8E9963-55D5-4603-83BF-06FA7D28241E}" presName="accent_1" presStyleCnt="0"/>
      <dgm:spPr/>
    </dgm:pt>
    <dgm:pt modelId="{C8802922-CB7A-4FD1-9FBF-F3105AC9435E}" type="pres">
      <dgm:prSet presAssocID="{7D8E9963-55D5-4603-83BF-06FA7D28241E}" presName="accentRepeatNode" presStyleLbl="solidFgAcc1" presStyleIdx="0" presStyleCnt="3"/>
      <dgm:spPr/>
    </dgm:pt>
    <dgm:pt modelId="{254C1E65-78F1-48B8-AA5C-33E1D851B6A1}" type="pres">
      <dgm:prSet presAssocID="{418EE926-788B-49B5-BB6C-365F6153CC42}" presName="text_2" presStyleLbl="node1" presStyleIdx="1" presStyleCnt="3">
        <dgm:presLayoutVars>
          <dgm:bulletEnabled val="1"/>
        </dgm:presLayoutVars>
      </dgm:prSet>
      <dgm:spPr/>
    </dgm:pt>
    <dgm:pt modelId="{CAE2B85E-DD3D-49B8-82AB-76AD63BD3DB1}" type="pres">
      <dgm:prSet presAssocID="{418EE926-788B-49B5-BB6C-365F6153CC42}" presName="accent_2" presStyleCnt="0"/>
      <dgm:spPr/>
    </dgm:pt>
    <dgm:pt modelId="{7424DB59-1735-411A-892D-39F913853998}" type="pres">
      <dgm:prSet presAssocID="{418EE926-788B-49B5-BB6C-365F6153CC42}" presName="accentRepeatNode" presStyleLbl="solidFgAcc1" presStyleIdx="1" presStyleCnt="3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3C9D39D8-82B8-426C-871A-FEA0A33CEB3E}" type="pres">
      <dgm:prSet presAssocID="{1080DE94-72D5-41C5-9A0E-F601640E630A}" presName="text_3" presStyleLbl="node1" presStyleIdx="2" presStyleCnt="3">
        <dgm:presLayoutVars>
          <dgm:bulletEnabled val="1"/>
        </dgm:presLayoutVars>
      </dgm:prSet>
      <dgm:spPr/>
    </dgm:pt>
    <dgm:pt modelId="{448BB36C-B596-4420-A0C4-961B02973D57}" type="pres">
      <dgm:prSet presAssocID="{1080DE94-72D5-41C5-9A0E-F601640E630A}" presName="accent_3" presStyleCnt="0"/>
      <dgm:spPr/>
    </dgm:pt>
    <dgm:pt modelId="{1050A469-BC33-476E-ACB3-AEF646957968}" type="pres">
      <dgm:prSet presAssocID="{1080DE94-72D5-41C5-9A0E-F601640E630A}" presName="accentRepeatNode" presStyleLbl="solidFgAcc1" presStyleIdx="2" presStyleCnt="3"/>
      <dgm:spPr/>
    </dgm:pt>
  </dgm:ptLst>
  <dgm:cxnLst>
    <dgm:cxn modelId="{AFDD9C19-DB15-42B0-93E8-E73F5449D53C}" type="presOf" srcId="{418EE926-788B-49B5-BB6C-365F6153CC42}" destId="{254C1E65-78F1-48B8-AA5C-33E1D851B6A1}" srcOrd="0" destOrd="0" presId="urn:microsoft.com/office/officeart/2008/layout/VerticalCurvedList"/>
    <dgm:cxn modelId="{8050BD48-B780-4B68-8AD5-086DD8E62396}" type="presOf" srcId="{1080DE94-72D5-41C5-9A0E-F601640E630A}" destId="{3C9D39D8-82B8-426C-871A-FEA0A33CEB3E}" srcOrd="0" destOrd="0" presId="urn:microsoft.com/office/officeart/2008/layout/VerticalCurvedList"/>
    <dgm:cxn modelId="{74B1CB62-7DC4-4028-B926-96776A18BD79}" srcId="{4F0D10A5-7DB6-460B-928B-F99BCBDE037D}" destId="{418EE926-788B-49B5-BB6C-365F6153CC42}" srcOrd="1" destOrd="0" parTransId="{F03DED59-7810-41D0-B1B4-65765B6FC951}" sibTransId="{0866115F-5B29-404A-9059-BC35453260C3}"/>
    <dgm:cxn modelId="{8AE4AC65-D0EE-4378-B3FD-A4907450E1B4}" type="presOf" srcId="{B96629D7-1D9C-4CB8-B700-5008D23691E2}" destId="{4D5102D1-ADBB-4FDB-A809-D0BB1EFFD797}" srcOrd="0" destOrd="0" presId="urn:microsoft.com/office/officeart/2008/layout/VerticalCurvedList"/>
    <dgm:cxn modelId="{6048CBA1-6719-4D38-8A23-B020BC1AD589}" srcId="{4F0D10A5-7DB6-460B-928B-F99BCBDE037D}" destId="{7D8E9963-55D5-4603-83BF-06FA7D28241E}" srcOrd="0" destOrd="0" parTransId="{3A0284D8-2179-4F59-B73A-28DCEBD3EB5A}" sibTransId="{B96629D7-1D9C-4CB8-B700-5008D23691E2}"/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27F790CA-AEBE-414D-BAA7-574511D9FEBF}" type="presOf" srcId="{7D8E9963-55D5-4603-83BF-06FA7D28241E}" destId="{0A35CB33-6F94-4376-97A3-E8EA02E34B6D}" srcOrd="0" destOrd="0" presId="urn:microsoft.com/office/officeart/2008/layout/VerticalCurvedList"/>
    <dgm:cxn modelId="{7628FBE9-D6FE-48F3-9524-9E2A5EF3EE4D}" srcId="{4F0D10A5-7DB6-460B-928B-F99BCBDE037D}" destId="{1080DE94-72D5-41C5-9A0E-F601640E630A}" srcOrd="2" destOrd="0" parTransId="{E73579C8-1111-4217-A14F-278B161ECCBB}" sibTransId="{09DF812C-6929-41A9-AF1A-AB32AFDA9BA2}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D2F978B9-18C3-438A-9676-29212DAB3227}" type="presParOf" srcId="{C1051329-06A0-4A36-BFC3-D9B79E76B347}" destId="{0A35CB33-6F94-4376-97A3-E8EA02E34B6D}" srcOrd="1" destOrd="0" presId="urn:microsoft.com/office/officeart/2008/layout/VerticalCurvedList"/>
    <dgm:cxn modelId="{1188F2F6-706C-4368-92C6-6BC1FFC14609}" type="presParOf" srcId="{C1051329-06A0-4A36-BFC3-D9B79E76B347}" destId="{4CCA67AA-0057-4223-8218-3E6CFC2E20E1}" srcOrd="2" destOrd="0" presId="urn:microsoft.com/office/officeart/2008/layout/VerticalCurvedList"/>
    <dgm:cxn modelId="{4EC798AD-81E2-45EC-8962-43A2971B3A6D}" type="presParOf" srcId="{4CCA67AA-0057-4223-8218-3E6CFC2E20E1}" destId="{C8802922-CB7A-4FD1-9FBF-F3105AC9435E}" srcOrd="0" destOrd="0" presId="urn:microsoft.com/office/officeart/2008/layout/VerticalCurvedList"/>
    <dgm:cxn modelId="{5A92FBFB-920B-49E8-A34C-F3B1D49C87A6}" type="presParOf" srcId="{C1051329-06A0-4A36-BFC3-D9B79E76B347}" destId="{254C1E65-78F1-48B8-AA5C-33E1D851B6A1}" srcOrd="3" destOrd="0" presId="urn:microsoft.com/office/officeart/2008/layout/VerticalCurvedList"/>
    <dgm:cxn modelId="{2A6FD449-70EE-4FE4-A564-6DC47DCE717B}" type="presParOf" srcId="{C1051329-06A0-4A36-BFC3-D9B79E76B347}" destId="{CAE2B85E-DD3D-49B8-82AB-76AD63BD3DB1}" srcOrd="4" destOrd="0" presId="urn:microsoft.com/office/officeart/2008/layout/VerticalCurvedList"/>
    <dgm:cxn modelId="{26422A76-4EDC-47CF-BAF0-451A7ADF2EB5}" type="presParOf" srcId="{CAE2B85E-DD3D-49B8-82AB-76AD63BD3DB1}" destId="{7424DB59-1735-411A-892D-39F913853998}" srcOrd="0" destOrd="0" presId="urn:microsoft.com/office/officeart/2008/layout/VerticalCurvedList"/>
    <dgm:cxn modelId="{3212C723-A946-4ABD-8532-1648D0D899E4}" type="presParOf" srcId="{C1051329-06A0-4A36-BFC3-D9B79E76B347}" destId="{3C9D39D8-82B8-426C-871A-FEA0A33CEB3E}" srcOrd="5" destOrd="0" presId="urn:microsoft.com/office/officeart/2008/layout/VerticalCurvedList"/>
    <dgm:cxn modelId="{1B9421A8-6C66-41AC-B144-F3A9B005EBFF}" type="presParOf" srcId="{C1051329-06A0-4A36-BFC3-D9B79E76B347}" destId="{448BB36C-B596-4420-A0C4-961B02973D57}" srcOrd="6" destOrd="0" presId="urn:microsoft.com/office/officeart/2008/layout/VerticalCurvedList"/>
    <dgm:cxn modelId="{6FBBADC0-EC85-4621-9A8C-89C280C59571}" type="presParOf" srcId="{448BB36C-B596-4420-A0C4-961B02973D57}" destId="{1050A469-BC33-476E-ACB3-AEF64695796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0D10A5-7DB6-460B-928B-F99BCBDE03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18EE926-788B-49B5-BB6C-365F6153CC4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Math, date, &amp; string functions</a:t>
          </a:r>
        </a:p>
      </dgm:t>
    </dgm:pt>
    <dgm:pt modelId="{F03DED59-7810-41D0-B1B4-65765B6FC951}" type="par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0866115F-5B29-404A-9059-BC35453260C3}" type="sibTrans" cxnId="{74B1CB62-7DC4-4028-B926-96776A18BD79}">
      <dgm:prSet/>
      <dgm:spPr/>
      <dgm:t>
        <a:bodyPr/>
        <a:lstStyle/>
        <a:p>
          <a:endParaRPr lang="en-US">
            <a:solidFill>
              <a:schemeClr val="tx1"/>
            </a:solidFill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1080DE94-72D5-41C5-9A0E-F601640E630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Adding rows &amp; columns</a:t>
          </a:r>
        </a:p>
      </dgm:t>
    </dgm:pt>
    <dgm:pt modelId="{09DF812C-6929-41A9-AF1A-AB32AFDA9BA2}" type="sibTrans" cxnId="{7628FBE9-D6FE-48F3-9524-9E2A5EF3EE4D}">
      <dgm:prSet/>
      <dgm:spPr/>
      <dgm:t>
        <a:bodyPr/>
        <a:lstStyle/>
        <a:p>
          <a:endParaRPr lang="en-US"/>
        </a:p>
      </dgm:t>
    </dgm:pt>
    <dgm:pt modelId="{E73579C8-1111-4217-A14F-278B161ECCBB}" type="parTrans" cxnId="{7628FBE9-D6FE-48F3-9524-9E2A5EF3EE4D}">
      <dgm:prSet/>
      <dgm:spPr/>
      <dgm:t>
        <a:bodyPr/>
        <a:lstStyle/>
        <a:p>
          <a:endParaRPr lang="en-US"/>
        </a:p>
      </dgm:t>
    </dgm:pt>
    <dgm:pt modelId="{7D8E9963-55D5-4603-83BF-06FA7D28241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saving data</a:t>
          </a:r>
        </a:p>
      </dgm:t>
    </dgm:pt>
    <dgm:pt modelId="{3A0284D8-2179-4F59-B73A-28DCEBD3EB5A}" type="parTrans" cxnId="{6048CBA1-6719-4D38-8A23-B020BC1AD589}">
      <dgm:prSet/>
      <dgm:spPr/>
      <dgm:t>
        <a:bodyPr/>
        <a:lstStyle/>
        <a:p>
          <a:endParaRPr lang="en-US"/>
        </a:p>
      </dgm:t>
    </dgm:pt>
    <dgm:pt modelId="{B96629D7-1D9C-4CB8-B700-5008D23691E2}" type="sibTrans" cxnId="{6048CBA1-6719-4D38-8A23-B020BC1AD589}">
      <dgm:prSet/>
      <dgm:spPr/>
      <dgm:t>
        <a:bodyPr/>
        <a:lstStyle/>
        <a:p>
          <a:endParaRPr lang="en-US"/>
        </a:p>
      </dgm:t>
    </dgm:pt>
    <dgm:pt modelId="{69DFE072-2259-4F4E-B46E-1CE7057FC703}" type="pres">
      <dgm:prSet presAssocID="{4F0D10A5-7DB6-460B-928B-F99BCBDE037D}" presName="Name0" presStyleCnt="0">
        <dgm:presLayoutVars>
          <dgm:chMax val="7"/>
          <dgm:chPref val="7"/>
          <dgm:dir/>
        </dgm:presLayoutVars>
      </dgm:prSet>
      <dgm:spPr/>
    </dgm:pt>
    <dgm:pt modelId="{C1051329-06A0-4A36-BFC3-D9B79E76B347}" type="pres">
      <dgm:prSet presAssocID="{4F0D10A5-7DB6-460B-928B-F99BCBDE037D}" presName="Name1" presStyleCnt="0"/>
      <dgm:spPr/>
    </dgm:pt>
    <dgm:pt modelId="{CFB63876-DFB5-422C-B2C9-FC6713217925}" type="pres">
      <dgm:prSet presAssocID="{4F0D10A5-7DB6-460B-928B-F99BCBDE037D}" presName="cycle" presStyleCnt="0"/>
      <dgm:spPr/>
    </dgm:pt>
    <dgm:pt modelId="{27E56B82-AA6B-4F8A-B450-D03C32634C9B}" type="pres">
      <dgm:prSet presAssocID="{4F0D10A5-7DB6-460B-928B-F99BCBDE037D}" presName="srcNode" presStyleLbl="node1" presStyleIdx="0" presStyleCnt="3"/>
      <dgm:spPr/>
    </dgm:pt>
    <dgm:pt modelId="{4D5102D1-ADBB-4FDB-A809-D0BB1EFFD797}" type="pres">
      <dgm:prSet presAssocID="{4F0D10A5-7DB6-460B-928B-F99BCBDE037D}" presName="conn" presStyleLbl="parChTrans1D2" presStyleIdx="0" presStyleCnt="1"/>
      <dgm:spPr/>
    </dgm:pt>
    <dgm:pt modelId="{CC4DD12A-F6B7-4D1B-B166-E0D26EF4910C}" type="pres">
      <dgm:prSet presAssocID="{4F0D10A5-7DB6-460B-928B-F99BCBDE037D}" presName="extraNode" presStyleLbl="node1" presStyleIdx="0" presStyleCnt="3"/>
      <dgm:spPr/>
    </dgm:pt>
    <dgm:pt modelId="{F3FFD62F-7863-4CDC-ADBE-773054AE338B}" type="pres">
      <dgm:prSet presAssocID="{4F0D10A5-7DB6-460B-928B-F99BCBDE037D}" presName="dstNode" presStyleLbl="node1" presStyleIdx="0" presStyleCnt="3"/>
      <dgm:spPr/>
    </dgm:pt>
    <dgm:pt modelId="{0A35CB33-6F94-4376-97A3-E8EA02E34B6D}" type="pres">
      <dgm:prSet presAssocID="{7D8E9963-55D5-4603-83BF-06FA7D28241E}" presName="text_1" presStyleLbl="node1" presStyleIdx="0" presStyleCnt="3">
        <dgm:presLayoutVars>
          <dgm:bulletEnabled val="1"/>
        </dgm:presLayoutVars>
      </dgm:prSet>
      <dgm:spPr/>
    </dgm:pt>
    <dgm:pt modelId="{4CCA67AA-0057-4223-8218-3E6CFC2E20E1}" type="pres">
      <dgm:prSet presAssocID="{7D8E9963-55D5-4603-83BF-06FA7D28241E}" presName="accent_1" presStyleCnt="0"/>
      <dgm:spPr/>
    </dgm:pt>
    <dgm:pt modelId="{C8802922-CB7A-4FD1-9FBF-F3105AC9435E}" type="pres">
      <dgm:prSet presAssocID="{7D8E9963-55D5-4603-83BF-06FA7D28241E}" presName="accentRepeatNode" presStyleLbl="solidFgAcc1" presStyleIdx="0" presStyleCnt="3"/>
      <dgm:spPr/>
    </dgm:pt>
    <dgm:pt modelId="{254C1E65-78F1-48B8-AA5C-33E1D851B6A1}" type="pres">
      <dgm:prSet presAssocID="{418EE926-788B-49B5-BB6C-365F6153CC42}" presName="text_2" presStyleLbl="node1" presStyleIdx="1" presStyleCnt="3">
        <dgm:presLayoutVars>
          <dgm:bulletEnabled val="1"/>
        </dgm:presLayoutVars>
      </dgm:prSet>
      <dgm:spPr/>
    </dgm:pt>
    <dgm:pt modelId="{CAE2B85E-DD3D-49B8-82AB-76AD63BD3DB1}" type="pres">
      <dgm:prSet presAssocID="{418EE926-788B-49B5-BB6C-365F6153CC42}" presName="accent_2" presStyleCnt="0"/>
      <dgm:spPr/>
    </dgm:pt>
    <dgm:pt modelId="{7424DB59-1735-411A-892D-39F913853998}" type="pres">
      <dgm:prSet presAssocID="{418EE926-788B-49B5-BB6C-365F6153CC42}" presName="accentRepeatNode" presStyleLbl="solidFgAcc1" presStyleIdx="1" presStyleCnt="3"/>
      <dgm:spPr>
        <a:ln>
          <a:solidFill>
            <a:schemeClr val="tx1">
              <a:lumMod val="50000"/>
              <a:lumOff val="50000"/>
            </a:schemeClr>
          </a:solidFill>
        </a:ln>
      </dgm:spPr>
    </dgm:pt>
    <dgm:pt modelId="{3C9D39D8-82B8-426C-871A-FEA0A33CEB3E}" type="pres">
      <dgm:prSet presAssocID="{1080DE94-72D5-41C5-9A0E-F601640E630A}" presName="text_3" presStyleLbl="node1" presStyleIdx="2" presStyleCnt="3">
        <dgm:presLayoutVars>
          <dgm:bulletEnabled val="1"/>
        </dgm:presLayoutVars>
      </dgm:prSet>
      <dgm:spPr/>
    </dgm:pt>
    <dgm:pt modelId="{448BB36C-B596-4420-A0C4-961B02973D57}" type="pres">
      <dgm:prSet presAssocID="{1080DE94-72D5-41C5-9A0E-F601640E630A}" presName="accent_3" presStyleCnt="0"/>
      <dgm:spPr/>
    </dgm:pt>
    <dgm:pt modelId="{1050A469-BC33-476E-ACB3-AEF646957968}" type="pres">
      <dgm:prSet presAssocID="{1080DE94-72D5-41C5-9A0E-F601640E630A}" presName="accentRepeatNode" presStyleLbl="solidFgAcc1" presStyleIdx="2" presStyleCnt="3"/>
      <dgm:spPr/>
    </dgm:pt>
  </dgm:ptLst>
  <dgm:cxnLst>
    <dgm:cxn modelId="{AFDD9C19-DB15-42B0-93E8-E73F5449D53C}" type="presOf" srcId="{418EE926-788B-49B5-BB6C-365F6153CC42}" destId="{254C1E65-78F1-48B8-AA5C-33E1D851B6A1}" srcOrd="0" destOrd="0" presId="urn:microsoft.com/office/officeart/2008/layout/VerticalCurvedList"/>
    <dgm:cxn modelId="{8050BD48-B780-4B68-8AD5-086DD8E62396}" type="presOf" srcId="{1080DE94-72D5-41C5-9A0E-F601640E630A}" destId="{3C9D39D8-82B8-426C-871A-FEA0A33CEB3E}" srcOrd="0" destOrd="0" presId="urn:microsoft.com/office/officeart/2008/layout/VerticalCurvedList"/>
    <dgm:cxn modelId="{74B1CB62-7DC4-4028-B926-96776A18BD79}" srcId="{4F0D10A5-7DB6-460B-928B-F99BCBDE037D}" destId="{418EE926-788B-49B5-BB6C-365F6153CC42}" srcOrd="1" destOrd="0" parTransId="{F03DED59-7810-41D0-B1B4-65765B6FC951}" sibTransId="{0866115F-5B29-404A-9059-BC35453260C3}"/>
    <dgm:cxn modelId="{8AE4AC65-D0EE-4378-B3FD-A4907450E1B4}" type="presOf" srcId="{B96629D7-1D9C-4CB8-B700-5008D23691E2}" destId="{4D5102D1-ADBB-4FDB-A809-D0BB1EFFD797}" srcOrd="0" destOrd="0" presId="urn:microsoft.com/office/officeart/2008/layout/VerticalCurvedList"/>
    <dgm:cxn modelId="{6048CBA1-6719-4D38-8A23-B020BC1AD589}" srcId="{4F0D10A5-7DB6-460B-928B-F99BCBDE037D}" destId="{7D8E9963-55D5-4603-83BF-06FA7D28241E}" srcOrd="0" destOrd="0" parTransId="{3A0284D8-2179-4F59-B73A-28DCEBD3EB5A}" sibTransId="{B96629D7-1D9C-4CB8-B700-5008D23691E2}"/>
    <dgm:cxn modelId="{12F79CC8-E59A-4EEE-A61F-D0CAED189021}" type="presOf" srcId="{4F0D10A5-7DB6-460B-928B-F99BCBDE037D}" destId="{69DFE072-2259-4F4E-B46E-1CE7057FC703}" srcOrd="0" destOrd="0" presId="urn:microsoft.com/office/officeart/2008/layout/VerticalCurvedList"/>
    <dgm:cxn modelId="{27F790CA-AEBE-414D-BAA7-574511D9FEBF}" type="presOf" srcId="{7D8E9963-55D5-4603-83BF-06FA7D28241E}" destId="{0A35CB33-6F94-4376-97A3-E8EA02E34B6D}" srcOrd="0" destOrd="0" presId="urn:microsoft.com/office/officeart/2008/layout/VerticalCurvedList"/>
    <dgm:cxn modelId="{7628FBE9-D6FE-48F3-9524-9E2A5EF3EE4D}" srcId="{4F0D10A5-7DB6-460B-928B-F99BCBDE037D}" destId="{1080DE94-72D5-41C5-9A0E-F601640E630A}" srcOrd="2" destOrd="0" parTransId="{E73579C8-1111-4217-A14F-278B161ECCBB}" sibTransId="{09DF812C-6929-41A9-AF1A-AB32AFDA9BA2}"/>
    <dgm:cxn modelId="{E9E502A7-8F9C-426A-9EB5-EE8BFFFCD0A2}" type="presParOf" srcId="{69DFE072-2259-4F4E-B46E-1CE7057FC703}" destId="{C1051329-06A0-4A36-BFC3-D9B79E76B347}" srcOrd="0" destOrd="0" presId="urn:microsoft.com/office/officeart/2008/layout/VerticalCurvedList"/>
    <dgm:cxn modelId="{D6991729-CABC-4578-A9FF-165C8FC2D1AC}" type="presParOf" srcId="{C1051329-06A0-4A36-BFC3-D9B79E76B347}" destId="{CFB63876-DFB5-422C-B2C9-FC6713217925}" srcOrd="0" destOrd="0" presId="urn:microsoft.com/office/officeart/2008/layout/VerticalCurvedList"/>
    <dgm:cxn modelId="{82D5594B-9E26-45CF-9283-7560627C4314}" type="presParOf" srcId="{CFB63876-DFB5-422C-B2C9-FC6713217925}" destId="{27E56B82-AA6B-4F8A-B450-D03C32634C9B}" srcOrd="0" destOrd="0" presId="urn:microsoft.com/office/officeart/2008/layout/VerticalCurvedList"/>
    <dgm:cxn modelId="{ACE75964-51CE-4858-9430-D3BF67FF3EAD}" type="presParOf" srcId="{CFB63876-DFB5-422C-B2C9-FC6713217925}" destId="{4D5102D1-ADBB-4FDB-A809-D0BB1EFFD797}" srcOrd="1" destOrd="0" presId="urn:microsoft.com/office/officeart/2008/layout/VerticalCurvedList"/>
    <dgm:cxn modelId="{F43ABFAC-3F5B-485B-9FB8-D44717250601}" type="presParOf" srcId="{CFB63876-DFB5-422C-B2C9-FC6713217925}" destId="{CC4DD12A-F6B7-4D1B-B166-E0D26EF4910C}" srcOrd="2" destOrd="0" presId="urn:microsoft.com/office/officeart/2008/layout/VerticalCurvedList"/>
    <dgm:cxn modelId="{67C0CCAA-6C45-4B72-97C7-E0F4B37FAE35}" type="presParOf" srcId="{CFB63876-DFB5-422C-B2C9-FC6713217925}" destId="{F3FFD62F-7863-4CDC-ADBE-773054AE338B}" srcOrd="3" destOrd="0" presId="urn:microsoft.com/office/officeart/2008/layout/VerticalCurvedList"/>
    <dgm:cxn modelId="{D2F978B9-18C3-438A-9676-29212DAB3227}" type="presParOf" srcId="{C1051329-06A0-4A36-BFC3-D9B79E76B347}" destId="{0A35CB33-6F94-4376-97A3-E8EA02E34B6D}" srcOrd="1" destOrd="0" presId="urn:microsoft.com/office/officeart/2008/layout/VerticalCurvedList"/>
    <dgm:cxn modelId="{1188F2F6-706C-4368-92C6-6BC1FFC14609}" type="presParOf" srcId="{C1051329-06A0-4A36-BFC3-D9B79E76B347}" destId="{4CCA67AA-0057-4223-8218-3E6CFC2E20E1}" srcOrd="2" destOrd="0" presId="urn:microsoft.com/office/officeart/2008/layout/VerticalCurvedList"/>
    <dgm:cxn modelId="{4EC798AD-81E2-45EC-8962-43A2971B3A6D}" type="presParOf" srcId="{4CCA67AA-0057-4223-8218-3E6CFC2E20E1}" destId="{C8802922-CB7A-4FD1-9FBF-F3105AC9435E}" srcOrd="0" destOrd="0" presId="urn:microsoft.com/office/officeart/2008/layout/VerticalCurvedList"/>
    <dgm:cxn modelId="{5A92FBFB-920B-49E8-A34C-F3B1D49C87A6}" type="presParOf" srcId="{C1051329-06A0-4A36-BFC3-D9B79E76B347}" destId="{254C1E65-78F1-48B8-AA5C-33E1D851B6A1}" srcOrd="3" destOrd="0" presId="urn:microsoft.com/office/officeart/2008/layout/VerticalCurvedList"/>
    <dgm:cxn modelId="{2A6FD449-70EE-4FE4-A564-6DC47DCE717B}" type="presParOf" srcId="{C1051329-06A0-4A36-BFC3-D9B79E76B347}" destId="{CAE2B85E-DD3D-49B8-82AB-76AD63BD3DB1}" srcOrd="4" destOrd="0" presId="urn:microsoft.com/office/officeart/2008/layout/VerticalCurvedList"/>
    <dgm:cxn modelId="{26422A76-4EDC-47CF-BAF0-451A7ADF2EB5}" type="presParOf" srcId="{CAE2B85E-DD3D-49B8-82AB-76AD63BD3DB1}" destId="{7424DB59-1735-411A-892D-39F913853998}" srcOrd="0" destOrd="0" presId="urn:microsoft.com/office/officeart/2008/layout/VerticalCurvedList"/>
    <dgm:cxn modelId="{3212C723-A946-4ABD-8532-1648D0D899E4}" type="presParOf" srcId="{C1051329-06A0-4A36-BFC3-D9B79E76B347}" destId="{3C9D39D8-82B8-426C-871A-FEA0A33CEB3E}" srcOrd="5" destOrd="0" presId="urn:microsoft.com/office/officeart/2008/layout/VerticalCurvedList"/>
    <dgm:cxn modelId="{1B9421A8-6C66-41AC-B144-F3A9B005EBFF}" type="presParOf" srcId="{C1051329-06A0-4A36-BFC3-D9B79E76B347}" destId="{448BB36C-B596-4420-A0C4-961B02973D57}" srcOrd="6" destOrd="0" presId="urn:microsoft.com/office/officeart/2008/layout/VerticalCurvedList"/>
    <dgm:cxn modelId="{6FBBADC0-EC85-4621-9A8C-89C280C59571}" type="presParOf" srcId="{448BB36C-B596-4420-A0C4-961B02973D57}" destId="{1050A469-BC33-476E-ACB3-AEF64695796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6640083" y="-1016231"/>
          <a:ext cx="7909387" cy="7909387"/>
        </a:xfrm>
        <a:prstGeom prst="blockArc">
          <a:avLst>
            <a:gd name="adj1" fmla="val 18900000"/>
            <a:gd name="adj2" fmla="val 2700000"/>
            <a:gd name="adj3" fmla="val 273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20EBE-D249-4D49-9244-BBFF0BE77661}">
      <dsp:nvSpPr>
        <dsp:cNvPr id="0" name=""/>
        <dsp:cNvSpPr/>
      </dsp:nvSpPr>
      <dsp:spPr>
        <a:xfrm>
          <a:off x="412266" y="2671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sp:txBody>
      <dsp:txXfrm>
        <a:off x="412266" y="267165"/>
        <a:ext cx="7637276" cy="534094"/>
      </dsp:txXfrm>
    </dsp:sp>
    <dsp:sp modelId="{77759145-985A-4987-A6A3-CED14D7032F4}">
      <dsp:nvSpPr>
        <dsp:cNvPr id="0" name=""/>
        <dsp:cNvSpPr/>
      </dsp:nvSpPr>
      <dsp:spPr>
        <a:xfrm>
          <a:off x="78456" y="2004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A1B55-DC05-48C5-B115-CB62547A29A0}">
      <dsp:nvSpPr>
        <dsp:cNvPr id="0" name=""/>
        <dsp:cNvSpPr/>
      </dsp:nvSpPr>
      <dsp:spPr>
        <a:xfrm>
          <a:off x="895937" y="1068777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sp:txBody>
      <dsp:txXfrm>
        <a:off x="895937" y="1068777"/>
        <a:ext cx="7153605" cy="534094"/>
      </dsp:txXfrm>
    </dsp:sp>
    <dsp:sp modelId="{7D22C716-7D3A-46D0-91D4-A24C2909AB94}">
      <dsp:nvSpPr>
        <dsp:cNvPr id="0" name=""/>
        <dsp:cNvSpPr/>
      </dsp:nvSpPr>
      <dsp:spPr>
        <a:xfrm>
          <a:off x="562127" y="100201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ED950-1978-486C-BA75-C5FECF32059B}">
      <dsp:nvSpPr>
        <dsp:cNvPr id="0" name=""/>
        <dsp:cNvSpPr/>
      </dsp:nvSpPr>
      <dsp:spPr>
        <a:xfrm>
          <a:off x="1160986" y="1869802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sp:txBody>
      <dsp:txXfrm>
        <a:off x="1160986" y="1869802"/>
        <a:ext cx="6888556" cy="534094"/>
      </dsp:txXfrm>
    </dsp:sp>
    <dsp:sp modelId="{24CB5CEC-0CEA-4E96-9964-D8955C765D22}">
      <dsp:nvSpPr>
        <dsp:cNvPr id="0" name=""/>
        <dsp:cNvSpPr/>
      </dsp:nvSpPr>
      <dsp:spPr>
        <a:xfrm>
          <a:off x="827177" y="180304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AFFCD-C19B-4C0C-BE29-025BF0A8D776}">
      <dsp:nvSpPr>
        <dsp:cNvPr id="0" name=""/>
        <dsp:cNvSpPr/>
      </dsp:nvSpPr>
      <dsp:spPr>
        <a:xfrm>
          <a:off x="1245614" y="2671415"/>
          <a:ext cx="6803928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sp:txBody>
      <dsp:txXfrm>
        <a:off x="1245614" y="2671415"/>
        <a:ext cx="6803928" cy="534094"/>
      </dsp:txXfrm>
    </dsp:sp>
    <dsp:sp modelId="{0AC9A3D1-6813-4FFD-AEBA-3E4C255038FF}">
      <dsp:nvSpPr>
        <dsp:cNvPr id="0" name=""/>
        <dsp:cNvSpPr/>
      </dsp:nvSpPr>
      <dsp:spPr>
        <a:xfrm>
          <a:off x="911804" y="260465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27E81-57C7-4273-B957-E8319E9F0C52}">
      <dsp:nvSpPr>
        <dsp:cNvPr id="0" name=""/>
        <dsp:cNvSpPr/>
      </dsp:nvSpPr>
      <dsp:spPr>
        <a:xfrm>
          <a:off x="1160986" y="3473027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sp:txBody>
      <dsp:txXfrm>
        <a:off x="1160986" y="3473027"/>
        <a:ext cx="6888556" cy="534094"/>
      </dsp:txXfrm>
    </dsp:sp>
    <dsp:sp modelId="{8B7CB53B-0E3D-429B-A19F-62D8750232F6}">
      <dsp:nvSpPr>
        <dsp:cNvPr id="0" name=""/>
        <dsp:cNvSpPr/>
      </dsp:nvSpPr>
      <dsp:spPr>
        <a:xfrm>
          <a:off x="827177" y="340626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4135F-165C-4517-862F-C6FC3F76D64A}">
      <dsp:nvSpPr>
        <dsp:cNvPr id="0" name=""/>
        <dsp:cNvSpPr/>
      </dsp:nvSpPr>
      <dsp:spPr>
        <a:xfrm>
          <a:off x="895937" y="4274052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sp:txBody>
      <dsp:txXfrm>
        <a:off x="895937" y="4274052"/>
        <a:ext cx="7153605" cy="534094"/>
      </dsp:txXfrm>
    </dsp:sp>
    <dsp:sp modelId="{2EAB514B-A923-47C7-984E-43A94DA11249}">
      <dsp:nvSpPr>
        <dsp:cNvPr id="0" name=""/>
        <dsp:cNvSpPr/>
      </dsp:nvSpPr>
      <dsp:spPr>
        <a:xfrm>
          <a:off x="562127" y="420729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D6896-D612-4E09-9B4D-5271019AE397}">
      <dsp:nvSpPr>
        <dsp:cNvPr id="0" name=""/>
        <dsp:cNvSpPr/>
      </dsp:nvSpPr>
      <dsp:spPr>
        <a:xfrm>
          <a:off x="412266" y="50756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sp:txBody>
      <dsp:txXfrm>
        <a:off x="412266" y="5075665"/>
        <a:ext cx="7637276" cy="534094"/>
      </dsp:txXfrm>
    </dsp:sp>
    <dsp:sp modelId="{34DFB198-009E-4281-8051-112420F1E33C}">
      <dsp:nvSpPr>
        <dsp:cNvPr id="0" name=""/>
        <dsp:cNvSpPr/>
      </dsp:nvSpPr>
      <dsp:spPr>
        <a:xfrm>
          <a:off x="78456" y="50089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6640083" y="-1016231"/>
          <a:ext cx="7909387" cy="7909387"/>
        </a:xfrm>
        <a:prstGeom prst="blockArc">
          <a:avLst>
            <a:gd name="adj1" fmla="val 18900000"/>
            <a:gd name="adj2" fmla="val 2700000"/>
            <a:gd name="adj3" fmla="val 273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20EBE-D249-4D49-9244-BBFF0BE77661}">
      <dsp:nvSpPr>
        <dsp:cNvPr id="0" name=""/>
        <dsp:cNvSpPr/>
      </dsp:nvSpPr>
      <dsp:spPr>
        <a:xfrm>
          <a:off x="412266" y="2671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started</a:t>
          </a:r>
        </a:p>
      </dsp:txBody>
      <dsp:txXfrm>
        <a:off x="412266" y="267165"/>
        <a:ext cx="7637276" cy="534094"/>
      </dsp:txXfrm>
    </dsp:sp>
    <dsp:sp modelId="{77759145-985A-4987-A6A3-CED14D7032F4}">
      <dsp:nvSpPr>
        <dsp:cNvPr id="0" name=""/>
        <dsp:cNvSpPr/>
      </dsp:nvSpPr>
      <dsp:spPr>
        <a:xfrm>
          <a:off x="78456" y="2004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A1B55-DC05-48C5-B115-CB62547A29A0}">
      <dsp:nvSpPr>
        <dsp:cNvPr id="0" name=""/>
        <dsp:cNvSpPr/>
      </dsp:nvSpPr>
      <dsp:spPr>
        <a:xfrm>
          <a:off x="895937" y="1068777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Missing values and data types</a:t>
          </a:r>
        </a:p>
      </dsp:txBody>
      <dsp:txXfrm>
        <a:off x="895937" y="1068777"/>
        <a:ext cx="7153605" cy="534094"/>
      </dsp:txXfrm>
    </dsp:sp>
    <dsp:sp modelId="{7D22C716-7D3A-46D0-91D4-A24C2909AB94}">
      <dsp:nvSpPr>
        <dsp:cNvPr id="0" name=""/>
        <dsp:cNvSpPr/>
      </dsp:nvSpPr>
      <dsp:spPr>
        <a:xfrm>
          <a:off x="562127" y="100201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ED950-1978-486C-BA75-C5FECF32059B}">
      <dsp:nvSpPr>
        <dsp:cNvPr id="0" name=""/>
        <dsp:cNvSpPr/>
      </dsp:nvSpPr>
      <dsp:spPr>
        <a:xfrm>
          <a:off x="1160986" y="1869802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Data structures</a:t>
          </a:r>
        </a:p>
      </dsp:txBody>
      <dsp:txXfrm>
        <a:off x="1160986" y="1869802"/>
        <a:ext cx="6888556" cy="534094"/>
      </dsp:txXfrm>
    </dsp:sp>
    <dsp:sp modelId="{24CB5CEC-0CEA-4E96-9964-D8955C765D22}">
      <dsp:nvSpPr>
        <dsp:cNvPr id="0" name=""/>
        <dsp:cNvSpPr/>
      </dsp:nvSpPr>
      <dsp:spPr>
        <a:xfrm>
          <a:off x="827177" y="180304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AFFCD-C19B-4C0C-BE29-025BF0A8D776}">
      <dsp:nvSpPr>
        <dsp:cNvPr id="0" name=""/>
        <dsp:cNvSpPr/>
      </dsp:nvSpPr>
      <dsp:spPr>
        <a:xfrm>
          <a:off x="1245614" y="2671415"/>
          <a:ext cx="6803928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exploring the data</a:t>
          </a:r>
        </a:p>
      </dsp:txBody>
      <dsp:txXfrm>
        <a:off x="1245614" y="2671415"/>
        <a:ext cx="6803928" cy="534094"/>
      </dsp:txXfrm>
    </dsp:sp>
    <dsp:sp modelId="{0AC9A3D1-6813-4FFD-AEBA-3E4C255038FF}">
      <dsp:nvSpPr>
        <dsp:cNvPr id="0" name=""/>
        <dsp:cNvSpPr/>
      </dsp:nvSpPr>
      <dsp:spPr>
        <a:xfrm>
          <a:off x="911804" y="260465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27E81-57C7-4273-B957-E8319E9F0C52}">
      <dsp:nvSpPr>
        <dsp:cNvPr id="0" name=""/>
        <dsp:cNvSpPr/>
      </dsp:nvSpPr>
      <dsp:spPr>
        <a:xfrm>
          <a:off x="1160986" y="3473027"/>
          <a:ext cx="688855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Summary statistics &amp; frequency tables</a:t>
          </a:r>
        </a:p>
      </dsp:txBody>
      <dsp:txXfrm>
        <a:off x="1160986" y="3473027"/>
        <a:ext cx="6888556" cy="534094"/>
      </dsp:txXfrm>
    </dsp:sp>
    <dsp:sp modelId="{8B7CB53B-0E3D-429B-A19F-62D8750232F6}">
      <dsp:nvSpPr>
        <dsp:cNvPr id="0" name=""/>
        <dsp:cNvSpPr/>
      </dsp:nvSpPr>
      <dsp:spPr>
        <a:xfrm>
          <a:off x="827177" y="3406265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4135F-165C-4517-862F-C6FC3F76D64A}">
      <dsp:nvSpPr>
        <dsp:cNvPr id="0" name=""/>
        <dsp:cNvSpPr/>
      </dsp:nvSpPr>
      <dsp:spPr>
        <a:xfrm>
          <a:off x="895937" y="4274052"/>
          <a:ext cx="7153605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Basic data creation and modification</a:t>
          </a:r>
        </a:p>
      </dsp:txBody>
      <dsp:txXfrm>
        <a:off x="895937" y="4274052"/>
        <a:ext cx="7153605" cy="534094"/>
      </dsp:txXfrm>
    </dsp:sp>
    <dsp:sp modelId="{2EAB514B-A923-47C7-984E-43A94DA11249}">
      <dsp:nvSpPr>
        <dsp:cNvPr id="0" name=""/>
        <dsp:cNvSpPr/>
      </dsp:nvSpPr>
      <dsp:spPr>
        <a:xfrm>
          <a:off x="562127" y="4207290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D6896-D612-4E09-9B4D-5271019AE397}">
      <dsp:nvSpPr>
        <dsp:cNvPr id="0" name=""/>
        <dsp:cNvSpPr/>
      </dsp:nvSpPr>
      <dsp:spPr>
        <a:xfrm>
          <a:off x="412266" y="5075665"/>
          <a:ext cx="7637276" cy="53409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938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Getting help</a:t>
          </a:r>
        </a:p>
      </dsp:txBody>
      <dsp:txXfrm>
        <a:off x="412266" y="5075665"/>
        <a:ext cx="7637276" cy="534094"/>
      </dsp:txXfrm>
    </dsp:sp>
    <dsp:sp modelId="{34DFB198-009E-4281-8051-112420F1E33C}">
      <dsp:nvSpPr>
        <dsp:cNvPr id="0" name=""/>
        <dsp:cNvSpPr/>
      </dsp:nvSpPr>
      <dsp:spPr>
        <a:xfrm>
          <a:off x="78456" y="5008903"/>
          <a:ext cx="667618" cy="6676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5742690" y="-879159"/>
          <a:ext cx="6838320" cy="6838320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35CB33-6F94-4376-97A3-E8EA02E34B6D}">
      <dsp:nvSpPr>
        <dsp:cNvPr id="0" name=""/>
        <dsp:cNvSpPr/>
      </dsp:nvSpPr>
      <dsp:spPr>
        <a:xfrm>
          <a:off x="705104" y="508000"/>
          <a:ext cx="7352792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saving data</a:t>
          </a:r>
        </a:p>
      </dsp:txBody>
      <dsp:txXfrm>
        <a:off x="705104" y="508000"/>
        <a:ext cx="7352792" cy="1016000"/>
      </dsp:txXfrm>
    </dsp:sp>
    <dsp:sp modelId="{C8802922-CB7A-4FD1-9FBF-F3105AC9435E}">
      <dsp:nvSpPr>
        <dsp:cNvPr id="0" name=""/>
        <dsp:cNvSpPr/>
      </dsp:nvSpPr>
      <dsp:spPr>
        <a:xfrm>
          <a:off x="70103" y="381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C1E65-78F1-48B8-AA5C-33E1D851B6A1}">
      <dsp:nvSpPr>
        <dsp:cNvPr id="0" name=""/>
        <dsp:cNvSpPr/>
      </dsp:nvSpPr>
      <dsp:spPr>
        <a:xfrm>
          <a:off x="1074420" y="2032000"/>
          <a:ext cx="6983476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Math, date, &amp; string functions</a:t>
          </a:r>
        </a:p>
      </dsp:txBody>
      <dsp:txXfrm>
        <a:off x="1074420" y="2032000"/>
        <a:ext cx="6983476" cy="1016000"/>
      </dsp:txXfrm>
    </dsp:sp>
    <dsp:sp modelId="{7424DB59-1735-411A-892D-39F913853998}">
      <dsp:nvSpPr>
        <dsp:cNvPr id="0" name=""/>
        <dsp:cNvSpPr/>
      </dsp:nvSpPr>
      <dsp:spPr>
        <a:xfrm>
          <a:off x="439420" y="1905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D39D8-82B8-426C-871A-FEA0A33CEB3E}">
      <dsp:nvSpPr>
        <dsp:cNvPr id="0" name=""/>
        <dsp:cNvSpPr/>
      </dsp:nvSpPr>
      <dsp:spPr>
        <a:xfrm>
          <a:off x="705104" y="3556000"/>
          <a:ext cx="7352792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Adding rows &amp; columns</a:t>
          </a:r>
        </a:p>
      </dsp:txBody>
      <dsp:txXfrm>
        <a:off x="705104" y="3556000"/>
        <a:ext cx="7352792" cy="1016000"/>
      </dsp:txXfrm>
    </dsp:sp>
    <dsp:sp modelId="{1050A469-BC33-476E-ACB3-AEF646957968}">
      <dsp:nvSpPr>
        <dsp:cNvPr id="0" name=""/>
        <dsp:cNvSpPr/>
      </dsp:nvSpPr>
      <dsp:spPr>
        <a:xfrm>
          <a:off x="70103" y="3429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5742690" y="-879159"/>
          <a:ext cx="6838320" cy="6838320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35CB33-6F94-4376-97A3-E8EA02E34B6D}">
      <dsp:nvSpPr>
        <dsp:cNvPr id="0" name=""/>
        <dsp:cNvSpPr/>
      </dsp:nvSpPr>
      <dsp:spPr>
        <a:xfrm>
          <a:off x="705104" y="508000"/>
          <a:ext cx="7352792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saving data</a:t>
          </a:r>
        </a:p>
      </dsp:txBody>
      <dsp:txXfrm>
        <a:off x="705104" y="508000"/>
        <a:ext cx="7352792" cy="1016000"/>
      </dsp:txXfrm>
    </dsp:sp>
    <dsp:sp modelId="{C8802922-CB7A-4FD1-9FBF-F3105AC9435E}">
      <dsp:nvSpPr>
        <dsp:cNvPr id="0" name=""/>
        <dsp:cNvSpPr/>
      </dsp:nvSpPr>
      <dsp:spPr>
        <a:xfrm>
          <a:off x="70103" y="381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C1E65-78F1-48B8-AA5C-33E1D851B6A1}">
      <dsp:nvSpPr>
        <dsp:cNvPr id="0" name=""/>
        <dsp:cNvSpPr/>
      </dsp:nvSpPr>
      <dsp:spPr>
        <a:xfrm>
          <a:off x="1074420" y="2032000"/>
          <a:ext cx="6983476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Math, date, &amp; string functions</a:t>
          </a:r>
        </a:p>
      </dsp:txBody>
      <dsp:txXfrm>
        <a:off x="1074420" y="2032000"/>
        <a:ext cx="6983476" cy="1016000"/>
      </dsp:txXfrm>
    </dsp:sp>
    <dsp:sp modelId="{7424DB59-1735-411A-892D-39F913853998}">
      <dsp:nvSpPr>
        <dsp:cNvPr id="0" name=""/>
        <dsp:cNvSpPr/>
      </dsp:nvSpPr>
      <dsp:spPr>
        <a:xfrm>
          <a:off x="439420" y="1905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D39D8-82B8-426C-871A-FEA0A33CEB3E}">
      <dsp:nvSpPr>
        <dsp:cNvPr id="0" name=""/>
        <dsp:cNvSpPr/>
      </dsp:nvSpPr>
      <dsp:spPr>
        <a:xfrm>
          <a:off x="705104" y="3556000"/>
          <a:ext cx="7352792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Adding rows &amp; columns</a:t>
          </a:r>
        </a:p>
      </dsp:txBody>
      <dsp:txXfrm>
        <a:off x="705104" y="3556000"/>
        <a:ext cx="7352792" cy="1016000"/>
      </dsp:txXfrm>
    </dsp:sp>
    <dsp:sp modelId="{1050A469-BC33-476E-ACB3-AEF646957968}">
      <dsp:nvSpPr>
        <dsp:cNvPr id="0" name=""/>
        <dsp:cNvSpPr/>
      </dsp:nvSpPr>
      <dsp:spPr>
        <a:xfrm>
          <a:off x="70103" y="3429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5742690" y="-879159"/>
          <a:ext cx="6838320" cy="6838320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35CB33-6F94-4376-97A3-E8EA02E34B6D}">
      <dsp:nvSpPr>
        <dsp:cNvPr id="0" name=""/>
        <dsp:cNvSpPr/>
      </dsp:nvSpPr>
      <dsp:spPr>
        <a:xfrm>
          <a:off x="705104" y="508000"/>
          <a:ext cx="7352792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saving data</a:t>
          </a:r>
        </a:p>
      </dsp:txBody>
      <dsp:txXfrm>
        <a:off x="705104" y="508000"/>
        <a:ext cx="7352792" cy="1016000"/>
      </dsp:txXfrm>
    </dsp:sp>
    <dsp:sp modelId="{C8802922-CB7A-4FD1-9FBF-F3105AC9435E}">
      <dsp:nvSpPr>
        <dsp:cNvPr id="0" name=""/>
        <dsp:cNvSpPr/>
      </dsp:nvSpPr>
      <dsp:spPr>
        <a:xfrm>
          <a:off x="70103" y="381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C1E65-78F1-48B8-AA5C-33E1D851B6A1}">
      <dsp:nvSpPr>
        <dsp:cNvPr id="0" name=""/>
        <dsp:cNvSpPr/>
      </dsp:nvSpPr>
      <dsp:spPr>
        <a:xfrm>
          <a:off x="1074420" y="2032000"/>
          <a:ext cx="6983476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Math, date, &amp; string functions</a:t>
          </a:r>
        </a:p>
      </dsp:txBody>
      <dsp:txXfrm>
        <a:off x="1074420" y="2032000"/>
        <a:ext cx="6983476" cy="1016000"/>
      </dsp:txXfrm>
    </dsp:sp>
    <dsp:sp modelId="{7424DB59-1735-411A-892D-39F913853998}">
      <dsp:nvSpPr>
        <dsp:cNvPr id="0" name=""/>
        <dsp:cNvSpPr/>
      </dsp:nvSpPr>
      <dsp:spPr>
        <a:xfrm>
          <a:off x="439420" y="1905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D39D8-82B8-426C-871A-FEA0A33CEB3E}">
      <dsp:nvSpPr>
        <dsp:cNvPr id="0" name=""/>
        <dsp:cNvSpPr/>
      </dsp:nvSpPr>
      <dsp:spPr>
        <a:xfrm>
          <a:off x="705104" y="3556000"/>
          <a:ext cx="7352792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Adding rows &amp; columns</a:t>
          </a:r>
        </a:p>
      </dsp:txBody>
      <dsp:txXfrm>
        <a:off x="705104" y="3556000"/>
        <a:ext cx="7352792" cy="1016000"/>
      </dsp:txXfrm>
    </dsp:sp>
    <dsp:sp modelId="{1050A469-BC33-476E-ACB3-AEF646957968}">
      <dsp:nvSpPr>
        <dsp:cNvPr id="0" name=""/>
        <dsp:cNvSpPr/>
      </dsp:nvSpPr>
      <dsp:spPr>
        <a:xfrm>
          <a:off x="70103" y="3429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102D1-ADBB-4FDB-A809-D0BB1EFFD797}">
      <dsp:nvSpPr>
        <dsp:cNvPr id="0" name=""/>
        <dsp:cNvSpPr/>
      </dsp:nvSpPr>
      <dsp:spPr>
        <a:xfrm>
          <a:off x="-5742690" y="-879159"/>
          <a:ext cx="6838320" cy="6838320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35CB33-6F94-4376-97A3-E8EA02E34B6D}">
      <dsp:nvSpPr>
        <dsp:cNvPr id="0" name=""/>
        <dsp:cNvSpPr/>
      </dsp:nvSpPr>
      <dsp:spPr>
        <a:xfrm>
          <a:off x="705104" y="508000"/>
          <a:ext cx="7352792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Reading &amp; saving data</a:t>
          </a:r>
        </a:p>
      </dsp:txBody>
      <dsp:txXfrm>
        <a:off x="705104" y="508000"/>
        <a:ext cx="7352792" cy="1016000"/>
      </dsp:txXfrm>
    </dsp:sp>
    <dsp:sp modelId="{C8802922-CB7A-4FD1-9FBF-F3105AC9435E}">
      <dsp:nvSpPr>
        <dsp:cNvPr id="0" name=""/>
        <dsp:cNvSpPr/>
      </dsp:nvSpPr>
      <dsp:spPr>
        <a:xfrm>
          <a:off x="70103" y="381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C1E65-78F1-48B8-AA5C-33E1D851B6A1}">
      <dsp:nvSpPr>
        <dsp:cNvPr id="0" name=""/>
        <dsp:cNvSpPr/>
      </dsp:nvSpPr>
      <dsp:spPr>
        <a:xfrm>
          <a:off x="1074420" y="2032000"/>
          <a:ext cx="6983476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Math, date, &amp; string functions</a:t>
          </a:r>
        </a:p>
      </dsp:txBody>
      <dsp:txXfrm>
        <a:off x="1074420" y="2032000"/>
        <a:ext cx="6983476" cy="1016000"/>
      </dsp:txXfrm>
    </dsp:sp>
    <dsp:sp modelId="{7424DB59-1735-411A-892D-39F913853998}">
      <dsp:nvSpPr>
        <dsp:cNvPr id="0" name=""/>
        <dsp:cNvSpPr/>
      </dsp:nvSpPr>
      <dsp:spPr>
        <a:xfrm>
          <a:off x="439420" y="1905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D39D8-82B8-426C-871A-FEA0A33CEB3E}">
      <dsp:nvSpPr>
        <dsp:cNvPr id="0" name=""/>
        <dsp:cNvSpPr/>
      </dsp:nvSpPr>
      <dsp:spPr>
        <a:xfrm>
          <a:off x="705104" y="3556000"/>
          <a:ext cx="7352792" cy="10160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450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rPr>
            <a:t>Adding rows &amp; columns</a:t>
          </a:r>
        </a:p>
      </dsp:txBody>
      <dsp:txXfrm>
        <a:off x="705104" y="3556000"/>
        <a:ext cx="7352792" cy="1016000"/>
      </dsp:txXfrm>
    </dsp:sp>
    <dsp:sp modelId="{1050A469-BC33-476E-ACB3-AEF646957968}">
      <dsp:nvSpPr>
        <dsp:cNvPr id="0" name=""/>
        <dsp:cNvSpPr/>
      </dsp:nvSpPr>
      <dsp:spPr>
        <a:xfrm>
          <a:off x="70103" y="3429000"/>
          <a:ext cx="1270000" cy="1270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F65B8-C8CC-4EE0-A323-83EDF3DCC082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530B8-94F6-49F1-8D7C-4B3B01B9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82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5619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486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563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4248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3147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8716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362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-If you want to save a csv file use </a:t>
            </a:r>
            <a:r>
              <a:rPr lang="en-US" dirty="0" err="1"/>
              <a:t>write.csv</a:t>
            </a:r>
            <a:endParaRPr lang="en-US" dirty="0"/>
          </a:p>
          <a:p>
            <a:r>
              <a:rPr lang="en-US" dirty="0"/>
              <a:t>-Object that you want to write out is usually the name of a data frame you’ve been working on (can be a matrix or vector, too). </a:t>
            </a:r>
          </a:p>
          <a:p>
            <a:r>
              <a:rPr lang="en-US" dirty="0"/>
              <a:t>-Be default, when R saves a csv, it’ll save it by row names. 99% of the time we don’t have row names though. Adding </a:t>
            </a:r>
            <a:r>
              <a:rPr lang="en-US" dirty="0" err="1"/>
              <a:t>row.names</a:t>
            </a:r>
            <a:r>
              <a:rPr lang="en-US" dirty="0"/>
              <a:t> = F omits that default option.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63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-can only have one object (1 data frame, vector, matrix, etc. - but only 1 total)</a:t>
            </a:r>
          </a:p>
          <a:p>
            <a:r>
              <a:rPr lang="en-US" dirty="0"/>
              <a:t>-have to assign an object if you want it to save</a:t>
            </a:r>
          </a:p>
          <a:p>
            <a:r>
              <a:rPr lang="en-US" dirty="0"/>
              <a:t>-advantage over csv: using .</a:t>
            </a:r>
            <a:r>
              <a:rPr lang="en-US" dirty="0" err="1"/>
              <a:t>rds</a:t>
            </a:r>
            <a:r>
              <a:rPr lang="en-US" dirty="0"/>
              <a:t> is good for lists and it retains formatting</a:t>
            </a:r>
          </a:p>
          <a:p>
            <a:r>
              <a:rPr lang="en-US" dirty="0"/>
              <a:t>-downside of </a:t>
            </a:r>
            <a:r>
              <a:rPr lang="en-US" dirty="0" err="1"/>
              <a:t>rds</a:t>
            </a:r>
            <a:r>
              <a:rPr lang="en-US" dirty="0"/>
              <a:t> over csv files: IF working with people outside of R (or hoping to publish), they won’t be able to read the </a:t>
            </a:r>
            <a:r>
              <a:rPr lang="en-US" dirty="0" err="1"/>
              <a:t>rds</a:t>
            </a:r>
            <a:r>
              <a:rPr lang="en-US" dirty="0"/>
              <a:t> file. </a:t>
            </a:r>
          </a:p>
          <a:p>
            <a:r>
              <a:rPr lang="en-US" dirty="0"/>
              <a:t>-”restore the object” – means you’re reloading/opening the object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47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Identical – function that finds out if two objects are absolutely identical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44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Rdata</a:t>
            </a:r>
            <a:r>
              <a:rPr lang="en-US" dirty="0"/>
              <a:t> files save everything – good for working out bugs with coworkers, saving an analysis to open on another computer, etc.</a:t>
            </a:r>
          </a:p>
          <a:p>
            <a:endParaRPr lang="en-US" dirty="0"/>
          </a:p>
          <a:p>
            <a:r>
              <a:rPr lang="en-US" dirty="0"/>
              <a:t>Load behaves differently than </a:t>
            </a:r>
            <a:r>
              <a:rPr lang="en-US" dirty="0" err="1"/>
              <a:t>read.csv</a:t>
            </a:r>
            <a:r>
              <a:rPr lang="en-US" dirty="0"/>
              <a:t>, etc. We don’t have to assign it to an object to load the object. It automatically loads the object into your environment with the name you saved it as. Object name = </a:t>
            </a:r>
            <a:r>
              <a:rPr lang="en-US" dirty="0" err="1"/>
              <a:t>Rdata</a:t>
            </a:r>
            <a:r>
              <a:rPr lang="en-US" dirty="0"/>
              <a:t> file name in this case, but you cannot use as generic of names in this situation. If you have a saved object of the same name, r will load the saved object over the </a:t>
            </a:r>
            <a:r>
              <a:rPr lang="en-US" dirty="0" err="1"/>
              <a:t>rdata</a:t>
            </a:r>
            <a:r>
              <a:rPr lang="en-US" dirty="0"/>
              <a:t> file</a:t>
            </a:r>
          </a:p>
          <a:p>
            <a:endParaRPr lang="en-US" dirty="0"/>
          </a:p>
          <a:p>
            <a:r>
              <a:rPr lang="en-US" dirty="0" err="1"/>
              <a:t>Rdata</a:t>
            </a:r>
            <a:r>
              <a:rPr lang="en-US" dirty="0"/>
              <a:t> can’t be read by other programs either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8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528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8313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Modulus = the remainder of a division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34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Trunc</a:t>
            </a:r>
            <a:r>
              <a:rPr lang="en-US" dirty="0"/>
              <a:t> is same as floor for positive numbers and same as ceiling for negative numbers</a:t>
            </a:r>
          </a:p>
          <a:p>
            <a:endParaRPr lang="en-US" dirty="0"/>
          </a:p>
          <a:p>
            <a:r>
              <a:rPr lang="en-US" dirty="0" err="1"/>
              <a:t>Signif</a:t>
            </a:r>
            <a:r>
              <a:rPr lang="en-US" dirty="0"/>
              <a:t> function – control of significant digits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53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for the character Dakota in the object states</a:t>
            </a:r>
          </a:p>
          <a:p>
            <a:r>
              <a:rPr lang="en-US" dirty="0"/>
              <a:t>That exists in 2 places - north Dakota &amp; south Dakota, </a:t>
            </a:r>
          </a:p>
          <a:p>
            <a:r>
              <a:rPr lang="en-US" dirty="0"/>
              <a:t>F, T, T, means </a:t>
            </a:r>
            <a:r>
              <a:rPr lang="en-US" dirty="0" err="1"/>
              <a:t>dakota</a:t>
            </a:r>
            <a:r>
              <a:rPr lang="en-US" dirty="0"/>
              <a:t> is not contained in north Carolina, but is found in north and south Dakota.</a:t>
            </a:r>
          </a:p>
          <a:p>
            <a:endParaRPr lang="en-US" dirty="0"/>
          </a:p>
          <a:p>
            <a:r>
              <a:rPr lang="en-US" dirty="0"/>
              <a:t>Can be used in complex situations - to match a first and last character of a string.</a:t>
            </a:r>
          </a:p>
          <a:p>
            <a:endParaRPr lang="en-US" dirty="0"/>
          </a:p>
          <a:p>
            <a:r>
              <a:rPr lang="en-US" dirty="0" err="1"/>
              <a:t>Grepl</a:t>
            </a:r>
            <a:r>
              <a:rPr lang="en-US" dirty="0"/>
              <a:t> – grep matching and l means logical </a:t>
            </a:r>
          </a:p>
          <a:p>
            <a:endParaRPr lang="en-US" dirty="0"/>
          </a:p>
          <a:p>
            <a:r>
              <a:rPr lang="en-US" dirty="0" err="1"/>
              <a:t>Grepl</a:t>
            </a:r>
            <a:r>
              <a:rPr lang="en-US" dirty="0"/>
              <a:t> will only return a list of the indices where it found matches (ex: 2 and 3 above, for north and south Dakota).</a:t>
            </a:r>
          </a:p>
          <a:p>
            <a:endParaRPr lang="en-US" dirty="0"/>
          </a:p>
          <a:p>
            <a:r>
              <a:rPr lang="en-US" dirty="0"/>
              <a:t>If you want the values of those matches, put value = TRUE)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8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 = summary(</a:t>
            </a:r>
            <a:r>
              <a:rPr lang="en-US" dirty="0" err="1"/>
              <a:t>vipcls</a:t>
            </a:r>
            <a:r>
              <a:rPr lang="en-US" dirty="0"/>
              <a:t>[, grep("del", names(</a:t>
            </a:r>
            <a:r>
              <a:rPr lang="en-US" dirty="0" err="1"/>
              <a:t>vipcls</a:t>
            </a:r>
            <a:r>
              <a:rPr lang="en-US" dirty="0"/>
              <a:t>), value = T)])</a:t>
            </a:r>
          </a:p>
          <a:p>
            <a:r>
              <a:rPr lang="en-US" dirty="0"/>
              <a:t>	-have to indicate what columns you want to restrict to</a:t>
            </a:r>
          </a:p>
          <a:p>
            <a:endParaRPr lang="en-US" dirty="0"/>
          </a:p>
          <a:p>
            <a:r>
              <a:rPr lang="en-US" dirty="0"/>
              <a:t>Square brackets means “where”</a:t>
            </a:r>
          </a:p>
          <a:p>
            <a:r>
              <a:rPr lang="en-US" dirty="0"/>
              <a:t>, in code because you since it’s a two dimension object, you have to tell r what rows and columns you want to use. Since you want all rows, you leave the space before the comma blank, and then you tell r to only use the columns with del in the title using the grep function. </a:t>
            </a:r>
          </a:p>
          <a:p>
            <a:r>
              <a:rPr lang="en-US" dirty="0"/>
              <a:t>So this summary function means: take the </a:t>
            </a:r>
            <a:r>
              <a:rPr lang="en-US" dirty="0" err="1"/>
              <a:t>vipcls</a:t>
            </a:r>
            <a:r>
              <a:rPr lang="en-US" dirty="0"/>
              <a:t> data where the variable name has del in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67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 functions save a lot of time in data management / analysis situations </a:t>
            </a:r>
          </a:p>
          <a:p>
            <a:r>
              <a:rPr lang="en-US" dirty="0"/>
              <a:t>Don’t recode or type out long lists of variable names – there is likely a string function to do it for you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414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Paste combines strings with some sort of separator while paste0 places no separator between objects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65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only set 1 working directory </a:t>
            </a:r>
          </a:p>
          <a:p>
            <a:r>
              <a:rPr lang="en-US" dirty="0"/>
              <a:t>Useful for </a:t>
            </a:r>
            <a:r>
              <a:rPr lang="en-US" dirty="0" err="1"/>
              <a:t>filepath</a:t>
            </a:r>
            <a:r>
              <a:rPr lang="en-US" dirty="0"/>
              <a:t> for saving graphs,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30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197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row is missing the delivery date data</a:t>
            </a:r>
          </a:p>
          <a:p>
            <a:r>
              <a:rPr lang="en-US" dirty="0"/>
              <a:t>R doesn’t understand what’s going on, so it has an error </a:t>
            </a:r>
          </a:p>
          <a:p>
            <a:r>
              <a:rPr lang="en-US" dirty="0"/>
              <a:t>If NAs aren’t first in data set, r can work with this code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13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9633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Converting a character string NA with a true missingness NA </a:t>
            </a:r>
          </a:p>
          <a:p>
            <a:r>
              <a:rPr lang="en-US" dirty="0"/>
              <a:t>Second approach should always work, sort approach may glitch at times depending on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611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Converting to numeric to see the data that’s actually being stored – how many days from Jan 1, 1970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30B8-94F6-49F1-8D7C-4B3B01B91B4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619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94146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4029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44175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80822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997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7501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7807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889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6229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4945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577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9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5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8" y="5490668"/>
            <a:ext cx="3824561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69931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8454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0438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6"/>
            <a:ext cx="10972801" cy="64896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38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3481536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4452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746585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70"/>
            <a:ext cx="12192000" cy="5819333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1468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2954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0971"/>
            <a:ext cx="9144000" cy="1938992"/>
          </a:xfrm>
        </p:spPr>
        <p:txBody>
          <a:bodyPr anchor="b"/>
          <a:lstStyle>
            <a:lvl1pPr algn="ctr">
              <a:defRPr sz="6000" b="0">
                <a:solidFill>
                  <a:schemeClr val="accent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DA8BB890-5361-4D1E-B6C0-51AE7F9B539B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8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8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6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6" y="5490669"/>
            <a:ext cx="3824564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11338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7" smtClean="0">
                <a:solidFill>
                  <a:schemeClr val="tx1"/>
                </a:solidFill>
              </a:defRPr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203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0821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6"/>
            <a:ext cx="10922000" cy="626005"/>
          </a:xfrm>
        </p:spPr>
        <p:txBody>
          <a:bodyPr/>
          <a:lstStyle>
            <a:lvl1pPr>
              <a:defRPr sz="3468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895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6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293" indent="-459293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552" indent="-380978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268" indent="-264568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3872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1226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5326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60773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2276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567" indent="0">
              <a:buNone/>
              <a:defRPr sz="2667" b="1"/>
            </a:lvl2pPr>
            <a:lvl3pPr marL="1219132" indent="0">
              <a:buNone/>
              <a:defRPr sz="2401" b="1"/>
            </a:lvl3pPr>
            <a:lvl4pPr marL="1828700" indent="0">
              <a:buNone/>
              <a:defRPr sz="2135" b="1"/>
            </a:lvl4pPr>
            <a:lvl5pPr marL="2438267" indent="0">
              <a:buNone/>
              <a:defRPr sz="2135" b="1"/>
            </a:lvl5pPr>
            <a:lvl6pPr marL="3047832" indent="0">
              <a:buNone/>
              <a:defRPr sz="2135" b="1"/>
            </a:lvl6pPr>
            <a:lvl7pPr marL="3657399" indent="0">
              <a:buNone/>
              <a:defRPr sz="2135" b="1"/>
            </a:lvl7pPr>
            <a:lvl8pPr marL="4266965" indent="0">
              <a:buNone/>
              <a:defRPr sz="2135" b="1"/>
            </a:lvl8pPr>
            <a:lvl9pPr marL="4876533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3"/>
            <a:ext cx="5386917" cy="4053388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567" indent="0">
              <a:buNone/>
              <a:defRPr sz="2667" b="1"/>
            </a:lvl2pPr>
            <a:lvl3pPr marL="1219132" indent="0">
              <a:buNone/>
              <a:defRPr sz="2401" b="1"/>
            </a:lvl3pPr>
            <a:lvl4pPr marL="1828700" indent="0">
              <a:buNone/>
              <a:defRPr sz="2135" b="1"/>
            </a:lvl4pPr>
            <a:lvl5pPr marL="2438267" indent="0">
              <a:buNone/>
              <a:defRPr sz="2135" b="1"/>
            </a:lvl5pPr>
            <a:lvl6pPr marL="3047832" indent="0">
              <a:buNone/>
              <a:defRPr sz="2135" b="1"/>
            </a:lvl6pPr>
            <a:lvl7pPr marL="3657399" indent="0">
              <a:buNone/>
              <a:defRPr sz="2135" b="1"/>
            </a:lvl7pPr>
            <a:lvl8pPr marL="4266965" indent="0">
              <a:buNone/>
              <a:defRPr sz="2135" b="1"/>
            </a:lvl8pPr>
            <a:lvl9pPr marL="4876533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384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9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6385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6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486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2"/>
            <a:ext cx="10972801" cy="648968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40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428929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5636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2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1327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38089259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7"/>
            <a:ext cx="12192000" cy="5819336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3253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59600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DDCE-EFC7-4997-B693-00C81DDA8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570976"/>
            <a:ext cx="9144000" cy="193899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0F4C2-A060-41D9-ADF7-D01BDD34B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7"/>
            <a:ext cx="9144000" cy="1655763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187" indent="0" algn="ctr">
              <a:buNone/>
              <a:defRPr sz="2001"/>
            </a:lvl2pPr>
            <a:lvl3pPr marL="914372" indent="0" algn="ctr">
              <a:buNone/>
              <a:defRPr sz="1800"/>
            </a:lvl3pPr>
            <a:lvl4pPr marL="1371559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1" indent="0" algn="ctr">
              <a:buNone/>
              <a:defRPr sz="1600"/>
            </a:lvl6pPr>
            <a:lvl7pPr marL="2743117" indent="0" algn="ctr">
              <a:buNone/>
              <a:defRPr sz="1600"/>
            </a:lvl7pPr>
            <a:lvl8pPr marL="3200304" indent="0" algn="ctr">
              <a:buNone/>
              <a:defRPr sz="1600"/>
            </a:lvl8pPr>
            <a:lvl9pPr marL="365749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14E2-831B-419C-8C97-A539C604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7DA6F061-0A21-4589-8FF9-B0816AC854A6}" type="datetimeFigureOut">
              <a:rPr lang="en-US" smtClean="0"/>
              <a:pPr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D79A4-657D-4434-9F40-18F146D5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D36C5-75F5-40C4-B70E-E18868AB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677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9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5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8" y="5490668"/>
            <a:ext cx="3824561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63765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4949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0456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351" indent="-459351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666" indent="-381029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421" indent="-264604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9462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728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351" indent="-459351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666" indent="-381029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421" indent="-264604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20423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9413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33032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784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1"/>
            <a:ext cx="5386917" cy="4053385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3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1723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2725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5098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6"/>
            <a:ext cx="10972801" cy="64896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38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9787470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1659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123124966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70"/>
            <a:ext cx="12192000" cy="5819333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930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791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85123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9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5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8" y="5490668"/>
            <a:ext cx="3824561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33040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996159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03737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>
            <a:lvl1pPr>
              <a:defRPr sz="3468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351" indent="-459351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666" indent="-381029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421" indent="-264604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08557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0927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9267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51817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265916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1"/>
            <a:ext cx="5386917" cy="4053385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3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5263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69754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68047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15469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6"/>
            <a:ext cx="10972801" cy="648965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38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2621244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8548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413417207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70"/>
            <a:ext cx="12192000" cy="5819333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8852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62434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3CBF64-5C15-EF49-9B94-17918A8E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210213"/>
            <a:ext cx="2589528" cy="1294764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010845"/>
            <a:ext cx="12202617" cy="85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8368" y="2268666"/>
            <a:ext cx="10363200" cy="820737"/>
          </a:xfrm>
        </p:spPr>
        <p:txBody>
          <a:bodyPr anchor="b"/>
          <a:lstStyle>
            <a:lvl1pPr>
              <a:defRPr sz="4533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430887"/>
          </a:xfrm>
        </p:spPr>
        <p:txBody>
          <a:bodyPr/>
          <a:lstStyle>
            <a:lvl1pPr>
              <a:buFontTx/>
              <a:buNone/>
              <a:defRPr sz="240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1" y="3361199"/>
            <a:ext cx="10972801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44106" y="5490669"/>
            <a:ext cx="3824564" cy="285257"/>
            <a:chOff x="457200" y="4117997"/>
            <a:chExt cx="2868422" cy="213943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4">
              <a:lum bright="-30000"/>
            </a:blip>
            <a:srcRect l="13858"/>
            <a:stretch/>
          </p:blipFill>
          <p:spPr>
            <a:xfrm>
              <a:off x="837644" y="4117998"/>
              <a:ext cx="2487978" cy="21394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4">
              <a:lum/>
            </a:blip>
            <a:srcRect r="87556"/>
            <a:stretch/>
          </p:blipFill>
          <p:spPr>
            <a:xfrm>
              <a:off x="457200" y="4117997"/>
              <a:ext cx="359411" cy="213942"/>
            </a:xfrm>
            <a:prstGeom prst="rect">
              <a:avLst/>
            </a:prstGeom>
          </p:spPr>
        </p:pic>
      </p:grpSp>
      <p:pic>
        <p:nvPicPr>
          <p:cNvPr id="16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258" y="5520914"/>
            <a:ext cx="4101143" cy="2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937086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7" smtClean="0">
                <a:solidFill>
                  <a:schemeClr val="tx1"/>
                </a:solidFill>
              </a:defRPr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7297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6"/>
            <a:ext cx="10922000" cy="626005"/>
          </a:xfrm>
        </p:spPr>
        <p:txBody>
          <a:bodyPr/>
          <a:lstStyle>
            <a:lvl1pPr>
              <a:defRPr sz="346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5"/>
            <a:ext cx="10972801" cy="4452583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 sz="2401"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938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09682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7" y="225736"/>
            <a:ext cx="10922000" cy="626005"/>
          </a:xfrm>
        </p:spPr>
        <p:txBody>
          <a:bodyPr/>
          <a:lstStyle>
            <a:lvl1pPr>
              <a:defRPr sz="3468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4"/>
            <a:ext cx="10972801" cy="4316105"/>
          </a:xfrm>
        </p:spPr>
        <p:txBody>
          <a:bodyPr/>
          <a:lstStyle>
            <a:lvl1pPr marL="459293" indent="-459293">
              <a:buClr>
                <a:schemeClr val="accent1"/>
              </a:buClr>
              <a:buSzPct val="100000"/>
              <a:buFont typeface="+mj-lt"/>
              <a:buAutoNum type="arabicPeriod"/>
              <a:defRPr sz="2401">
                <a:solidFill>
                  <a:schemeClr val="tx1"/>
                </a:solidFill>
              </a:defRPr>
            </a:lvl1pPr>
            <a:lvl2pPr marL="863552" indent="-380978">
              <a:buSzPct val="90000"/>
              <a:buFont typeface="+mj-lt"/>
              <a:buAutoNum type="alphaLcPeriod"/>
              <a:defRPr sz="2135">
                <a:solidFill>
                  <a:schemeClr val="tx1"/>
                </a:solidFill>
              </a:defRPr>
            </a:lvl2pPr>
            <a:lvl3pPr marL="1185268" indent="-264568">
              <a:buSzPct val="90000"/>
              <a:buFont typeface="+mj-lt"/>
              <a:buAutoNum type="romanLcPeriod"/>
              <a:defRPr sz="1868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2135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99978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16461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01572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540137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70901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567" indent="0">
              <a:buNone/>
              <a:defRPr sz="2667" b="1"/>
            </a:lvl2pPr>
            <a:lvl3pPr marL="1219132" indent="0">
              <a:buNone/>
              <a:defRPr sz="2401" b="1"/>
            </a:lvl3pPr>
            <a:lvl4pPr marL="1828700" indent="0">
              <a:buNone/>
              <a:defRPr sz="2135" b="1"/>
            </a:lvl4pPr>
            <a:lvl5pPr marL="2438267" indent="0">
              <a:buNone/>
              <a:defRPr sz="2135" b="1"/>
            </a:lvl5pPr>
            <a:lvl6pPr marL="3047832" indent="0">
              <a:buNone/>
              <a:defRPr sz="2135" b="1"/>
            </a:lvl6pPr>
            <a:lvl7pPr marL="3657399" indent="0">
              <a:buNone/>
              <a:defRPr sz="2135" b="1"/>
            </a:lvl7pPr>
            <a:lvl8pPr marL="4266965" indent="0">
              <a:buNone/>
              <a:defRPr sz="2135" b="1"/>
            </a:lvl8pPr>
            <a:lvl9pPr marL="4876533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3"/>
            <a:ext cx="5386917" cy="4053388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567" indent="0">
              <a:buNone/>
              <a:defRPr sz="2667" b="1"/>
            </a:lvl2pPr>
            <a:lvl3pPr marL="1219132" indent="0">
              <a:buNone/>
              <a:defRPr sz="2401" b="1"/>
            </a:lvl3pPr>
            <a:lvl4pPr marL="1828700" indent="0">
              <a:buNone/>
              <a:defRPr sz="2135" b="1"/>
            </a:lvl4pPr>
            <a:lvl5pPr marL="2438267" indent="0">
              <a:buNone/>
              <a:defRPr sz="2135" b="1"/>
            </a:lvl5pPr>
            <a:lvl6pPr marL="3047832" indent="0">
              <a:buNone/>
              <a:defRPr sz="2135" b="1"/>
            </a:lvl6pPr>
            <a:lvl7pPr marL="3657399" indent="0">
              <a:buNone/>
              <a:defRPr sz="2135" b="1"/>
            </a:lvl7pPr>
            <a:lvl8pPr marL="4266965" indent="0">
              <a:buNone/>
              <a:defRPr sz="2135" b="1"/>
            </a:lvl8pPr>
            <a:lvl9pPr marL="4876533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  <a:latin typeface="Segoe UI" panose="020B0502040204020203" pitchFamily="34" charset="0"/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4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91438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37069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20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0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347034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347034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235676" y="1917702"/>
            <a:ext cx="3374713" cy="3969655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1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2pPr>
            <a:lvl3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3pPr>
            <a:lvl4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4pPr>
            <a:lvl5pPr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defRPr sz="2135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8235676" y="1160447"/>
            <a:ext cx="3374713" cy="75452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401" b="1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1" y="1152967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1" y="1914965"/>
            <a:ext cx="1097280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2099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79228" y="1155701"/>
            <a:ext cx="0" cy="473165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5742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356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9" y="1250268"/>
            <a:ext cx="3115732" cy="4656499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267202" y="1250269"/>
            <a:ext cx="7251700" cy="46672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5470150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6136" y="23601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4718" y="4895192"/>
            <a:ext cx="10972801" cy="648968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99"/>
              </a:spcAft>
              <a:buClr>
                <a:schemeClr val="accent2"/>
              </a:buClr>
              <a:buNone/>
              <a:defRPr sz="2135">
                <a:solidFill>
                  <a:schemeClr val="tx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6140" y="1214443"/>
            <a:ext cx="10979149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85453735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2"/>
            <a:ext cx="12192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719" y="2372554"/>
            <a:ext cx="5494604" cy="3150276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>
                <a:solidFill>
                  <a:schemeClr val="bg1"/>
                </a:solidFill>
              </a:defRPr>
            </a:lvl1pPr>
            <a:lvl2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2pPr>
            <a:lvl3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3pPr>
            <a:lvl4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4pPr>
            <a:lvl5pPr>
              <a:lnSpc>
                <a:spcPts val="4000"/>
              </a:lnSpc>
              <a:spcBef>
                <a:spcPts val="95"/>
              </a:spcBef>
              <a:buClr>
                <a:schemeClr val="accent2"/>
              </a:buClr>
              <a:defRPr sz="3200"/>
            </a:lvl5pPr>
          </a:lstStyle>
          <a:p>
            <a:pPr lvl="0"/>
            <a:r>
              <a:rPr lang="en-US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630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717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0035"/>
            <a:ext cx="5384800" cy="4660268"/>
          </a:xfrm>
        </p:spPr>
        <p:txBody>
          <a:bodyPr/>
          <a:lstStyle>
            <a:lvl1pPr>
              <a:defRPr sz="2401">
                <a:solidFill>
                  <a:schemeClr val="tx1"/>
                </a:solidFill>
              </a:defRPr>
            </a:lvl1pPr>
            <a:lvl2pPr>
              <a:defRPr sz="2135">
                <a:solidFill>
                  <a:schemeClr val="tx1"/>
                </a:solidFill>
              </a:defRPr>
            </a:lvl2pPr>
            <a:lvl3pPr>
              <a:defRPr sz="1868">
                <a:solidFill>
                  <a:schemeClr val="tx1"/>
                </a:solidFill>
              </a:defRPr>
            </a:lvl3pPr>
            <a:lvl4pPr>
              <a:defRPr sz="2401"/>
            </a:lvl4pPr>
            <a:lvl5pPr>
              <a:defRPr sz="2401"/>
            </a:lvl5pPr>
            <a:lvl6pPr>
              <a:defRPr sz="2401"/>
            </a:lvl6pPr>
            <a:lvl7pPr>
              <a:defRPr sz="2401"/>
            </a:lvl7pPr>
            <a:lvl8pPr>
              <a:defRPr sz="2401"/>
            </a:lvl8pPr>
            <a:lvl9pPr>
              <a:defRPr sz="24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1031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4736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6"/>
            <a:ext cx="12192000" cy="4917323"/>
          </a:xfrm>
        </p:spPr>
        <p:txBody>
          <a:bodyPr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5975133"/>
            <a:ext cx="10972801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95"/>
              </a:spcBef>
              <a:buClr>
                <a:schemeClr val="accent2"/>
              </a:buClr>
              <a:buNone/>
              <a:defRPr sz="2135" b="0" i="0" baseline="0">
                <a:solidFill>
                  <a:schemeClr val="tx1"/>
                </a:solidFill>
              </a:defRPr>
            </a:lvl1pPr>
            <a:lvl2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2pPr>
            <a:lvl3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3pPr>
            <a:lvl4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4pPr>
            <a:lvl5pPr>
              <a:lnSpc>
                <a:spcPts val="4800"/>
              </a:lnSpc>
              <a:spcBef>
                <a:spcPts val="95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1523201467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4718" y="227754"/>
            <a:ext cx="10972801" cy="6260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1038667"/>
            <a:ext cx="12192000" cy="5819336"/>
          </a:xfrm>
        </p:spPr>
        <p:txBody>
          <a:bodyPr>
            <a:normAutofit/>
          </a:bodyPr>
          <a:lstStyle>
            <a:lvl1pPr marL="0" indent="0">
              <a:buNone/>
              <a:defRPr sz="2933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16879030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9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40811170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DDCE-EFC7-4997-B693-00C81DDA8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570976"/>
            <a:ext cx="9144000" cy="193899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0F4C2-A060-41D9-ADF7-D01BDD34B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7"/>
            <a:ext cx="9144000" cy="1655763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187" indent="0" algn="ctr">
              <a:buNone/>
              <a:defRPr sz="2001"/>
            </a:lvl2pPr>
            <a:lvl3pPr marL="914372" indent="0" algn="ctr">
              <a:buNone/>
              <a:defRPr sz="1800"/>
            </a:lvl3pPr>
            <a:lvl4pPr marL="1371559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1" indent="0" algn="ctr">
              <a:buNone/>
              <a:defRPr sz="1600"/>
            </a:lvl6pPr>
            <a:lvl7pPr marL="2743117" indent="0" algn="ctr">
              <a:buNone/>
              <a:defRPr sz="1600"/>
            </a:lvl7pPr>
            <a:lvl8pPr marL="3200304" indent="0" algn="ctr">
              <a:buNone/>
              <a:defRPr sz="1600"/>
            </a:lvl8pPr>
            <a:lvl9pPr marL="365749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14E2-831B-419C-8C97-A539C604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7DA6F061-0A21-4589-8FF9-B0816AC854A6}" type="datetimeFigureOut">
              <a:rPr lang="en-US" smtClean="0"/>
              <a:pPr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D79A4-657D-4434-9F40-18F146D5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D36C5-75F5-40C4-B70E-E18868AB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FB86-03E8-4A7E-9B15-6FD0A80C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3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20" y="997807"/>
            <a:ext cx="5386917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720" y="1828801"/>
            <a:ext cx="5386917" cy="4053385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009683"/>
            <a:ext cx="5389033" cy="830997"/>
          </a:xfrm>
        </p:spPr>
        <p:txBody>
          <a:bodyPr anchor="b"/>
          <a:lstStyle>
            <a:lvl1pPr marL="0" indent="0">
              <a:buNone/>
              <a:defRPr sz="2401" b="1">
                <a:solidFill>
                  <a:schemeClr val="tx1"/>
                </a:solidFill>
              </a:defRPr>
            </a:lvl1pPr>
            <a:lvl2pPr marL="609646" indent="0">
              <a:buNone/>
              <a:defRPr sz="2667" b="1"/>
            </a:lvl2pPr>
            <a:lvl3pPr marL="1219294" indent="0">
              <a:buNone/>
              <a:defRPr sz="2401" b="1"/>
            </a:lvl3pPr>
            <a:lvl4pPr marL="1828938" indent="0">
              <a:buNone/>
              <a:defRPr sz="2135" b="1"/>
            </a:lvl4pPr>
            <a:lvl5pPr marL="2438584" indent="0">
              <a:buNone/>
              <a:defRPr sz="2135" b="1"/>
            </a:lvl5pPr>
            <a:lvl6pPr marL="3048232" indent="0">
              <a:buNone/>
              <a:defRPr sz="2135" b="1"/>
            </a:lvl6pPr>
            <a:lvl7pPr marL="3657878" indent="0">
              <a:buNone/>
              <a:defRPr sz="2135" b="1"/>
            </a:lvl7pPr>
            <a:lvl8pPr marL="4267523" indent="0">
              <a:buNone/>
              <a:defRPr sz="2135" b="1"/>
            </a:lvl8pPr>
            <a:lvl9pPr marL="4877170" indent="0">
              <a:buNone/>
              <a:defRPr sz="2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840679"/>
            <a:ext cx="5389033" cy="4055159"/>
          </a:xfrm>
        </p:spPr>
        <p:txBody>
          <a:bodyPr/>
          <a:lstStyle>
            <a:lvl1pPr>
              <a:spcBef>
                <a:spcPts val="799"/>
              </a:spcBef>
              <a:defRPr sz="2135">
                <a:solidFill>
                  <a:schemeClr val="tx1"/>
                </a:solidFill>
              </a:defRPr>
            </a:lvl1pPr>
            <a:lvl2pPr>
              <a:spcBef>
                <a:spcPts val="799"/>
              </a:spcBef>
              <a:defRPr sz="1868">
                <a:solidFill>
                  <a:schemeClr val="tx1"/>
                </a:solidFill>
              </a:defRPr>
            </a:lvl2pPr>
            <a:lvl3pPr>
              <a:spcBef>
                <a:spcPts val="799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799"/>
              </a:spcBef>
              <a:defRPr sz="1600"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4717" y="225733"/>
            <a:ext cx="10922000" cy="626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smtClean="0"/>
            </a:lvl1pPr>
          </a:lstStyle>
          <a:p>
            <a:fld id="{A387B98D-4CB9-4AD3-8B9C-14B3BFED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30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21" Type="http://schemas.openxmlformats.org/officeDocument/2006/relationships/image" Target="../media/image4.emf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3.xml"/><Relationship Id="rId21" Type="http://schemas.openxmlformats.org/officeDocument/2006/relationships/image" Target="../media/image4.emf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9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4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92"/>
            <a:ext cx="10932584" cy="423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7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A387B98D-4CB9-4AD3-8B9C-14B3BFED954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0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2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2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2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740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0">
          <a:solidFill>
            <a:schemeClr val="accent2">
              <a:lumMod val="75000"/>
            </a:schemeClr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646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29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9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58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5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Segoe UI Semilight" panose="020B0402040204020203" pitchFamily="34" charset="0"/>
          <a:ea typeface="+mn-ea"/>
          <a:cs typeface="+mn-cs"/>
        </a:defRPr>
      </a:lvl1pPr>
      <a:lvl2pPr marL="755706" indent="-294238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Segoe UI Semilight" panose="020B0402040204020203" pitchFamily="34" charset="0"/>
        </a:defRPr>
      </a:lvl2pPr>
      <a:lvl3pPr marL="121717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Segoe UI Semilight" panose="020B0402040204020203" pitchFamily="34" charset="0"/>
        </a:defRPr>
      </a:lvl3pPr>
      <a:lvl4pPr marL="1678645" indent="-30905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527" indent="-298474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9173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820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8466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8111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46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29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93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58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232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87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523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17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6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88"/>
            <a:ext cx="10932584" cy="423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9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7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BDF3FB86-03E8-4A7E-9B15-6FD0A80CA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2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4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2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2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461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0">
          <a:solidFill>
            <a:schemeClr val="accent2">
              <a:lumMod val="75000"/>
            </a:schemeClr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56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132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7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26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16" indent="-30901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Segoe UI Semilight" panose="020B0402040204020203" pitchFamily="34" charset="0"/>
          <a:ea typeface="+mn-ea"/>
          <a:cs typeface="+mn-cs"/>
        </a:defRPr>
      </a:lvl1pPr>
      <a:lvl2pPr marL="755608" indent="-294201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Segoe UI Semilight" panose="020B0402040204020203" pitchFamily="34" charset="0"/>
        </a:defRPr>
      </a:lvl2pPr>
      <a:lvl3pPr marL="1217018" indent="-30901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Segoe UI Semilight" panose="020B0402040204020203" pitchFamily="34" charset="0"/>
        </a:defRPr>
      </a:lvl3pPr>
      <a:lvl4pPr marL="1678425" indent="-30901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248" indent="-298435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8816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383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7948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7515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567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2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0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267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7832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399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6965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6533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4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92"/>
            <a:ext cx="10932584" cy="423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7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4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0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2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1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1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775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646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29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9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58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5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+mn-lt"/>
          <a:ea typeface="+mn-ea"/>
          <a:cs typeface="+mn-cs"/>
        </a:defRPr>
      </a:lvl1pPr>
      <a:lvl2pPr marL="755706" indent="-294238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+mn-lt"/>
        </a:defRPr>
      </a:lvl2pPr>
      <a:lvl3pPr marL="121717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+mn-lt"/>
        </a:defRPr>
      </a:lvl3pPr>
      <a:lvl4pPr marL="1678645" indent="-30905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527" indent="-298474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9173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820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8466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8111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46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29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93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58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232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87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523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17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4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92"/>
            <a:ext cx="10932584" cy="423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7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176367" y="6164733"/>
            <a:ext cx="349776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5" smtClean="0">
                <a:solidFill>
                  <a:schemeClr val="tx1"/>
                </a:solidFill>
              </a:defRPr>
            </a:lvl1pPr>
          </a:lstStyle>
          <a:p>
            <a:pPr defTabSz="1219170"/>
            <a:fld id="{B6F15528-21DE-4FAA-801E-634DDDAF4B2B}" type="slidenum">
              <a:rPr lang="en-US" smtClean="0">
                <a:solidFill>
                  <a:srgbClr val="000000"/>
                </a:solidFill>
              </a:rPr>
              <a:pPr defTabSz="121917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0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2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1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1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71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646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29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938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58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5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+mn-lt"/>
          <a:ea typeface="+mn-ea"/>
          <a:cs typeface="+mn-cs"/>
        </a:defRPr>
      </a:lvl1pPr>
      <a:lvl2pPr marL="755706" indent="-294238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+mn-lt"/>
        </a:defRPr>
      </a:lvl2pPr>
      <a:lvl3pPr marL="1217176" indent="-30905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+mn-lt"/>
        </a:defRPr>
      </a:lvl3pPr>
      <a:lvl4pPr marL="1678645" indent="-30905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527" indent="-298474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9173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820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8466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8111" indent="-298474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46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29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93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584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232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878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523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170" algn="l" defTabSz="121929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717" y="225736"/>
            <a:ext cx="10922000" cy="6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9" y="1144588"/>
            <a:ext cx="10932584" cy="423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4" y="6545119"/>
            <a:ext cx="12202617" cy="322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278068" y="6164736"/>
            <a:ext cx="34977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67" smtClean="0">
                <a:solidFill>
                  <a:schemeClr val="tx1"/>
                </a:solidFill>
                <a:latin typeface="Segoe UI" panose="020B0502040204020203" pitchFamily="34" charset="0"/>
              </a:defRPr>
            </a:lvl1pPr>
          </a:lstStyle>
          <a:p>
            <a:fld id="{BDF3FB86-03E8-4A7E-9B15-6FD0A80CAE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58" descr="C:\Users\Sarah\Desktop\IHME_logo_rgb-01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2" y="6176779"/>
            <a:ext cx="3142445" cy="1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2114" y="6137147"/>
            <a:ext cx="3749757" cy="270420"/>
            <a:chOff x="451582" y="4588285"/>
            <a:chExt cx="3011671" cy="217192"/>
          </a:xfrm>
        </p:grpSpPr>
        <p:pic>
          <p:nvPicPr>
            <p:cNvPr id="16" name="Picture 15" descr="IHME_logo_acr_RGB_sm.png"/>
            <p:cNvPicPr>
              <a:picLocks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82" y="4588285"/>
              <a:ext cx="670914" cy="217192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263573" y="4605293"/>
              <a:ext cx="0" cy="189061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2">
              <a:lum bright="-30000"/>
            </a:blip>
            <a:srcRect l="13858"/>
            <a:stretch/>
          </p:blipFill>
          <p:spPr>
            <a:xfrm>
              <a:off x="1679866" y="4623146"/>
              <a:ext cx="1783387" cy="15335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/>
            </p:cNvPicPr>
            <p:nvPr userDrawn="1"/>
          </p:nvPicPr>
          <p:blipFill rotWithShape="1">
            <a:blip r:embed="rId22">
              <a:lum/>
            </a:blip>
            <a:srcRect r="87556"/>
            <a:stretch/>
          </p:blipFill>
          <p:spPr>
            <a:xfrm>
              <a:off x="1392699" y="4625681"/>
              <a:ext cx="257864" cy="15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084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468" b="1">
          <a:solidFill>
            <a:schemeClr val="accent1"/>
          </a:solidFill>
          <a:latin typeface="Segoe UI" panose="020B0502040204020203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accent1"/>
          </a:solidFill>
          <a:latin typeface="Arial" charset="0"/>
        </a:defRPr>
      </a:lvl5pPr>
      <a:lvl6pPr marL="60956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6pPr>
      <a:lvl7pPr marL="1219132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7pPr>
      <a:lvl8pPr marL="18287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8pPr>
      <a:lvl9pPr marL="2438267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9pPr>
    </p:titleStyle>
    <p:bodyStyle>
      <a:lvl1pPr marL="309016" indent="-30901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120000"/>
        <a:buChar char="•"/>
        <a:defRPr sz="2401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755608" indent="-294201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135">
          <a:solidFill>
            <a:schemeClr val="tx1"/>
          </a:solidFill>
          <a:latin typeface="Segoe UI" panose="020B0502040204020203" pitchFamily="34" charset="0"/>
        </a:defRPr>
      </a:lvl2pPr>
      <a:lvl3pPr marL="1217018" indent="-309016" algn="l" rtl="0" eaLnBrk="1" fontAlgn="base" hangingPunct="1">
        <a:spcBef>
          <a:spcPts val="799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 sz="1868">
          <a:solidFill>
            <a:schemeClr val="tx1"/>
          </a:solidFill>
          <a:latin typeface="Segoe UI" panose="020B0502040204020203" pitchFamily="34" charset="0"/>
        </a:defRPr>
      </a:lvl3pPr>
      <a:lvl4pPr marL="1678425" indent="-309016" algn="l" rtl="0" eaLnBrk="1" fontAlgn="base" hangingPunct="1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135">
          <a:solidFill>
            <a:srgbClr val="404040"/>
          </a:solidFill>
          <a:latin typeface="+mn-lt"/>
        </a:defRPr>
      </a:lvl4pPr>
      <a:lvl5pPr marL="2129248" indent="-298435" algn="l" rtl="0" eaLnBrk="1" fontAlgn="base" hangingPunct="1">
        <a:spcBef>
          <a:spcPct val="45000"/>
        </a:spcBef>
        <a:spcAft>
          <a:spcPct val="0"/>
        </a:spcAft>
        <a:buChar char="»"/>
        <a:defRPr sz="2135">
          <a:solidFill>
            <a:schemeClr val="tx1"/>
          </a:solidFill>
          <a:latin typeface="+mn-lt"/>
        </a:defRPr>
      </a:lvl5pPr>
      <a:lvl6pPr marL="2738816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348383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957948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567515" indent="-298435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567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2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0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267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7832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399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6965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6533" algn="l" defTabSz="1219132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ashington.zoom.us/s/6310876038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help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6.xml"/><Relationship Id="rId5" Type="http://schemas.openxmlformats.org/officeDocument/2006/relationships/hyperlink" Target="https://support.rstudio.com/hc/en-us" TargetMode="External"/><Relationship Id="rId4" Type="http://schemas.openxmlformats.org/officeDocument/2006/relationships/hyperlink" Target="https://support.rstudio.com/hc/en-us/articles/200552336-Getting-Help-with-R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8368" y="2299506"/>
            <a:ext cx="10363200" cy="789896"/>
          </a:xfrm>
        </p:spPr>
        <p:txBody>
          <a:bodyPr/>
          <a:lstStyle/>
          <a:p>
            <a:r>
              <a:rPr lang="en-US" sz="4400" b="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Epi 510: Data management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84719" y="3648711"/>
            <a:ext cx="10386484" cy="957925"/>
          </a:xfrm>
        </p:spPr>
        <p:txBody>
          <a:bodyPr/>
          <a:lstStyle/>
          <a:p>
            <a:r>
              <a:rPr lang="en-US" dirty="0"/>
              <a:t>Fall 2022</a:t>
            </a:r>
          </a:p>
          <a:p>
            <a:r>
              <a:rPr lang="en-US" dirty="0"/>
              <a:t>Jeff Stanaway, MPH PhD</a:t>
            </a:r>
          </a:p>
        </p:txBody>
      </p:sp>
    </p:spTree>
    <p:extLst>
      <p:ext uri="{BB962C8B-B14F-4D97-AF65-F5344CB8AC3E}">
        <p14:creationId xmlns:p14="http://schemas.microsoft.com/office/powerpoint/2010/main" val="36632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80980" y="1466518"/>
            <a:ext cx="10727081" cy="73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82" marR="10742" indent="-14770" defTabSz="1219170">
              <a:lnSpc>
                <a:spcPct val="102600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We can also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recode multi-level categorical variables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like etoh2, to be more intuitive and useful for our subsequent analyses.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308111" y="2594115"/>
            <a:ext cx="11668539" cy="2528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vipcls</a:t>
            </a:r>
            <a:r>
              <a:rPr lang="en-US" sz="2327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etoh2  &lt;-  </a:t>
            </a:r>
            <a:r>
              <a:rPr lang="en-US" sz="2327" dirty="0">
                <a:solidFill>
                  <a:srgbClr val="214987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factor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(vipcls</a:t>
            </a:r>
            <a:r>
              <a:rPr lang="en-US" sz="2327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etoh2, </a:t>
            </a:r>
          </a:p>
          <a:p>
            <a:pPr marL="26855" defTabSz="1219170"/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	levels = 1:6, </a:t>
            </a:r>
          </a:p>
          <a:p>
            <a:pPr marL="26855" defTabSz="1219170"/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	labels=c("every day", "3-5/</a:t>
            </a:r>
            <a:r>
              <a:rPr lang="en-US" sz="2327" dirty="0" err="1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wk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", "1/</a:t>
            </a:r>
            <a:r>
              <a:rPr lang="en-US" sz="2327" dirty="0" err="1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wk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","&lt;1/</a:t>
            </a:r>
            <a:r>
              <a:rPr lang="en-US" sz="2327" dirty="0" err="1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wk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", "&lt;1/month", 	"never"))				</a:t>
            </a:r>
            <a:r>
              <a:rPr lang="en-US" sz="2327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# convert to factor</a:t>
            </a:r>
            <a:endParaRPr lang="en-US" sz="2327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  <a:p>
            <a:pPr marL="26855" defTabSz="1219170"/>
            <a:endParaRPr lang="en-US" sz="2327" dirty="0">
              <a:solidFill>
                <a:srgbClr val="000000"/>
              </a:solidFill>
              <a:latin typeface="Consolas" panose="020B0609020204030204" pitchFamily="49" charset="0"/>
              <a:cs typeface="Segoe UI Semibold" panose="020B0702040204020203" pitchFamily="34" charset="0"/>
            </a:endParaRPr>
          </a:p>
          <a:p>
            <a:pPr marL="26855" marR="163813" defTabSz="1219170">
              <a:lnSpc>
                <a:spcPct val="102699"/>
              </a:lnSpc>
            </a:pPr>
            <a:r>
              <a:rPr lang="da-DK" sz="2327" b="1" dirty="0">
                <a:solidFill>
                  <a:srgbClr val="214987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levels</a:t>
            </a:r>
            <a:r>
              <a:rPr lang="da-DK"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(vipcls</a:t>
            </a:r>
            <a:r>
              <a:rPr lang="da-DK" sz="2327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da-DK"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etoh2)</a:t>
            </a:r>
            <a:r>
              <a:rPr lang="da-DK" sz="2327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 				# check levels</a:t>
            </a:r>
            <a:endParaRPr lang="da-DK" sz="2327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  <a:p>
            <a:pPr lvl="0"/>
            <a:r>
              <a:rPr lang="da-DK" sz="2327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##  [1] 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"every day" "3-5/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wk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" "1/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wk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" "&lt;1/</a:t>
            </a:r>
            <a:r>
              <a:rPr lang="en-US" alt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wk</a:t>
            </a:r>
            <a:r>
              <a:rPr lang="en-US" alt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" "&lt;1/month" "never"</a:t>
            </a:r>
            <a:endParaRPr lang="en-US" altLang="en-US" sz="4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1966EF1-A3A0-4E6C-98C1-3F99C3F5E5A0}"/>
              </a:ext>
            </a:extLst>
          </p:cNvPr>
          <p:cNvSpPr/>
          <p:nvPr/>
        </p:nvSpPr>
        <p:spPr>
          <a:xfrm>
            <a:off x="609600" y="630113"/>
            <a:ext cx="995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Putting things together to recode factors in </a:t>
            </a:r>
            <a:r>
              <a:rPr lang="en-US" sz="3200" dirty="0" err="1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vipcls</a:t>
            </a:r>
            <a:endParaRPr lang="en-US" sz="3200" dirty="0">
              <a:solidFill>
                <a:srgbClr val="308600">
                  <a:lumMod val="75000"/>
                </a:srgb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9330" y="129857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14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00891" y="1109467"/>
            <a:ext cx="10727081" cy="344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82" marR="10742" lvl="0" indent="-14770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Let's create a maternal age category variable </a:t>
            </a:r>
            <a:endParaRPr kumimoji="0" sz="2327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00891" y="1887584"/>
            <a:ext cx="10851927" cy="17905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[</a:t>
            </a: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&lt;=15] &lt;- NA</a:t>
            </a:r>
          </a:p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27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Segoe UI Semibold" panose="020B0702040204020203" pitchFamily="34" charset="0"/>
            </a:endParaRPr>
          </a:p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vipcls$momAgeCat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[</a:t>
            </a: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&lt;=19] &lt;- 1</a:t>
            </a:r>
          </a:p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vipcls$momAgeCat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[</a:t>
            </a: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&gt;19 &amp; </a:t>
            </a: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&lt;30] &lt;- 2</a:t>
            </a:r>
          </a:p>
          <a:p>
            <a:pPr marL="26855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vipcls$momAgeCat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[</a:t>
            </a:r>
            <a:r>
              <a:rPr kumimoji="0" lang="en-US" sz="2327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vipcls$momage</a:t>
            </a: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Semibold" panose="020B0702040204020203" pitchFamily="34" charset="0"/>
              </a:rPr>
              <a:t>&gt;=30] &lt;- 3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1966EF1-A3A0-4E6C-98C1-3F99C3F5E5A0}"/>
              </a:ext>
            </a:extLst>
          </p:cNvPr>
          <p:cNvSpPr/>
          <p:nvPr/>
        </p:nvSpPr>
        <p:spPr>
          <a:xfrm>
            <a:off x="600891" y="342731"/>
            <a:ext cx="995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308600">
                    <a:lumMod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Creating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414356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00891" y="1109467"/>
            <a:ext cx="10727081" cy="344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82" marR="10742" lvl="0" indent="-14770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Let's check the contents</a:t>
            </a:r>
            <a:endParaRPr kumimoji="0" sz="232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1966EF1-A3A0-4E6C-98C1-3F99C3F5E5A0}"/>
              </a:ext>
            </a:extLst>
          </p:cNvPr>
          <p:cNvSpPr/>
          <p:nvPr/>
        </p:nvSpPr>
        <p:spPr>
          <a:xfrm>
            <a:off x="600891" y="342731"/>
            <a:ext cx="995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308600">
                    <a:lumMod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Creating categorical variables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1919287"/>
            <a:ext cx="94202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5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00891" y="1109467"/>
            <a:ext cx="10727081" cy="344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82" marR="10742" lvl="0" indent="-14770" algn="l" defTabSz="1219170" rtl="0" eaLnBrk="0" fontAlgn="base" latinLnBrk="0" hangingPunct="0">
              <a:lnSpc>
                <a:spcPct val="10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2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Let's create a maternal age category variable </a:t>
            </a:r>
            <a:endParaRPr kumimoji="0" sz="2327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00891" y="1887584"/>
            <a:ext cx="10851927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vipcls$momAgeCat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 &lt;- factor(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vipcls$momAgeCat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, 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	levels = 1:3, </a:t>
            </a:r>
            <a:b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</a:b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	labels = c(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"&lt;20 years"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"20-29 years"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"30+ years"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table(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vipcls$momAgeCat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useNA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 =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"always"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&lt;20 years  20-29 years  30+ years  &lt;NA&gt;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itchFamily="34" charset="0"/>
              </a:rPr>
              <a:t>     2875         7974       2430     6 </a:t>
            </a:r>
            <a:endParaRPr kumimoji="0" lang="en-US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1966EF1-A3A0-4E6C-98C1-3F99C3F5E5A0}"/>
              </a:ext>
            </a:extLst>
          </p:cNvPr>
          <p:cNvSpPr/>
          <p:nvPr/>
        </p:nvSpPr>
        <p:spPr>
          <a:xfrm>
            <a:off x="600891" y="342731"/>
            <a:ext cx="995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08600">
                    <a:lumMod val="7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Converting to a labelled factor variable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59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maternal age category in which you categorize maternal age in 5-year bins (i.e. &lt;20, 20-24, 25-29, 30-34, 35+).  Convert this to a labelled factor variable.</a:t>
            </a:r>
          </a:p>
        </p:txBody>
      </p:sp>
    </p:spTree>
    <p:extLst>
      <p:ext uri="{BB962C8B-B14F-4D97-AF65-F5344CB8AC3E}">
        <p14:creationId xmlns:p14="http://schemas.microsoft.com/office/powerpoint/2010/main" val="178885033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6106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remove a single column by assigning it to </a:t>
            </a:r>
            <a:r>
              <a:rPr lang="en-US" dirty="0">
                <a:latin typeface="Consolas" panose="020B0609020204030204" pitchFamily="49" charset="0"/>
              </a:rPr>
              <a:t>NULL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alternatively code as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613" y="1753645"/>
            <a:ext cx="11415009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names(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[1] "</a:t>
            </a:r>
            <a:r>
              <a:rPr lang="en-US" sz="1400" dirty="0" err="1">
                <a:latin typeface="Consolas" panose="020B0609020204030204" pitchFamily="49" charset="0"/>
              </a:rPr>
              <a:t>patid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momage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raceth</a:t>
            </a:r>
            <a:r>
              <a:rPr lang="en-US" sz="1400" dirty="0">
                <a:latin typeface="Consolas" panose="020B0609020204030204" pitchFamily="49" charset="0"/>
              </a:rPr>
              <a:t>"  "grade"  "</a:t>
            </a:r>
            <a:r>
              <a:rPr lang="en-US" sz="1400" dirty="0" err="1">
                <a:latin typeface="Consolas" panose="020B0609020204030204" pitchFamily="49" charset="0"/>
              </a:rPr>
              <a:t>marstat</a:t>
            </a:r>
            <a:r>
              <a:rPr lang="en-US" sz="1400" dirty="0">
                <a:latin typeface="Consolas" panose="020B0609020204030204" pitchFamily="49" charset="0"/>
              </a:rPr>
              <a:t>" "cigs1"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[13] "cigs2"  "etoh1"  "etoh2"  "</a:t>
            </a:r>
            <a:r>
              <a:rPr lang="en-US" sz="1400" dirty="0" err="1">
                <a:latin typeface="Consolas" panose="020B0609020204030204" pitchFamily="49" charset="0"/>
              </a:rPr>
              <a:t>partyr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pregnum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delges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bw</a:t>
            </a:r>
            <a:r>
              <a:rPr lang="en-US" sz="1400" dirty="0">
                <a:latin typeface="Consolas" panose="020B0609020204030204" pitchFamily="49" charset="0"/>
              </a:rPr>
              <a:t>"   "</a:t>
            </a:r>
            <a:r>
              <a:rPr lang="en-US" sz="1400" dirty="0" err="1">
                <a:latin typeface="Consolas" panose="020B0609020204030204" pitchFamily="49" charset="0"/>
              </a:rPr>
              <a:t>deltype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induclab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auglab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intrapih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vipcls$patid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 &lt;- NULL</a:t>
            </a:r>
          </a:p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names(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[1] "</a:t>
            </a:r>
            <a:r>
              <a:rPr lang="en-US" sz="1400" dirty="0" err="1">
                <a:latin typeface="Consolas" panose="020B0609020204030204" pitchFamily="49" charset="0"/>
              </a:rPr>
              <a:t>delmo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momage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raceth</a:t>
            </a:r>
            <a:r>
              <a:rPr lang="en-US" sz="1400" dirty="0">
                <a:latin typeface="Consolas" panose="020B0609020204030204" pitchFamily="49" charset="0"/>
              </a:rPr>
              <a:t>"  "grade"  "</a:t>
            </a:r>
            <a:r>
              <a:rPr lang="en-US" sz="1400" dirty="0" err="1">
                <a:latin typeface="Consolas" panose="020B0609020204030204" pitchFamily="49" charset="0"/>
              </a:rPr>
              <a:t>marstat</a:t>
            </a:r>
            <a:r>
              <a:rPr lang="en-US" sz="1400" dirty="0">
                <a:latin typeface="Consolas" panose="020B0609020204030204" pitchFamily="49" charset="0"/>
              </a:rPr>
              <a:t>" "cigs1"  "cigs2"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[13] "etoh1"  "etoh2"  "</a:t>
            </a:r>
            <a:r>
              <a:rPr lang="en-US" sz="1400" dirty="0" err="1">
                <a:latin typeface="Consolas" panose="020B0609020204030204" pitchFamily="49" charset="0"/>
              </a:rPr>
              <a:t>partyr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pregnum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delges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bw</a:t>
            </a:r>
            <a:r>
              <a:rPr lang="en-US" sz="1400" dirty="0">
                <a:latin typeface="Consolas" panose="020B0609020204030204" pitchFamily="49" charset="0"/>
              </a:rPr>
              <a:t>"   "</a:t>
            </a:r>
            <a:r>
              <a:rPr lang="en-US" sz="1400" dirty="0" err="1">
                <a:latin typeface="Consolas" panose="020B0609020204030204" pitchFamily="49" charset="0"/>
              </a:rPr>
              <a:t>deltype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induclab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auglab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intrapih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5" name="Rectangle 4"/>
          <p:cNvSpPr/>
          <p:nvPr/>
        </p:nvSpPr>
        <p:spPr>
          <a:xfrm>
            <a:off x="263613" y="4029206"/>
            <a:ext cx="11415009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[,</a:t>
            </a:r>
            <a:r>
              <a:rPr lang="en-US" sz="1400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4F9905"/>
                </a:solidFill>
                <a:latin typeface="Consolas" panose="020B0609020204030204" pitchFamily="49" charset="0"/>
              </a:rPr>
              <a:t>patid</a:t>
            </a:r>
            <a:r>
              <a:rPr lang="en-US" sz="1400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] &lt;- NULL</a:t>
            </a:r>
          </a:p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names(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[1] "</a:t>
            </a:r>
            <a:r>
              <a:rPr lang="en-US" sz="1400" dirty="0" err="1">
                <a:latin typeface="Consolas" panose="020B0609020204030204" pitchFamily="49" charset="0"/>
              </a:rPr>
              <a:t>delmo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momage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raceth</a:t>
            </a:r>
            <a:r>
              <a:rPr lang="en-US" sz="1400" dirty="0">
                <a:latin typeface="Consolas" panose="020B0609020204030204" pitchFamily="49" charset="0"/>
              </a:rPr>
              <a:t>"  "grade"  "</a:t>
            </a:r>
            <a:r>
              <a:rPr lang="en-US" sz="1400" dirty="0" err="1">
                <a:latin typeface="Consolas" panose="020B0609020204030204" pitchFamily="49" charset="0"/>
              </a:rPr>
              <a:t>marstat</a:t>
            </a:r>
            <a:r>
              <a:rPr lang="en-US" sz="1400" dirty="0">
                <a:latin typeface="Consolas" panose="020B0609020204030204" pitchFamily="49" charset="0"/>
              </a:rPr>
              <a:t>" "cigs1"  "cigs2"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[13] "etoh1"  "etoh2"  "</a:t>
            </a:r>
            <a:r>
              <a:rPr lang="en-US" sz="1400" dirty="0" err="1">
                <a:latin typeface="Consolas" panose="020B0609020204030204" pitchFamily="49" charset="0"/>
              </a:rPr>
              <a:t>partyr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pregnum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delges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bw</a:t>
            </a:r>
            <a:r>
              <a:rPr lang="en-US" sz="1400" dirty="0">
                <a:latin typeface="Consolas" panose="020B0609020204030204" pitchFamily="49" charset="0"/>
              </a:rPr>
              <a:t>"   "</a:t>
            </a:r>
            <a:r>
              <a:rPr lang="en-US" sz="1400" dirty="0" err="1">
                <a:latin typeface="Consolas" panose="020B0609020204030204" pitchFamily="49" charset="0"/>
              </a:rPr>
              <a:t>deltype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induclab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auglab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intrapih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29162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6106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also allows us to remove multiple columns at once: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613" y="1753645"/>
            <a:ext cx="11623587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names(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[1] "</a:t>
            </a:r>
            <a:r>
              <a:rPr lang="en-US" sz="1400" dirty="0" err="1">
                <a:latin typeface="Consolas" panose="020B0609020204030204" pitchFamily="49" charset="0"/>
              </a:rPr>
              <a:t>patid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delyr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enrdy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momage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raceth</a:t>
            </a:r>
            <a:r>
              <a:rPr lang="en-US" sz="1400" dirty="0">
                <a:latin typeface="Consolas" panose="020B0609020204030204" pitchFamily="49" charset="0"/>
              </a:rPr>
              <a:t>"  "grade"  "</a:t>
            </a:r>
            <a:r>
              <a:rPr lang="en-US" sz="1400" dirty="0" err="1">
                <a:latin typeface="Consolas" panose="020B0609020204030204" pitchFamily="49" charset="0"/>
              </a:rPr>
              <a:t>marstat</a:t>
            </a:r>
            <a:r>
              <a:rPr lang="en-US" sz="1400" dirty="0">
                <a:latin typeface="Consolas" panose="020B0609020204030204" pitchFamily="49" charset="0"/>
              </a:rPr>
              <a:t>" "cigs1"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[13] "cigs2"  "etoh1"  "etoh2"  "</a:t>
            </a:r>
            <a:r>
              <a:rPr lang="en-US" sz="1400" dirty="0" err="1">
                <a:latin typeface="Consolas" panose="020B0609020204030204" pitchFamily="49" charset="0"/>
              </a:rPr>
              <a:t>partyr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pregnum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delges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bw</a:t>
            </a:r>
            <a:r>
              <a:rPr lang="en-US" sz="1400" dirty="0">
                <a:latin typeface="Consolas" panose="020B0609020204030204" pitchFamily="49" charset="0"/>
              </a:rPr>
              <a:t>"   "</a:t>
            </a:r>
            <a:r>
              <a:rPr lang="en-US" sz="1400" dirty="0" err="1">
                <a:latin typeface="Consolas" panose="020B0609020204030204" pitchFamily="49" charset="0"/>
              </a:rPr>
              <a:t>deltype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induclab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auglab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intrapih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[,c("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patid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delmo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deldy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", "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delyr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")] &lt;- NULL</a:t>
            </a:r>
          </a:p>
          <a:p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&gt; names(</a:t>
            </a:r>
            <a:r>
              <a:rPr lang="en-US" sz="14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sz="14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[1] "</a:t>
            </a:r>
            <a:r>
              <a:rPr lang="en-US" sz="1400" dirty="0" err="1">
                <a:latin typeface="Consolas" panose="020B0609020204030204" pitchFamily="49" charset="0"/>
              </a:rPr>
              <a:t>enrmo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enrdy</a:t>
            </a:r>
            <a:r>
              <a:rPr lang="en-US" sz="1400" dirty="0">
                <a:latin typeface="Consolas" panose="020B0609020204030204" pitchFamily="49" charset="0"/>
              </a:rPr>
              <a:t>"   "</a:t>
            </a:r>
            <a:r>
              <a:rPr lang="en-US" sz="1400" dirty="0" err="1">
                <a:latin typeface="Consolas" panose="020B0609020204030204" pitchFamily="49" charset="0"/>
              </a:rPr>
              <a:t>enryr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momage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raceth</a:t>
            </a:r>
            <a:r>
              <a:rPr lang="en-US" sz="1400" dirty="0">
                <a:latin typeface="Consolas" panose="020B0609020204030204" pitchFamily="49" charset="0"/>
              </a:rPr>
              <a:t>"  "grade"    "</a:t>
            </a:r>
            <a:r>
              <a:rPr lang="en-US" sz="1400" dirty="0" err="1">
                <a:latin typeface="Consolas" panose="020B0609020204030204" pitchFamily="49" charset="0"/>
              </a:rPr>
              <a:t>marstat</a:t>
            </a:r>
            <a:r>
              <a:rPr lang="en-US" sz="1400" dirty="0">
                <a:latin typeface="Consolas" panose="020B0609020204030204" pitchFamily="49" charset="0"/>
              </a:rPr>
              <a:t>" "cigs1"  "cigs2"  "etoh1"  "etoh2"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[12] "</a:t>
            </a:r>
            <a:r>
              <a:rPr lang="en-US" sz="1400" dirty="0" err="1">
                <a:latin typeface="Consolas" panose="020B0609020204030204" pitchFamily="49" charset="0"/>
              </a:rPr>
              <a:t>partyr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pregnum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delges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bw</a:t>
            </a:r>
            <a:r>
              <a:rPr lang="en-US" sz="1400" dirty="0">
                <a:latin typeface="Consolas" panose="020B0609020204030204" pitchFamily="49" charset="0"/>
              </a:rPr>
              <a:t>"     "</a:t>
            </a:r>
            <a:r>
              <a:rPr lang="en-US" sz="1400" dirty="0" err="1">
                <a:latin typeface="Consolas" panose="020B0609020204030204" pitchFamily="49" charset="0"/>
              </a:rPr>
              <a:t>deltype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induclab</a:t>
            </a:r>
            <a:r>
              <a:rPr lang="en-US" sz="1400" dirty="0">
                <a:latin typeface="Consolas" panose="020B0609020204030204" pitchFamily="49" charset="0"/>
              </a:rPr>
              <a:t>" "</a:t>
            </a:r>
            <a:r>
              <a:rPr lang="en-US" sz="1400" dirty="0" err="1">
                <a:latin typeface="Consolas" panose="020B0609020204030204" pitchFamily="49" charset="0"/>
              </a:rPr>
              <a:t>auglab</a:t>
            </a:r>
            <a:r>
              <a:rPr lang="en-US" sz="1400" dirty="0">
                <a:latin typeface="Consolas" panose="020B0609020204030204" pitchFamily="49" charset="0"/>
              </a:rPr>
              <a:t>"  "</a:t>
            </a:r>
            <a:r>
              <a:rPr lang="en-US" sz="1400" dirty="0" err="1">
                <a:latin typeface="Consolas" panose="020B0609020204030204" pitchFamily="49" charset="0"/>
              </a:rPr>
              <a:t>intrapih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08390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6607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flip what we just did to keep selected columns:</a:t>
            </a:r>
          </a:p>
        </p:txBody>
      </p:sp>
      <p:sp>
        <p:nvSpPr>
          <p:cNvPr id="4" name="Rectangle 3"/>
          <p:cNvSpPr/>
          <p:nvPr/>
        </p:nvSpPr>
        <p:spPr>
          <a:xfrm>
            <a:off x="359080" y="1763410"/>
            <a:ext cx="11473841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 &lt;- 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[, c(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F9905"/>
                </a:solidFill>
                <a:latin typeface="Consolas" panose="020B0609020204030204" pitchFamily="49" charset="0"/>
              </a:rPr>
              <a:t>enrmo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 "</a:t>
            </a:r>
            <a:r>
              <a:rPr lang="en-US" dirty="0" err="1">
                <a:solidFill>
                  <a:srgbClr val="4F9905"/>
                </a:solidFill>
                <a:latin typeface="Consolas" panose="020B0609020204030204" pitchFamily="49" charset="0"/>
              </a:rPr>
              <a:t>enrdy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 "</a:t>
            </a:r>
            <a:r>
              <a:rPr lang="en-US" dirty="0" err="1">
                <a:solidFill>
                  <a:srgbClr val="4F9905"/>
                </a:solidFill>
                <a:latin typeface="Consolas" panose="020B0609020204030204" pitchFamily="49" charset="0"/>
              </a:rPr>
              <a:t>enryr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 "</a:t>
            </a:r>
            <a:r>
              <a:rPr lang="en-US" dirty="0" err="1">
                <a:solidFill>
                  <a:srgbClr val="4F9905"/>
                </a:solidFill>
                <a:latin typeface="Consolas" panose="020B0609020204030204" pitchFamily="49" charset="0"/>
              </a:rPr>
              <a:t>momage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 "</a:t>
            </a:r>
            <a:r>
              <a:rPr lang="en-US" dirty="0" err="1">
                <a:solidFill>
                  <a:srgbClr val="4F9905"/>
                </a:solidFill>
                <a:latin typeface="Consolas" panose="020B0609020204030204" pitchFamily="49" charset="0"/>
              </a:rPr>
              <a:t>raceth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 "grade"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 "</a:t>
            </a:r>
            <a:r>
              <a:rPr lang="en-US" dirty="0" err="1">
                <a:solidFill>
                  <a:srgbClr val="4F9905"/>
                </a:solidFill>
                <a:latin typeface="Consolas" panose="020B0609020204030204" pitchFamily="49" charset="0"/>
              </a:rPr>
              <a:t>marstat</a:t>
            </a:r>
            <a:r>
              <a:rPr lang="en-US" dirty="0">
                <a:solidFill>
                  <a:srgbClr val="4F990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&gt; names(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[1] "</a:t>
            </a:r>
            <a:r>
              <a:rPr lang="en-US" dirty="0" err="1">
                <a:latin typeface="Consolas" panose="020B0609020204030204" pitchFamily="49" charset="0"/>
              </a:rPr>
              <a:t>enrmo</a:t>
            </a:r>
            <a:r>
              <a:rPr lang="en-US" dirty="0">
                <a:latin typeface="Consolas" panose="020B0609020204030204" pitchFamily="49" charset="0"/>
              </a:rPr>
              <a:t>"   "</a:t>
            </a:r>
            <a:r>
              <a:rPr lang="en-US" dirty="0" err="1">
                <a:latin typeface="Consolas" panose="020B0609020204030204" pitchFamily="49" charset="0"/>
              </a:rPr>
              <a:t>enrdy</a:t>
            </a:r>
            <a:r>
              <a:rPr lang="en-US" dirty="0">
                <a:latin typeface="Consolas" panose="020B0609020204030204" pitchFamily="49" charset="0"/>
              </a:rPr>
              <a:t>"   "</a:t>
            </a:r>
            <a:r>
              <a:rPr lang="en-US" dirty="0" err="1">
                <a:latin typeface="Consolas" panose="020B0609020204030204" pitchFamily="49" charset="0"/>
              </a:rPr>
              <a:t>enryr</a:t>
            </a:r>
            <a:r>
              <a:rPr lang="en-US" dirty="0">
                <a:latin typeface="Consolas" panose="020B0609020204030204" pitchFamily="49" charset="0"/>
              </a:rPr>
              <a:t>"   "</a:t>
            </a:r>
            <a:r>
              <a:rPr lang="en-US" dirty="0" err="1">
                <a:latin typeface="Consolas" panose="020B0609020204030204" pitchFamily="49" charset="0"/>
              </a:rPr>
              <a:t>momage</a:t>
            </a:r>
            <a:r>
              <a:rPr lang="en-US" dirty="0">
                <a:latin typeface="Consolas" panose="020B0609020204030204" pitchFamily="49" charset="0"/>
              </a:rPr>
              <a:t>"  "</a:t>
            </a:r>
            <a:r>
              <a:rPr lang="en-US" dirty="0" err="1">
                <a:latin typeface="Consolas" panose="020B0609020204030204" pitchFamily="49" charset="0"/>
              </a:rPr>
              <a:t>raceth</a:t>
            </a:r>
            <a:r>
              <a:rPr lang="en-US" dirty="0">
                <a:latin typeface="Consolas" panose="020B0609020204030204" pitchFamily="49" charset="0"/>
              </a:rPr>
              <a:t>"  "grade"   "</a:t>
            </a:r>
            <a:r>
              <a:rPr lang="en-US" dirty="0" err="1">
                <a:latin typeface="Consolas" panose="020B0609020204030204" pitchFamily="49" charset="0"/>
              </a:rPr>
              <a:t>marstat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93904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156" y="5830866"/>
            <a:ext cx="11931041" cy="675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</a:t>
            </a:r>
            <a:r>
              <a:rPr lang="en-US" dirty="0">
                <a:latin typeface="Consolas" panose="020B0609020204030204" pitchFamily="49" charset="0"/>
              </a:rPr>
              <a:t>order()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559" y="875641"/>
            <a:ext cx="10972801" cy="98015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order() </a:t>
            </a:r>
            <a:r>
              <a:rPr lang="en-US" dirty="0"/>
              <a:t>function gives you the indices of a vector according to the rank</a:t>
            </a:r>
          </a:p>
          <a:p>
            <a:r>
              <a:rPr lang="en-US" dirty="0"/>
              <a:t>order of the values of that vector: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31" y="1805694"/>
            <a:ext cx="8664738" cy="46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156" y="5830866"/>
            <a:ext cx="11931041" cy="675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</a:t>
            </a:r>
            <a:r>
              <a:rPr lang="en-US" dirty="0">
                <a:latin typeface="Consolas" panose="020B0609020204030204" pitchFamily="49" charset="0"/>
              </a:rPr>
              <a:t>order()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559" y="875642"/>
            <a:ext cx="10972801" cy="502222"/>
          </a:xfrm>
        </p:spPr>
        <p:txBody>
          <a:bodyPr/>
          <a:lstStyle/>
          <a:p>
            <a:r>
              <a:rPr lang="en-US" dirty="0"/>
              <a:t>We can use this to sort rows of a data frame by index: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719" y="1401767"/>
            <a:ext cx="8714563" cy="491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7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Jeff: Thursdays 4-5pm via Zoom (</a:t>
            </a:r>
            <a:r>
              <a:rPr lang="en-US" dirty="0">
                <a:hlinkClick r:id="rId2"/>
              </a:rPr>
              <a:t>https://washington.zoom.us/s/6310876038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Francis: Fridays 11:30am - 12:30pm, Health Sciences Library Commons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9458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156" y="5830866"/>
            <a:ext cx="11931041" cy="675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719" y="1364296"/>
            <a:ext cx="8745207" cy="494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</a:t>
            </a:r>
            <a:r>
              <a:rPr lang="en-US" dirty="0">
                <a:latin typeface="Consolas" panose="020B0609020204030204" pitchFamily="49" charset="0"/>
              </a:rPr>
              <a:t>order()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559" y="875642"/>
            <a:ext cx="10972801" cy="502222"/>
          </a:xfrm>
        </p:spPr>
        <p:txBody>
          <a:bodyPr/>
          <a:lstStyle/>
          <a:p>
            <a:r>
              <a:rPr lang="en-US" dirty="0"/>
              <a:t>Can also be used to sort multiple variables</a:t>
            </a:r>
          </a:p>
        </p:txBody>
      </p:sp>
    </p:spTree>
    <p:extLst>
      <p:ext uri="{BB962C8B-B14F-4D97-AF65-F5344CB8AC3E}">
        <p14:creationId xmlns:p14="http://schemas.microsoft.com/office/powerpoint/2010/main" val="311600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/>
        </p:nvGraphicFramePr>
        <p:xfrm>
          <a:off x="2112510" y="286438"/>
          <a:ext cx="8128000" cy="587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101734" y="415317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580828" y="1224196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843108" y="2033075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537E6-E005-4025-9C50-BD11A7B7E387}"/>
              </a:ext>
            </a:extLst>
          </p:cNvPr>
          <p:cNvSpPr txBox="1"/>
          <p:nvPr/>
        </p:nvSpPr>
        <p:spPr>
          <a:xfrm>
            <a:off x="2927702" y="2822904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2D4FE-5F91-4989-8FAF-219BC2DDC56E}"/>
              </a:ext>
            </a:extLst>
          </p:cNvPr>
          <p:cNvSpPr txBox="1"/>
          <p:nvPr/>
        </p:nvSpPr>
        <p:spPr>
          <a:xfrm>
            <a:off x="2843107" y="3622258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4D1FD-A34D-4BAE-96A7-15DCBD8D3ED5}"/>
              </a:ext>
            </a:extLst>
          </p:cNvPr>
          <p:cNvSpPr txBox="1"/>
          <p:nvPr/>
        </p:nvSpPr>
        <p:spPr>
          <a:xfrm>
            <a:off x="2580828" y="4431137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64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 txBox="1"/>
          <p:nvPr/>
        </p:nvSpPr>
        <p:spPr>
          <a:xfrm>
            <a:off x="711200" y="1456749"/>
            <a:ext cx="10066456" cy="124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Documentation for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 functions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can be accessed from R and RStudio using the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?</a:t>
            </a:r>
            <a:r>
              <a:rPr lang="en-US"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operator (e.g. </a:t>
            </a:r>
            <a:r>
              <a:rPr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?names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).</a:t>
            </a:r>
          </a:p>
          <a:p>
            <a:pPr marL="26855" defTabSz="1219170">
              <a:spcBef>
                <a:spcPts val="1332"/>
              </a:spcBef>
            </a:pPr>
            <a:endParaRPr sz="2327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5C16668-4DAF-42A3-9952-79AC0DE1C2E6}"/>
              </a:ext>
            </a:extLst>
          </p:cNvPr>
          <p:cNvSpPr/>
          <p:nvPr/>
        </p:nvSpPr>
        <p:spPr>
          <a:xfrm>
            <a:off x="609600" y="713435"/>
            <a:ext cx="33329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Built-in help files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1924695-4767-4448-8621-50FC4C3613DC}"/>
              </a:ext>
            </a:extLst>
          </p:cNvPr>
          <p:cNvGrpSpPr/>
          <p:nvPr/>
        </p:nvGrpSpPr>
        <p:grpSpPr>
          <a:xfrm>
            <a:off x="600893" y="2413000"/>
            <a:ext cx="9762308" cy="3307556"/>
            <a:chOff x="450669" y="1952188"/>
            <a:chExt cx="7321731" cy="2480667"/>
          </a:xfrm>
        </p:grpSpPr>
        <p:sp>
          <p:nvSpPr>
            <p:cNvPr id="68" name="object 68"/>
            <p:cNvSpPr/>
            <p:nvPr/>
          </p:nvSpPr>
          <p:spPr>
            <a:xfrm>
              <a:off x="1996534" y="2289152"/>
              <a:ext cx="5141989" cy="0"/>
            </a:xfrm>
            <a:custGeom>
              <a:avLst/>
              <a:gdLst/>
              <a:ahLst/>
              <a:cxnLst/>
              <a:rect l="l" t="t" r="r" b="b"/>
              <a:pathLst>
                <a:path w="3242310">
                  <a:moveTo>
                    <a:pt x="0" y="0"/>
                  </a:moveTo>
                  <a:lnTo>
                    <a:pt x="3242157" y="0"/>
                  </a:lnTo>
                </a:path>
              </a:pathLst>
            </a:custGeom>
            <a:ln w="110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srgbClr val="000000"/>
                </a:solidFill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1996534" y="2678778"/>
              <a:ext cx="5141989" cy="0"/>
            </a:xfrm>
            <a:custGeom>
              <a:avLst/>
              <a:gdLst/>
              <a:ahLst/>
              <a:cxnLst/>
              <a:rect l="l" t="t" r="r" b="b"/>
              <a:pathLst>
                <a:path w="3242310">
                  <a:moveTo>
                    <a:pt x="0" y="0"/>
                  </a:moveTo>
                  <a:lnTo>
                    <a:pt x="3242157" y="0"/>
                  </a:lnTo>
                </a:path>
              </a:pathLst>
            </a:custGeom>
            <a:ln w="6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srgbClr val="000000"/>
                </a:solidFill>
              </a:endParaRPr>
            </a:p>
          </p:txBody>
        </p:sp>
        <p:sp>
          <p:nvSpPr>
            <p:cNvPr id="71" name="object 71"/>
            <p:cNvSpPr txBox="1"/>
            <p:nvPr/>
          </p:nvSpPr>
          <p:spPr>
            <a:xfrm>
              <a:off x="1976392" y="2745285"/>
              <a:ext cx="1224008" cy="16599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6855" marR="10742" defTabSz="1219170">
                <a:lnSpc>
                  <a:spcPct val="102600"/>
                </a:lnSpc>
              </a:pPr>
              <a:r>
                <a:rPr sz="2327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Description Usage Arguments Details Value Examples</a:t>
              </a:r>
            </a:p>
          </p:txBody>
        </p:sp>
        <p:sp>
          <p:nvSpPr>
            <p:cNvPr id="72" name="object 72"/>
            <p:cNvSpPr txBox="1"/>
            <p:nvPr/>
          </p:nvSpPr>
          <p:spPr>
            <a:xfrm>
              <a:off x="3382227" y="2745284"/>
              <a:ext cx="4390173" cy="165189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6855" defTabSz="1219170"/>
              <a:r>
                <a:rPr sz="2327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What the function does</a:t>
              </a:r>
            </a:p>
            <a:p>
              <a:pPr marL="26855" marR="10742" defTabSz="1219170">
                <a:lnSpc>
                  <a:spcPct val="102600"/>
                </a:lnSpc>
              </a:pPr>
              <a:r>
                <a:rPr sz="2327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Syntax for how to call the function </a:t>
              </a:r>
              <a:endParaRPr lang="en-US"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pPr marL="26855" marR="10742" defTabSz="1219170">
                <a:lnSpc>
                  <a:spcPct val="102600"/>
                </a:lnSpc>
              </a:pPr>
              <a:r>
                <a:rPr sz="2327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Options for controlling function behavior More detail on function behavior</a:t>
              </a:r>
            </a:p>
            <a:p>
              <a:pPr marL="26855" marR="1001680" indent="-1341" defTabSz="1219170">
                <a:lnSpc>
                  <a:spcPct val="102600"/>
                </a:lnSpc>
              </a:pPr>
              <a:r>
                <a:rPr sz="2327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What the </a:t>
              </a:r>
              <a:r>
                <a:rPr sz="2327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function returns</a:t>
              </a:r>
              <a:endParaRPr lang="en-US" sz="2327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pPr marL="26855" marR="1001680" indent="-1341" defTabSz="1219170">
                <a:lnSpc>
                  <a:spcPct val="102600"/>
                </a:lnSpc>
              </a:pPr>
              <a:r>
                <a:rPr sz="2327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Working </a:t>
              </a:r>
              <a:r>
                <a:rPr sz="2327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code using the function</a:t>
              </a:r>
            </a:p>
          </p:txBody>
        </p:sp>
        <p:sp>
          <p:nvSpPr>
            <p:cNvPr id="73" name="object 73"/>
            <p:cNvSpPr/>
            <p:nvPr/>
          </p:nvSpPr>
          <p:spPr>
            <a:xfrm>
              <a:off x="1996534" y="4432855"/>
              <a:ext cx="5141989" cy="0"/>
            </a:xfrm>
            <a:custGeom>
              <a:avLst/>
              <a:gdLst/>
              <a:ahLst/>
              <a:cxnLst/>
              <a:rect l="l" t="t" r="r" b="b"/>
              <a:pathLst>
                <a:path w="3242310">
                  <a:moveTo>
                    <a:pt x="0" y="0"/>
                  </a:moveTo>
                  <a:lnTo>
                    <a:pt x="3242157" y="0"/>
                  </a:lnTo>
                </a:path>
              </a:pathLst>
            </a:custGeom>
            <a:ln w="110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1219170"/>
              <a:endParaRPr sz="2400">
                <a:solidFill>
                  <a:srgbClr val="000000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DA72743-2C3A-4725-BC7A-BCE8246185C3}"/>
                </a:ext>
              </a:extLst>
            </p:cNvPr>
            <p:cNvSpPr/>
            <p:nvPr/>
          </p:nvSpPr>
          <p:spPr>
            <a:xfrm>
              <a:off x="450669" y="1952188"/>
              <a:ext cx="4572000" cy="71558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1219170">
                <a:spcBef>
                  <a:spcPts val="7"/>
                </a:spcBef>
              </a:pPr>
              <a:endParaRPr lang="en-US" sz="32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marL="1926830" defTabSz="1219170">
                <a:tabLst>
                  <a:tab pos="3801293" algn="l"/>
                </a:tabLst>
              </a:pPr>
              <a:r>
                <a:rPr lang="en-US" sz="2400" dirty="0">
                  <a:solidFill>
                    <a:srgbClr val="00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Help Section	Describes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49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 txBox="1"/>
          <p:nvPr/>
        </p:nvSpPr>
        <p:spPr>
          <a:xfrm>
            <a:off x="574964" y="867930"/>
            <a:ext cx="10202692" cy="1599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lang="en-US"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documentation when you don't know the function name with </a:t>
            </a:r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??</a:t>
            </a:r>
          </a:p>
          <a:p>
            <a:pPr marL="26855" defTabSz="1219170"/>
            <a:endParaRPr lang="en-US" sz="2327" dirty="0">
              <a:solidFill>
                <a:srgbClr val="000000"/>
              </a:solidFill>
              <a:latin typeface="Consolas" panose="020B0609020204030204" pitchFamily="49" charset="0"/>
              <a:cs typeface="Segoe UI Semilight" panose="020B0402040204020203" pitchFamily="34" charset="0"/>
            </a:endParaRPr>
          </a:p>
          <a:p>
            <a:pPr marL="26855" defTabSz="1219170"/>
            <a:r>
              <a:rPr lang="en-US" sz="2327" dirty="0">
                <a:solidFill>
                  <a:srgbClr val="000000"/>
                </a:solidFill>
                <a:latin typeface="Consolas" panose="020B0609020204030204" pitchFamily="49" charset="0"/>
                <a:cs typeface="Segoe UI Semilight" panose="020B0402040204020203" pitchFamily="34" charset="0"/>
              </a:rPr>
              <a:t>??graph</a:t>
            </a:r>
            <a:endParaRPr sz="2327" dirty="0">
              <a:solidFill>
                <a:srgbClr val="000000"/>
              </a:solidFill>
              <a:latin typeface="Consolas" panose="020B0609020204030204" pitchFamily="49" charset="0"/>
              <a:cs typeface="Segoe UI Semilight" panose="020B0402040204020203" pitchFamily="34" charset="0"/>
            </a:endParaRPr>
          </a:p>
          <a:p>
            <a:pPr marL="26855" defTabSz="1219170">
              <a:spcBef>
                <a:spcPts val="1332"/>
              </a:spcBef>
            </a:pPr>
            <a:endParaRPr sz="2327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5C16668-4DAF-42A3-9952-79AC0DE1C2E6}"/>
              </a:ext>
            </a:extLst>
          </p:cNvPr>
          <p:cNvSpPr/>
          <p:nvPr/>
        </p:nvSpPr>
        <p:spPr>
          <a:xfrm>
            <a:off x="564493" y="124616"/>
            <a:ext cx="33780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Built-in help files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296" y="1420092"/>
            <a:ext cx="7277086" cy="540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7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724699" y="688063"/>
            <a:ext cx="59575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CRAN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724699" y="1498600"/>
            <a:ext cx="10720367" cy="3033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254" marR="10742" defTabSz="1219170">
              <a:lnSpc>
                <a:spcPct val="102600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Comprehensive R Archive Network (CRAN) is a network of servers around the world that store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identical, up-to-date, versions of code and documentation for R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26855" defTabSz="1219170">
              <a:spcBef>
                <a:spcPts val="1332"/>
              </a:spcBef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Accessing CRAN:</a:t>
            </a:r>
          </a:p>
          <a:p>
            <a:pPr defTabSz="1219170">
              <a:spcBef>
                <a:spcPts val="48"/>
              </a:spcBef>
            </a:pPr>
            <a:endParaRPr sz="222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21687" indent="-292717" defTabSz="1219170">
              <a:buClr>
                <a:srgbClr val="16540A"/>
              </a:buClr>
              <a:buFont typeface="Arial"/>
              <a:buChar char="•"/>
              <a:tabLst>
                <a:tab pos="623031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Go to website and search for package.</a:t>
            </a:r>
          </a:p>
          <a:p>
            <a:pPr marL="621687" indent="-292717" defTabSz="1219170">
              <a:spcBef>
                <a:spcPts val="73"/>
              </a:spcBef>
              <a:buClr>
                <a:srgbClr val="16540A"/>
              </a:buClr>
              <a:buFont typeface="Arial"/>
              <a:buChar char="•"/>
              <a:tabLst>
                <a:tab pos="623031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the internet for package name and “CRAN”(e.g. “ggplot2 CRAN”).</a:t>
            </a:r>
          </a:p>
          <a:p>
            <a:pPr defTabSz="1219170">
              <a:spcBef>
                <a:spcPts val="48"/>
              </a:spcBef>
            </a:pPr>
            <a:endParaRPr sz="222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6254" defTabSz="1219170"/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https://cran.r-project.org/ </a:t>
            </a:r>
            <a:endParaRPr sz="2327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0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609601" y="1397001"/>
            <a:ext cx="10705596" cy="3937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>
              <a:spcBef>
                <a:spcPts val="1820"/>
              </a:spcBef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When will help files not be helpful?</a:t>
            </a:r>
          </a:p>
          <a:p>
            <a:pPr defTabSz="1219170">
              <a:spcBef>
                <a:spcPts val="48"/>
              </a:spcBef>
            </a:pPr>
            <a:endParaRPr sz="222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25716" indent="-292717" defTabSz="1219170">
              <a:buClr>
                <a:srgbClr val="16540A"/>
              </a:buClr>
              <a:buFont typeface="Arial"/>
              <a:buChar char="•"/>
              <a:tabLst>
                <a:tab pos="627059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You don’t not know the name of the function that you need</a:t>
            </a:r>
          </a:p>
          <a:p>
            <a:pPr marL="625716" indent="-292717" defTabSz="1219170">
              <a:spcBef>
                <a:spcPts val="73"/>
              </a:spcBef>
              <a:buClr>
                <a:srgbClr val="16540A"/>
              </a:buClr>
              <a:buFont typeface="Arial"/>
              <a:buChar char="•"/>
              <a:tabLst>
                <a:tab pos="627059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Function help file is confusing or doesn’t seem to explain your problem</a:t>
            </a:r>
          </a:p>
          <a:p>
            <a:pPr marL="625716" indent="-292717" defTabSz="1219170">
              <a:spcBef>
                <a:spcPts val="73"/>
              </a:spcBef>
              <a:buClr>
                <a:srgbClr val="16540A"/>
              </a:buClr>
              <a:buFont typeface="Arial"/>
              <a:buChar char="•"/>
              <a:tabLst>
                <a:tab pos="627059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You’re looking for a new package</a:t>
            </a:r>
          </a:p>
          <a:p>
            <a:pPr defTabSz="1219170">
              <a:spcBef>
                <a:spcPts val="48"/>
              </a:spcBef>
              <a:buClr>
                <a:srgbClr val="3333B2"/>
              </a:buClr>
              <a:buFont typeface="Arial"/>
              <a:buChar char="•"/>
            </a:pPr>
            <a:endParaRPr sz="222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0282" defTabSz="1219170"/>
            <a:r>
              <a:rPr sz="2327" i="1" dirty="0">
                <a:solidFill>
                  <a:srgbClr val="000000"/>
                </a:solidFill>
                <a:latin typeface="Calibri"/>
                <a:cs typeface="Calibri"/>
              </a:rPr>
              <a:t>What now? 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Try searching the internet for:</a:t>
            </a:r>
          </a:p>
          <a:p>
            <a:pPr defTabSz="1219170">
              <a:spcBef>
                <a:spcPts val="48"/>
              </a:spcBef>
            </a:pPr>
            <a:endParaRPr sz="222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25716" indent="-292717" defTabSz="1219170">
              <a:buClr>
                <a:srgbClr val="16540A"/>
              </a:buClr>
              <a:buFont typeface="Arial"/>
              <a:buChar char="•"/>
              <a:tabLst>
                <a:tab pos="627059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 you are trying to do (e.g. “conditionally select rows in R”)</a:t>
            </a:r>
          </a:p>
          <a:p>
            <a:pPr marL="625716" marR="10742" indent="-292717" defTabSz="1219170">
              <a:lnSpc>
                <a:spcPct val="102600"/>
              </a:lnSpc>
              <a:buClr>
                <a:srgbClr val="16540A"/>
              </a:buClr>
              <a:buFont typeface="Arial"/>
              <a:buChar char="•"/>
              <a:tabLst>
                <a:tab pos="627059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quote the text of an error (e.g. “Error in sum(”a“,”a“) : invalid ‘type’ (character) of argument”)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F93977-36C6-4CE9-BF28-0B4144903402}"/>
              </a:ext>
            </a:extLst>
          </p:cNvPr>
          <p:cNvSpPr/>
          <p:nvPr/>
        </p:nvSpPr>
        <p:spPr>
          <a:xfrm>
            <a:off x="508001" y="584201"/>
            <a:ext cx="4375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Webpages and forums</a:t>
            </a:r>
          </a:p>
        </p:txBody>
      </p:sp>
    </p:spTree>
    <p:extLst>
      <p:ext uri="{BB962C8B-B14F-4D97-AF65-F5344CB8AC3E}">
        <p14:creationId xmlns:p14="http://schemas.microsoft.com/office/powerpoint/2010/main" val="224509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724430" y="688063"/>
            <a:ext cx="733926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Webpages and forums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724430" y="1498601"/>
            <a:ext cx="9955009" cy="324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This will often bring you to:</a:t>
            </a:r>
          </a:p>
          <a:p>
            <a:pPr defTabSz="1219170">
              <a:spcBef>
                <a:spcPts val="48"/>
              </a:spcBef>
            </a:pPr>
            <a:endParaRPr sz="222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21687" indent="-292717" defTabSz="1219170">
              <a:buClr>
                <a:srgbClr val="16540A"/>
              </a:buClr>
              <a:buFont typeface="Arial"/>
              <a:buChar char="•"/>
              <a:tabLst>
                <a:tab pos="623031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 instructional pages (like Quick-R)</a:t>
            </a:r>
          </a:p>
          <a:p>
            <a:pPr marL="621687" indent="-292717" defTabSz="1219170">
              <a:spcBef>
                <a:spcPts val="73"/>
              </a:spcBef>
              <a:buClr>
                <a:srgbClr val="16540A"/>
              </a:buClr>
              <a:buFont typeface="Arial"/>
              <a:buChar char="•"/>
              <a:tabLst>
                <a:tab pos="623031" algn="l"/>
              </a:tabLst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Programming forums such as StackExchange and StackOverflow</a:t>
            </a:r>
          </a:p>
          <a:p>
            <a:pPr defTabSz="1219170">
              <a:spcBef>
                <a:spcPts val="97"/>
              </a:spcBef>
            </a:pPr>
            <a:endParaRPr sz="2116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6254" marR="10742" defTabSz="1219170">
              <a:lnSpc>
                <a:spcPct val="102600"/>
              </a:lnSpc>
            </a:pPr>
            <a:r>
              <a:rPr sz="2327" i="1" dirty="0">
                <a:solidFill>
                  <a:srgbClr val="000000"/>
                </a:solidFill>
                <a:latin typeface="Calibri"/>
                <a:cs typeface="Calibri"/>
              </a:rPr>
              <a:t>Important culture note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Before posting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 question on these forums, read and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understand the community guidelines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! Posts asking for answers to homework problems are widely frowned upon and may violate academic integrity rules.</a:t>
            </a:r>
          </a:p>
        </p:txBody>
      </p:sp>
    </p:spTree>
    <p:extLst>
      <p:ext uri="{BB962C8B-B14F-4D97-AF65-F5344CB8AC3E}">
        <p14:creationId xmlns:p14="http://schemas.microsoft.com/office/powerpoint/2010/main" val="61801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734370" y="688063"/>
            <a:ext cx="76345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More information on help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734369" y="1701800"/>
            <a:ext cx="9801939" cy="179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5271591" defTabSz="1219170">
              <a:lnSpc>
                <a:spcPct val="147900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More places to look for help: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3"/>
              </a:rPr>
              <a:t>https://www.r-project.org/help.html</a:t>
            </a:r>
            <a:endParaRPr sz="2327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6855" marR="10742" defTabSz="1219170">
              <a:lnSpc>
                <a:spcPct val="102699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https://support.rstudio.com/hc/en-us/articles/200552336-Getting-Help-with-R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5"/>
              </a:rPr>
              <a:t>https://support.rstudio.com/hc/en-us</a:t>
            </a:r>
            <a:endParaRPr sz="2327" dirty="0">
              <a:solidFill>
                <a:srgbClr val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9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/>
        </p:nvGraphicFramePr>
        <p:xfrm>
          <a:off x="2112510" y="286438"/>
          <a:ext cx="8128000" cy="587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101734" y="415317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580828" y="1224196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AEC4F-CBB5-423B-A8F8-CE8752592C11}"/>
              </a:ext>
            </a:extLst>
          </p:cNvPr>
          <p:cNvSpPr txBox="1"/>
          <p:nvPr/>
        </p:nvSpPr>
        <p:spPr>
          <a:xfrm>
            <a:off x="2843108" y="2033075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537E6-E005-4025-9C50-BD11A7B7E387}"/>
              </a:ext>
            </a:extLst>
          </p:cNvPr>
          <p:cNvSpPr txBox="1"/>
          <p:nvPr/>
        </p:nvSpPr>
        <p:spPr>
          <a:xfrm>
            <a:off x="2927702" y="2822904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2D4FE-5F91-4989-8FAF-219BC2DDC56E}"/>
              </a:ext>
            </a:extLst>
          </p:cNvPr>
          <p:cNvSpPr txBox="1"/>
          <p:nvPr/>
        </p:nvSpPr>
        <p:spPr>
          <a:xfrm>
            <a:off x="2843107" y="3622258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4D1FD-A34D-4BAE-96A7-15DCBD8D3ED5}"/>
              </a:ext>
            </a:extLst>
          </p:cNvPr>
          <p:cNvSpPr txBox="1"/>
          <p:nvPr/>
        </p:nvSpPr>
        <p:spPr>
          <a:xfrm>
            <a:off x="2580828" y="4431137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48484-614A-4E37-8AA0-E0366BCEB1AC}"/>
              </a:ext>
            </a:extLst>
          </p:cNvPr>
          <p:cNvSpPr txBox="1"/>
          <p:nvPr/>
        </p:nvSpPr>
        <p:spPr>
          <a:xfrm>
            <a:off x="2112510" y="5211441"/>
            <a:ext cx="7889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spcBef>
                <a:spcPts val="72"/>
              </a:spcBef>
              <a:buClr>
                <a:srgbClr val="5BBB0E"/>
              </a:buClr>
              <a:buSzPct val="110000"/>
            </a:pPr>
            <a:r>
              <a:rPr lang="en-US" sz="6600" dirty="0">
                <a:solidFill>
                  <a:srgbClr val="C00000"/>
                </a:solidFill>
                <a:latin typeface="Dakota" pitchFamily="2" charset="0"/>
              </a:rPr>
              <a:t>X</a:t>
            </a:r>
            <a:endParaRPr lang="en-US" sz="4400" dirty="0">
              <a:solidFill>
                <a:srgbClr val="C00000"/>
              </a:solidFill>
              <a:latin typeface="Dakot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1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11051"/>
              </p:ext>
            </p:extLst>
          </p:nvPr>
        </p:nvGraphicFramePr>
        <p:xfrm>
          <a:off x="2133600" y="584200"/>
          <a:ext cx="81280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504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Zeros in tables?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2770" y="347803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99360" y="1231381"/>
            <a:ext cx="70351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table(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vipcls$raceth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vipcls$induclab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1    2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0  349 3683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1  344 3567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2  467 4410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60" y="4324624"/>
            <a:ext cx="109632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5108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674" y="447326"/>
            <a:ext cx="23514657" cy="533672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5168"/>
            <a:r>
              <a:rPr lang="en-US" spc="-69" dirty="0"/>
              <a:t>Reading</a:t>
            </a:r>
            <a:r>
              <a:rPr spc="30" dirty="0"/>
              <a:t> </a:t>
            </a:r>
            <a:r>
              <a:rPr lang="en-US" spc="30" dirty="0"/>
              <a:t>and saving </a:t>
            </a:r>
            <a:r>
              <a:rPr spc="-69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674" y="1300979"/>
            <a:ext cx="10960689" cy="3141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marR="10067" lvl="0" indent="0" algn="l" defTabSz="914400" rtl="0" eaLnBrk="0" fontAlgn="base" latinLnBrk="0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Data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8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can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9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come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in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</a:t>
            </a:r>
            <a:r>
              <a:rPr kumimoji="0" sz="2400" b="0" i="0" u="none" strike="noStrike" kern="1200" cap="none" spc="-7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any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file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</a:t>
            </a:r>
            <a:r>
              <a:rPr kumimoji="0" sz="2400" b="0" i="0" u="none" strike="noStrike" kern="1200" cap="none" spc="-7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rmats,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but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the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13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ones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11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y</a:t>
            </a:r>
            <a:r>
              <a:rPr kumimoji="0" sz="2400" b="0" i="0" u="none" strike="noStrike" kern="1200" cap="none" spc="-6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ou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178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</a:t>
            </a:r>
            <a:r>
              <a:rPr kumimoji="0" sz="2400" b="0" i="0" u="none" strike="noStrike" kern="1200" cap="none" spc="-7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re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li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k</a:t>
            </a:r>
            <a:r>
              <a:rPr kumimoji="0" sz="2400" b="0" i="0" u="none" strike="noStrike" kern="1200" cap="none" spc="-6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ely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to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8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encoun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ter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most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often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2400" b="0" i="0" u="none" strike="noStrike" kern="1200" cap="none" spc="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</a:t>
            </a:r>
            <a:r>
              <a:rPr kumimoji="0" sz="24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488249" marR="0" lvl="0" indent="-281877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7A942"/>
              </a:buClr>
              <a:buSzPct val="88888"/>
              <a:buFont typeface="Arial"/>
              <a:buChar char="•"/>
              <a:tabLst>
                <a:tab pos="489510" algn="l"/>
              </a:tabLst>
              <a:defRPr/>
            </a:pPr>
            <a:r>
              <a:rPr kumimoji="0" lang="en-US" sz="2400" b="0" i="0" u="none" strike="noStrike" kern="1200" cap="none" spc="-8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Comma</a:t>
            </a:r>
            <a:r>
              <a:rPr kumimoji="0" lang="en-US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2400" b="0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delimited</a:t>
            </a:r>
            <a:r>
              <a:rPr kumimoji="0" lang="en-US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2400" b="0" i="0" u="none" strike="noStrike" kern="1200" cap="none" spc="-5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files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(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.csv)</a:t>
            </a:r>
          </a:p>
          <a:p>
            <a:pPr marL="488249" marR="0" lvl="0" indent="-281877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7A942"/>
              </a:buClr>
              <a:buSzPct val="88888"/>
              <a:buFont typeface="Arial"/>
              <a:buChar char="•"/>
              <a:tabLst>
                <a:tab pos="489510" algn="l"/>
              </a:tabLst>
              <a:defRPr/>
            </a:pPr>
            <a:r>
              <a:rPr kumimoji="0" lang="en-US" sz="2400" b="0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</a:t>
            </a:r>
            <a:r>
              <a:rPr kumimoji="0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rds</a:t>
            </a:r>
            <a:r>
              <a:rPr kumimoji="0" lang="en-US" sz="2400" b="0" i="0" u="none" strike="noStrike" kern="1200" cap="none" spc="-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and .</a:t>
            </a:r>
            <a:r>
              <a:rPr kumimoji="0" lang="en-US" sz="2400" b="0" i="0" u="none" strike="noStrike" kern="1200" cap="none" spc="-4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rdata</a:t>
            </a:r>
            <a:r>
              <a:rPr kumimoji="0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file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</a:t>
            </a:r>
          </a:p>
          <a:p>
            <a:pPr marL="488249" marR="0" lvl="0" indent="-281877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7A942"/>
              </a:buClr>
              <a:buSzPct val="88888"/>
              <a:buFont typeface="Arial"/>
              <a:buChar char="•"/>
              <a:tabLst>
                <a:tab pos="489510" algn="l"/>
              </a:tabLst>
              <a:defRPr/>
            </a:pP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Stata</a:t>
            </a:r>
            <a:r>
              <a:rPr kumimoji="0" lang="en-US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.</a:t>
            </a:r>
            <a:r>
              <a:rPr kumimoji="0" lang="en-US" sz="2400" b="0" i="0" u="none" strike="noStrike" kern="120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dta</a:t>
            </a:r>
            <a:r>
              <a:rPr kumimoji="0" lang="en-US" sz="2400" b="0" i="0" u="none" strike="noStrike" kern="1200" cap="none" spc="10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2400" b="0" i="0" u="none" strike="noStrike" kern="1200" cap="none" spc="-5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files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488249" marR="0" lvl="0" indent="-281877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7A942"/>
              </a:buClr>
              <a:buSzPct val="88888"/>
              <a:buFont typeface="Arial"/>
              <a:buChar char="•"/>
              <a:tabLst>
                <a:tab pos="48951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SAS .sas7bcat, .sas7bdat, and SAS transport files</a:t>
            </a:r>
          </a:p>
          <a:p>
            <a:pPr marL="488249" marR="0" lvl="0" indent="-281877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7A942"/>
              </a:buClr>
              <a:buSzPct val="88888"/>
              <a:buFont typeface="Arial"/>
              <a:buChar char="•"/>
              <a:tabLst>
                <a:tab pos="48951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SPSS 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sav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and 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por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files</a:t>
            </a:r>
          </a:p>
          <a:p>
            <a:pPr marL="488249" marR="0" lvl="0" indent="-281877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7A942"/>
              </a:buClr>
              <a:buSzPct val="88888"/>
              <a:buFont typeface="Arial"/>
              <a:buChar char="•"/>
              <a:tabLst>
                <a:tab pos="489510" algn="l"/>
              </a:tabLst>
              <a:defRPr/>
            </a:pPr>
            <a:endParaRPr kumimoji="0" lang="en-US" sz="178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488249" marR="0" lvl="0" indent="-281877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7A942"/>
              </a:buClr>
              <a:buSzPct val="88888"/>
              <a:buFont typeface="Arial"/>
              <a:buChar char="•"/>
              <a:tabLst>
                <a:tab pos="489510" algn="l"/>
              </a:tabLst>
              <a:defRPr/>
            </a:pPr>
            <a:endParaRPr kumimoji="0" sz="178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387244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.csv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2901812"/>
            <a:ext cx="10972802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Read a csv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 &lt;- 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"myData.csv"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Save an object to a csv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write.csv(data, file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"myData.csv"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row.names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= 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E1766A-1C6A-4400-B4E8-80B8CD73C456}"/>
              </a:ext>
            </a:extLst>
          </p:cNvPr>
          <p:cNvSpPr txBox="1">
            <a:spLocks/>
          </p:cNvSpPr>
          <p:nvPr/>
        </p:nvSpPr>
        <p:spPr bwMode="auto">
          <a:xfrm>
            <a:off x="484718" y="1143003"/>
            <a:ext cx="10972801" cy="15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09056" indent="-309056" algn="l" rtl="0" eaLnBrk="1" fontAlgn="base" hangingPunct="1">
              <a:spcBef>
                <a:spcPts val="799"/>
              </a:spcBef>
              <a:spcAft>
                <a:spcPct val="0"/>
              </a:spcAft>
              <a:buClr>
                <a:schemeClr val="accent1"/>
              </a:buClr>
              <a:buSzPct val="120000"/>
              <a:buChar char="•"/>
              <a:defRPr sz="2401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+mn-cs"/>
              </a:defRPr>
            </a:lvl1pPr>
            <a:lvl2pPr marL="755706" indent="-294238" algn="l" rtl="0" eaLnBrk="1" fontAlgn="base" hangingPunct="1">
              <a:spcBef>
                <a:spcPts val="799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  <a:latin typeface="Segoe UI Semilight" panose="020B0402040204020203" pitchFamily="34" charset="0"/>
              </a:defRPr>
            </a:lvl2pPr>
            <a:lvl3pPr marL="1217176" indent="-309056" algn="l" rtl="0" eaLnBrk="1" fontAlgn="base" hangingPunct="1">
              <a:spcBef>
                <a:spcPts val="799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  <a:latin typeface="Segoe UI Semilight" panose="020B0402040204020203" pitchFamily="34" charset="0"/>
              </a:defRPr>
            </a:lvl3pPr>
            <a:lvl4pPr marL="1678645" indent="-309056" algn="l" rtl="0" eaLnBrk="1" fontAlgn="base" hangingPunct="1">
              <a:spcBef>
                <a:spcPct val="45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 marL="2129527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2135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  <a:lvl6pPr marL="2739173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3348820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958466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4568111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09056" marR="0" lvl="0" indent="-309056" algn="l" defTabSz="914400" rtl="0" eaLnBrk="1" fontAlgn="base" latinLnBrk="0" hangingPunct="1">
              <a:lnSpc>
                <a:spcPct val="100000"/>
              </a:lnSpc>
              <a:spcBef>
                <a:spcPts val="799"/>
              </a:spcBef>
              <a:spcAft>
                <a:spcPct val="0"/>
              </a:spcAft>
              <a:buClr>
                <a:srgbClr val="5BBB0E"/>
              </a:buClr>
              <a:buSzPct val="120000"/>
              <a:buFontTx/>
              <a:buChar char="•"/>
              <a:tabLst/>
              <a:defRPr/>
            </a:pPr>
            <a:r>
              <a:rPr kumimoji="0" lang="en-US" sz="240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+mn-cs"/>
              </a:rPr>
              <a:t>.csv files are comma-delimited plain text files </a:t>
            </a:r>
          </a:p>
          <a:p>
            <a:pPr marL="309056" marR="0" lvl="0" indent="-309056" algn="l" defTabSz="914400" rtl="0" eaLnBrk="1" fontAlgn="base" latinLnBrk="0" hangingPunct="1">
              <a:lnSpc>
                <a:spcPct val="100000"/>
              </a:lnSpc>
              <a:spcBef>
                <a:spcPts val="799"/>
              </a:spcBef>
              <a:spcAft>
                <a:spcPct val="0"/>
              </a:spcAft>
              <a:buClr>
                <a:srgbClr val="5BBB0E"/>
              </a:buClr>
              <a:buSzPct val="120000"/>
              <a:buFontTx/>
              <a:buChar char="•"/>
              <a:tabLst/>
              <a:defRPr/>
            </a:pPr>
            <a:r>
              <a:rPr kumimoji="0" lang="en-US" sz="240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+mn-cs"/>
              </a:rPr>
              <a:t>Ubiquitous and universal </a:t>
            </a:r>
          </a:p>
          <a:p>
            <a:pPr marL="309056" marR="0" lvl="0" indent="-309056" algn="l" defTabSz="914400" rtl="0" eaLnBrk="1" fontAlgn="base" latinLnBrk="0" hangingPunct="1">
              <a:lnSpc>
                <a:spcPct val="100000"/>
              </a:lnSpc>
              <a:spcBef>
                <a:spcPts val="799"/>
              </a:spcBef>
              <a:spcAft>
                <a:spcPct val="0"/>
              </a:spcAft>
              <a:buClr>
                <a:srgbClr val="5BBB0E"/>
              </a:buClr>
              <a:buSzPct val="120000"/>
              <a:buFontTx/>
              <a:buChar char="•"/>
              <a:tabLst/>
              <a:defRPr/>
            </a:pPr>
            <a:r>
              <a:rPr kumimoji="0" lang="en-US" sz="240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+mn-cs"/>
              </a:rPr>
              <a:t>Does not retain formatting</a:t>
            </a:r>
          </a:p>
        </p:txBody>
      </p:sp>
    </p:spTree>
    <p:extLst>
      <p:ext uri="{BB962C8B-B14F-4D97-AF65-F5344CB8AC3E}">
        <p14:creationId xmlns:p14="http://schemas.microsoft.com/office/powerpoint/2010/main" val="385592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.</a:t>
            </a:r>
            <a:r>
              <a:rPr lang="en-US" dirty="0" err="1"/>
              <a:t>rds</a:t>
            </a:r>
            <a:r>
              <a:rPr lang="en-US" dirty="0"/>
              <a:t>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2901812"/>
            <a:ext cx="10972802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Save an object to a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saveRDS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(object, file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myData.rds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Restore the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readRDS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(file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myData.rds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E1766A-1C6A-4400-B4E8-80B8CD73C456}"/>
              </a:ext>
            </a:extLst>
          </p:cNvPr>
          <p:cNvSpPr txBox="1">
            <a:spLocks/>
          </p:cNvSpPr>
          <p:nvPr/>
        </p:nvSpPr>
        <p:spPr bwMode="auto">
          <a:xfrm>
            <a:off x="484718" y="1143003"/>
            <a:ext cx="10972801" cy="15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09056" indent="-309056" algn="l" rtl="0" eaLnBrk="1" fontAlgn="base" hangingPunct="1">
              <a:spcBef>
                <a:spcPts val="799"/>
              </a:spcBef>
              <a:spcAft>
                <a:spcPct val="0"/>
              </a:spcAft>
              <a:buClr>
                <a:schemeClr val="accent1"/>
              </a:buClr>
              <a:buSzPct val="120000"/>
              <a:buChar char="•"/>
              <a:defRPr sz="2401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+mn-cs"/>
              </a:defRPr>
            </a:lvl1pPr>
            <a:lvl2pPr marL="755706" indent="-294238" algn="l" rtl="0" eaLnBrk="1" fontAlgn="base" hangingPunct="1">
              <a:spcBef>
                <a:spcPts val="799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Courier New" pitchFamily="49" charset="0"/>
              <a:buChar char="o"/>
              <a:defRPr sz="2135">
                <a:solidFill>
                  <a:schemeClr val="tx1"/>
                </a:solidFill>
                <a:latin typeface="Segoe UI Semilight" panose="020B0402040204020203" pitchFamily="34" charset="0"/>
              </a:defRPr>
            </a:lvl2pPr>
            <a:lvl3pPr marL="1217176" indent="-309056" algn="l" rtl="0" eaLnBrk="1" fontAlgn="base" hangingPunct="1">
              <a:spcBef>
                <a:spcPts val="799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itchFamily="34" charset="0"/>
              <a:buChar char="─"/>
              <a:defRPr sz="1868">
                <a:solidFill>
                  <a:schemeClr val="tx1"/>
                </a:solidFill>
                <a:latin typeface="Segoe UI Semilight" panose="020B0402040204020203" pitchFamily="34" charset="0"/>
              </a:defRPr>
            </a:lvl3pPr>
            <a:lvl4pPr marL="1678645" indent="-309056" algn="l" rtl="0" eaLnBrk="1" fontAlgn="base" hangingPunct="1">
              <a:spcBef>
                <a:spcPct val="45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»"/>
              <a:defRPr sz="2135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 marL="2129527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2135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  <a:lvl6pPr marL="2739173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3348820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958466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4568111" indent="-298474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09056" marR="0" lvl="0" indent="-309056" algn="l" defTabSz="914400" rtl="0" eaLnBrk="1" fontAlgn="base" latinLnBrk="0" hangingPunct="1">
              <a:lnSpc>
                <a:spcPct val="100000"/>
              </a:lnSpc>
              <a:spcBef>
                <a:spcPts val="799"/>
              </a:spcBef>
              <a:spcAft>
                <a:spcPct val="0"/>
              </a:spcAft>
              <a:buClr>
                <a:srgbClr val="5BBB0E"/>
              </a:buClr>
              <a:buSzPct val="120000"/>
              <a:buFontTx/>
              <a:buChar char="•"/>
              <a:tabLst/>
              <a:defRPr/>
            </a:pPr>
            <a:r>
              <a:rPr kumimoji="0" lang="en-US" sz="240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+mn-cs"/>
              </a:rPr>
              <a:t>.</a:t>
            </a:r>
            <a:r>
              <a:rPr kumimoji="0" lang="en-US" sz="2401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+mn-cs"/>
              </a:rPr>
              <a:t>rds</a:t>
            </a:r>
            <a:r>
              <a:rPr kumimoji="0" lang="en-US" sz="240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+mn-cs"/>
              </a:rPr>
              <a:t> files may contain any type of R object but can only have a single object.</a:t>
            </a:r>
          </a:p>
          <a:p>
            <a:pPr marL="309056" marR="0" lvl="0" indent="-309056" algn="l" defTabSz="914400" rtl="0" eaLnBrk="1" fontAlgn="base" latinLnBrk="0" hangingPunct="1">
              <a:lnSpc>
                <a:spcPct val="100000"/>
              </a:lnSpc>
              <a:spcBef>
                <a:spcPts val="799"/>
              </a:spcBef>
              <a:spcAft>
                <a:spcPct val="0"/>
              </a:spcAft>
              <a:buClr>
                <a:srgbClr val="5BBB0E"/>
              </a:buClr>
              <a:buSzPct val="120000"/>
              <a:buFontTx/>
              <a:buChar char="•"/>
              <a:tabLst/>
              <a:defRPr/>
            </a:pPr>
            <a:r>
              <a:rPr kumimoji="0" lang="en-US" sz="240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+mn-cs"/>
              </a:rPr>
              <a:t>Much like R’s equivalent of Stata’s .</a:t>
            </a:r>
            <a:r>
              <a:rPr kumimoji="0" lang="en-US" sz="2401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+mn-cs"/>
              </a:rPr>
              <a:t>dta</a:t>
            </a:r>
            <a:r>
              <a:rPr kumimoji="0" lang="en-US" sz="240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+mn-cs"/>
              </a:rPr>
              <a:t> file</a:t>
            </a:r>
          </a:p>
          <a:p>
            <a:pPr marL="309056" marR="0" lvl="0" indent="-309056" algn="l" defTabSz="914400" rtl="0" eaLnBrk="1" fontAlgn="base" latinLnBrk="0" hangingPunct="1">
              <a:lnSpc>
                <a:spcPct val="100000"/>
              </a:lnSpc>
              <a:spcBef>
                <a:spcPts val="799"/>
              </a:spcBef>
              <a:spcAft>
                <a:spcPct val="0"/>
              </a:spcAft>
              <a:buClr>
                <a:srgbClr val="5BBB0E"/>
              </a:buClr>
              <a:buSzPct val="120000"/>
              <a:buFontTx/>
              <a:buChar char="•"/>
              <a:tabLst/>
              <a:defRPr/>
            </a:pPr>
            <a:r>
              <a:rPr kumimoji="0" lang="en-US" sz="240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+mn-cs"/>
              </a:rPr>
              <a:t>As with .csv files, we assign these to an object when we read them into R</a:t>
            </a:r>
          </a:p>
        </p:txBody>
      </p:sp>
    </p:spTree>
    <p:extLst>
      <p:ext uri="{BB962C8B-B14F-4D97-AF65-F5344CB8AC3E}">
        <p14:creationId xmlns:p14="http://schemas.microsoft.com/office/powerpoint/2010/main" val="36554488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.</a:t>
            </a:r>
            <a:r>
              <a:rPr lang="en-US" dirty="0" err="1"/>
              <a:t>rds</a:t>
            </a:r>
            <a:r>
              <a:rPr lang="en-US" dirty="0"/>
              <a:t>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1544538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rds</a:t>
            </a:r>
            <a:r>
              <a:rPr lang="en-US" dirty="0"/>
              <a:t> files may contain any type of R object but can only have a single object.</a:t>
            </a:r>
          </a:p>
          <a:p>
            <a:r>
              <a:rPr lang="en-US" dirty="0"/>
              <a:t>Much like R’s equivalent of Stata’s .</a:t>
            </a:r>
            <a:r>
              <a:rPr lang="en-US" dirty="0" err="1"/>
              <a:t>dta</a:t>
            </a:r>
            <a:r>
              <a:rPr lang="en-US" dirty="0"/>
              <a:t> file</a:t>
            </a:r>
          </a:p>
          <a:p>
            <a:r>
              <a:rPr lang="en-US" dirty="0"/>
              <a:t>As with .csv files, we assign these to an object when we read them into R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2828511"/>
            <a:ext cx="10972802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Save an object to a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saveRDS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file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vipcls.rds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Restore the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rdsVersion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readRDS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(file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vipcls.rds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Test to see if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version is the same as what we saved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identical(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rdsVersion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TRUE</a:t>
            </a:r>
          </a:p>
        </p:txBody>
      </p:sp>
    </p:spTree>
    <p:extLst>
      <p:ext uri="{BB962C8B-B14F-4D97-AF65-F5344CB8AC3E}">
        <p14:creationId xmlns:p14="http://schemas.microsoft.com/office/powerpoint/2010/main" val="9901136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.</a:t>
            </a:r>
            <a:r>
              <a:rPr lang="en-US" dirty="0" err="1"/>
              <a:t>RData</a:t>
            </a:r>
            <a:r>
              <a:rPr lang="en-US" dirty="0"/>
              <a:t>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962249"/>
            <a:ext cx="10972801" cy="1717155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RData</a:t>
            </a:r>
            <a:r>
              <a:rPr lang="en-US" dirty="0"/>
              <a:t> files may contain any type of R object and may have more than one object.</a:t>
            </a:r>
          </a:p>
          <a:p>
            <a:r>
              <a:rPr lang="en-US" dirty="0"/>
              <a:t>The data in these files are loaded using the </a:t>
            </a:r>
            <a:r>
              <a:rPr lang="en-US" dirty="0">
                <a:latin typeface="Consolas" panose="020B0609020204030204" pitchFamily="49" charset="0"/>
              </a:rPr>
              <a:t>load()</a:t>
            </a:r>
            <a:r>
              <a:rPr lang="en-US" dirty="0"/>
              <a:t> function, which will put all of the stored objects directly into the work space with names already assigned: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4717" y="2893743"/>
            <a:ext cx="10972802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Saving on object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save(data1, file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data.RData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Save multiple objects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save(data1, data2, file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data.RData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Saving the entire workspace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save.image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(file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myWorkSpace.RData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9905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To load the data again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load(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data.RData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410309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1A04-4D1D-4468-BFD0-3898E5ED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.</a:t>
            </a:r>
            <a:r>
              <a:rPr lang="en-US" dirty="0" err="1"/>
              <a:t>RData</a:t>
            </a:r>
            <a:r>
              <a:rPr lang="en-US" dirty="0"/>
              <a:t>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835C9F-ECE9-43D4-97B6-D9D853645BB5}"/>
              </a:ext>
            </a:extLst>
          </p:cNvPr>
          <p:cNvSpPr/>
          <p:nvPr/>
        </p:nvSpPr>
        <p:spPr>
          <a:xfrm>
            <a:off x="484717" y="1324980"/>
            <a:ext cx="10972801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Let's create a few objects to use as examples for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x &lt;- 4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y &lt;- 1:100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Saving on object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save(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file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vipcls.RData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save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rm(list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remove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from workspace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ls()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list objects to confirm deletion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  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rdsVersion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"x"          "y"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load(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vipcls.RData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load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ls()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list objects to confirm load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  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rdsVersion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    "x"          "y"         </a:t>
            </a:r>
          </a:p>
        </p:txBody>
      </p:sp>
    </p:spTree>
    <p:extLst>
      <p:ext uri="{BB962C8B-B14F-4D97-AF65-F5344CB8AC3E}">
        <p14:creationId xmlns:p14="http://schemas.microsoft.com/office/powerpoint/2010/main" val="357263817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1A04-4D1D-4468-BFD0-3898E5ED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.</a:t>
            </a:r>
            <a:r>
              <a:rPr lang="en-US" dirty="0" err="1"/>
              <a:t>RData</a:t>
            </a:r>
            <a:r>
              <a:rPr lang="en-US" dirty="0"/>
              <a:t>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835C9F-ECE9-43D4-97B6-D9D853645BB5}"/>
              </a:ext>
            </a:extLst>
          </p:cNvPr>
          <p:cNvSpPr/>
          <p:nvPr/>
        </p:nvSpPr>
        <p:spPr>
          <a:xfrm>
            <a:off x="484717" y="1193004"/>
            <a:ext cx="10972801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Save multiple objects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save(x, y, file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xy.RData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save x &amp; y to an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Saving the entire workspace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save.image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(file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vipclsWorkspace.RData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To load the data again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(list=ls())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delete everything in the workspace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ls()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list objects to confirm deletion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load(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vipclsWorkspace.RData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load workspace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ls()                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list object to confirm load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  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rdsVersion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    "x"          "y" </a:t>
            </a:r>
          </a:p>
        </p:txBody>
      </p:sp>
    </p:spTree>
    <p:extLst>
      <p:ext uri="{BB962C8B-B14F-4D97-AF65-F5344CB8AC3E}">
        <p14:creationId xmlns:p14="http://schemas.microsoft.com/office/powerpoint/2010/main" val="96469821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91DC-07C5-436D-A885-B6695D7A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.</a:t>
            </a:r>
            <a:r>
              <a:rPr lang="en-US" dirty="0" err="1"/>
              <a:t>RData</a:t>
            </a:r>
            <a:r>
              <a:rPr lang="en-US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7BA4F-E404-436A-B587-34C9D3834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Efficient</a:t>
            </a:r>
          </a:p>
          <a:p>
            <a:pPr lvl="1"/>
            <a:r>
              <a:rPr lang="en-US" dirty="0"/>
              <a:t>R native (retains all details of data structures, types, etc.)</a:t>
            </a:r>
          </a:p>
          <a:p>
            <a:pPr lvl="1"/>
            <a:r>
              <a:rPr lang="en-US" dirty="0"/>
              <a:t>Great way to save/load/transfer an entire workspace image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Can’t be read by most other software</a:t>
            </a:r>
          </a:p>
          <a:p>
            <a:pPr lvl="1"/>
            <a:r>
              <a:rPr lang="en-US" dirty="0"/>
              <a:t>No control over names assigned to loaded objects</a:t>
            </a:r>
          </a:p>
          <a:p>
            <a:pPr lvl="1"/>
            <a:r>
              <a:rPr lang="en-US" dirty="0"/>
              <a:t>Will overwrite objects in workspace with same name</a:t>
            </a:r>
          </a:p>
        </p:txBody>
      </p:sp>
    </p:spTree>
    <p:extLst>
      <p:ext uri="{BB962C8B-B14F-4D97-AF65-F5344CB8AC3E}">
        <p14:creationId xmlns:p14="http://schemas.microsoft.com/office/powerpoint/2010/main" val="372949594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11051"/>
              </p:ext>
            </p:extLst>
          </p:nvPr>
        </p:nvGraphicFramePr>
        <p:xfrm>
          <a:off x="2133600" y="584200"/>
          <a:ext cx="81280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CB73671-0EED-43D1-9A8D-C53429A7AF3E}"/>
              </a:ext>
            </a:extLst>
          </p:cNvPr>
          <p:cNvSpPr txBox="1"/>
          <p:nvPr/>
        </p:nvSpPr>
        <p:spPr>
          <a:xfrm>
            <a:off x="2307440" y="1099786"/>
            <a:ext cx="917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akota" pitchFamily="2" charset="0"/>
                <a:ea typeface="+mn-ea"/>
                <a:cs typeface="Arial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1746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78BF46-1651-4372-B750-C7CAF3205822}"/>
              </a:ext>
            </a:extLst>
          </p:cNvPr>
          <p:cNvSpPr/>
          <p:nvPr/>
        </p:nvSpPr>
        <p:spPr>
          <a:xfrm>
            <a:off x="8354590" y="6019571"/>
            <a:ext cx="3776011" cy="512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77817" y="603592"/>
            <a:ext cx="8134986" cy="4393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 Semilight" panose="020B0402040204020203" pitchFamily="34" charset="0"/>
              </a:rPr>
              <a:t>Math 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225675" algn="l"/>
              </a:tabLst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abs(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	Absolute value of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225675" algn="l"/>
              </a:tabLst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exp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	e</a:t>
            </a:r>
            <a:r>
              <a:rPr kumimoji="0" lang="en-US" sz="2800" b="0" i="1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225675" algn="l"/>
              </a:tabLst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log(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		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natural log of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225675" algn="l"/>
              </a:tabLst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log(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x, base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base-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base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log of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225675" algn="l"/>
              </a:tabLst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sqrt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	square-root of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225675" algn="l"/>
              </a:tabLst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x%%y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	modulus of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with respect to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225675" algn="l"/>
              </a:tabLst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factorial(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factorial of x (x!)</a:t>
            </a:r>
            <a:endParaRPr kumimoji="0" lang="en-US" sz="2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416601" y="6019571"/>
            <a:ext cx="2419685" cy="37431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onaco"/>
              </a:rPr>
              <a:t>help functions</a:t>
            </a:r>
          </a:p>
        </p:txBody>
      </p:sp>
    </p:spTree>
    <p:extLst>
      <p:ext uri="{BB962C8B-B14F-4D97-AF65-F5344CB8AC3E}">
        <p14:creationId xmlns:p14="http://schemas.microsoft.com/office/powerpoint/2010/main" val="31603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columns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6920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new columns using assignment operator: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4716" y="2252580"/>
            <a:ext cx="11258436" cy="2444719"/>
            <a:chOff x="484716" y="2252580"/>
            <a:chExt cx="11258436" cy="2444719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484716" y="2252580"/>
              <a:ext cx="11258435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vipcls$bwLbs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 &lt;-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vipcls$bw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 / 453.592 </a:t>
              </a:r>
            </a:p>
            <a:p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 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vipcls$index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 &lt;- 1:nrow(</a:t>
              </a:r>
              <a:r>
                <a:rPr kumimoji="0" lang="en-US" altLang="en-US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vipcls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&gt; head(</a:t>
              </a:r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vipcls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, n=10)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4718" y="3081472"/>
              <a:ext cx="11258434" cy="1615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     </a:t>
              </a:r>
              <a:r>
                <a:rPr lang="en-US" sz="900" dirty="0" err="1">
                  <a:latin typeface="Consolas" panose="020B0609020204030204" pitchFamily="49" charset="0"/>
                </a:rPr>
                <a:t>patid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delmo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deldy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delyr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enrmo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enrdy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enryr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momage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raceth</a:t>
              </a:r>
              <a:r>
                <a:rPr lang="en-US" sz="900" dirty="0">
                  <a:latin typeface="Consolas" panose="020B0609020204030204" pitchFamily="49" charset="0"/>
                </a:rPr>
                <a:t> grade </a:t>
              </a:r>
              <a:r>
                <a:rPr lang="en-US" sz="900" dirty="0" err="1">
                  <a:latin typeface="Consolas" panose="020B0609020204030204" pitchFamily="49" charset="0"/>
                </a:rPr>
                <a:t>marstat</a:t>
              </a:r>
              <a:r>
                <a:rPr lang="en-US" sz="900" dirty="0">
                  <a:latin typeface="Consolas" panose="020B0609020204030204" pitchFamily="49" charset="0"/>
                </a:rPr>
                <a:t> cigs1 cigs2 etoh1 etoh2 </a:t>
              </a:r>
              <a:r>
                <a:rPr lang="en-US" sz="900" dirty="0" err="1">
                  <a:latin typeface="Consolas" panose="020B0609020204030204" pitchFamily="49" charset="0"/>
                </a:rPr>
                <a:t>partyr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pregnum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delges</a:t>
              </a:r>
              <a:r>
                <a:rPr lang="en-US" sz="900" dirty="0">
                  <a:latin typeface="Consolas" panose="020B0609020204030204" pitchFamily="49" charset="0"/>
                </a:rPr>
                <a:t>   </a:t>
              </a:r>
              <a:r>
                <a:rPr lang="en-US" sz="900" dirty="0" err="1">
                  <a:latin typeface="Consolas" panose="020B0609020204030204" pitchFamily="49" charset="0"/>
                </a:rPr>
                <a:t>bw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deltype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induclab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auglab</a:t>
              </a:r>
              <a:r>
                <a:rPr lang="en-US" sz="900" dirty="0">
                  <a:latin typeface="Consolas" panose="020B0609020204030204" pitchFamily="49" charset="0"/>
                </a:rPr>
                <a:t> </a:t>
              </a:r>
              <a:r>
                <a:rPr lang="en-US" sz="900" dirty="0" err="1">
                  <a:latin typeface="Consolas" panose="020B0609020204030204" pitchFamily="49" charset="0"/>
                </a:rPr>
                <a:t>intrapih</a:t>
              </a:r>
              <a:r>
                <a:rPr lang="en-US" sz="900" dirty="0">
                  <a:latin typeface="Consolas" panose="020B0609020204030204" pitchFamily="49" charset="0"/>
                </a:rPr>
                <a:t>    </a:t>
              </a:r>
              <a:r>
                <a:rPr lang="en-US" sz="900" dirty="0" err="1">
                  <a:latin typeface="Consolas" panose="020B0609020204030204" pitchFamily="49" charset="0"/>
                </a:rPr>
                <a:t>bwLbs</a:t>
              </a:r>
              <a:r>
                <a:rPr lang="en-US" sz="900" dirty="0">
                  <a:latin typeface="Consolas" panose="020B0609020204030204" pitchFamily="49" charset="0"/>
                </a:rPr>
                <a:t> index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1  1200005    NA    </a:t>
              </a:r>
              <a:r>
                <a:rPr lang="en-US" sz="900" dirty="0" err="1">
                  <a:latin typeface="Consolas" panose="020B0609020204030204" pitchFamily="49" charset="0"/>
                </a:rPr>
                <a:t>NA</a:t>
              </a:r>
              <a:r>
                <a:rPr lang="en-US" sz="900" dirty="0">
                  <a:latin typeface="Consolas" panose="020B0609020204030204" pitchFamily="49" charset="0"/>
                </a:rPr>
                <a:t>    </a:t>
              </a:r>
              <a:r>
                <a:rPr lang="en-US" sz="900" dirty="0" err="1">
                  <a:latin typeface="Consolas" panose="020B0609020204030204" pitchFamily="49" charset="0"/>
                </a:rPr>
                <a:t>NA</a:t>
              </a:r>
              <a:r>
                <a:rPr lang="en-US" sz="900" dirty="0">
                  <a:latin typeface="Consolas" panose="020B0609020204030204" pitchFamily="49" charset="0"/>
                </a:rPr>
                <a:t>     4    27  1987     24      1    13       1     0     0     6     6      1       2     40 2650       1        2      2        2 5.842255     1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2  1200104    11     9  1987     5    13  1987     26      2    11       5     0     0     4     4      1       4     40 2725       1        2      2        2 6.007602     2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3  1200203    10    31  1987     3    31  1987     22      2    12       5     0     0     6     6      1       2     39 3232       1        2      2        2 7.125346     3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4  1200302    11     3  1987     7     1  1987     26      1    16       3     0     0     6     6      1       2     38 3195       1        2      2        2 7.043775     4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5  1200401    11     3  1987     6     2  1987     21      2    12       5     0     0     6     6      1       1     38 2720       1        1      2        1 5.996578     5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6  1200500    11     1  1987     4     3  1987     25      1    12       5     0     0     6     6      1       3     38 3629       1        2      1        2 8.000582     6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7  1200609    10    24  1987     5     8  1987     20      2    11       5     3     3     6     6      1       2     37 2090       1        2      2        2 4.607665     7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8  1200708    NA    </a:t>
              </a:r>
              <a:r>
                <a:rPr lang="en-US" sz="900" dirty="0" err="1">
                  <a:latin typeface="Consolas" panose="020B0609020204030204" pitchFamily="49" charset="0"/>
                </a:rPr>
                <a:t>NA</a:t>
              </a:r>
              <a:r>
                <a:rPr lang="en-US" sz="900" dirty="0">
                  <a:latin typeface="Consolas" panose="020B0609020204030204" pitchFamily="49" charset="0"/>
                </a:rPr>
                <a:t>    </a:t>
              </a:r>
              <a:r>
                <a:rPr lang="en-US" sz="900" dirty="0" err="1">
                  <a:latin typeface="Consolas" panose="020B0609020204030204" pitchFamily="49" charset="0"/>
                </a:rPr>
                <a:t>NA</a:t>
              </a:r>
              <a:r>
                <a:rPr lang="en-US" sz="900" dirty="0">
                  <a:latin typeface="Consolas" panose="020B0609020204030204" pitchFamily="49" charset="0"/>
                </a:rPr>
                <a:t>     4    10  1987     35      1     8       3     0     0     6     6      1       8     37 3015       1        2      2        2 6.646943     8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9  1200807    10     4  1987     3    18  1987     20      1    12       1     0     0     6     6      1       1     38 3430       1        2      1        2 7.561862     9</a:t>
              </a:r>
            </a:p>
            <a:p>
              <a:r>
                <a:rPr lang="en-US" sz="900" dirty="0">
                  <a:latin typeface="Consolas" panose="020B0609020204030204" pitchFamily="49" charset="0"/>
                </a:rPr>
                <a:t>10 1201003    10     2  1987     3    23  1987     29      1    12       2     0     0     6     6      1       4     40 3686       1        2      2        2 8.126246    10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440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2322AF-8904-44EC-BC46-95AD22595233}"/>
              </a:ext>
            </a:extLst>
          </p:cNvPr>
          <p:cNvSpPr/>
          <p:nvPr/>
        </p:nvSpPr>
        <p:spPr>
          <a:xfrm>
            <a:off x="8354590" y="6019571"/>
            <a:ext cx="3776011" cy="512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5730" y="904674"/>
            <a:ext cx="9527852" cy="414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 Semilight" panose="020B0402040204020203" pitchFamily="34" charset="0"/>
              </a:rPr>
              <a:t>Math functions: rounding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174875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ceiling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rounded 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174875" algn="l"/>
              </a:tabLst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floor(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rounded down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174875" algn="l"/>
              </a:tabLst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trunc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rounded toward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174875" algn="l"/>
              </a:tabLst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round(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rounded to nearest integer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>
                <a:tab pos="2174875" algn="l"/>
              </a:tabLst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round(</a:t>
            </a:r>
            <a:r>
              <a:rPr kumimoji="0" lang="en-US" sz="28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x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,</a:t>
            </a:r>
            <a:r>
              <a:rPr kumimoji="0" lang="en-US" sz="28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ProFontWindow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 rounded with y digits after the decimal</a:t>
            </a:r>
            <a:endParaRPr kumimoji="0" lang="en-US" sz="28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FDA023"/>
              </a:buClr>
              <a:buSzPct val="110000"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	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548576" y="6088811"/>
            <a:ext cx="2419685" cy="37431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onaco"/>
              </a:rPr>
              <a:t>help functions</a:t>
            </a:r>
          </a:p>
        </p:txBody>
      </p:sp>
    </p:spTree>
    <p:extLst>
      <p:ext uri="{BB962C8B-B14F-4D97-AF65-F5344CB8AC3E}">
        <p14:creationId xmlns:p14="http://schemas.microsoft.com/office/powerpoint/2010/main" val="195657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8291-812C-4B10-83E8-EBC2166A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B1EE3-6A74-4AFA-B1A5-CF6512669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47566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 has several functions for matching patterns in character vectors, including </a:t>
            </a:r>
            <a:r>
              <a:rPr lang="en-US" dirty="0" err="1">
                <a:latin typeface="Consolas" panose="020B0609020204030204" pitchFamily="49" charset="0"/>
              </a:rPr>
              <a:t>grepl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which returns a logical vector telling you where there are matches: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grep()</a:t>
            </a:r>
            <a:r>
              <a:rPr lang="en-US" dirty="0"/>
              <a:t>, which return the indices of any matches: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or, the actual matches, if value = TRUE: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3E202-C6A2-42B1-9473-826230494627}"/>
              </a:ext>
            </a:extLst>
          </p:cNvPr>
          <p:cNvSpPr/>
          <p:nvPr/>
        </p:nvSpPr>
        <p:spPr>
          <a:xfrm>
            <a:off x="484717" y="2217200"/>
            <a:ext cx="10922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states &lt;- c(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"North Carolina"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"North Dakota"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"South Dakota"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grepl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("Dakota", states)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FALSE  TRUE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TRUE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97CD3D-0978-4B9D-BFC4-3BD867855B05}"/>
              </a:ext>
            </a:extLst>
          </p:cNvPr>
          <p:cNvSpPr/>
          <p:nvPr/>
        </p:nvSpPr>
        <p:spPr>
          <a:xfrm>
            <a:off x="535519" y="4008735"/>
            <a:ext cx="10922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grep(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"Dakota"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states)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2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1E572A-347C-46AE-9ECA-70E416011295}"/>
              </a:ext>
            </a:extLst>
          </p:cNvPr>
          <p:cNvSpPr/>
          <p:nvPr/>
        </p:nvSpPr>
        <p:spPr>
          <a:xfrm>
            <a:off x="535519" y="5253332"/>
            <a:ext cx="10922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grep(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"Dakota"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states, value = TRUE)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"North Dakota" "South Dakota"</a:t>
            </a:r>
          </a:p>
        </p:txBody>
      </p:sp>
    </p:spTree>
    <p:extLst>
      <p:ext uri="{BB962C8B-B14F-4D97-AF65-F5344CB8AC3E}">
        <p14:creationId xmlns:p14="http://schemas.microsoft.com/office/powerpoint/2010/main" val="166237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6" y="1090750"/>
            <a:ext cx="10972801" cy="4425287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grep</a:t>
            </a:r>
            <a:r>
              <a:rPr lang="en-US" dirty="0"/>
              <a:t> to find all variable names that contain "del"</a:t>
            </a:r>
          </a:p>
          <a:p>
            <a:r>
              <a:rPr lang="en-US" dirty="0"/>
              <a:t>Use the above </a:t>
            </a:r>
            <a:r>
              <a:rPr lang="en-US" dirty="0">
                <a:latin typeface="Consolas" panose="020B0609020204030204" pitchFamily="49" charset="0"/>
              </a:rPr>
              <a:t>grep</a:t>
            </a:r>
            <a:r>
              <a:rPr lang="en-US" dirty="0"/>
              <a:t> function nested in a summary function to summarize all variables with names that contain "del"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57630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2EDE-20AC-4D88-BB79-CF1196F1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C9533-090E-4C4C-9C68-C18DCAB84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506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(MANY!!!) more string functions are available: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9DDBC8-D1D2-45D6-884A-BAB66CAF7DE7}"/>
              </a:ext>
            </a:extLst>
          </p:cNvPr>
          <p:cNvSpPr/>
          <p:nvPr/>
        </p:nvSpPr>
        <p:spPr>
          <a:xfrm>
            <a:off x="484717" y="1859340"/>
            <a:ext cx="109220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tolower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(states)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convert all strings to lower case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"north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carolina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"north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dakota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  "south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dakota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toupper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(states)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# convert all strings to upper case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"NORTH CAROLINA" "NORTH DAKOTA"   "SOUTH DAKOTA"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substr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(states, 1, 5)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return the first 5 characters of each string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"North" "North" "South"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nchar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(states)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return the number of characters in each string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14 12 12</a:t>
            </a:r>
          </a:p>
        </p:txBody>
      </p:sp>
    </p:spTree>
    <p:extLst>
      <p:ext uri="{BB962C8B-B14F-4D97-AF65-F5344CB8AC3E}">
        <p14:creationId xmlns:p14="http://schemas.microsoft.com/office/powerpoint/2010/main" val="114094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EEE0-E0C0-4B10-9711-1DE3C8DF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3908-6442-44D0-9090-A440E580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28024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paste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paste0</a:t>
            </a:r>
            <a:r>
              <a:rPr lang="en-US" dirty="0"/>
              <a:t> concatenate strings or objects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paste</a:t>
            </a:r>
            <a:r>
              <a:rPr lang="en-US" dirty="0"/>
              <a:t> allows you to choose the separator (default is a space)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paste0</a:t>
            </a:r>
            <a:r>
              <a:rPr lang="en-US" dirty="0"/>
              <a:t> places no separator between objects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1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8CA3-C559-4221-A255-B342CCBD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851B1-6CBE-462A-A8DF-2CCF309F6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6260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look at paste more closely: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586AA5-789F-47E9-9F8A-8CDD0319275C}"/>
              </a:ext>
            </a:extLst>
          </p:cNvPr>
          <p:cNvSpPr/>
          <p:nvPr/>
        </p:nvSpPr>
        <p:spPr>
          <a:xfrm>
            <a:off x="484717" y="2060270"/>
            <a:ext cx="10922000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day &lt;- 19:21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month &lt;-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"September"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year &lt;- 2017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paste0(month, day, year)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"September192017" "September202017" "September212017"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paste(month, day, year)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"September 19 2017" "September 20 2017" "September 21 2017"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paste(month, day, year,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sep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"-"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"September-19-2017" "September-20-2017" "September-21-2017"</a:t>
            </a:r>
          </a:p>
        </p:txBody>
      </p:sp>
    </p:spTree>
    <p:extLst>
      <p:ext uri="{BB962C8B-B14F-4D97-AF65-F5344CB8AC3E}">
        <p14:creationId xmlns:p14="http://schemas.microsoft.com/office/powerpoint/2010/main" val="206363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Pasting file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14185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We've used </a:t>
            </a:r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cs typeface="Segoe UI Semilight" panose="020B0402040204020203" pitchFamily="34" charset="0"/>
              </a:rPr>
              <a:t> to avoid retyping full paths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alternative is to use </a:t>
            </a:r>
            <a:r>
              <a:rPr lang="en-US" dirty="0">
                <a:latin typeface="Consolas" panose="020B0609020204030204" pitchFamily="49" charset="0"/>
              </a:rPr>
              <a:t>paste</a:t>
            </a:r>
            <a:r>
              <a:rPr lang="en-US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625" y="2708290"/>
            <a:ext cx="10580985" cy="720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&lt;-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"C:/epi510/r/data/"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&lt;-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read.csv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paste0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dataDir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"vipcls.csv"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90671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A192-7F1B-48EC-AF33-161489A8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22A8-532E-4187-B1BD-89823CE6C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2285998"/>
          </a:xfrm>
        </p:spPr>
        <p:txBody>
          <a:bodyPr/>
          <a:lstStyle/>
          <a:p>
            <a:r>
              <a:rPr lang="en-US" dirty="0"/>
              <a:t>Usually advantageous to store dates and date components as a Date type variable</a:t>
            </a:r>
          </a:p>
          <a:p>
            <a:r>
              <a:rPr lang="en-US" dirty="0"/>
              <a:t>Make using </a:t>
            </a:r>
            <a:r>
              <a:rPr lang="en-US" dirty="0" err="1">
                <a:latin typeface="Consolas" panose="020B0609020204030204" pitchFamily="49" charset="0"/>
              </a:rPr>
              <a:t>as.Date</a:t>
            </a:r>
            <a:r>
              <a:rPr lang="en-US" dirty="0">
                <a:latin typeface="Consolas" panose="020B0609020204030204" pitchFamily="49" charset="0"/>
              </a:rPr>
              <a:t>("YYYY-MM-DD")</a:t>
            </a:r>
          </a:p>
          <a:p>
            <a:r>
              <a:rPr lang="en-US" dirty="0"/>
              <a:t>Converts to numeric value of number of days from January 1</a:t>
            </a:r>
            <a:r>
              <a:rPr lang="en-US" baseline="30000" dirty="0"/>
              <a:t>st</a:t>
            </a:r>
            <a:r>
              <a:rPr lang="en-US" dirty="0"/>
              <a:t> 1970, labelled in HRF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3B873-A0D9-4104-8C56-7E034313C3FE}"/>
              </a:ext>
            </a:extLst>
          </p:cNvPr>
          <p:cNvSpPr/>
          <p:nvPr/>
        </p:nvSpPr>
        <p:spPr>
          <a:xfrm>
            <a:off x="484718" y="3605566"/>
            <a:ext cx="1097280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as.numeric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"1970-01-01"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as.numeric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"1971-01-01"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365</a:t>
            </a:r>
          </a:p>
        </p:txBody>
      </p:sp>
    </p:spTree>
    <p:extLst>
      <p:ext uri="{BB962C8B-B14F-4D97-AF65-F5344CB8AC3E}">
        <p14:creationId xmlns:p14="http://schemas.microsoft.com/office/powerpoint/2010/main" val="65359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8CD8-821F-4A4F-90BD-794FE771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EC95B-A0C3-486D-AC0A-C968CA6A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851740"/>
            <a:ext cx="10972801" cy="49859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Let’s make a date variables for delivery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1A81C0-9787-4B57-A275-6ACC296C3FBB}"/>
              </a:ext>
            </a:extLst>
          </p:cNvPr>
          <p:cNvSpPr/>
          <p:nvPr/>
        </p:nvSpPr>
        <p:spPr>
          <a:xfrm>
            <a:off x="484717" y="1442736"/>
            <a:ext cx="10972801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(paste(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vipcls$delyr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sep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'-'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Error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charToDate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(x)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character string is not in a standard unambiguous 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Let's look at first few observations of the del date variables to investigate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head(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[,grep(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"del"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names(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delyr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delges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deltype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    NA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40       1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2    11     9  1987     40       1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3    10    31  1987     39       1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4    11     3  1987     38       1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5    11     3  1987     38       1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6    11     1  1987     38       1</a:t>
            </a:r>
          </a:p>
        </p:txBody>
      </p:sp>
    </p:spTree>
    <p:extLst>
      <p:ext uri="{BB962C8B-B14F-4D97-AF65-F5344CB8AC3E}">
        <p14:creationId xmlns:p14="http://schemas.microsoft.com/office/powerpoint/2010/main" val="66581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8CD8-821F-4A4F-90BD-794FE771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EC95B-A0C3-486D-AC0A-C968CA6A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851740"/>
            <a:ext cx="10972801" cy="10963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a couple of options to deal with this: </a:t>
            </a:r>
          </a:p>
          <a:p>
            <a:r>
              <a:rPr lang="en-US" dirty="0"/>
              <a:t>We can sort the data by the del date variables, so NAs won't be in the first row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1A81C0-9787-4B57-A275-6ACC296C3FBB}"/>
              </a:ext>
            </a:extLst>
          </p:cNvPr>
          <p:cNvSpPr/>
          <p:nvPr/>
        </p:nvSpPr>
        <p:spPr>
          <a:xfrm>
            <a:off x="484717" y="2058919"/>
            <a:ext cx="10972801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sortExample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[order(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),]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head(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sortExample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[,grep(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"del"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names(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sortExample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delyr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delges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deltype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51     1     6  1988     41       2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71     1     8  1988     40       1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82     1     1  1988     42       1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84     1    31  1988     38       1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88     1     8  1988     39       1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96     1     6  1988     36       1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sortExample$delDate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paste(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sortExample$delyr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sortExample$delmo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sortExample$deldy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sep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'-'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63705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566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Similarly, modify columns using assignment operator: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1849667"/>
            <a:ext cx="11095595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&gt; summary(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vipcls$delges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Min. 1st Qu.  Median    Mean 3rd Qu.    Max. </a:t>
            </a:r>
          </a:p>
          <a:p>
            <a:r>
              <a:rPr lang="en-US" dirty="0">
                <a:latin typeface="Consolas" panose="020B0609020204030204" pitchFamily="49" charset="0"/>
              </a:rPr>
              <a:t>  23.00   38.00   39.00   39.07   41.00   70.00 </a:t>
            </a:r>
          </a:p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vipcls$delges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vipcls$delges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 &gt; 53] &lt;- 53</a:t>
            </a:r>
          </a:p>
          <a:p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&gt; summary(</a:t>
            </a:r>
            <a:r>
              <a:rPr lang="en-US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vipcls$delges</a:t>
            </a:r>
            <a:r>
              <a:rPr lang="en-US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Min. 1st Qu.  Median    Mean 3rd Qu.    Max. </a:t>
            </a:r>
          </a:p>
          <a:p>
            <a:r>
              <a:rPr lang="en-US" dirty="0">
                <a:latin typeface="Consolas" panose="020B0609020204030204" pitchFamily="49" charset="0"/>
              </a:rPr>
              <a:t>  23.00   38.00   39.00   39.07   41.00   53.00 </a:t>
            </a:r>
          </a:p>
        </p:txBody>
      </p:sp>
    </p:spTree>
    <p:extLst>
      <p:ext uri="{BB962C8B-B14F-4D97-AF65-F5344CB8AC3E}">
        <p14:creationId xmlns:p14="http://schemas.microsoft.com/office/powerpoint/2010/main" val="72602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8CD8-821F-4A4F-90BD-794FE771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EC95B-A0C3-486D-AC0A-C968CA6A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851740"/>
            <a:ext cx="10972801" cy="10963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a couple of options to deal with this: </a:t>
            </a:r>
          </a:p>
          <a:p>
            <a:r>
              <a:rPr lang="en-US" dirty="0"/>
              <a:t>We can sort the data by the del date variables, so NAs won't be in the first row</a:t>
            </a:r>
          </a:p>
          <a:p>
            <a:r>
              <a:rPr lang="en-US" dirty="0"/>
              <a:t>We can first paste the date components, recode NAs, and then convert to date format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1A81C0-9787-4B57-A275-6ACC296C3FBB}"/>
              </a:ext>
            </a:extLst>
          </p:cNvPr>
          <p:cNvSpPr/>
          <p:nvPr/>
        </p:nvSpPr>
        <p:spPr>
          <a:xfrm>
            <a:off x="574169" y="2747700"/>
            <a:ext cx="10972801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a) paste components and look at result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paste(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vipcls$delyr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sep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'-'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head(vipcls$delDate)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"NA-NA-NA"   "1987-11-9"  "1987-10-31" "1987-11-3"  "1987-11-3"  "1987-11-1"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b) recode NAs and take a look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[grep(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"NA"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)] &lt;- 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head(vipcls$delDate)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NA           "1987-11-9"  "1987-10-31" "1987-11-3"  "1987-11-3"  "1987-11-1"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#c) convert to date 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942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8CD8-821F-4A4F-90BD-794FE771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1A81C0-9787-4B57-A275-6ACC296C3FBB}"/>
              </a:ext>
            </a:extLst>
          </p:cNvPr>
          <p:cNvSpPr/>
          <p:nvPr/>
        </p:nvSpPr>
        <p:spPr>
          <a:xfrm>
            <a:off x="242359" y="1442736"/>
            <a:ext cx="1170728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summary(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Min.      1st Qu.       Median         Mean      3rd Qu.         Max.         NA's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"1984-11-18" "1986-03-03" "1987-02-17" "1987-03-29" "1988-04-07" "1989-09-05"        "610"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summary(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as.numeric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Min. 1st Qu.  Median    Mean 3rd Qu.    Max.    NA's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5435    5905    6256    6296    6671    7187     610 </a:t>
            </a:r>
          </a:p>
        </p:txBody>
      </p:sp>
    </p:spTree>
    <p:extLst>
      <p:ext uri="{BB962C8B-B14F-4D97-AF65-F5344CB8AC3E}">
        <p14:creationId xmlns:p14="http://schemas.microsoft.com/office/powerpoint/2010/main" val="22355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Create a date variable for enrollment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7" y="1838144"/>
            <a:ext cx="7959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086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Enrollment year 	= 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vipcls$enryr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086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Enrollment month	= 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vipcls$enrmo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086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Enrollment day 	= 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vipcls$enrdy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095855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5B84-5F24-4970-A4F9-789D06CB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DE978-D5E8-4B1D-82E4-C15FDD6B3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851739"/>
            <a:ext cx="10972801" cy="86827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What if we want to know the number of days between enrollment and delivery? Use </a:t>
            </a:r>
            <a:r>
              <a:rPr lang="en-US" err="1">
                <a:latin typeface="Consolas" panose="020B0609020204030204" pitchFamily="49" charset="0"/>
              </a:rPr>
              <a:t>difftime</a:t>
            </a:r>
            <a:r>
              <a:rPr lang="en-US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77E101-6E8F-45C4-B0DB-07474638FD7D}"/>
              </a:ext>
            </a:extLst>
          </p:cNvPr>
          <p:cNvSpPr/>
          <p:nvPr/>
        </p:nvSpPr>
        <p:spPr>
          <a:xfrm>
            <a:off x="484717" y="1720014"/>
            <a:ext cx="10922000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enrToDelDays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difftime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vipcls$delDate,vipcls$enrDate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summary(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enrToDelDays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Length    Class     Mode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13285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difftime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numeric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summary(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as.numeric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enrToDelDays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Min. 1st Qu.  Median    Mean 3rd Qu.    Max.    NA's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-18.0   135.0   169.0   165.8   198.0   549.0     628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enrToDelWeeks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difftime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vipcls$delDate,vipcls$enrDate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units=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"weeks"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summary(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enrToDelWeeks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Length    Class     Mode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13285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difftime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numeric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summary(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as.numeric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enrToDelWeeks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Min. 1st Qu.  Median    Mean 3rd Qu.    Max.    NA's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-2.571  19.286  24.143  23.689  28.286  78.429     628 </a:t>
            </a:r>
          </a:p>
        </p:txBody>
      </p:sp>
    </p:spTree>
    <p:extLst>
      <p:ext uri="{BB962C8B-B14F-4D97-AF65-F5344CB8AC3E}">
        <p14:creationId xmlns:p14="http://schemas.microsoft.com/office/powerpoint/2010/main" val="58555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D230-6A7A-4812-9BBD-0C8E55C5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96C37-5DBC-4F0D-B369-0DFEC7B06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70" y="823844"/>
            <a:ext cx="10972801" cy="62600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We can extract date components using the </a:t>
            </a:r>
            <a:r>
              <a:rPr lang="en-US">
                <a:latin typeface="Consolas" panose="020B0609020204030204" pitchFamily="49" charset="0"/>
              </a:rPr>
              <a:t>format() </a:t>
            </a:r>
            <a:r>
              <a:rPr lang="en-US"/>
              <a:t>function: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F214B3-5DE6-4ECF-A1A1-D9AB1D948414}"/>
              </a:ext>
            </a:extLst>
          </p:cNvPr>
          <p:cNvSpPr/>
          <p:nvPr/>
        </p:nvSpPr>
        <p:spPr>
          <a:xfrm>
            <a:off x="451170" y="1364469"/>
            <a:ext cx="11289661" cy="5355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table(format(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"%Y"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1984 1985 1986 1987 1988 1989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9 2609 3297 2737 2730 1293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table(format(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"%m"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01   02   03   04   05   06   07   08   09   10   11   12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1074 1098 1090  878 1117 1171 1171 1022  904 1049 1019 1082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table(format(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"%B"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April    August  December  February   January      July      June     March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878      1022      1082      1098      1074      1171      1171      1090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May  November   October September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1117      1019      1049       904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table(format(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vipcls$delDate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"%d"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01  02  03  04  05  06  07  08  09  10  11  12  13  14  15  16  17  18  19  20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459 437 408 396 424 405 434 435 424 388 424 413 397 436 422 362 427 405 408 411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21  22  23  24  25  26  27  28  29  30  31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407 422 408 407 463 440 414 390 400 372 237 </a:t>
            </a:r>
          </a:p>
        </p:txBody>
      </p:sp>
    </p:spTree>
    <p:extLst>
      <p:ext uri="{BB962C8B-B14F-4D97-AF65-F5344CB8AC3E}">
        <p14:creationId xmlns:p14="http://schemas.microsoft.com/office/powerpoint/2010/main" val="333767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11051"/>
              </p:ext>
            </p:extLst>
          </p:nvPr>
        </p:nvGraphicFramePr>
        <p:xfrm>
          <a:off x="2133600" y="584200"/>
          <a:ext cx="81280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CB73671-0EED-43D1-9A8D-C53429A7AF3E}"/>
              </a:ext>
            </a:extLst>
          </p:cNvPr>
          <p:cNvSpPr txBox="1"/>
          <p:nvPr/>
        </p:nvSpPr>
        <p:spPr>
          <a:xfrm>
            <a:off x="2307440" y="1099786"/>
            <a:ext cx="917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akota" pitchFamily="2" charset="0"/>
                <a:ea typeface="+mn-ea"/>
                <a:cs typeface="Arial" pitchFamily="34" charset="0"/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3671-0EED-43D1-9A8D-C53429A7AF3E}"/>
              </a:ext>
            </a:extLst>
          </p:cNvPr>
          <p:cNvSpPr txBox="1"/>
          <p:nvPr/>
        </p:nvSpPr>
        <p:spPr>
          <a:xfrm>
            <a:off x="2696263" y="2601187"/>
            <a:ext cx="917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akota" pitchFamily="2" charset="0"/>
                <a:ea typeface="+mn-ea"/>
                <a:cs typeface="Arial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6811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DE4A-1572-42BB-80F9-EF362093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rows and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2D80B-89E1-48F9-99DF-D843FDF24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813389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rbind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Consolas" panose="020B0609020204030204" pitchFamily="49" charset="0"/>
              </a:rPr>
              <a:t>cbind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allow you to add rows and columns to an existing object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93B5A-EC70-4F0E-B36B-422988D96473}"/>
              </a:ext>
            </a:extLst>
          </p:cNvPr>
          <p:cNvSpPr/>
          <p:nvPr/>
        </p:nvSpPr>
        <p:spPr>
          <a:xfrm>
            <a:off x="484717" y="2241514"/>
            <a:ext cx="10972801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rbind(1:4, 5:8)         </a:t>
            </a: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Combine as rows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[,1] [,2] [,3] [,4]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[1,]    1    2    3   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[2,]    5    6    7    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cbind(1:4, 5:8)</a:t>
            </a: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# Combine as columns</a:t>
            </a:r>
            <a:endParaRPr kumimoji="0" lang="da-DK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[,1] [,2]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[1,]    1   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[2,]    2   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[3,]    3   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[4,]    4    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&gt; c(1:4, 5:8)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Combine into a single vector</a:t>
            </a:r>
            <a:endParaRPr kumimoji="0" lang="da-DK" sz="1800" b="0" i="0" u="none" strike="noStrike" kern="1200" cap="none" spc="0" normalizeH="0" baseline="0" noProof="0" dirty="0">
              <a:ln>
                <a:noFill/>
              </a:ln>
              <a:solidFill>
                <a:srgbClr val="4F9905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[1] 1 2 3 4 5 6 7 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85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DE4A-1572-42BB-80F9-EF362093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rows and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2D80B-89E1-48F9-99DF-D843FDF24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3290775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rbind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Consolas" panose="020B0609020204030204" pitchFamily="49" charset="0"/>
              </a:rPr>
              <a:t>cbind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allow you to add rows and columns to an existing object</a:t>
            </a:r>
          </a:p>
          <a:p>
            <a:r>
              <a:rPr lang="en-US" dirty="0"/>
              <a:t>We can use these functions to merge or append data frames, but…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rbind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requires that all columns in both data frames be named the same, and that all columns be present (except with </a:t>
            </a:r>
            <a:r>
              <a:rPr lang="en-US" dirty="0">
                <a:latin typeface="Consolas" panose="020B0609020204030204" pitchFamily="49" charset="0"/>
              </a:rPr>
              <a:t>fill = TRUE </a:t>
            </a:r>
            <a:r>
              <a:rPr lang="en-US" dirty="0"/>
              <a:t>option)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cbind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requires the two data frames have the same number of rows and that those rows are sorted in the same order (e.g. patient 1 is the first row in each data frame)</a:t>
            </a:r>
          </a:p>
          <a:p>
            <a:r>
              <a:rPr lang="en-US" dirty="0"/>
              <a:t>Put simply, these are not smart functions and will do no housekeeping for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42888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9469-E435-4856-B8BD-784C6D8B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EA613-027D-47D1-8651-4F5D89087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058337"/>
            <a:ext cx="10972801" cy="1718731"/>
          </a:xfrm>
        </p:spPr>
        <p:txBody>
          <a:bodyPr/>
          <a:lstStyle/>
          <a:p>
            <a:r>
              <a:rPr lang="en-US" dirty="0"/>
              <a:t>We can append data frames with </a:t>
            </a:r>
            <a:r>
              <a:rPr lang="en-US" dirty="0" err="1">
                <a:latin typeface="Consolas" panose="020B0609020204030204" pitchFamily="49" charset="0"/>
              </a:rPr>
              <a:t>rbind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if they are formatted the same way</a:t>
            </a:r>
          </a:p>
          <a:p>
            <a:r>
              <a:rPr lang="en-US" dirty="0"/>
              <a:t>We received our </a:t>
            </a:r>
            <a:r>
              <a:rPr lang="en-US" dirty="0" err="1"/>
              <a:t>vipcls</a:t>
            </a:r>
            <a:r>
              <a:rPr lang="en-US" dirty="0"/>
              <a:t> dataset not as a whole, but as a separate file for each year (named vipcls1984.csv – vipcls1989.csv)</a:t>
            </a:r>
          </a:p>
          <a:p>
            <a:r>
              <a:rPr lang="en-US" dirty="0"/>
              <a:t>We want to read and append these files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B13F7-0920-487E-B172-6655060652DC}"/>
              </a:ext>
            </a:extLst>
          </p:cNvPr>
          <p:cNvSpPr/>
          <p:nvPr/>
        </p:nvSpPr>
        <p:spPr>
          <a:xfrm>
            <a:off x="484717" y="3028075"/>
            <a:ext cx="1092200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read in the data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year1984 &lt;- 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"vipcls1984.csv"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year1985 &lt;- 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"vipcls1985.csv"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year1986 &lt;- 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"vipcls1986.csv"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year1987 &lt;- 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"vipcls1987.csv"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year1988 &lt;- 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"vipcls1988.csv"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year1989 &lt;- 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"vipcls1989.csv"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1498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append them into a single data frame using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rbind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9905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rbind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(year1984, year1985, year1986, year1987, year1988, year1989)</a:t>
            </a:r>
          </a:p>
        </p:txBody>
      </p:sp>
    </p:spTree>
    <p:extLst>
      <p:ext uri="{BB962C8B-B14F-4D97-AF65-F5344CB8AC3E}">
        <p14:creationId xmlns:p14="http://schemas.microsoft.com/office/powerpoint/2010/main" val="4071469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9469-E435-4856-B8BD-784C6D8B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EA613-027D-47D1-8651-4F5D89087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058337"/>
            <a:ext cx="10972801" cy="17187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Alternatively, if we don't need the year-specific objects…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B13F7-0920-487E-B172-6655060652DC}"/>
              </a:ext>
            </a:extLst>
          </p:cNvPr>
          <p:cNvSpPr/>
          <p:nvPr/>
        </p:nvSpPr>
        <p:spPr>
          <a:xfrm>
            <a:off x="484717" y="2176021"/>
            <a:ext cx="10922000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read in the data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yearAppend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rbind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"vipcls1984.csv"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		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"vipcls1985.csv"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		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"vipcls1986.csv"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		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"vipcls1987.csv"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		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"vipcls1988.csv"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		read.csv(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"vipcls1989.csv"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0753851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columns: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036532"/>
            <a:ext cx="10972801" cy="4979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Replace values that correspond to missing with NAs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4717" y="1561569"/>
            <a:ext cx="10972802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&gt; summary(</a:t>
            </a:r>
            <a:r>
              <a:rPr lang="en-US" sz="20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vipcls$delmo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Min. 1st Qu.  Median    Mean 3rd Qu.    Max.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-1.000   3.000   6.000   6.116   9.000  12.000 </a:t>
            </a:r>
          </a:p>
          <a:p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vipcls$delmo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vipcls$delmo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==-1] &lt;- NA</a:t>
            </a:r>
          </a:p>
          <a:p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&gt; summary(</a:t>
            </a:r>
            <a:r>
              <a:rPr lang="en-US" sz="2000" dirty="0" err="1">
                <a:solidFill>
                  <a:srgbClr val="214987"/>
                </a:solidFill>
                <a:latin typeface="Consolas" panose="020B0609020204030204" pitchFamily="49" charset="0"/>
              </a:rPr>
              <a:t>vipcls$delmo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Min. 1st Qu.  Median    Mean 3rd Qu.    Max.    NA's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1.000   3.000   6.000   6.458   9.000  12.000     610 </a:t>
            </a:r>
          </a:p>
        </p:txBody>
      </p:sp>
      <p:sp>
        <p:nvSpPr>
          <p:cNvPr id="6" name="object 69"/>
          <p:cNvSpPr txBox="1"/>
          <p:nvPr/>
        </p:nvSpPr>
        <p:spPr>
          <a:xfrm>
            <a:off x="499575" y="4157251"/>
            <a:ext cx="1090142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defTabSz="1219170"/>
            <a:r>
              <a:rPr sz="24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 recode a value </a:t>
            </a:r>
            <a:r>
              <a:rPr sz="2400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across the entire dataframe</a:t>
            </a:r>
            <a:r>
              <a:rPr sz="2400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use the following syntax.</a:t>
            </a:r>
          </a:p>
        </p:txBody>
      </p:sp>
      <p:sp>
        <p:nvSpPr>
          <p:cNvPr id="7" name="object 70"/>
          <p:cNvSpPr txBox="1"/>
          <p:nvPr/>
        </p:nvSpPr>
        <p:spPr>
          <a:xfrm>
            <a:off x="499575" y="4658794"/>
            <a:ext cx="10818385" cy="628377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0" rIns="0" bIns="0" rtlCol="0">
            <a:spAutoFit/>
          </a:bodyPr>
          <a:lstStyle/>
          <a:p>
            <a:pPr marL="79221" defTabSz="1219170">
              <a:tabLst>
                <a:tab pos="4077895" algn="l"/>
              </a:tabLst>
            </a:pPr>
            <a:r>
              <a:rPr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vipcls[vipcls</a:t>
            </a:r>
            <a:r>
              <a:rPr sz="2000" b="1" dirty="0">
                <a:solidFill>
                  <a:srgbClr val="214987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==-</a:t>
            </a:r>
            <a:r>
              <a:rPr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1] &lt;- NA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20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# Works for numeric variables</a:t>
            </a:r>
            <a:endParaRPr sz="2000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  <a:p>
            <a:pPr marL="79221" defTabSz="1219170">
              <a:spcBef>
                <a:spcPts val="73"/>
              </a:spcBef>
              <a:tabLst>
                <a:tab pos="4077895" algn="l"/>
              </a:tabLst>
            </a:pPr>
            <a:r>
              <a:rPr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vipcls[vipcls</a:t>
            </a:r>
            <a:r>
              <a:rPr sz="2000" b="1" dirty="0">
                <a:solidFill>
                  <a:srgbClr val="214987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==</a:t>
            </a:r>
            <a:r>
              <a:rPr sz="2000" dirty="0">
                <a:solidFill>
                  <a:srgbClr val="4F9905"/>
                </a:solidFill>
                <a:latin typeface="Consolas" panose="020B0609020204030204" pitchFamily="49" charset="0"/>
                <a:cs typeface="Arial"/>
              </a:rPr>
              <a:t>"-1"</a:t>
            </a:r>
            <a:r>
              <a:rPr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]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&lt;-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NA</a:t>
            </a:r>
            <a:r>
              <a:rPr lang="en-US" sz="2000" dirty="0">
                <a:solidFill>
                  <a:srgbClr val="214987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20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# Works for character or factor variables</a:t>
            </a:r>
            <a:endParaRPr sz="2000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19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718" y="292454"/>
            <a:ext cx="10922000" cy="626005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5168"/>
            <a:r>
              <a:rPr spc="69" dirty="0"/>
              <a:t>A</a:t>
            </a:r>
            <a:r>
              <a:rPr spc="-89" dirty="0"/>
              <a:t>dding</a:t>
            </a:r>
            <a:r>
              <a:rPr spc="30" dirty="0"/>
              <a:t> </a:t>
            </a:r>
            <a:r>
              <a:rPr spc="-119" dirty="0"/>
              <a:t>a</a:t>
            </a:r>
            <a:r>
              <a:rPr spc="-109" dirty="0"/>
              <a:t>d</a:t>
            </a:r>
            <a:r>
              <a:rPr spc="-50" dirty="0"/>
              <a:t>ditional</a:t>
            </a:r>
            <a:r>
              <a:rPr spc="40" dirty="0"/>
              <a:t> </a:t>
            </a:r>
            <a:r>
              <a:rPr spc="-99" dirty="0"/>
              <a:t>columns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8F54C-DB8C-4059-B11C-DF4358FD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875349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</a:rPr>
              <a:t>cbind</a:t>
            </a:r>
            <a:r>
              <a:rPr lang="en-US" dirty="0"/>
              <a:t> to join columns where you are certain that columns have the same number of observations and sort order</a:t>
            </a:r>
          </a:p>
          <a:p>
            <a:r>
              <a:rPr lang="en-US" dirty="0"/>
              <a:t>Mostly useful for creating data (e.g. simulations or fake datasets for testing or examples) or combining function outputs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23873" y="6643380"/>
            <a:ext cx="427839" cy="152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99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25</a:t>
            </a:r>
            <a:r>
              <a:rPr kumimoji="0" sz="991" b="0" i="0" u="none" strike="noStrike" kern="1200" cap="none" spc="-12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9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</a:t>
            </a:r>
            <a:r>
              <a:rPr kumimoji="0" sz="991" b="0" i="0" u="none" strike="noStrike" kern="1200" cap="none" spc="-12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9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38</a:t>
            </a:r>
            <a:endParaRPr kumimoji="0" sz="99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5B13F7-0920-487E-B172-6655060652DC}"/>
              </a:ext>
            </a:extLst>
          </p:cNvPr>
          <p:cNvSpPr/>
          <p:nvPr/>
        </p:nvSpPr>
        <p:spPr>
          <a:xfrm>
            <a:off x="535519" y="3128666"/>
            <a:ext cx="1092200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drinkTab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table(vipcls$etoh1)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cbind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drinkTab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prop.table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drinkTab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)*100)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drinkTab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every day       74  0.5571031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3-5/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123  0.9259956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558  4.2008582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&lt;1/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624  4.6977339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&lt;1/month      1932 14.5449070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never         9972 75.0734021</a:t>
            </a:r>
          </a:p>
        </p:txBody>
      </p:sp>
    </p:spTree>
    <p:extLst>
      <p:ext uri="{BB962C8B-B14F-4D97-AF65-F5344CB8AC3E}">
        <p14:creationId xmlns:p14="http://schemas.microsoft.com/office/powerpoint/2010/main" val="247411521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718" y="292454"/>
            <a:ext cx="10922000" cy="626005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5168"/>
            <a:r>
              <a:rPr spc="69" dirty="0"/>
              <a:t>A</a:t>
            </a:r>
            <a:r>
              <a:rPr spc="-89" dirty="0"/>
              <a:t>dding</a:t>
            </a:r>
            <a:r>
              <a:rPr spc="30" dirty="0"/>
              <a:t> </a:t>
            </a:r>
            <a:r>
              <a:rPr spc="-119" dirty="0"/>
              <a:t>a</a:t>
            </a:r>
            <a:r>
              <a:rPr spc="-109" dirty="0"/>
              <a:t>d</a:t>
            </a:r>
            <a:r>
              <a:rPr spc="-50" dirty="0"/>
              <a:t>ditional</a:t>
            </a:r>
            <a:r>
              <a:rPr spc="40" dirty="0"/>
              <a:t> </a:t>
            </a:r>
            <a:r>
              <a:rPr spc="-99" dirty="0"/>
              <a:t>columns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8F54C-DB8C-4059-B11C-DF4358FD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8" y="1143002"/>
            <a:ext cx="10972801" cy="4875349"/>
          </a:xfrm>
        </p:spPr>
        <p:txBody>
          <a:bodyPr/>
          <a:lstStyle/>
          <a:p>
            <a:r>
              <a:rPr lang="en-US" dirty="0"/>
              <a:t>You can also label the columns: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23873" y="6643380"/>
            <a:ext cx="427839" cy="152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99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25</a:t>
            </a:r>
            <a:r>
              <a:rPr kumimoji="0" sz="991" b="0" i="0" u="none" strike="noStrike" kern="1200" cap="none" spc="-12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9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</a:t>
            </a:r>
            <a:r>
              <a:rPr kumimoji="0" sz="991" b="0" i="0" u="none" strike="noStrike" kern="1200" cap="none" spc="-12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9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38</a:t>
            </a:r>
            <a:endParaRPr kumimoji="0" sz="99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5B13F7-0920-487E-B172-6655060652DC}"/>
              </a:ext>
            </a:extLst>
          </p:cNvPr>
          <p:cNvSpPr/>
          <p:nvPr/>
        </p:nvSpPr>
        <p:spPr>
          <a:xfrm>
            <a:off x="535519" y="1953505"/>
            <a:ext cx="1092200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drinkTab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table(vipcls$etoh1)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cbind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(N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drinkTab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Percent = round(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prop.table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drinkTab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)*100, 2))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      N Percent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every day   74    0.56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3-5/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123    0.93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1/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558    4.20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&lt;1/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624    4.70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&lt;1/month  1932   14.54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never     9972   75.07</a:t>
            </a:r>
          </a:p>
        </p:txBody>
      </p:sp>
    </p:spTree>
    <p:extLst>
      <p:ext uri="{BB962C8B-B14F-4D97-AF65-F5344CB8AC3E}">
        <p14:creationId xmlns:p14="http://schemas.microsoft.com/office/powerpoint/2010/main" val="385681869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718" y="292454"/>
            <a:ext cx="10922000" cy="626005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5168"/>
            <a:r>
              <a:rPr spc="69" dirty="0"/>
              <a:t>A</a:t>
            </a:r>
            <a:r>
              <a:rPr spc="-89" dirty="0"/>
              <a:t>dding</a:t>
            </a:r>
            <a:r>
              <a:rPr spc="30" dirty="0"/>
              <a:t> </a:t>
            </a:r>
            <a:r>
              <a:rPr spc="-119" dirty="0"/>
              <a:t>a</a:t>
            </a:r>
            <a:r>
              <a:rPr spc="-109" dirty="0"/>
              <a:t>d</a:t>
            </a:r>
            <a:r>
              <a:rPr spc="-50" dirty="0"/>
              <a:t>ditional</a:t>
            </a:r>
            <a:r>
              <a:rPr spc="40" dirty="0"/>
              <a:t> </a:t>
            </a:r>
            <a:r>
              <a:rPr spc="-99" dirty="0"/>
              <a:t>columns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8F54C-DB8C-4059-B11C-DF4358FD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unusual for data to be structured and stored in such a way that </a:t>
            </a:r>
            <a:r>
              <a:rPr lang="en-US" dirty="0" err="1">
                <a:latin typeface="Consolas" panose="020B0609020204030204" pitchFamily="49" charset="0"/>
              </a:rPr>
              <a:t>cbind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is useful:</a:t>
            </a:r>
          </a:p>
          <a:p>
            <a:pPr lvl="1"/>
            <a:r>
              <a:rPr lang="en-US" dirty="0"/>
              <a:t>Generally no guarantee that the exact same observations (i.e., rows) are in two separately stored data sets, </a:t>
            </a:r>
          </a:p>
          <a:p>
            <a:pPr lvl="1"/>
            <a:r>
              <a:rPr lang="en-US" dirty="0"/>
              <a:t>or that they’re sorted the same way.</a:t>
            </a:r>
          </a:p>
          <a:p>
            <a:r>
              <a:rPr lang="en-US" dirty="0"/>
              <a:t>Instead, for combining columns from different data frames, we usually use </a:t>
            </a:r>
            <a:r>
              <a:rPr lang="en-US" dirty="0">
                <a:latin typeface="Consolas" panose="020B0609020204030204" pitchFamily="49" charset="0"/>
              </a:rPr>
              <a:t>merge() </a:t>
            </a:r>
            <a:r>
              <a:rPr lang="en-US" dirty="0"/>
              <a:t>which handles mismatches between rows by requiring you to specify one or more variables to make this match on (generally some sort of ID)</a:t>
            </a:r>
          </a:p>
          <a:p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0123873" y="6643380"/>
            <a:ext cx="427839" cy="152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8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sz="99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25</a:t>
            </a:r>
            <a:r>
              <a:rPr kumimoji="0" sz="991" b="0" i="0" u="none" strike="noStrike" kern="1200" cap="none" spc="-12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9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/</a:t>
            </a:r>
            <a:r>
              <a:rPr kumimoji="0" sz="991" b="0" i="0" u="none" strike="noStrike" kern="1200" cap="none" spc="-12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99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38</a:t>
            </a:r>
            <a:endParaRPr kumimoji="0" sz="99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66295249"/>
      </p:ext>
    </p:extLst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A655-3CE4-4DEE-949C-338DDF0B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6B90E-EE77-4688-9DE8-3C9AD9A50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951617"/>
            <a:ext cx="10972801" cy="1759686"/>
          </a:xfrm>
        </p:spPr>
        <p:txBody>
          <a:bodyPr/>
          <a:lstStyle/>
          <a:p>
            <a:r>
              <a:rPr lang="en-US" sz="2200" dirty="0">
                <a:latin typeface="Consolas" panose="020B0609020204030204" pitchFamily="49" charset="0"/>
              </a:rPr>
              <a:t>merge() </a:t>
            </a:r>
            <a:r>
              <a:rPr lang="en-US" sz="2200" dirty="0"/>
              <a:t>function is similar to </a:t>
            </a:r>
            <a:r>
              <a:rPr lang="en-US" sz="2200" dirty="0">
                <a:latin typeface="Consolas" panose="020B0609020204030204" pitchFamily="49" charset="0"/>
              </a:rPr>
              <a:t>merge </a:t>
            </a:r>
            <a:r>
              <a:rPr lang="en-US" sz="2200" dirty="0"/>
              <a:t>in Stata</a:t>
            </a:r>
          </a:p>
          <a:p>
            <a:r>
              <a:rPr lang="en-US" sz="2200" dirty="0"/>
              <a:t>You must have one or more variables, present in both data frames, to make a match on</a:t>
            </a:r>
          </a:p>
          <a:p>
            <a:r>
              <a:rPr lang="en-US" sz="2200" dirty="0"/>
              <a:t>Instead of receiving </a:t>
            </a:r>
            <a:r>
              <a:rPr lang="en-US" sz="2200" dirty="0" err="1"/>
              <a:t>vipcls</a:t>
            </a:r>
            <a:r>
              <a:rPr lang="en-US" sz="2200" dirty="0"/>
              <a:t>, you received the data in two files, each with a subset of variables: one with demographic variables and the other with pregnancy variables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B08DC5-DD82-4111-A85B-6326408876BF}"/>
              </a:ext>
            </a:extLst>
          </p:cNvPr>
          <p:cNvSpPr/>
          <p:nvPr/>
        </p:nvSpPr>
        <p:spPr>
          <a:xfrm>
            <a:off x="554247" y="2950479"/>
            <a:ext cx="11083506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glimpse(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demogData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let’s take a look at the demographic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Observations: 13,285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Variables: 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patid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5023502, 5026901, 5028600, 5029806, 7024706, 7029507, 8030702, 9130709, 91356...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enrmo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7, 10, 10, 9, 8, 10, 10, 11, 9, 10, 7, 11, 7, 7, 7, 7, 11, 7, 10, 7, 9, 10, 8...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enrdy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24, 4, 25, 24, 17, 23, 20, 7, 19, 4, 9, 2, 14, 1, 25, 7, 5, 5, 15, 25, 11, 15...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enryr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1984, 1984, 1984, 1984, 1984, 1984, 1984, 1984, 1984, 1984, 1984, 1984, 1984,...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momage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&lt;int&gt; 33, 22, 30, 20, 22, 22, 22, 16, 22, 27, 30, 22, 27, 25, 19, 22, 22, 31, NA, 2...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raceth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&lt;int&gt; 1, 2, 2, 2, 0, 2, 1, 2, 1, 1, 1, 1, 1, 1, 1, 0, 1, 0, 2, 0, 2, 1, 1, 0, 2, 0,...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grade   &lt;int&gt; 10, 9, 13, 11, 12, 12, 9, 10, 14, 10, 12, 14, 14, 11, 10, 12, 10, 18, 10, 12,...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marstat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&lt;int&gt; 5, 5, 5, 5, 1, 5, 2, 5, 1, 2, 1, 5, 1, 3, 5, 1, 2, 1, 5, 1, 5, 5, 5, 5, 5, 1,...</a:t>
            </a:r>
          </a:p>
        </p:txBody>
      </p:sp>
    </p:spTree>
    <p:extLst>
      <p:ext uri="{BB962C8B-B14F-4D97-AF65-F5344CB8AC3E}">
        <p14:creationId xmlns:p14="http://schemas.microsoft.com/office/powerpoint/2010/main" val="3312073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40D1-7B93-40E9-B39A-BBD6F863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2A3AC-522D-4BB4-8D3E-3A24F6127D5C}"/>
              </a:ext>
            </a:extLst>
          </p:cNvPr>
          <p:cNvSpPr/>
          <p:nvPr/>
        </p:nvSpPr>
        <p:spPr>
          <a:xfrm>
            <a:off x="554247" y="1043731"/>
            <a:ext cx="11083506" cy="47705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glimpse(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pregData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let’s have a look at the pregnancy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Observations: 13,285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Variables: 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patid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&lt;int&gt; 5023502, 5026901, 5028600, 5029806, 7024706, 7029507, 8030702, 9130709, 9135...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delmo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&lt;int&gt; 12, 11, 12, 12, 12, 12, 11, 12, 12, 2, 2, 1, 2, 1, 1, 2, 3, 3, 3, 2, 2, 2, 2...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deldy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&lt;int&gt; 28, 21, 30, 18, 29, 30, 18, 20, 25, 11, 14, 1, 6, 4, 6, 28, 2, 6, 5, 23, 11,...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delyr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&lt;int&gt; 1984, 1984, 1984, 1984, 1984, 1984, 1984, 1984, 1984, 1985, 1985, 1985, 1985...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cigs1    &lt;int&gt; 0, 20, 0, 2, 0, 4, 3, 0, 0, 0, 0, 0, 0, 0, 0, 0, 1, 10, 0, 0, 0, 0, 0, 15, 0...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cigs2    &lt;int&gt; 0, 20, 0, 2, 0, 4, 0, 0, 0, 0, 0, 0, 0, 0, 0, 0, 20, 10, 0, 0, 0, 0, 0, 3, 0...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etoh1    &lt;int&gt; 6, 3, 5, 6, 5, 5, 5, 6, 6, 6, 6, 6, 6, 6, 6, 5, 3, 4, 6, 6, 5, 5, 5, 5, 5, 5...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etoh2    &lt;int&gt; 6, 3, 5, 6, 5, 3, 6, 6, NA, 6, 6, 6, 6, 6, 6, 3, 3, 4, 6, 6, 5, 5, 5, 5, 5,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partyr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NA, 1, 2, 1, 1, 3, 1, 2, 1, 1, 1, 1, 1, 1, 1, 1, 2, 1, 1, 1, 1, 1, 1, 1, 1,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pregnum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&lt;int&gt; 5, 3, 2, 1, 2, 2, 4, 1, 1, 3, 2, 2, 3, 3, 1, 4, 2, 3, 1, 2, 6, 3, 1, 1, 6, 2...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delges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38, 36, 40, 34, 35, 38, 40, 41, 40, 37, 37, 39, 40, 39, 39, 37, 40, 34, 39,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bw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&lt;int&gt; 4000, 3000, 2700, 2020, 1470, 3000, 2980, 3600, 2680, 3300, 3760, 3300, 4000...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&lt;int&gt; 2, 1, 1, NA, NA, NA, 1, 1, 1, 1, 1, 1, 1, 1, 1, 1, 1, 1, 1, 1, NA, 1, NA, NA...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induclab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&lt;int&gt; 2, 2, 2, 1, 1, 2, 2, 2, 2, 2, 2, 2, 2, 2, 2, 2, 2, 2, 2, 2, 2, 2, NA, 2, 2,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auglab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2, 2, 2, 2, 2, 2, 2, 1, 1, 2, 1, 2, 2, 2, 2, 2, 2, 2, 2, 2, 2, 1, NA, 2, 2,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intrapih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&lt;int&gt; 2, 2, 2, 1, 1, 2, 2, 2, 2, 2, 2, 2, 2, 2, 2, 2, 2, 2, 2, 2, 2, 1, NA, 1, 2, ...</a:t>
            </a:r>
          </a:p>
        </p:txBody>
      </p:sp>
    </p:spTree>
    <p:extLst>
      <p:ext uri="{BB962C8B-B14F-4D97-AF65-F5344CB8AC3E}">
        <p14:creationId xmlns:p14="http://schemas.microsoft.com/office/powerpoint/2010/main" val="935359351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40D1-7B93-40E9-B39A-BBD6F863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B218A-799F-44E9-BB76-AB99A871D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798574"/>
            <a:ext cx="10972801" cy="6260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patid</a:t>
            </a:r>
            <a:r>
              <a:rPr lang="en-US" dirty="0"/>
              <a:t> variable is a common, unique identifier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2A3AC-522D-4BB4-8D3E-3A24F6127D5C}"/>
              </a:ext>
            </a:extLst>
          </p:cNvPr>
          <p:cNvSpPr/>
          <p:nvPr/>
        </p:nvSpPr>
        <p:spPr>
          <a:xfrm>
            <a:off x="484717" y="1322441"/>
            <a:ext cx="11083506" cy="6740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vipclsMerge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&lt;- merge(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demogData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pregData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, by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patid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merge the two datasets on “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patid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glimpse(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vipclsMerge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C4E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)                                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# take a look at the product of the merge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C4E8D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Observations: 13,285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Variables: 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patid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&lt;int&gt; 1200005, 1200104, 1200203, 1200302, 1200401, 1200500, 1200609, 1200708, 1200...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enrmo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&lt;int&gt; 4, 5, 3, 7, 6, 4, 5, 4, 3, 3, 3, 5, 6, 7, 6, 7, 7, 4, 3, 4, 7, 4, 4, 6, 4, 4...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enrdy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&lt;int&gt; 27, 13, 31, 1, 2, 3, 8, 10, 18, 23, 16, 27, 3, 8, 19, 8, 29, 1, 26, 17, 23,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enryr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&lt;int&gt; 1987, 1987, 1987, 1987, 1987, 1987, 1987, 1987, 1987, 1987, 1987, 1987, 1987...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momage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24, 26, 22, 26, 21, 25, 20, 35, 20, 29, 24, 21, 28, 21, 23, 29, 25, 27, 29,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raceth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1, 2, 2, 1, 2, 1, 2, 1, 1, 1, 2, 2, 1, 2, 1, 2, 2, 2, 2, 1, 2, 2, 2, 2, 2, 2...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grade    &lt;int&gt; 13, 11, 12, 16, 12, 12, 11, 8, 12, 12, 8, 12, 8, 12, 12, 12, 12, 12, 16, 9,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marstat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&lt;int&gt; 1, 5, 5, 3, 5, 5, 5, 3, 1, 2, 5, 5, 2, 5, 2, 5, 1, 2, 1, 5, 5, 5, 5, 5, 5, 5...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delmo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&lt;int&gt; NA, 11, 10, 11, 11, 11, 10, NA, 10, 10, 10, 11, NA, 12, 11, 10, 12, 10, 10,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deldy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&lt;int&gt; NA, 9, 31, 3, 3, 1, 24, NA, 4, 2, 11, 13, NA, 8, 10, 13, 19, 11, 15, 21, NA,...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delyr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&lt;int&gt; NA, 1987, 1987, 1987, 1987, 1987, 1987, NA, 1987, 1987, 1987, 1987, NA, 1987...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cigs1    &lt;int&gt; 0, 0, 0, 0, 0, 0, 3, 0, 0, 0, 0, 0, 0, 0, 0, 10, 0, 0, 0, 0, 10, 0, 6, 20, 0...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cigs2    &lt;int&gt; 0, 0, 0, 0, 0, 0, 3, 0, 0, 0, 0, 0, 0, 0, 0, 10, 0, 0, 0, 0, 5, 0, 0, 10, 0,...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etoh1    &lt;int&gt; 6, 4, 6, 6, 6, 6, 6, 6, 6, 6, 6, 6, 6, 6, 6, 3, 5, 6, 6, 5, 6, 6, 3, 3, 6, 6...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etoh2    &lt;int&gt; 6, 4, 6, 6, 6, 6, 6, 6, 6, 6, 6, 6, 6, 6, 6, 3, 5, 6, 6, 5, 6, 6, 3, 3, 6, 6...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partyr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1, 1, 1, 1, 1, 1, 1, 1, 1, 1, 1, 1, 1, 1, 1, 1, 1, 1, 1, 1, 1, 1, 2, 1, 2, 1...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pregnum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&lt;int&gt; 2, 4, 2, 2, 1, 3, 2, 8, 1, 4, 5, 4, 2, 2, 2, 3, 8, 3, 2, 2, 1, 1, 3, 5, 2, 1...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delges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40, 40, 39, 38, 38, 38, 37, 37, 38, 40, 44, 41, 38, 42, 38, 38, 38, 41, 37,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bw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    &lt;int&gt; 2650, 2725, 3232, 3195, 2720, 3629, 2090, 3015, 3430, 3686, 4050, 3520, 3215...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deltype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&lt;int&gt; 1, 1, 1, 1, 1, 1, 1, 1, 1, 1, 1, 1, 1, 1, 1, 1, 2, 1, 2, 2, 1, 2, 1, 1, 1, 2...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induclab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&lt;int&gt; 2, 2, 2, 2, 1, 2, 2, 2, 2, 2, 2, 2, 1, 2, 2, 2, 2, NA, 2, 2, 2, 1, 2, 2, 1,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auglab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  &lt;int&gt; 2, 2, 2, 2, 2, 1, 2, 2, 1, 2, 2, 2, 2, 1, 2, 2, 2, NA, 2, 2, 2, 2, 1, 2, 1,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$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intrapih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 &lt;int&gt; 2, 2, 2, 2, 1, 2, 2, 2, 2, 2, 2, 2, 2, 2, 2, 2, 2, 2, 2, 1, 2, 1, 2, 2, 2, 2...</a:t>
            </a:r>
          </a:p>
        </p:txBody>
      </p:sp>
    </p:spTree>
    <p:extLst>
      <p:ext uri="{BB962C8B-B14F-4D97-AF65-F5344CB8AC3E}">
        <p14:creationId xmlns:p14="http://schemas.microsoft.com/office/powerpoint/2010/main" val="21502175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C013-3AD8-4894-9769-E7A8D127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6FAF5-3A68-4597-A5EF-CAAE7624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7" y="948957"/>
            <a:ext cx="10972801" cy="4960086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by</a:t>
            </a:r>
            <a:r>
              <a:rPr lang="en-US" dirty="0"/>
              <a:t> options:</a:t>
            </a:r>
          </a:p>
          <a:p>
            <a:pPr lvl="1"/>
            <a:r>
              <a:rPr lang="en-US" dirty="0"/>
              <a:t>You can have multiple identifiers for your merge: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Identifiers can have different names in the two data frames being merged: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Match options: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all = FALSE</a:t>
            </a:r>
            <a:r>
              <a:rPr lang="en-US" dirty="0"/>
              <a:t>: default; keep only rows found in both datasets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all = TRUE</a:t>
            </a:r>
            <a:r>
              <a:rPr lang="en-US" dirty="0"/>
              <a:t>: keep rows found in either or both datasets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all.x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  <a:r>
              <a:rPr lang="en-US" dirty="0"/>
              <a:t>: keep all rows from the x dataset, regardless of matching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all.y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  <a:r>
              <a:rPr lang="en-US" dirty="0"/>
              <a:t>: keep all rows from the y dataset, regardless of matching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75605D-4F77-4AB2-881B-02223BEC6B20}"/>
              </a:ext>
            </a:extLst>
          </p:cNvPr>
          <p:cNvSpPr/>
          <p:nvPr/>
        </p:nvSpPr>
        <p:spPr>
          <a:xfrm>
            <a:off x="1779906" y="1872723"/>
            <a:ext cx="863218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by = </a:t>
            </a:r>
            <a:r>
              <a:rPr kumimoji="0" lang="en-US" sz="1800" b="1" i="0" u="none" strike="noStrike" kern="1200" cap="none" spc="-238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 Black"/>
              </a:rPr>
              <a:t>c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4B5A5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(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“id1"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4B5A5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, 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4F990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“id2"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4B5A5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))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354CE6-2C46-4D6B-8999-FD598C4C2252}"/>
              </a:ext>
            </a:extLst>
          </p:cNvPr>
          <p:cNvSpPr/>
          <p:nvPr/>
        </p:nvSpPr>
        <p:spPr>
          <a:xfrm>
            <a:off x="1276270" y="2811940"/>
            <a:ext cx="963946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names(</a:t>
            </a:r>
            <a:r>
              <a:rPr kumimoji="0" lang="en-US" sz="1800" b="0" i="0" u="none" strike="noStrike" kern="1200" cap="none" spc="4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pregData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)[1] &lt;- 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"id"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vipclsMerge2 &lt;- merge(</a:t>
            </a:r>
            <a:r>
              <a:rPr kumimoji="0" lang="en-US" sz="1800" b="0" i="0" u="none" strike="noStrike" kern="1200" cap="none" spc="4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demogData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, </a:t>
            </a:r>
            <a:r>
              <a:rPr kumimoji="0" lang="en-US" sz="1800" b="0" i="0" u="none" strike="noStrike" kern="1200" cap="none" spc="4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pregData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, </a:t>
            </a:r>
            <a:r>
              <a:rPr kumimoji="0" lang="en-US" sz="1800" b="0" i="0" u="none" strike="noStrike" kern="1200" cap="none" spc="4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by.x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 = 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"</a:t>
            </a:r>
            <a:r>
              <a:rPr kumimoji="0" lang="en-US" sz="1800" b="0" i="0" u="none" strike="noStrike" kern="1200" cap="none" spc="40" normalizeH="0" baseline="0" noProof="0" dirty="0" err="1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patid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"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, </a:t>
            </a:r>
            <a:r>
              <a:rPr kumimoji="0" lang="en-US" sz="1800" b="0" i="0" u="none" strike="noStrike" kern="1200" cap="none" spc="40" normalizeH="0" baseline="0" noProof="0" dirty="0" err="1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by.y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 = 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5BBB0E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"id"</a:t>
            </a:r>
            <a:r>
              <a:rPr kumimoji="0" lang="en-US" sz="1800" b="0" i="0" u="none" strike="noStrike" kern="1200" cap="none" spc="40" normalizeH="0" baseline="0" noProof="0" dirty="0">
                <a:ln>
                  <a:noFill/>
                </a:ln>
                <a:solidFill>
                  <a:srgbClr val="21498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S Gothic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912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Rectangle 2"/>
          <p:cNvSpPr/>
          <p:nvPr/>
        </p:nvSpPr>
        <p:spPr>
          <a:xfrm>
            <a:off x="741218" y="1049949"/>
            <a:ext cx="1083425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Arial" pitchFamily="34" charset="0"/>
              </a:rPr>
              <a:t>There are five GBD Child Mortality datasets,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Arial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Arial" pitchFamily="34" charset="0"/>
              </a:rPr>
              <a:t>each covering one decade: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Arial" pitchFamily="34" charset="0"/>
            </a:endParaRPr>
          </a:p>
          <a:p>
            <a:pPr marL="724662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gbdChildMortality_1970s.csv</a:t>
            </a:r>
          </a:p>
          <a:p>
            <a:pPr marL="724662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…</a:t>
            </a:r>
          </a:p>
          <a:p>
            <a:pPr marL="724662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gbdChildMortality_2010s.csv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Arial" pitchFamily="34" charset="0"/>
              </a:rPr>
              <a:t>Append these five datasets to make a single dataset comprising data from 1970 through 2010, inclusive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Arial" pitchFamily="34" charset="0"/>
              </a:rPr>
              <a:t>Merge in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worldBankCountryIndicators.csv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Arial" pitchFamily="34" charset="0"/>
              </a:rPr>
              <a:t>Merge in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itchFamily="34" charset="0"/>
              </a:rPr>
              <a:t>worldBankCountryInfo.csv</a:t>
            </a:r>
          </a:p>
        </p:txBody>
      </p:sp>
    </p:spTree>
    <p:extLst>
      <p:ext uri="{BB962C8B-B14F-4D97-AF65-F5344CB8AC3E}">
        <p14:creationId xmlns:p14="http://schemas.microsoft.com/office/powerpoint/2010/main" val="585356430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500D48B1-A793-4897-8308-FA20CE598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5155427"/>
              </p:ext>
            </p:extLst>
          </p:nvPr>
        </p:nvGraphicFramePr>
        <p:xfrm>
          <a:off x="2133600" y="584200"/>
          <a:ext cx="81280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CB73671-0EED-43D1-9A8D-C53429A7AF3E}"/>
              </a:ext>
            </a:extLst>
          </p:cNvPr>
          <p:cNvSpPr txBox="1"/>
          <p:nvPr/>
        </p:nvSpPr>
        <p:spPr>
          <a:xfrm>
            <a:off x="2307440" y="1099786"/>
            <a:ext cx="917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akota" pitchFamily="2" charset="0"/>
                <a:ea typeface="+mn-ea"/>
                <a:cs typeface="Arial" pitchFamily="34" charset="0"/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3671-0EED-43D1-9A8D-C53429A7AF3E}"/>
              </a:ext>
            </a:extLst>
          </p:cNvPr>
          <p:cNvSpPr txBox="1"/>
          <p:nvPr/>
        </p:nvSpPr>
        <p:spPr>
          <a:xfrm>
            <a:off x="2654801" y="2609015"/>
            <a:ext cx="917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akota" pitchFamily="2" charset="0"/>
                <a:ea typeface="+mn-ea"/>
                <a:cs typeface="Arial" pitchFamily="34" charset="0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73671-0EED-43D1-9A8D-C53429A7AF3E}"/>
              </a:ext>
            </a:extLst>
          </p:cNvPr>
          <p:cNvSpPr txBox="1"/>
          <p:nvPr/>
        </p:nvSpPr>
        <p:spPr>
          <a:xfrm>
            <a:off x="2334355" y="4082601"/>
            <a:ext cx="9172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4"/>
              </a:spcBef>
              <a:spcAft>
                <a:spcPct val="0"/>
              </a:spcAft>
              <a:buClr>
                <a:srgbClr val="5BBB0E"/>
              </a:buClr>
              <a:buSzPct val="110000"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akota" pitchFamily="2" charset="0"/>
                <a:ea typeface="+mn-ea"/>
                <a:cs typeface="Arial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244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10321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 mother’s age (</a:t>
            </a:r>
            <a:r>
              <a:rPr lang="en-US" dirty="0" err="1"/>
              <a:t>momage</a:t>
            </a:r>
            <a:r>
              <a:rPr lang="en-US" dirty="0"/>
              <a:t>) of 15 or less to missing (i.e. to NA)</a:t>
            </a:r>
          </a:p>
        </p:txBody>
      </p:sp>
    </p:spTree>
    <p:extLst>
      <p:ext uri="{BB962C8B-B14F-4D97-AF65-F5344CB8AC3E}">
        <p14:creationId xmlns:p14="http://schemas.microsoft.com/office/powerpoint/2010/main" val="235315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8" y="1143003"/>
            <a:ext cx="10972801" cy="10321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 mother’s age (</a:t>
            </a:r>
            <a:r>
              <a:rPr lang="en-US" dirty="0" err="1"/>
              <a:t>momage</a:t>
            </a:r>
            <a:r>
              <a:rPr lang="en-US" dirty="0"/>
              <a:t>) of 15 or less to missing (i.e. to NA)</a:t>
            </a:r>
          </a:p>
        </p:txBody>
      </p:sp>
    </p:spTree>
    <p:extLst>
      <p:ext uri="{BB962C8B-B14F-4D97-AF65-F5344CB8AC3E}">
        <p14:creationId xmlns:p14="http://schemas.microsoft.com/office/powerpoint/2010/main" val="416729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734368" y="688064"/>
            <a:ext cx="10979539" cy="526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37317" marR="10742" indent="-5111804" defTabSz="1219170">
              <a:lnSpc>
                <a:spcPct val="106700"/>
              </a:lnSpc>
            </a:pPr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</a:t>
            </a:r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ecod</a:t>
            </a:r>
            <a:r>
              <a:rPr lang="en-US"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ing</a:t>
            </a:r>
            <a:r>
              <a:rPr sz="3200" dirty="0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binary variables to </a:t>
            </a:r>
            <a:r>
              <a:rPr sz="3200" dirty="0" err="1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logical</a:t>
            </a:r>
            <a:r>
              <a:rPr lang="en-US" sz="3200" dirty="0" err="1">
                <a:solidFill>
                  <a:srgbClr val="308600">
                    <a:lumMod val="75000"/>
                  </a:srgb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endParaRPr sz="3200" dirty="0">
              <a:solidFill>
                <a:srgbClr val="308600">
                  <a:lumMod val="75000"/>
                </a:srgb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34368" y="1613512"/>
            <a:ext cx="10821072" cy="73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55" marR="394765" defTabSz="1219170">
              <a:lnSpc>
                <a:spcPct val="102600"/>
              </a:lnSpc>
            </a:pP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Now we know enough to </a:t>
            </a:r>
            <a:r>
              <a:rPr sz="2327" b="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convert a binary variable </a:t>
            </a:r>
            <a:r>
              <a:rPr sz="2327" dirty="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found in vipcls to a more useful coding scheme.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9D6B074-D922-4FD3-8866-B8D196BE22A4}"/>
              </a:ext>
            </a:extLst>
          </p:cNvPr>
          <p:cNvSpPr/>
          <p:nvPr/>
        </p:nvSpPr>
        <p:spPr>
          <a:xfrm>
            <a:off x="754688" y="2819400"/>
            <a:ext cx="10821072" cy="1213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6855" defTabSz="1219170">
              <a:tabLst>
                <a:tab pos="6792912" algn="l"/>
                <a:tab pos="7716718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</a:t>
            </a:r>
            <a:r>
              <a:rPr lang="en-US" sz="2400" b="1" dirty="0" err="1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induclab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</a:t>
            </a:r>
            <a:r>
              <a:rPr lang="en-US" sz="2400" b="1" dirty="0" err="1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induclab</a:t>
            </a:r>
            <a:r>
              <a:rPr lang="en-US" sz="2400" b="1" dirty="0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==</a:t>
            </a:r>
            <a:r>
              <a:rPr lang="en-US" sz="2400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] &lt;- </a:t>
            </a:r>
            <a:r>
              <a:rPr lang="en-US" sz="2400" dirty="0">
                <a:solidFill>
                  <a:srgbClr val="0000CE"/>
                </a:solidFill>
                <a:latin typeface="Consolas" panose="020B0609020204030204" pitchFamily="49" charset="0"/>
                <a:cs typeface="Arial"/>
              </a:rPr>
              <a:t>0   </a:t>
            </a: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# change 2</a:t>
            </a: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Courier New"/>
              </a:rPr>
              <a:t>'</a:t>
            </a: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s to 0</a:t>
            </a: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Courier New"/>
              </a:rPr>
              <a:t>'</a:t>
            </a: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  <a:p>
            <a:pPr marL="26855" defTabSz="1219170">
              <a:spcBef>
                <a:spcPts val="73"/>
              </a:spcBef>
              <a:tabLst>
                <a:tab pos="7716718" algn="l"/>
              </a:tabLs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</a:t>
            </a:r>
            <a:r>
              <a:rPr lang="en-US" sz="2400" b="1" dirty="0" err="1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induclab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 &lt;- </a:t>
            </a:r>
            <a:r>
              <a:rPr lang="en-US" sz="2400" b="1" dirty="0" err="1">
                <a:solidFill>
                  <a:srgbClr val="214987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as.logical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vipcls</a:t>
            </a:r>
            <a:r>
              <a:rPr lang="en-US" sz="2400" b="1" dirty="0" err="1">
                <a:solidFill>
                  <a:srgbClr val="CE5B00"/>
                </a:solidFill>
                <a:latin typeface="Consolas" panose="020B0609020204030204" pitchFamily="49" charset="0"/>
                <a:cs typeface="Segoe UI Semibold" panose="020B0702040204020203" pitchFamily="34" charset="0"/>
              </a:rPr>
              <a:t>$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induclab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) </a:t>
            </a: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# convert to</a:t>
            </a:r>
            <a:b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</a:br>
            <a:r>
              <a:rPr lang="en-US" sz="2400" i="1" dirty="0">
                <a:solidFill>
                  <a:srgbClr val="8E5902"/>
                </a:solidFill>
                <a:latin typeface="Consolas" panose="020B0609020204030204" pitchFamily="49" charset="0"/>
                <a:cs typeface="Arial"/>
              </a:rPr>
              <a:t>	   logical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812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epi510_R_1</Template>
  <TotalTime>16800</TotalTime>
  <Words>8336</Words>
  <Application>Microsoft Macintosh PowerPoint</Application>
  <PresentationFormat>Widescreen</PresentationFormat>
  <Paragraphs>710</Paragraphs>
  <Slides>68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68</vt:i4>
      </vt:variant>
    </vt:vector>
  </HeadingPairs>
  <TitlesOfParts>
    <vt:vector size="84" baseType="lpstr">
      <vt:lpstr>Calibri</vt:lpstr>
      <vt:lpstr>Segoe UI</vt:lpstr>
      <vt:lpstr>Arial</vt:lpstr>
      <vt:lpstr>Segoe UI Semilight</vt:lpstr>
      <vt:lpstr>Consolas</vt:lpstr>
      <vt:lpstr>Courier New</vt:lpstr>
      <vt:lpstr>Dakota</vt:lpstr>
      <vt:lpstr>Trebuchet MS</vt:lpstr>
      <vt:lpstr>Segoe UI Semibold</vt:lpstr>
      <vt:lpstr>Times New Roman</vt:lpstr>
      <vt:lpstr>Lucida Console</vt:lpstr>
      <vt:lpstr>IHME ppt template_1109</vt:lpstr>
      <vt:lpstr>1_IHME ppt template_1109</vt:lpstr>
      <vt:lpstr>2_IHME ppt template_1109</vt:lpstr>
      <vt:lpstr>4_IHME ppt template_1109</vt:lpstr>
      <vt:lpstr>5_IHME ppt template_1109</vt:lpstr>
      <vt:lpstr>Epi 510: Data management</vt:lpstr>
      <vt:lpstr>Office hours</vt:lpstr>
      <vt:lpstr>Zeros in tables?</vt:lpstr>
      <vt:lpstr>Creating columns</vt:lpstr>
      <vt:lpstr>Modifying columns</vt:lpstr>
      <vt:lpstr>Modifying columns: missing values</vt:lpstr>
      <vt:lpstr>Exercise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Removing columns</vt:lpstr>
      <vt:lpstr>Removing columns</vt:lpstr>
      <vt:lpstr>Keeping columns</vt:lpstr>
      <vt:lpstr>Sorting: order()</vt:lpstr>
      <vt:lpstr>Sorting: order()</vt:lpstr>
      <vt:lpstr>Sorting: order()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 and saving data</vt:lpstr>
      <vt:lpstr>.csv files</vt:lpstr>
      <vt:lpstr>R .rds files</vt:lpstr>
      <vt:lpstr>R .rds files</vt:lpstr>
      <vt:lpstr>R .RData files</vt:lpstr>
      <vt:lpstr>R .RData files</vt:lpstr>
      <vt:lpstr>R .RData files</vt:lpstr>
      <vt:lpstr>R .RData files</vt:lpstr>
      <vt:lpstr>PowerPoint Presentation</vt:lpstr>
      <vt:lpstr>PowerPoint Presentation</vt:lpstr>
      <vt:lpstr>PowerPoint Presentation</vt:lpstr>
      <vt:lpstr>Pattern matching</vt:lpstr>
      <vt:lpstr>Exercise</vt:lpstr>
      <vt:lpstr>Other string functions</vt:lpstr>
      <vt:lpstr>Pasting</vt:lpstr>
      <vt:lpstr>Paste</vt:lpstr>
      <vt:lpstr>Pasting file paths</vt:lpstr>
      <vt:lpstr>Dates</vt:lpstr>
      <vt:lpstr>Dates</vt:lpstr>
      <vt:lpstr>Dates</vt:lpstr>
      <vt:lpstr>Dates</vt:lpstr>
      <vt:lpstr>Dates</vt:lpstr>
      <vt:lpstr>Exercise</vt:lpstr>
      <vt:lpstr>Dates</vt:lpstr>
      <vt:lpstr>Dates</vt:lpstr>
      <vt:lpstr>PowerPoint Presentation</vt:lpstr>
      <vt:lpstr>Adding rows and columns</vt:lpstr>
      <vt:lpstr>Adding rows and columns</vt:lpstr>
      <vt:lpstr>Appending files</vt:lpstr>
      <vt:lpstr>Appending files</vt:lpstr>
      <vt:lpstr>Adding additional columns</vt:lpstr>
      <vt:lpstr>Adding additional columns</vt:lpstr>
      <vt:lpstr>Adding additional columns</vt:lpstr>
      <vt:lpstr>Merging</vt:lpstr>
      <vt:lpstr>Merging</vt:lpstr>
      <vt:lpstr>Merging</vt:lpstr>
      <vt:lpstr>Merging</vt:lpstr>
      <vt:lpstr>Exercise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 510 Introduction to R</dc:title>
  <dc:creator>Jeff Stanaway</dc:creator>
  <cp:lastModifiedBy>Susan C. Glenn</cp:lastModifiedBy>
  <cp:revision>90</cp:revision>
  <dcterms:created xsi:type="dcterms:W3CDTF">2019-01-23T18:32:24Z</dcterms:created>
  <dcterms:modified xsi:type="dcterms:W3CDTF">2022-10-12T23:47:29Z</dcterms:modified>
</cp:coreProperties>
</file>