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</p:sldMasterIdLst>
  <p:notesMasterIdLst>
    <p:notesMasterId r:id="rId39"/>
  </p:notesMasterIdLst>
  <p:sldIdLst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246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4932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1739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8986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623310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4347972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5072634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5797296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40D9B4A-4E1F-4D04-9005-03707B57CBA1}">
          <p14:sldIdLst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lyn Escudero" initials="JE" lastIdx="16" clrIdx="0">
    <p:extLst>
      <p:ext uri="{19B8F6BF-5375-455C-9EA6-DF929625EA0E}">
        <p15:presenceInfo xmlns:p15="http://schemas.microsoft.com/office/powerpoint/2012/main" userId="ab2b4c0b428fd0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905"/>
    <a:srgbClr val="2C4E8D"/>
    <a:srgbClr val="214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0" autoAdjust="0"/>
    <p:restoredTop sz="86658"/>
  </p:normalViewPr>
  <p:slideViewPr>
    <p:cSldViewPr snapToGrid="0">
      <p:cViewPr varScale="1">
        <p:scale>
          <a:sx n="64" d="100"/>
          <a:sy n="64" d="100"/>
        </p:scale>
        <p:origin x="192" y="1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D921A-59F5-4B1E-81E0-9298762D455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0DCA721-AC4E-491F-B841-12B3EC44B222}">
      <dgm:prSet phldrT="[Text]"/>
      <dgm:spPr/>
      <dgm:t>
        <a:bodyPr/>
        <a:lstStyle/>
        <a:p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Do you need to move your data between different software packages?</a:t>
          </a:r>
        </a:p>
      </dgm:t>
    </dgm:pt>
    <dgm:pt modelId="{CACB3570-3F7A-4C62-82F9-8318C7F341A0}" type="parTrans" cxnId="{B0B071CF-B043-45D3-8467-7A7786D342CA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ACEB4EB7-1110-482C-84D9-72457BDF7B2B}" type="sibTrans" cxnId="{B0B071CF-B043-45D3-8467-7A7786D342CA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C5A3BEF7-C40D-4078-91D0-80EED9FB5B81}">
      <dgm:prSet phldrT="[Text]"/>
      <dgm:spPr/>
      <dgm:t>
        <a:bodyPr/>
        <a:lstStyle/>
        <a:p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Just one other package or many?</a:t>
          </a:r>
          <a:b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</a:br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Do you even know?</a:t>
          </a:r>
        </a:p>
      </dgm:t>
    </dgm:pt>
    <dgm:pt modelId="{4822749F-53E3-4041-8200-4B8536325261}" type="parTrans" cxnId="{F9D26ECD-A3B9-447B-AA2D-E9D96C22FAFF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B375E48-92E3-4A88-8FB2-CC6C3CB1172B}" type="sibTrans" cxnId="{F9D26ECD-A3B9-447B-AA2D-E9D96C22FAFF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A86CAACD-EE61-4A32-B2B1-B2117A4A7993}">
      <dgm:prSet phldrT="[Text]"/>
      <dgm:spPr/>
      <dgm:t>
        <a:bodyPr/>
        <a:lstStyle/>
        <a:p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Do you want to save individual objects or  an entire workspace?</a:t>
          </a:r>
        </a:p>
      </dgm:t>
    </dgm:pt>
    <dgm:pt modelId="{4681C8BE-C3AF-4283-A487-0E53D00933A0}" type="parTrans" cxnId="{DFB4033D-47EA-4953-8AFB-EDD8352D096B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EA33F202-D1AA-46B9-AF4F-CD15D1309B0A}" type="sibTrans" cxnId="{DFB4033D-47EA-4953-8AFB-EDD8352D096B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A710463-610E-4C69-A1F0-D6D8A5B52B87}">
      <dgm:prSet phldrT="[Text]"/>
      <dgm:spPr/>
      <dgm:t>
        <a:bodyPr/>
        <a:lstStyle/>
        <a:p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Are you unusually kind?</a:t>
          </a:r>
        </a:p>
      </dgm:t>
    </dgm:pt>
    <dgm:pt modelId="{CAEC9972-4B36-4BF8-B9C5-024DF9301DA2}" type="parTrans" cxnId="{7A56A12D-C1B1-45E8-BE0E-AD8B3D6F976E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E138CE31-E35A-4011-B9D8-FCE0EE407035}" type="sibTrans" cxnId="{7A56A12D-C1B1-45E8-BE0E-AD8B3D6F976E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3814615B-8DC0-4754-8E3A-6A6B61BEF234}">
      <dgm:prSet phldrT="[Text]"/>
      <dgm:spPr/>
      <dgm:t>
        <a:bodyPr/>
        <a:lstStyle/>
        <a:p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Use .csv</a:t>
          </a:r>
        </a:p>
      </dgm:t>
    </dgm:pt>
    <dgm:pt modelId="{FA896B79-B3E3-4097-AEAF-9BB5C492D538}" type="parTrans" cxnId="{40103DE9-2C74-4746-95DB-2A7596A45B12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F76A6AB-8D88-4938-B04D-6495CC43E5A2}" type="sibTrans" cxnId="{40103DE9-2C74-4746-95DB-2A7596A45B12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5929B0EA-8710-49B5-A55B-19FF7D78414A}">
      <dgm:prSet phldrT="[Text]"/>
      <dgm:spPr/>
      <dgm:t>
        <a:bodyPr/>
        <a:lstStyle/>
        <a:p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Use .csv</a:t>
          </a:r>
        </a:p>
      </dgm:t>
    </dgm:pt>
    <dgm:pt modelId="{B77AABA1-C483-49F7-9893-051E65CE6A1D}" type="parTrans" cxnId="{49DF17CA-2B77-40B8-A81B-D3FF5ACE41E3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FEA42CD6-E613-40B3-A646-EEDEDFF3B94D}" type="sibTrans" cxnId="{49DF17CA-2B77-40B8-A81B-D3FF5ACE41E3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834AE61-DBFC-44B9-8E55-0D1A2D7DD84B}">
      <dgm:prSet phldrT="[Text]"/>
      <dgm:spPr/>
      <dgm:t>
        <a:bodyPr/>
        <a:lstStyle/>
        <a:p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Export to language-specific format </a:t>
          </a:r>
          <a:b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</a:br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(e.g. Stata .</a:t>
          </a:r>
          <a:r>
            <a:rPr lang="en-US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dta</a:t>
          </a:r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 files)</a:t>
          </a:r>
        </a:p>
      </dgm:t>
    </dgm:pt>
    <dgm:pt modelId="{02EF0B78-F08C-4AFD-825D-09F8AAD7024F}" type="parTrans" cxnId="{3C95A675-DBB5-4605-A154-9289950385E5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C4F7238D-3193-4353-A93A-6EA217A5F2ED}" type="sibTrans" cxnId="{3C95A675-DBB5-4605-A154-9289950385E5}">
      <dgm:prSet/>
      <dgm:spPr/>
      <dgm:t>
        <a:bodyPr/>
        <a:lstStyle/>
        <a:p>
          <a:endParaRPr lang="en-US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DB9BC48E-0440-4BE9-A920-B53505506795}">
      <dgm:prSet phldrT="[Text]"/>
      <dgm:spPr/>
      <dgm:t>
        <a:bodyPr/>
        <a:lstStyle/>
        <a:p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Use .</a:t>
          </a:r>
          <a:r>
            <a:rPr lang="en-US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rds</a:t>
          </a:r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 or .csv</a:t>
          </a:r>
        </a:p>
      </dgm:t>
    </dgm:pt>
    <dgm:pt modelId="{2429BCF0-19CC-4C77-8012-67ADCB491381}" type="parTrans" cxnId="{95B4E8CA-783B-41D1-ACF8-0ADB5D2BFD45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4995474B-3448-4DB4-A91D-BE870187FA54}" type="sibTrans" cxnId="{95B4E8CA-783B-41D1-ACF8-0ADB5D2BFD45}">
      <dgm:prSet/>
      <dgm:spPr/>
      <dgm:t>
        <a:bodyPr/>
        <a:lstStyle/>
        <a:p>
          <a:endParaRPr lang="en-US"/>
        </a:p>
      </dgm:t>
    </dgm:pt>
    <dgm:pt modelId="{55F4B472-6F14-4576-873E-35C6ABB69883}">
      <dgm:prSet phldrT="[Text]"/>
      <dgm:spPr/>
      <dgm:t>
        <a:bodyPr/>
        <a:lstStyle/>
        <a:p>
          <a:r>
            <a:rPr lang="en-US" dirty="0">
              <a:latin typeface="Segoe UI Semilight" panose="020B0402040204020203" pitchFamily="34" charset="0"/>
              <a:cs typeface="Segoe UI Semilight" panose="020B0402040204020203" pitchFamily="34" charset="0"/>
            </a:rPr>
            <a:t>Use .</a:t>
          </a:r>
          <a:r>
            <a:rPr lang="en-US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RData</a:t>
          </a:r>
          <a:endParaRPr lang="en-US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99742A6-9149-4BC6-8D5A-41EBE38B0ED3}" type="parTrans" cxnId="{E9D44AAD-BEB4-4BBC-9AEA-5CE3D55807A2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DB4496B8-1F51-4368-89D9-7441ED6394CF}" type="sibTrans" cxnId="{E9D44AAD-BEB4-4BBC-9AEA-5CE3D55807A2}">
      <dgm:prSet/>
      <dgm:spPr/>
      <dgm:t>
        <a:bodyPr/>
        <a:lstStyle/>
        <a:p>
          <a:endParaRPr lang="en-US"/>
        </a:p>
      </dgm:t>
    </dgm:pt>
    <dgm:pt modelId="{9A4ACD70-CBB6-4733-8A5A-E6CB5D8A0215}" type="pres">
      <dgm:prSet presAssocID="{48AD921A-59F5-4B1E-81E0-9298762D45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861BB7-1780-49A4-A4DA-F72B5629A744}" type="pres">
      <dgm:prSet presAssocID="{40DCA721-AC4E-491F-B841-12B3EC44B222}" presName="hierRoot1" presStyleCnt="0">
        <dgm:presLayoutVars>
          <dgm:hierBranch val="init"/>
        </dgm:presLayoutVars>
      </dgm:prSet>
      <dgm:spPr/>
    </dgm:pt>
    <dgm:pt modelId="{321A45C5-0A00-41F7-8D3D-B037794224A6}" type="pres">
      <dgm:prSet presAssocID="{40DCA721-AC4E-491F-B841-12B3EC44B222}" presName="rootComposite1" presStyleCnt="0"/>
      <dgm:spPr/>
    </dgm:pt>
    <dgm:pt modelId="{0D2821B7-5C14-41B2-8037-442F5E22D978}" type="pres">
      <dgm:prSet presAssocID="{40DCA721-AC4E-491F-B841-12B3EC44B222}" presName="rootText1" presStyleLbl="node0" presStyleIdx="0" presStyleCnt="1" custScaleX="142129">
        <dgm:presLayoutVars>
          <dgm:chPref val="3"/>
        </dgm:presLayoutVars>
      </dgm:prSet>
      <dgm:spPr/>
    </dgm:pt>
    <dgm:pt modelId="{04AA2105-8AE2-4637-B2DC-D9D70C00B2AE}" type="pres">
      <dgm:prSet presAssocID="{40DCA721-AC4E-491F-B841-12B3EC44B222}" presName="rootConnector1" presStyleLbl="node1" presStyleIdx="0" presStyleCnt="0"/>
      <dgm:spPr/>
    </dgm:pt>
    <dgm:pt modelId="{9850A9A4-9971-4E66-8826-AD3FAB629160}" type="pres">
      <dgm:prSet presAssocID="{40DCA721-AC4E-491F-B841-12B3EC44B222}" presName="hierChild2" presStyleCnt="0"/>
      <dgm:spPr/>
    </dgm:pt>
    <dgm:pt modelId="{8453FB6A-A324-4DC6-8051-C581A1074A9A}" type="pres">
      <dgm:prSet presAssocID="{4822749F-53E3-4041-8200-4B8536325261}" presName="Name37" presStyleLbl="parChTrans1D2" presStyleIdx="0" presStyleCnt="2"/>
      <dgm:spPr/>
    </dgm:pt>
    <dgm:pt modelId="{6DDEDB43-9CE5-4028-BF4C-817E4C64FC1F}" type="pres">
      <dgm:prSet presAssocID="{C5A3BEF7-C40D-4078-91D0-80EED9FB5B81}" presName="hierRoot2" presStyleCnt="0">
        <dgm:presLayoutVars>
          <dgm:hierBranch val="init"/>
        </dgm:presLayoutVars>
      </dgm:prSet>
      <dgm:spPr/>
    </dgm:pt>
    <dgm:pt modelId="{288A9F79-A70C-4466-B8E4-E4B63E2D69AD}" type="pres">
      <dgm:prSet presAssocID="{C5A3BEF7-C40D-4078-91D0-80EED9FB5B81}" presName="rootComposite" presStyleCnt="0"/>
      <dgm:spPr/>
    </dgm:pt>
    <dgm:pt modelId="{EDB3AFD3-8BA4-4658-A987-8F10E9731D5D}" type="pres">
      <dgm:prSet presAssocID="{C5A3BEF7-C40D-4078-91D0-80EED9FB5B81}" presName="rootText" presStyleLbl="node2" presStyleIdx="0" presStyleCnt="2">
        <dgm:presLayoutVars>
          <dgm:chPref val="3"/>
        </dgm:presLayoutVars>
      </dgm:prSet>
      <dgm:spPr/>
    </dgm:pt>
    <dgm:pt modelId="{861B0020-0EB4-4907-A55F-3D6DF6312ECD}" type="pres">
      <dgm:prSet presAssocID="{C5A3BEF7-C40D-4078-91D0-80EED9FB5B81}" presName="rootConnector" presStyleLbl="node2" presStyleIdx="0" presStyleCnt="2"/>
      <dgm:spPr/>
    </dgm:pt>
    <dgm:pt modelId="{9F1FBAEE-8885-4CEF-9643-74211041FABF}" type="pres">
      <dgm:prSet presAssocID="{C5A3BEF7-C40D-4078-91D0-80EED9FB5B81}" presName="hierChild4" presStyleCnt="0"/>
      <dgm:spPr/>
    </dgm:pt>
    <dgm:pt modelId="{CD825611-C8B0-45C1-BD98-836C0C02DFC0}" type="pres">
      <dgm:prSet presAssocID="{CAEC9972-4B36-4BF8-B9C5-024DF9301DA2}" presName="Name37" presStyleLbl="parChTrans1D3" presStyleIdx="0" presStyleCnt="4"/>
      <dgm:spPr/>
    </dgm:pt>
    <dgm:pt modelId="{07EE30DB-67A0-4483-BD83-7B0AE58317A2}" type="pres">
      <dgm:prSet presAssocID="{0A710463-610E-4C69-A1F0-D6D8A5B52B87}" presName="hierRoot2" presStyleCnt="0">
        <dgm:presLayoutVars>
          <dgm:hierBranch/>
        </dgm:presLayoutVars>
      </dgm:prSet>
      <dgm:spPr/>
    </dgm:pt>
    <dgm:pt modelId="{AAA60EBD-EB24-4A61-82ED-15A6FA634C28}" type="pres">
      <dgm:prSet presAssocID="{0A710463-610E-4C69-A1F0-D6D8A5B52B87}" presName="rootComposite" presStyleCnt="0"/>
      <dgm:spPr/>
    </dgm:pt>
    <dgm:pt modelId="{A22F8408-377A-46C7-8EC1-CFE618E9E9F7}" type="pres">
      <dgm:prSet presAssocID="{0A710463-610E-4C69-A1F0-D6D8A5B52B87}" presName="rootText" presStyleLbl="node3" presStyleIdx="0" presStyleCnt="4">
        <dgm:presLayoutVars>
          <dgm:chPref val="3"/>
        </dgm:presLayoutVars>
      </dgm:prSet>
      <dgm:spPr/>
    </dgm:pt>
    <dgm:pt modelId="{B5A50572-3810-49E8-97BF-2B4ED00A3F92}" type="pres">
      <dgm:prSet presAssocID="{0A710463-610E-4C69-A1F0-D6D8A5B52B87}" presName="rootConnector" presStyleLbl="node3" presStyleIdx="0" presStyleCnt="4"/>
      <dgm:spPr/>
    </dgm:pt>
    <dgm:pt modelId="{C9ABA3D4-EB07-4800-B027-57D8D3879391}" type="pres">
      <dgm:prSet presAssocID="{0A710463-610E-4C69-A1F0-D6D8A5B52B87}" presName="hierChild4" presStyleCnt="0"/>
      <dgm:spPr/>
    </dgm:pt>
    <dgm:pt modelId="{740261EE-9115-449D-8EA5-6BA815BFC94D}" type="pres">
      <dgm:prSet presAssocID="{02EF0B78-F08C-4AFD-825D-09F8AAD7024F}" presName="Name35" presStyleLbl="parChTrans1D4" presStyleIdx="0" presStyleCnt="2"/>
      <dgm:spPr/>
    </dgm:pt>
    <dgm:pt modelId="{B79BD314-A457-47F7-951B-9FE64D755CE1}" type="pres">
      <dgm:prSet presAssocID="{7834AE61-DBFC-44B9-8E55-0D1A2D7DD84B}" presName="hierRoot2" presStyleCnt="0">
        <dgm:presLayoutVars>
          <dgm:hierBranch/>
        </dgm:presLayoutVars>
      </dgm:prSet>
      <dgm:spPr/>
    </dgm:pt>
    <dgm:pt modelId="{BB7A9920-0F5D-4307-A3C5-61315492DCCC}" type="pres">
      <dgm:prSet presAssocID="{7834AE61-DBFC-44B9-8E55-0D1A2D7DD84B}" presName="rootComposite" presStyleCnt="0"/>
      <dgm:spPr/>
    </dgm:pt>
    <dgm:pt modelId="{EDE24866-D3AB-4761-A2F8-1201B3DF6DF1}" type="pres">
      <dgm:prSet presAssocID="{7834AE61-DBFC-44B9-8E55-0D1A2D7DD84B}" presName="rootText" presStyleLbl="node4" presStyleIdx="0" presStyleCnt="2">
        <dgm:presLayoutVars>
          <dgm:chPref val="3"/>
        </dgm:presLayoutVars>
      </dgm:prSet>
      <dgm:spPr/>
    </dgm:pt>
    <dgm:pt modelId="{0BD144F9-8791-4B22-B4B2-1E53DD3E6257}" type="pres">
      <dgm:prSet presAssocID="{7834AE61-DBFC-44B9-8E55-0D1A2D7DD84B}" presName="rootConnector" presStyleLbl="node4" presStyleIdx="0" presStyleCnt="2"/>
      <dgm:spPr/>
    </dgm:pt>
    <dgm:pt modelId="{77B22D30-345D-4C5C-9327-41EDBB240012}" type="pres">
      <dgm:prSet presAssocID="{7834AE61-DBFC-44B9-8E55-0D1A2D7DD84B}" presName="hierChild4" presStyleCnt="0"/>
      <dgm:spPr/>
    </dgm:pt>
    <dgm:pt modelId="{F4C72DB0-5459-44C0-95AD-2AE5ADC6F3B1}" type="pres">
      <dgm:prSet presAssocID="{7834AE61-DBFC-44B9-8E55-0D1A2D7DD84B}" presName="hierChild5" presStyleCnt="0"/>
      <dgm:spPr/>
    </dgm:pt>
    <dgm:pt modelId="{CAADB988-0200-4F4E-BA39-2B59BC88A746}" type="pres">
      <dgm:prSet presAssocID="{B77AABA1-C483-49F7-9893-051E65CE6A1D}" presName="Name35" presStyleLbl="parChTrans1D4" presStyleIdx="1" presStyleCnt="2"/>
      <dgm:spPr/>
    </dgm:pt>
    <dgm:pt modelId="{D13E6F98-0932-46B9-9A8D-BAEF1BDF9621}" type="pres">
      <dgm:prSet presAssocID="{5929B0EA-8710-49B5-A55B-19FF7D78414A}" presName="hierRoot2" presStyleCnt="0">
        <dgm:presLayoutVars>
          <dgm:hierBranch val="init"/>
        </dgm:presLayoutVars>
      </dgm:prSet>
      <dgm:spPr/>
    </dgm:pt>
    <dgm:pt modelId="{3D5E3697-A273-4326-8BB7-C58D8EBD01A8}" type="pres">
      <dgm:prSet presAssocID="{5929B0EA-8710-49B5-A55B-19FF7D78414A}" presName="rootComposite" presStyleCnt="0"/>
      <dgm:spPr/>
    </dgm:pt>
    <dgm:pt modelId="{C1B2F418-6E28-4C39-9D99-2F62A4DD3579}" type="pres">
      <dgm:prSet presAssocID="{5929B0EA-8710-49B5-A55B-19FF7D78414A}" presName="rootText" presStyleLbl="node4" presStyleIdx="1" presStyleCnt="2">
        <dgm:presLayoutVars>
          <dgm:chPref val="3"/>
        </dgm:presLayoutVars>
      </dgm:prSet>
      <dgm:spPr/>
    </dgm:pt>
    <dgm:pt modelId="{22939293-FF30-4DB8-BEC8-5A9EFCF471F3}" type="pres">
      <dgm:prSet presAssocID="{5929B0EA-8710-49B5-A55B-19FF7D78414A}" presName="rootConnector" presStyleLbl="node4" presStyleIdx="1" presStyleCnt="2"/>
      <dgm:spPr/>
    </dgm:pt>
    <dgm:pt modelId="{EEE87541-62CF-4ABF-B9F7-332BFE7CE599}" type="pres">
      <dgm:prSet presAssocID="{5929B0EA-8710-49B5-A55B-19FF7D78414A}" presName="hierChild4" presStyleCnt="0"/>
      <dgm:spPr/>
    </dgm:pt>
    <dgm:pt modelId="{0A0858A1-DE1B-48DD-AC03-256E196BCF54}" type="pres">
      <dgm:prSet presAssocID="{5929B0EA-8710-49B5-A55B-19FF7D78414A}" presName="hierChild5" presStyleCnt="0"/>
      <dgm:spPr/>
    </dgm:pt>
    <dgm:pt modelId="{A1C7D499-41F7-454F-8D53-45E7F8963ECF}" type="pres">
      <dgm:prSet presAssocID="{0A710463-610E-4C69-A1F0-D6D8A5B52B87}" presName="hierChild5" presStyleCnt="0"/>
      <dgm:spPr/>
    </dgm:pt>
    <dgm:pt modelId="{ED92FFFB-43A7-41D9-944D-860583ABE457}" type="pres">
      <dgm:prSet presAssocID="{FA896B79-B3E3-4097-AEAF-9BB5C492D538}" presName="Name37" presStyleLbl="parChTrans1D3" presStyleIdx="1" presStyleCnt="4"/>
      <dgm:spPr/>
    </dgm:pt>
    <dgm:pt modelId="{277A19A0-569B-482D-8F29-F1F33A424559}" type="pres">
      <dgm:prSet presAssocID="{3814615B-8DC0-4754-8E3A-6A6B61BEF234}" presName="hierRoot2" presStyleCnt="0">
        <dgm:presLayoutVars>
          <dgm:hierBranch val="init"/>
        </dgm:presLayoutVars>
      </dgm:prSet>
      <dgm:spPr/>
    </dgm:pt>
    <dgm:pt modelId="{B077E3F0-F1F0-4A7D-A63C-7B9F25FA1DBA}" type="pres">
      <dgm:prSet presAssocID="{3814615B-8DC0-4754-8E3A-6A6B61BEF234}" presName="rootComposite" presStyleCnt="0"/>
      <dgm:spPr/>
    </dgm:pt>
    <dgm:pt modelId="{0127FB90-320F-4029-A6D2-CBC78AA64B85}" type="pres">
      <dgm:prSet presAssocID="{3814615B-8DC0-4754-8E3A-6A6B61BEF234}" presName="rootText" presStyleLbl="node3" presStyleIdx="1" presStyleCnt="4">
        <dgm:presLayoutVars>
          <dgm:chPref val="3"/>
        </dgm:presLayoutVars>
      </dgm:prSet>
      <dgm:spPr/>
    </dgm:pt>
    <dgm:pt modelId="{5E3D22C7-66AF-420E-96C2-EC2A74CE9742}" type="pres">
      <dgm:prSet presAssocID="{3814615B-8DC0-4754-8E3A-6A6B61BEF234}" presName="rootConnector" presStyleLbl="node3" presStyleIdx="1" presStyleCnt="4"/>
      <dgm:spPr/>
    </dgm:pt>
    <dgm:pt modelId="{139FD9C9-1B1A-4E99-BD39-B68745FDC4C6}" type="pres">
      <dgm:prSet presAssocID="{3814615B-8DC0-4754-8E3A-6A6B61BEF234}" presName="hierChild4" presStyleCnt="0"/>
      <dgm:spPr/>
    </dgm:pt>
    <dgm:pt modelId="{BBF64DAA-B559-4445-809B-DDCF31E86776}" type="pres">
      <dgm:prSet presAssocID="{3814615B-8DC0-4754-8E3A-6A6B61BEF234}" presName="hierChild5" presStyleCnt="0"/>
      <dgm:spPr/>
    </dgm:pt>
    <dgm:pt modelId="{6AEA8044-9072-46AA-8021-9FAE1D799B92}" type="pres">
      <dgm:prSet presAssocID="{C5A3BEF7-C40D-4078-91D0-80EED9FB5B81}" presName="hierChild5" presStyleCnt="0"/>
      <dgm:spPr/>
    </dgm:pt>
    <dgm:pt modelId="{D762E925-693A-4E2D-8C02-1F21CF6B1815}" type="pres">
      <dgm:prSet presAssocID="{4681C8BE-C3AF-4283-A487-0E53D00933A0}" presName="Name37" presStyleLbl="parChTrans1D2" presStyleIdx="1" presStyleCnt="2"/>
      <dgm:spPr/>
    </dgm:pt>
    <dgm:pt modelId="{53DCE7A3-DAB6-428C-B30A-518AE5CA7487}" type="pres">
      <dgm:prSet presAssocID="{A86CAACD-EE61-4A32-B2B1-B2117A4A7993}" presName="hierRoot2" presStyleCnt="0">
        <dgm:presLayoutVars>
          <dgm:hierBranch/>
        </dgm:presLayoutVars>
      </dgm:prSet>
      <dgm:spPr/>
    </dgm:pt>
    <dgm:pt modelId="{78389BB0-4EE6-470C-8992-2C3C3BD69610}" type="pres">
      <dgm:prSet presAssocID="{A86CAACD-EE61-4A32-B2B1-B2117A4A7993}" presName="rootComposite" presStyleCnt="0"/>
      <dgm:spPr/>
    </dgm:pt>
    <dgm:pt modelId="{5F2B72C7-01F0-4130-B898-261405DD112B}" type="pres">
      <dgm:prSet presAssocID="{A86CAACD-EE61-4A32-B2B1-B2117A4A7993}" presName="rootText" presStyleLbl="node2" presStyleIdx="1" presStyleCnt="2">
        <dgm:presLayoutVars>
          <dgm:chPref val="3"/>
        </dgm:presLayoutVars>
      </dgm:prSet>
      <dgm:spPr/>
    </dgm:pt>
    <dgm:pt modelId="{04B8AC88-B5F2-4E8C-A484-D86FE0B19EDF}" type="pres">
      <dgm:prSet presAssocID="{A86CAACD-EE61-4A32-B2B1-B2117A4A7993}" presName="rootConnector" presStyleLbl="node2" presStyleIdx="1" presStyleCnt="2"/>
      <dgm:spPr/>
    </dgm:pt>
    <dgm:pt modelId="{7FB1EA6A-CCC1-45C1-8BA4-785822C6CB5E}" type="pres">
      <dgm:prSet presAssocID="{A86CAACD-EE61-4A32-B2B1-B2117A4A7993}" presName="hierChild4" presStyleCnt="0"/>
      <dgm:spPr/>
    </dgm:pt>
    <dgm:pt modelId="{0C45E259-258E-4729-BE18-2ED057C1DBA2}" type="pres">
      <dgm:prSet presAssocID="{2429BCF0-19CC-4C77-8012-67ADCB491381}" presName="Name35" presStyleLbl="parChTrans1D3" presStyleIdx="2" presStyleCnt="4"/>
      <dgm:spPr/>
    </dgm:pt>
    <dgm:pt modelId="{93F8BD21-F428-4942-BFFE-E2F2EDB5F8A9}" type="pres">
      <dgm:prSet presAssocID="{DB9BC48E-0440-4BE9-A920-B53505506795}" presName="hierRoot2" presStyleCnt="0">
        <dgm:presLayoutVars>
          <dgm:hierBranch val="init"/>
        </dgm:presLayoutVars>
      </dgm:prSet>
      <dgm:spPr/>
    </dgm:pt>
    <dgm:pt modelId="{B13B6FED-FE9B-4633-B999-E295C5BEB448}" type="pres">
      <dgm:prSet presAssocID="{DB9BC48E-0440-4BE9-A920-B53505506795}" presName="rootComposite" presStyleCnt="0"/>
      <dgm:spPr/>
    </dgm:pt>
    <dgm:pt modelId="{721B0566-FBC5-4FF6-ADDA-556F7EFC9880}" type="pres">
      <dgm:prSet presAssocID="{DB9BC48E-0440-4BE9-A920-B53505506795}" presName="rootText" presStyleLbl="node3" presStyleIdx="2" presStyleCnt="4">
        <dgm:presLayoutVars>
          <dgm:chPref val="3"/>
        </dgm:presLayoutVars>
      </dgm:prSet>
      <dgm:spPr/>
    </dgm:pt>
    <dgm:pt modelId="{48C011A8-B2DD-4702-A144-DFC0C1C99633}" type="pres">
      <dgm:prSet presAssocID="{DB9BC48E-0440-4BE9-A920-B53505506795}" presName="rootConnector" presStyleLbl="node3" presStyleIdx="2" presStyleCnt="4"/>
      <dgm:spPr/>
    </dgm:pt>
    <dgm:pt modelId="{0D846C92-B551-4B86-AB66-821D88DFDC49}" type="pres">
      <dgm:prSet presAssocID="{DB9BC48E-0440-4BE9-A920-B53505506795}" presName="hierChild4" presStyleCnt="0"/>
      <dgm:spPr/>
    </dgm:pt>
    <dgm:pt modelId="{4A3B4A7B-6994-4799-BB8A-AB7C85A39DF1}" type="pres">
      <dgm:prSet presAssocID="{DB9BC48E-0440-4BE9-A920-B53505506795}" presName="hierChild5" presStyleCnt="0"/>
      <dgm:spPr/>
    </dgm:pt>
    <dgm:pt modelId="{32C6FCA6-2385-4969-8365-CDE108A92AE1}" type="pres">
      <dgm:prSet presAssocID="{199742A6-9149-4BC6-8D5A-41EBE38B0ED3}" presName="Name35" presStyleLbl="parChTrans1D3" presStyleIdx="3" presStyleCnt="4"/>
      <dgm:spPr/>
    </dgm:pt>
    <dgm:pt modelId="{1ED55A20-4181-46E2-8D01-981E8743EB53}" type="pres">
      <dgm:prSet presAssocID="{55F4B472-6F14-4576-873E-35C6ABB69883}" presName="hierRoot2" presStyleCnt="0">
        <dgm:presLayoutVars>
          <dgm:hierBranch val="init"/>
        </dgm:presLayoutVars>
      </dgm:prSet>
      <dgm:spPr/>
    </dgm:pt>
    <dgm:pt modelId="{CF209BC5-F809-40A6-ADC3-517F2733ED8C}" type="pres">
      <dgm:prSet presAssocID="{55F4B472-6F14-4576-873E-35C6ABB69883}" presName="rootComposite" presStyleCnt="0"/>
      <dgm:spPr/>
    </dgm:pt>
    <dgm:pt modelId="{D702281D-3326-45CB-9621-6BEDCA0B637A}" type="pres">
      <dgm:prSet presAssocID="{55F4B472-6F14-4576-873E-35C6ABB69883}" presName="rootText" presStyleLbl="node3" presStyleIdx="3" presStyleCnt="4">
        <dgm:presLayoutVars>
          <dgm:chPref val="3"/>
        </dgm:presLayoutVars>
      </dgm:prSet>
      <dgm:spPr/>
    </dgm:pt>
    <dgm:pt modelId="{B7ADFFD9-4F4A-48F0-AF1C-3B848167911A}" type="pres">
      <dgm:prSet presAssocID="{55F4B472-6F14-4576-873E-35C6ABB69883}" presName="rootConnector" presStyleLbl="node3" presStyleIdx="3" presStyleCnt="4"/>
      <dgm:spPr/>
    </dgm:pt>
    <dgm:pt modelId="{CB6FC0BA-B00B-47A9-BE93-C06C2D7B49EC}" type="pres">
      <dgm:prSet presAssocID="{55F4B472-6F14-4576-873E-35C6ABB69883}" presName="hierChild4" presStyleCnt="0"/>
      <dgm:spPr/>
    </dgm:pt>
    <dgm:pt modelId="{F8B8447D-D7DD-4287-AC8D-64E770704547}" type="pres">
      <dgm:prSet presAssocID="{55F4B472-6F14-4576-873E-35C6ABB69883}" presName="hierChild5" presStyleCnt="0"/>
      <dgm:spPr/>
    </dgm:pt>
    <dgm:pt modelId="{AADA7DF5-9D33-437A-8F7D-43B62DB18F5C}" type="pres">
      <dgm:prSet presAssocID="{A86CAACD-EE61-4A32-B2B1-B2117A4A7993}" presName="hierChild5" presStyleCnt="0"/>
      <dgm:spPr/>
    </dgm:pt>
    <dgm:pt modelId="{3073345C-87AC-4331-8E75-2B69D8E742A6}" type="pres">
      <dgm:prSet presAssocID="{40DCA721-AC4E-491F-B841-12B3EC44B222}" presName="hierChild3" presStyleCnt="0"/>
      <dgm:spPr/>
    </dgm:pt>
  </dgm:ptLst>
  <dgm:cxnLst>
    <dgm:cxn modelId="{8B38CD14-8292-4611-875E-009A26372BB6}" type="presOf" srcId="{5929B0EA-8710-49B5-A55B-19FF7D78414A}" destId="{22939293-FF30-4DB8-BEC8-5A9EFCF471F3}" srcOrd="1" destOrd="0" presId="urn:microsoft.com/office/officeart/2005/8/layout/orgChart1"/>
    <dgm:cxn modelId="{7A56A12D-C1B1-45E8-BE0E-AD8B3D6F976E}" srcId="{C5A3BEF7-C40D-4078-91D0-80EED9FB5B81}" destId="{0A710463-610E-4C69-A1F0-D6D8A5B52B87}" srcOrd="0" destOrd="0" parTransId="{CAEC9972-4B36-4BF8-B9C5-024DF9301DA2}" sibTransId="{E138CE31-E35A-4011-B9D8-FCE0EE407035}"/>
    <dgm:cxn modelId="{04AC082F-5F1D-4290-949A-709BAB7E611A}" type="presOf" srcId="{7834AE61-DBFC-44B9-8E55-0D1A2D7DD84B}" destId="{0BD144F9-8791-4B22-B4B2-1E53DD3E6257}" srcOrd="1" destOrd="0" presId="urn:microsoft.com/office/officeart/2005/8/layout/orgChart1"/>
    <dgm:cxn modelId="{ACAD1732-AB74-496D-9DDB-C041758B5928}" type="presOf" srcId="{0A710463-610E-4C69-A1F0-D6D8A5B52B87}" destId="{A22F8408-377A-46C7-8EC1-CFE618E9E9F7}" srcOrd="0" destOrd="0" presId="urn:microsoft.com/office/officeart/2005/8/layout/orgChart1"/>
    <dgm:cxn modelId="{DFB4033D-47EA-4953-8AFB-EDD8352D096B}" srcId="{40DCA721-AC4E-491F-B841-12B3EC44B222}" destId="{A86CAACD-EE61-4A32-B2B1-B2117A4A7993}" srcOrd="1" destOrd="0" parTransId="{4681C8BE-C3AF-4283-A487-0E53D00933A0}" sibTransId="{EA33F202-D1AA-46B9-AF4F-CD15D1309B0A}"/>
    <dgm:cxn modelId="{E9DA0241-E964-4C98-81A7-B8A4F74E2DBB}" type="presOf" srcId="{40DCA721-AC4E-491F-B841-12B3EC44B222}" destId="{04AA2105-8AE2-4637-B2DC-D9D70C00B2AE}" srcOrd="1" destOrd="0" presId="urn:microsoft.com/office/officeart/2005/8/layout/orgChart1"/>
    <dgm:cxn modelId="{FF7BBD42-F057-42EC-8219-D1C55A727DBE}" type="presOf" srcId="{A86CAACD-EE61-4A32-B2B1-B2117A4A7993}" destId="{5F2B72C7-01F0-4130-B898-261405DD112B}" srcOrd="0" destOrd="0" presId="urn:microsoft.com/office/officeart/2005/8/layout/orgChart1"/>
    <dgm:cxn modelId="{D48FEC4B-7698-41EA-A509-B951A87AD838}" type="presOf" srcId="{2429BCF0-19CC-4C77-8012-67ADCB491381}" destId="{0C45E259-258E-4729-BE18-2ED057C1DBA2}" srcOrd="0" destOrd="0" presId="urn:microsoft.com/office/officeart/2005/8/layout/orgChart1"/>
    <dgm:cxn modelId="{408C304E-5057-4F59-8B7D-5CDBD497011A}" type="presOf" srcId="{B77AABA1-C483-49F7-9893-051E65CE6A1D}" destId="{CAADB988-0200-4F4E-BA39-2B59BC88A746}" srcOrd="0" destOrd="0" presId="urn:microsoft.com/office/officeart/2005/8/layout/orgChart1"/>
    <dgm:cxn modelId="{4D13484F-86FA-4794-A457-6A0E6A99ED79}" type="presOf" srcId="{3814615B-8DC0-4754-8E3A-6A6B61BEF234}" destId="{0127FB90-320F-4029-A6D2-CBC78AA64B85}" srcOrd="0" destOrd="0" presId="urn:microsoft.com/office/officeart/2005/8/layout/orgChart1"/>
    <dgm:cxn modelId="{63B9D255-27D8-459D-83D2-A334B11623AE}" type="presOf" srcId="{3814615B-8DC0-4754-8E3A-6A6B61BEF234}" destId="{5E3D22C7-66AF-420E-96C2-EC2A74CE9742}" srcOrd="1" destOrd="0" presId="urn:microsoft.com/office/officeart/2005/8/layout/orgChart1"/>
    <dgm:cxn modelId="{4E2A2861-6047-4B63-8550-E533D3E1C875}" type="presOf" srcId="{40DCA721-AC4E-491F-B841-12B3EC44B222}" destId="{0D2821B7-5C14-41B2-8037-442F5E22D978}" srcOrd="0" destOrd="0" presId="urn:microsoft.com/office/officeart/2005/8/layout/orgChart1"/>
    <dgm:cxn modelId="{2AA41F66-70D3-466F-8D43-276A966E9207}" type="presOf" srcId="{7834AE61-DBFC-44B9-8E55-0D1A2D7DD84B}" destId="{EDE24866-D3AB-4761-A2F8-1201B3DF6DF1}" srcOrd="0" destOrd="0" presId="urn:microsoft.com/office/officeart/2005/8/layout/orgChart1"/>
    <dgm:cxn modelId="{F3F0BD66-988E-4A1F-B480-0D4899EE5579}" type="presOf" srcId="{02EF0B78-F08C-4AFD-825D-09F8AAD7024F}" destId="{740261EE-9115-449D-8EA5-6BA815BFC94D}" srcOrd="0" destOrd="0" presId="urn:microsoft.com/office/officeart/2005/8/layout/orgChart1"/>
    <dgm:cxn modelId="{3C95A675-DBB5-4605-A154-9289950385E5}" srcId="{0A710463-610E-4C69-A1F0-D6D8A5B52B87}" destId="{7834AE61-DBFC-44B9-8E55-0D1A2D7DD84B}" srcOrd="0" destOrd="0" parTransId="{02EF0B78-F08C-4AFD-825D-09F8AAD7024F}" sibTransId="{C4F7238D-3193-4353-A93A-6EA217A5F2ED}"/>
    <dgm:cxn modelId="{9DFD257C-E781-4EAE-808D-FFC798442A12}" type="presOf" srcId="{FA896B79-B3E3-4097-AEAF-9BB5C492D538}" destId="{ED92FFFB-43A7-41D9-944D-860583ABE457}" srcOrd="0" destOrd="0" presId="urn:microsoft.com/office/officeart/2005/8/layout/orgChart1"/>
    <dgm:cxn modelId="{889CDA7E-54BF-4540-B8D2-A56F31B8CE8D}" type="presOf" srcId="{55F4B472-6F14-4576-873E-35C6ABB69883}" destId="{D702281D-3326-45CB-9621-6BEDCA0B637A}" srcOrd="0" destOrd="0" presId="urn:microsoft.com/office/officeart/2005/8/layout/orgChart1"/>
    <dgm:cxn modelId="{EDF56082-1A0B-4A1E-A4CD-56CB17BDDF9D}" type="presOf" srcId="{199742A6-9149-4BC6-8D5A-41EBE38B0ED3}" destId="{32C6FCA6-2385-4969-8365-CDE108A92AE1}" srcOrd="0" destOrd="0" presId="urn:microsoft.com/office/officeart/2005/8/layout/orgChart1"/>
    <dgm:cxn modelId="{F9D34689-0D1B-4B8F-86A1-8538EF5D025E}" type="presOf" srcId="{0A710463-610E-4C69-A1F0-D6D8A5B52B87}" destId="{B5A50572-3810-49E8-97BF-2B4ED00A3F92}" srcOrd="1" destOrd="0" presId="urn:microsoft.com/office/officeart/2005/8/layout/orgChart1"/>
    <dgm:cxn modelId="{87306491-4B55-4866-BE98-9AFA75FE7936}" type="presOf" srcId="{55F4B472-6F14-4576-873E-35C6ABB69883}" destId="{B7ADFFD9-4F4A-48F0-AF1C-3B848167911A}" srcOrd="1" destOrd="0" presId="urn:microsoft.com/office/officeart/2005/8/layout/orgChart1"/>
    <dgm:cxn modelId="{E9D44AAD-BEB4-4BBC-9AEA-5CE3D55807A2}" srcId="{A86CAACD-EE61-4A32-B2B1-B2117A4A7993}" destId="{55F4B472-6F14-4576-873E-35C6ABB69883}" srcOrd="1" destOrd="0" parTransId="{199742A6-9149-4BC6-8D5A-41EBE38B0ED3}" sibTransId="{DB4496B8-1F51-4368-89D9-7441ED6394CF}"/>
    <dgm:cxn modelId="{49DF17CA-2B77-40B8-A81B-D3FF5ACE41E3}" srcId="{0A710463-610E-4C69-A1F0-D6D8A5B52B87}" destId="{5929B0EA-8710-49B5-A55B-19FF7D78414A}" srcOrd="1" destOrd="0" parTransId="{B77AABA1-C483-49F7-9893-051E65CE6A1D}" sibTransId="{FEA42CD6-E613-40B3-A646-EEDEDFF3B94D}"/>
    <dgm:cxn modelId="{95B4E8CA-783B-41D1-ACF8-0ADB5D2BFD45}" srcId="{A86CAACD-EE61-4A32-B2B1-B2117A4A7993}" destId="{DB9BC48E-0440-4BE9-A920-B53505506795}" srcOrd="0" destOrd="0" parTransId="{2429BCF0-19CC-4C77-8012-67ADCB491381}" sibTransId="{4995474B-3448-4DB4-A91D-BE870187FA54}"/>
    <dgm:cxn modelId="{70DBCDCC-583B-404C-91A4-4F54F74BF09A}" type="presOf" srcId="{DB9BC48E-0440-4BE9-A920-B53505506795}" destId="{48C011A8-B2DD-4702-A144-DFC0C1C99633}" srcOrd="1" destOrd="0" presId="urn:microsoft.com/office/officeart/2005/8/layout/orgChart1"/>
    <dgm:cxn modelId="{F9D26ECD-A3B9-447B-AA2D-E9D96C22FAFF}" srcId="{40DCA721-AC4E-491F-B841-12B3EC44B222}" destId="{C5A3BEF7-C40D-4078-91D0-80EED9FB5B81}" srcOrd="0" destOrd="0" parTransId="{4822749F-53E3-4041-8200-4B8536325261}" sibTransId="{0B375E48-92E3-4A88-8FB2-CC6C3CB1172B}"/>
    <dgm:cxn modelId="{4A01BDCD-76C0-47E6-A8A7-E2E8121B0D9C}" type="presOf" srcId="{C5A3BEF7-C40D-4078-91D0-80EED9FB5B81}" destId="{861B0020-0EB4-4907-A55F-3D6DF6312ECD}" srcOrd="1" destOrd="0" presId="urn:microsoft.com/office/officeart/2005/8/layout/orgChart1"/>
    <dgm:cxn modelId="{B0B071CF-B043-45D3-8467-7A7786D342CA}" srcId="{48AD921A-59F5-4B1E-81E0-9298762D4559}" destId="{40DCA721-AC4E-491F-B841-12B3EC44B222}" srcOrd="0" destOrd="0" parTransId="{CACB3570-3F7A-4C62-82F9-8318C7F341A0}" sibTransId="{ACEB4EB7-1110-482C-84D9-72457BDF7B2B}"/>
    <dgm:cxn modelId="{EEA6B9D3-102F-4B29-997C-DEC346CCBA69}" type="presOf" srcId="{5929B0EA-8710-49B5-A55B-19FF7D78414A}" destId="{C1B2F418-6E28-4C39-9D99-2F62A4DD3579}" srcOrd="0" destOrd="0" presId="urn:microsoft.com/office/officeart/2005/8/layout/orgChart1"/>
    <dgm:cxn modelId="{B72D9BD7-BEAE-4A40-83AC-6FC4B341F1A0}" type="presOf" srcId="{CAEC9972-4B36-4BF8-B9C5-024DF9301DA2}" destId="{CD825611-C8B0-45C1-BD98-836C0C02DFC0}" srcOrd="0" destOrd="0" presId="urn:microsoft.com/office/officeart/2005/8/layout/orgChart1"/>
    <dgm:cxn modelId="{8A810DD9-85C1-4E0B-9D82-8222BE349755}" type="presOf" srcId="{DB9BC48E-0440-4BE9-A920-B53505506795}" destId="{721B0566-FBC5-4FF6-ADDA-556F7EFC9880}" srcOrd="0" destOrd="0" presId="urn:microsoft.com/office/officeart/2005/8/layout/orgChart1"/>
    <dgm:cxn modelId="{40A761D9-BF95-4ED8-B770-DA2EFC37AE3A}" type="presOf" srcId="{A86CAACD-EE61-4A32-B2B1-B2117A4A7993}" destId="{04B8AC88-B5F2-4E8C-A484-D86FE0B19EDF}" srcOrd="1" destOrd="0" presId="urn:microsoft.com/office/officeart/2005/8/layout/orgChart1"/>
    <dgm:cxn modelId="{687CC0E0-329A-428A-A5B1-10D858AB6A80}" type="presOf" srcId="{48AD921A-59F5-4B1E-81E0-9298762D4559}" destId="{9A4ACD70-CBB6-4733-8A5A-E6CB5D8A0215}" srcOrd="0" destOrd="0" presId="urn:microsoft.com/office/officeart/2005/8/layout/orgChart1"/>
    <dgm:cxn modelId="{7A618CE5-4718-4392-ACD9-D756C3856500}" type="presOf" srcId="{4822749F-53E3-4041-8200-4B8536325261}" destId="{8453FB6A-A324-4DC6-8051-C581A1074A9A}" srcOrd="0" destOrd="0" presId="urn:microsoft.com/office/officeart/2005/8/layout/orgChart1"/>
    <dgm:cxn modelId="{40103DE9-2C74-4746-95DB-2A7596A45B12}" srcId="{C5A3BEF7-C40D-4078-91D0-80EED9FB5B81}" destId="{3814615B-8DC0-4754-8E3A-6A6B61BEF234}" srcOrd="1" destOrd="0" parTransId="{FA896B79-B3E3-4097-AEAF-9BB5C492D538}" sibTransId="{9F76A6AB-8D88-4938-B04D-6495CC43E5A2}"/>
    <dgm:cxn modelId="{4B99D8EF-FCD7-44F1-B70C-4FDCA06EE555}" type="presOf" srcId="{4681C8BE-C3AF-4283-A487-0E53D00933A0}" destId="{D762E925-693A-4E2D-8C02-1F21CF6B1815}" srcOrd="0" destOrd="0" presId="urn:microsoft.com/office/officeart/2005/8/layout/orgChart1"/>
    <dgm:cxn modelId="{25121CF1-713F-4FF7-9B1F-AADE7D9FDD63}" type="presOf" srcId="{C5A3BEF7-C40D-4078-91D0-80EED9FB5B81}" destId="{EDB3AFD3-8BA4-4658-A987-8F10E9731D5D}" srcOrd="0" destOrd="0" presId="urn:microsoft.com/office/officeart/2005/8/layout/orgChart1"/>
    <dgm:cxn modelId="{5E7170F3-E52B-4398-9277-9C96908328C6}" type="presParOf" srcId="{9A4ACD70-CBB6-4733-8A5A-E6CB5D8A0215}" destId="{F7861BB7-1780-49A4-A4DA-F72B5629A744}" srcOrd="0" destOrd="0" presId="urn:microsoft.com/office/officeart/2005/8/layout/orgChart1"/>
    <dgm:cxn modelId="{F6C77F4D-94CA-4B03-8E7A-837AEAFF2852}" type="presParOf" srcId="{F7861BB7-1780-49A4-A4DA-F72B5629A744}" destId="{321A45C5-0A00-41F7-8D3D-B037794224A6}" srcOrd="0" destOrd="0" presId="urn:microsoft.com/office/officeart/2005/8/layout/orgChart1"/>
    <dgm:cxn modelId="{555590B8-44C9-4874-92D1-121F61035823}" type="presParOf" srcId="{321A45C5-0A00-41F7-8D3D-B037794224A6}" destId="{0D2821B7-5C14-41B2-8037-442F5E22D978}" srcOrd="0" destOrd="0" presId="urn:microsoft.com/office/officeart/2005/8/layout/orgChart1"/>
    <dgm:cxn modelId="{44AE82BF-5A41-4ECF-8DE1-083778441A71}" type="presParOf" srcId="{321A45C5-0A00-41F7-8D3D-B037794224A6}" destId="{04AA2105-8AE2-4637-B2DC-D9D70C00B2AE}" srcOrd="1" destOrd="0" presId="urn:microsoft.com/office/officeart/2005/8/layout/orgChart1"/>
    <dgm:cxn modelId="{1B191607-C291-4E71-A002-C53F5427C53B}" type="presParOf" srcId="{F7861BB7-1780-49A4-A4DA-F72B5629A744}" destId="{9850A9A4-9971-4E66-8826-AD3FAB629160}" srcOrd="1" destOrd="0" presId="urn:microsoft.com/office/officeart/2005/8/layout/orgChart1"/>
    <dgm:cxn modelId="{CDD634F5-1BCA-4BA2-B57F-CBE75D6D9325}" type="presParOf" srcId="{9850A9A4-9971-4E66-8826-AD3FAB629160}" destId="{8453FB6A-A324-4DC6-8051-C581A1074A9A}" srcOrd="0" destOrd="0" presId="urn:microsoft.com/office/officeart/2005/8/layout/orgChart1"/>
    <dgm:cxn modelId="{D57F11A1-6E97-4B61-9799-8535080D40B4}" type="presParOf" srcId="{9850A9A4-9971-4E66-8826-AD3FAB629160}" destId="{6DDEDB43-9CE5-4028-BF4C-817E4C64FC1F}" srcOrd="1" destOrd="0" presId="urn:microsoft.com/office/officeart/2005/8/layout/orgChart1"/>
    <dgm:cxn modelId="{C0537A66-30D8-4CF6-A9F7-B316BDD4F996}" type="presParOf" srcId="{6DDEDB43-9CE5-4028-BF4C-817E4C64FC1F}" destId="{288A9F79-A70C-4466-B8E4-E4B63E2D69AD}" srcOrd="0" destOrd="0" presId="urn:microsoft.com/office/officeart/2005/8/layout/orgChart1"/>
    <dgm:cxn modelId="{5A7647B0-2670-4867-9732-C5699CB50940}" type="presParOf" srcId="{288A9F79-A70C-4466-B8E4-E4B63E2D69AD}" destId="{EDB3AFD3-8BA4-4658-A987-8F10E9731D5D}" srcOrd="0" destOrd="0" presId="urn:microsoft.com/office/officeart/2005/8/layout/orgChart1"/>
    <dgm:cxn modelId="{FF4E4CE8-A87A-481B-97D7-8D0D35E53D39}" type="presParOf" srcId="{288A9F79-A70C-4466-B8E4-E4B63E2D69AD}" destId="{861B0020-0EB4-4907-A55F-3D6DF6312ECD}" srcOrd="1" destOrd="0" presId="urn:microsoft.com/office/officeart/2005/8/layout/orgChart1"/>
    <dgm:cxn modelId="{871B98D6-8296-4C26-91FF-6031E253E108}" type="presParOf" srcId="{6DDEDB43-9CE5-4028-BF4C-817E4C64FC1F}" destId="{9F1FBAEE-8885-4CEF-9643-74211041FABF}" srcOrd="1" destOrd="0" presId="urn:microsoft.com/office/officeart/2005/8/layout/orgChart1"/>
    <dgm:cxn modelId="{B2F2B2F6-95D4-4028-B513-8D1AF1BE9EC3}" type="presParOf" srcId="{9F1FBAEE-8885-4CEF-9643-74211041FABF}" destId="{CD825611-C8B0-45C1-BD98-836C0C02DFC0}" srcOrd="0" destOrd="0" presId="urn:microsoft.com/office/officeart/2005/8/layout/orgChart1"/>
    <dgm:cxn modelId="{C5EF2D16-2073-44B7-AFC2-583F12D092DE}" type="presParOf" srcId="{9F1FBAEE-8885-4CEF-9643-74211041FABF}" destId="{07EE30DB-67A0-4483-BD83-7B0AE58317A2}" srcOrd="1" destOrd="0" presId="urn:microsoft.com/office/officeart/2005/8/layout/orgChart1"/>
    <dgm:cxn modelId="{D16C2C47-D5EA-446C-B093-1B9AFB62278C}" type="presParOf" srcId="{07EE30DB-67A0-4483-BD83-7B0AE58317A2}" destId="{AAA60EBD-EB24-4A61-82ED-15A6FA634C28}" srcOrd="0" destOrd="0" presId="urn:microsoft.com/office/officeart/2005/8/layout/orgChart1"/>
    <dgm:cxn modelId="{8C162765-3E1B-4EF9-8F9B-5A70F0438B40}" type="presParOf" srcId="{AAA60EBD-EB24-4A61-82ED-15A6FA634C28}" destId="{A22F8408-377A-46C7-8EC1-CFE618E9E9F7}" srcOrd="0" destOrd="0" presId="urn:microsoft.com/office/officeart/2005/8/layout/orgChart1"/>
    <dgm:cxn modelId="{84BC1D99-550F-415A-B7F9-F24944E9C0D8}" type="presParOf" srcId="{AAA60EBD-EB24-4A61-82ED-15A6FA634C28}" destId="{B5A50572-3810-49E8-97BF-2B4ED00A3F92}" srcOrd="1" destOrd="0" presId="urn:microsoft.com/office/officeart/2005/8/layout/orgChart1"/>
    <dgm:cxn modelId="{5085B579-3342-47DB-8FF3-6E04D70FB223}" type="presParOf" srcId="{07EE30DB-67A0-4483-BD83-7B0AE58317A2}" destId="{C9ABA3D4-EB07-4800-B027-57D8D3879391}" srcOrd="1" destOrd="0" presId="urn:microsoft.com/office/officeart/2005/8/layout/orgChart1"/>
    <dgm:cxn modelId="{2630F94C-53D2-4669-B288-28B5CF04BF11}" type="presParOf" srcId="{C9ABA3D4-EB07-4800-B027-57D8D3879391}" destId="{740261EE-9115-449D-8EA5-6BA815BFC94D}" srcOrd="0" destOrd="0" presId="urn:microsoft.com/office/officeart/2005/8/layout/orgChart1"/>
    <dgm:cxn modelId="{9D7F3A51-9E1E-484E-8B1E-770516FC20AD}" type="presParOf" srcId="{C9ABA3D4-EB07-4800-B027-57D8D3879391}" destId="{B79BD314-A457-47F7-951B-9FE64D755CE1}" srcOrd="1" destOrd="0" presId="urn:microsoft.com/office/officeart/2005/8/layout/orgChart1"/>
    <dgm:cxn modelId="{4E197F1D-675A-4507-ABAF-B9B26606FE0A}" type="presParOf" srcId="{B79BD314-A457-47F7-951B-9FE64D755CE1}" destId="{BB7A9920-0F5D-4307-A3C5-61315492DCCC}" srcOrd="0" destOrd="0" presId="urn:microsoft.com/office/officeart/2005/8/layout/orgChart1"/>
    <dgm:cxn modelId="{559EC7F7-FAA1-40C9-AD76-B327241A0B4B}" type="presParOf" srcId="{BB7A9920-0F5D-4307-A3C5-61315492DCCC}" destId="{EDE24866-D3AB-4761-A2F8-1201B3DF6DF1}" srcOrd="0" destOrd="0" presId="urn:microsoft.com/office/officeart/2005/8/layout/orgChart1"/>
    <dgm:cxn modelId="{2D40DA45-2A01-48EF-A2AC-8BDEB5BFF40B}" type="presParOf" srcId="{BB7A9920-0F5D-4307-A3C5-61315492DCCC}" destId="{0BD144F9-8791-4B22-B4B2-1E53DD3E6257}" srcOrd="1" destOrd="0" presId="urn:microsoft.com/office/officeart/2005/8/layout/orgChart1"/>
    <dgm:cxn modelId="{0E43AE33-263F-4DDA-9102-1E362BD9144D}" type="presParOf" srcId="{B79BD314-A457-47F7-951B-9FE64D755CE1}" destId="{77B22D30-345D-4C5C-9327-41EDBB240012}" srcOrd="1" destOrd="0" presId="urn:microsoft.com/office/officeart/2005/8/layout/orgChart1"/>
    <dgm:cxn modelId="{CC1A8A85-6B06-4B38-8C12-ED6A7ED44C23}" type="presParOf" srcId="{B79BD314-A457-47F7-951B-9FE64D755CE1}" destId="{F4C72DB0-5459-44C0-95AD-2AE5ADC6F3B1}" srcOrd="2" destOrd="0" presId="urn:microsoft.com/office/officeart/2005/8/layout/orgChart1"/>
    <dgm:cxn modelId="{A632359B-0502-49F4-A9AE-B2DB4EDE7EF0}" type="presParOf" srcId="{C9ABA3D4-EB07-4800-B027-57D8D3879391}" destId="{CAADB988-0200-4F4E-BA39-2B59BC88A746}" srcOrd="2" destOrd="0" presId="urn:microsoft.com/office/officeart/2005/8/layout/orgChart1"/>
    <dgm:cxn modelId="{5C8751CA-5709-4463-BC17-07D95D366CCC}" type="presParOf" srcId="{C9ABA3D4-EB07-4800-B027-57D8D3879391}" destId="{D13E6F98-0932-46B9-9A8D-BAEF1BDF9621}" srcOrd="3" destOrd="0" presId="urn:microsoft.com/office/officeart/2005/8/layout/orgChart1"/>
    <dgm:cxn modelId="{5ED9C173-DBA4-4228-9270-C65A12C8F94A}" type="presParOf" srcId="{D13E6F98-0932-46B9-9A8D-BAEF1BDF9621}" destId="{3D5E3697-A273-4326-8BB7-C58D8EBD01A8}" srcOrd="0" destOrd="0" presId="urn:microsoft.com/office/officeart/2005/8/layout/orgChart1"/>
    <dgm:cxn modelId="{ACF4E31C-1B29-4509-8A96-6364E4534544}" type="presParOf" srcId="{3D5E3697-A273-4326-8BB7-C58D8EBD01A8}" destId="{C1B2F418-6E28-4C39-9D99-2F62A4DD3579}" srcOrd="0" destOrd="0" presId="urn:microsoft.com/office/officeart/2005/8/layout/orgChart1"/>
    <dgm:cxn modelId="{A3063BC6-DCD0-4187-A0E2-A606EBCBF4C0}" type="presParOf" srcId="{3D5E3697-A273-4326-8BB7-C58D8EBD01A8}" destId="{22939293-FF30-4DB8-BEC8-5A9EFCF471F3}" srcOrd="1" destOrd="0" presId="urn:microsoft.com/office/officeart/2005/8/layout/orgChart1"/>
    <dgm:cxn modelId="{A69C7391-A3F5-439B-AC17-0F43C3AC5D4C}" type="presParOf" srcId="{D13E6F98-0932-46B9-9A8D-BAEF1BDF9621}" destId="{EEE87541-62CF-4ABF-B9F7-332BFE7CE599}" srcOrd="1" destOrd="0" presId="urn:microsoft.com/office/officeart/2005/8/layout/orgChart1"/>
    <dgm:cxn modelId="{DF8883C0-CBFE-4BF3-AA29-00E6E4E1542C}" type="presParOf" srcId="{D13E6F98-0932-46B9-9A8D-BAEF1BDF9621}" destId="{0A0858A1-DE1B-48DD-AC03-256E196BCF54}" srcOrd="2" destOrd="0" presId="urn:microsoft.com/office/officeart/2005/8/layout/orgChart1"/>
    <dgm:cxn modelId="{F9DCC044-FA2A-4C10-9CF8-869F24E2C074}" type="presParOf" srcId="{07EE30DB-67A0-4483-BD83-7B0AE58317A2}" destId="{A1C7D499-41F7-454F-8D53-45E7F8963ECF}" srcOrd="2" destOrd="0" presId="urn:microsoft.com/office/officeart/2005/8/layout/orgChart1"/>
    <dgm:cxn modelId="{2123CEB0-5F16-4D0E-AEA9-F93F7CA9743A}" type="presParOf" srcId="{9F1FBAEE-8885-4CEF-9643-74211041FABF}" destId="{ED92FFFB-43A7-41D9-944D-860583ABE457}" srcOrd="2" destOrd="0" presId="urn:microsoft.com/office/officeart/2005/8/layout/orgChart1"/>
    <dgm:cxn modelId="{CBDB95C2-DA39-4E7A-8712-820A6AB54C9D}" type="presParOf" srcId="{9F1FBAEE-8885-4CEF-9643-74211041FABF}" destId="{277A19A0-569B-482D-8F29-F1F33A424559}" srcOrd="3" destOrd="0" presId="urn:microsoft.com/office/officeart/2005/8/layout/orgChart1"/>
    <dgm:cxn modelId="{C788E101-BDFB-42D8-8A98-1790C413FE05}" type="presParOf" srcId="{277A19A0-569B-482D-8F29-F1F33A424559}" destId="{B077E3F0-F1F0-4A7D-A63C-7B9F25FA1DBA}" srcOrd="0" destOrd="0" presId="urn:microsoft.com/office/officeart/2005/8/layout/orgChart1"/>
    <dgm:cxn modelId="{1C23EC17-ACB8-448B-8C43-375AD8F3114A}" type="presParOf" srcId="{B077E3F0-F1F0-4A7D-A63C-7B9F25FA1DBA}" destId="{0127FB90-320F-4029-A6D2-CBC78AA64B85}" srcOrd="0" destOrd="0" presId="urn:microsoft.com/office/officeart/2005/8/layout/orgChart1"/>
    <dgm:cxn modelId="{7F5C8E33-66C0-4A38-A0C9-209457790BF5}" type="presParOf" srcId="{B077E3F0-F1F0-4A7D-A63C-7B9F25FA1DBA}" destId="{5E3D22C7-66AF-420E-96C2-EC2A74CE9742}" srcOrd="1" destOrd="0" presId="urn:microsoft.com/office/officeart/2005/8/layout/orgChart1"/>
    <dgm:cxn modelId="{98ADF61D-CFC0-45BC-A4C8-772115A49B52}" type="presParOf" srcId="{277A19A0-569B-482D-8F29-F1F33A424559}" destId="{139FD9C9-1B1A-4E99-BD39-B68745FDC4C6}" srcOrd="1" destOrd="0" presId="urn:microsoft.com/office/officeart/2005/8/layout/orgChart1"/>
    <dgm:cxn modelId="{8C49D8D8-2972-4593-8FF1-F8EAEA540C0A}" type="presParOf" srcId="{277A19A0-569B-482D-8F29-F1F33A424559}" destId="{BBF64DAA-B559-4445-809B-DDCF31E86776}" srcOrd="2" destOrd="0" presId="urn:microsoft.com/office/officeart/2005/8/layout/orgChart1"/>
    <dgm:cxn modelId="{083B896E-626D-4BDB-86FA-3B84E0CE43F8}" type="presParOf" srcId="{6DDEDB43-9CE5-4028-BF4C-817E4C64FC1F}" destId="{6AEA8044-9072-46AA-8021-9FAE1D799B92}" srcOrd="2" destOrd="0" presId="urn:microsoft.com/office/officeart/2005/8/layout/orgChart1"/>
    <dgm:cxn modelId="{F7BA9DF8-CADA-49E5-B8DF-20BCC170796F}" type="presParOf" srcId="{9850A9A4-9971-4E66-8826-AD3FAB629160}" destId="{D762E925-693A-4E2D-8C02-1F21CF6B1815}" srcOrd="2" destOrd="0" presId="urn:microsoft.com/office/officeart/2005/8/layout/orgChart1"/>
    <dgm:cxn modelId="{EDEECB6D-6554-44A8-A77F-A49AC0345446}" type="presParOf" srcId="{9850A9A4-9971-4E66-8826-AD3FAB629160}" destId="{53DCE7A3-DAB6-428C-B30A-518AE5CA7487}" srcOrd="3" destOrd="0" presId="urn:microsoft.com/office/officeart/2005/8/layout/orgChart1"/>
    <dgm:cxn modelId="{D7E24F45-3E1A-4BDE-935F-31F6FA7782D5}" type="presParOf" srcId="{53DCE7A3-DAB6-428C-B30A-518AE5CA7487}" destId="{78389BB0-4EE6-470C-8992-2C3C3BD69610}" srcOrd="0" destOrd="0" presId="urn:microsoft.com/office/officeart/2005/8/layout/orgChart1"/>
    <dgm:cxn modelId="{96EBF220-7E1A-4E84-8C19-D6AEDD66069F}" type="presParOf" srcId="{78389BB0-4EE6-470C-8992-2C3C3BD69610}" destId="{5F2B72C7-01F0-4130-B898-261405DD112B}" srcOrd="0" destOrd="0" presId="urn:microsoft.com/office/officeart/2005/8/layout/orgChart1"/>
    <dgm:cxn modelId="{5A1E9A77-347C-4813-95C4-8A3C67E7D994}" type="presParOf" srcId="{78389BB0-4EE6-470C-8992-2C3C3BD69610}" destId="{04B8AC88-B5F2-4E8C-A484-D86FE0B19EDF}" srcOrd="1" destOrd="0" presId="urn:microsoft.com/office/officeart/2005/8/layout/orgChart1"/>
    <dgm:cxn modelId="{05D399A8-8817-44DD-BF88-01D4A9868E97}" type="presParOf" srcId="{53DCE7A3-DAB6-428C-B30A-518AE5CA7487}" destId="{7FB1EA6A-CCC1-45C1-8BA4-785822C6CB5E}" srcOrd="1" destOrd="0" presId="urn:microsoft.com/office/officeart/2005/8/layout/orgChart1"/>
    <dgm:cxn modelId="{2EBCF428-456B-4E48-9C5A-65087756CE88}" type="presParOf" srcId="{7FB1EA6A-CCC1-45C1-8BA4-785822C6CB5E}" destId="{0C45E259-258E-4729-BE18-2ED057C1DBA2}" srcOrd="0" destOrd="0" presId="urn:microsoft.com/office/officeart/2005/8/layout/orgChart1"/>
    <dgm:cxn modelId="{77735208-BAA4-449B-9CDD-C29D37ABE26A}" type="presParOf" srcId="{7FB1EA6A-CCC1-45C1-8BA4-785822C6CB5E}" destId="{93F8BD21-F428-4942-BFFE-E2F2EDB5F8A9}" srcOrd="1" destOrd="0" presId="urn:microsoft.com/office/officeart/2005/8/layout/orgChart1"/>
    <dgm:cxn modelId="{B3B7DD5E-2D3D-489A-933C-BF8652134A78}" type="presParOf" srcId="{93F8BD21-F428-4942-BFFE-E2F2EDB5F8A9}" destId="{B13B6FED-FE9B-4633-B999-E295C5BEB448}" srcOrd="0" destOrd="0" presId="urn:microsoft.com/office/officeart/2005/8/layout/orgChart1"/>
    <dgm:cxn modelId="{F8C12451-9054-4B00-A062-248263AE2500}" type="presParOf" srcId="{B13B6FED-FE9B-4633-B999-E295C5BEB448}" destId="{721B0566-FBC5-4FF6-ADDA-556F7EFC9880}" srcOrd="0" destOrd="0" presId="urn:microsoft.com/office/officeart/2005/8/layout/orgChart1"/>
    <dgm:cxn modelId="{B1B75B19-A7D2-4D07-A18C-468B6C2F96F9}" type="presParOf" srcId="{B13B6FED-FE9B-4633-B999-E295C5BEB448}" destId="{48C011A8-B2DD-4702-A144-DFC0C1C99633}" srcOrd="1" destOrd="0" presId="urn:microsoft.com/office/officeart/2005/8/layout/orgChart1"/>
    <dgm:cxn modelId="{A1F964BC-80A4-46E9-8ACB-D0895647A137}" type="presParOf" srcId="{93F8BD21-F428-4942-BFFE-E2F2EDB5F8A9}" destId="{0D846C92-B551-4B86-AB66-821D88DFDC49}" srcOrd="1" destOrd="0" presId="urn:microsoft.com/office/officeart/2005/8/layout/orgChart1"/>
    <dgm:cxn modelId="{A3B3106B-8827-440F-873E-A94A137CE19E}" type="presParOf" srcId="{93F8BD21-F428-4942-BFFE-E2F2EDB5F8A9}" destId="{4A3B4A7B-6994-4799-BB8A-AB7C85A39DF1}" srcOrd="2" destOrd="0" presId="urn:microsoft.com/office/officeart/2005/8/layout/orgChart1"/>
    <dgm:cxn modelId="{F0182459-A20D-4583-AF83-383CCEC503A2}" type="presParOf" srcId="{7FB1EA6A-CCC1-45C1-8BA4-785822C6CB5E}" destId="{32C6FCA6-2385-4969-8365-CDE108A92AE1}" srcOrd="2" destOrd="0" presId="urn:microsoft.com/office/officeart/2005/8/layout/orgChart1"/>
    <dgm:cxn modelId="{2F43485D-DFFF-4AA4-98A4-7DB38251F899}" type="presParOf" srcId="{7FB1EA6A-CCC1-45C1-8BA4-785822C6CB5E}" destId="{1ED55A20-4181-46E2-8D01-981E8743EB53}" srcOrd="3" destOrd="0" presId="urn:microsoft.com/office/officeart/2005/8/layout/orgChart1"/>
    <dgm:cxn modelId="{D03EF236-27FE-4BC5-A0FD-98069F7D5B13}" type="presParOf" srcId="{1ED55A20-4181-46E2-8D01-981E8743EB53}" destId="{CF209BC5-F809-40A6-ADC3-517F2733ED8C}" srcOrd="0" destOrd="0" presId="urn:microsoft.com/office/officeart/2005/8/layout/orgChart1"/>
    <dgm:cxn modelId="{4665CBEF-D8D3-4163-98DA-6C8C98F56616}" type="presParOf" srcId="{CF209BC5-F809-40A6-ADC3-517F2733ED8C}" destId="{D702281D-3326-45CB-9621-6BEDCA0B637A}" srcOrd="0" destOrd="0" presId="urn:microsoft.com/office/officeart/2005/8/layout/orgChart1"/>
    <dgm:cxn modelId="{FAE7175B-4B30-4F2A-B433-0C111888E1DD}" type="presParOf" srcId="{CF209BC5-F809-40A6-ADC3-517F2733ED8C}" destId="{B7ADFFD9-4F4A-48F0-AF1C-3B848167911A}" srcOrd="1" destOrd="0" presId="urn:microsoft.com/office/officeart/2005/8/layout/orgChart1"/>
    <dgm:cxn modelId="{2DD15820-AEC7-4F88-94A3-68248DCF778C}" type="presParOf" srcId="{1ED55A20-4181-46E2-8D01-981E8743EB53}" destId="{CB6FC0BA-B00B-47A9-BE93-C06C2D7B49EC}" srcOrd="1" destOrd="0" presId="urn:microsoft.com/office/officeart/2005/8/layout/orgChart1"/>
    <dgm:cxn modelId="{F9437DF7-2C18-429C-998F-5FEB431D59DE}" type="presParOf" srcId="{1ED55A20-4181-46E2-8D01-981E8743EB53}" destId="{F8B8447D-D7DD-4287-AC8D-64E770704547}" srcOrd="2" destOrd="0" presId="urn:microsoft.com/office/officeart/2005/8/layout/orgChart1"/>
    <dgm:cxn modelId="{0E33E46C-9369-4BAE-9C2A-B861444FCE11}" type="presParOf" srcId="{53DCE7A3-DAB6-428C-B30A-518AE5CA7487}" destId="{AADA7DF5-9D33-437A-8F7D-43B62DB18F5C}" srcOrd="2" destOrd="0" presId="urn:microsoft.com/office/officeart/2005/8/layout/orgChart1"/>
    <dgm:cxn modelId="{052731C7-B9FE-4CB8-959E-D1F500D7AEF4}" type="presParOf" srcId="{F7861BB7-1780-49A4-A4DA-F72B5629A744}" destId="{3073345C-87AC-4331-8E75-2B69D8E742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6FCA6-2385-4969-8365-CDE108A92AE1}">
      <dsp:nvSpPr>
        <dsp:cNvPr id="0" name=""/>
        <dsp:cNvSpPr/>
      </dsp:nvSpPr>
      <dsp:spPr>
        <a:xfrm>
          <a:off x="8763760" y="2493167"/>
          <a:ext cx="1245528" cy="432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66"/>
              </a:lnTo>
              <a:lnTo>
                <a:pt x="1245528" y="216166"/>
              </a:lnTo>
              <a:lnTo>
                <a:pt x="1245528" y="43233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5E259-258E-4729-BE18-2ED057C1DBA2}">
      <dsp:nvSpPr>
        <dsp:cNvPr id="0" name=""/>
        <dsp:cNvSpPr/>
      </dsp:nvSpPr>
      <dsp:spPr>
        <a:xfrm>
          <a:off x="7518232" y="2493167"/>
          <a:ext cx="1245528" cy="432332"/>
        </a:xfrm>
        <a:custGeom>
          <a:avLst/>
          <a:gdLst/>
          <a:ahLst/>
          <a:cxnLst/>
          <a:rect l="0" t="0" r="0" b="0"/>
          <a:pathLst>
            <a:path>
              <a:moveTo>
                <a:pt x="1245528" y="0"/>
              </a:moveTo>
              <a:lnTo>
                <a:pt x="1245528" y="216166"/>
              </a:lnTo>
              <a:lnTo>
                <a:pt x="0" y="216166"/>
              </a:lnTo>
              <a:lnTo>
                <a:pt x="0" y="43233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2E925-693A-4E2D-8C02-1F21CF6B1815}">
      <dsp:nvSpPr>
        <dsp:cNvPr id="0" name=""/>
        <dsp:cNvSpPr/>
      </dsp:nvSpPr>
      <dsp:spPr>
        <a:xfrm>
          <a:off x="6272704" y="1031473"/>
          <a:ext cx="2491056" cy="432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66"/>
              </a:lnTo>
              <a:lnTo>
                <a:pt x="2491056" y="216166"/>
              </a:lnTo>
              <a:lnTo>
                <a:pt x="2491056" y="43233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FFFB-43A7-41D9-944D-860583ABE457}">
      <dsp:nvSpPr>
        <dsp:cNvPr id="0" name=""/>
        <dsp:cNvSpPr/>
      </dsp:nvSpPr>
      <dsp:spPr>
        <a:xfrm>
          <a:off x="3781647" y="2493167"/>
          <a:ext cx="1245528" cy="432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66"/>
              </a:lnTo>
              <a:lnTo>
                <a:pt x="1245528" y="216166"/>
              </a:lnTo>
              <a:lnTo>
                <a:pt x="1245528" y="43233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DB988-0200-4F4E-BA39-2B59BC88A746}">
      <dsp:nvSpPr>
        <dsp:cNvPr id="0" name=""/>
        <dsp:cNvSpPr/>
      </dsp:nvSpPr>
      <dsp:spPr>
        <a:xfrm>
          <a:off x="2536119" y="3954861"/>
          <a:ext cx="1245528" cy="432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66"/>
              </a:lnTo>
              <a:lnTo>
                <a:pt x="1245528" y="216166"/>
              </a:lnTo>
              <a:lnTo>
                <a:pt x="1245528" y="43233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261EE-9115-449D-8EA5-6BA815BFC94D}">
      <dsp:nvSpPr>
        <dsp:cNvPr id="0" name=""/>
        <dsp:cNvSpPr/>
      </dsp:nvSpPr>
      <dsp:spPr>
        <a:xfrm>
          <a:off x="1290590" y="3954861"/>
          <a:ext cx="1245528" cy="432332"/>
        </a:xfrm>
        <a:custGeom>
          <a:avLst/>
          <a:gdLst/>
          <a:ahLst/>
          <a:cxnLst/>
          <a:rect l="0" t="0" r="0" b="0"/>
          <a:pathLst>
            <a:path>
              <a:moveTo>
                <a:pt x="1245528" y="0"/>
              </a:moveTo>
              <a:lnTo>
                <a:pt x="1245528" y="216166"/>
              </a:lnTo>
              <a:lnTo>
                <a:pt x="0" y="216166"/>
              </a:lnTo>
              <a:lnTo>
                <a:pt x="0" y="43233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25611-C8B0-45C1-BD98-836C0C02DFC0}">
      <dsp:nvSpPr>
        <dsp:cNvPr id="0" name=""/>
        <dsp:cNvSpPr/>
      </dsp:nvSpPr>
      <dsp:spPr>
        <a:xfrm>
          <a:off x="2536119" y="2493167"/>
          <a:ext cx="1245528" cy="432332"/>
        </a:xfrm>
        <a:custGeom>
          <a:avLst/>
          <a:gdLst/>
          <a:ahLst/>
          <a:cxnLst/>
          <a:rect l="0" t="0" r="0" b="0"/>
          <a:pathLst>
            <a:path>
              <a:moveTo>
                <a:pt x="1245528" y="0"/>
              </a:moveTo>
              <a:lnTo>
                <a:pt x="1245528" y="216166"/>
              </a:lnTo>
              <a:lnTo>
                <a:pt x="0" y="216166"/>
              </a:lnTo>
              <a:lnTo>
                <a:pt x="0" y="43233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3FB6A-A324-4DC6-8051-C581A1074A9A}">
      <dsp:nvSpPr>
        <dsp:cNvPr id="0" name=""/>
        <dsp:cNvSpPr/>
      </dsp:nvSpPr>
      <dsp:spPr>
        <a:xfrm>
          <a:off x="3781647" y="1031473"/>
          <a:ext cx="2491056" cy="432332"/>
        </a:xfrm>
        <a:custGeom>
          <a:avLst/>
          <a:gdLst/>
          <a:ahLst/>
          <a:cxnLst/>
          <a:rect l="0" t="0" r="0" b="0"/>
          <a:pathLst>
            <a:path>
              <a:moveTo>
                <a:pt x="2491056" y="0"/>
              </a:moveTo>
              <a:lnTo>
                <a:pt x="2491056" y="216166"/>
              </a:lnTo>
              <a:lnTo>
                <a:pt x="0" y="216166"/>
              </a:lnTo>
              <a:lnTo>
                <a:pt x="0" y="43233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821B7-5C14-41B2-8037-442F5E22D978}">
      <dsp:nvSpPr>
        <dsp:cNvPr id="0" name=""/>
        <dsp:cNvSpPr/>
      </dsp:nvSpPr>
      <dsp:spPr>
        <a:xfrm>
          <a:off x="4809681" y="2110"/>
          <a:ext cx="2926044" cy="1029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Do you need to move your data between different software packages?</a:t>
          </a:r>
        </a:p>
      </dsp:txBody>
      <dsp:txXfrm>
        <a:off x="4809681" y="2110"/>
        <a:ext cx="2926044" cy="1029362"/>
      </dsp:txXfrm>
    </dsp:sp>
    <dsp:sp modelId="{EDB3AFD3-8BA4-4658-A987-8F10E9731D5D}">
      <dsp:nvSpPr>
        <dsp:cNvPr id="0" name=""/>
        <dsp:cNvSpPr/>
      </dsp:nvSpPr>
      <dsp:spPr>
        <a:xfrm>
          <a:off x="2752285" y="1463805"/>
          <a:ext cx="2058724" cy="1029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Just one other package or many?</a:t>
          </a:r>
          <a:b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</a:b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Do you even know?</a:t>
          </a:r>
        </a:p>
      </dsp:txBody>
      <dsp:txXfrm>
        <a:off x="2752285" y="1463805"/>
        <a:ext cx="2058724" cy="1029362"/>
      </dsp:txXfrm>
    </dsp:sp>
    <dsp:sp modelId="{A22F8408-377A-46C7-8EC1-CFE618E9E9F7}">
      <dsp:nvSpPr>
        <dsp:cNvPr id="0" name=""/>
        <dsp:cNvSpPr/>
      </dsp:nvSpPr>
      <dsp:spPr>
        <a:xfrm>
          <a:off x="1506756" y="2925499"/>
          <a:ext cx="2058724" cy="1029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Are you unusually kind?</a:t>
          </a:r>
        </a:p>
      </dsp:txBody>
      <dsp:txXfrm>
        <a:off x="1506756" y="2925499"/>
        <a:ext cx="2058724" cy="1029362"/>
      </dsp:txXfrm>
    </dsp:sp>
    <dsp:sp modelId="{EDE24866-D3AB-4761-A2F8-1201B3DF6DF1}">
      <dsp:nvSpPr>
        <dsp:cNvPr id="0" name=""/>
        <dsp:cNvSpPr/>
      </dsp:nvSpPr>
      <dsp:spPr>
        <a:xfrm>
          <a:off x="261228" y="4387193"/>
          <a:ext cx="2058724" cy="1029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Export to language-specific format </a:t>
          </a:r>
          <a:b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</a:b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(e.g. Stata .</a:t>
          </a:r>
          <a:r>
            <a:rPr lang="en-US" sz="170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dta</a:t>
          </a: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files)</a:t>
          </a:r>
        </a:p>
      </dsp:txBody>
      <dsp:txXfrm>
        <a:off x="261228" y="4387193"/>
        <a:ext cx="2058724" cy="1029362"/>
      </dsp:txXfrm>
    </dsp:sp>
    <dsp:sp modelId="{C1B2F418-6E28-4C39-9D99-2F62A4DD3579}">
      <dsp:nvSpPr>
        <dsp:cNvPr id="0" name=""/>
        <dsp:cNvSpPr/>
      </dsp:nvSpPr>
      <dsp:spPr>
        <a:xfrm>
          <a:off x="2752285" y="4387193"/>
          <a:ext cx="2058724" cy="1029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Use .csv</a:t>
          </a:r>
        </a:p>
      </dsp:txBody>
      <dsp:txXfrm>
        <a:off x="2752285" y="4387193"/>
        <a:ext cx="2058724" cy="1029362"/>
      </dsp:txXfrm>
    </dsp:sp>
    <dsp:sp modelId="{0127FB90-320F-4029-A6D2-CBC78AA64B85}">
      <dsp:nvSpPr>
        <dsp:cNvPr id="0" name=""/>
        <dsp:cNvSpPr/>
      </dsp:nvSpPr>
      <dsp:spPr>
        <a:xfrm>
          <a:off x="3997813" y="2925499"/>
          <a:ext cx="2058724" cy="1029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Use .csv</a:t>
          </a:r>
        </a:p>
      </dsp:txBody>
      <dsp:txXfrm>
        <a:off x="3997813" y="2925499"/>
        <a:ext cx="2058724" cy="1029362"/>
      </dsp:txXfrm>
    </dsp:sp>
    <dsp:sp modelId="{5F2B72C7-01F0-4130-B898-261405DD112B}">
      <dsp:nvSpPr>
        <dsp:cNvPr id="0" name=""/>
        <dsp:cNvSpPr/>
      </dsp:nvSpPr>
      <dsp:spPr>
        <a:xfrm>
          <a:off x="7734398" y="1463805"/>
          <a:ext cx="2058724" cy="1029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Do you want to save individual objects or  an entire workspace?</a:t>
          </a:r>
        </a:p>
      </dsp:txBody>
      <dsp:txXfrm>
        <a:off x="7734398" y="1463805"/>
        <a:ext cx="2058724" cy="1029362"/>
      </dsp:txXfrm>
    </dsp:sp>
    <dsp:sp modelId="{721B0566-FBC5-4FF6-ADDA-556F7EFC9880}">
      <dsp:nvSpPr>
        <dsp:cNvPr id="0" name=""/>
        <dsp:cNvSpPr/>
      </dsp:nvSpPr>
      <dsp:spPr>
        <a:xfrm>
          <a:off x="6488870" y="2925499"/>
          <a:ext cx="2058724" cy="1029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Use .</a:t>
          </a:r>
          <a:r>
            <a:rPr lang="en-US" sz="170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rds</a:t>
          </a: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 or .csv</a:t>
          </a:r>
        </a:p>
      </dsp:txBody>
      <dsp:txXfrm>
        <a:off x="6488870" y="2925499"/>
        <a:ext cx="2058724" cy="1029362"/>
      </dsp:txXfrm>
    </dsp:sp>
    <dsp:sp modelId="{D702281D-3326-45CB-9621-6BEDCA0B637A}">
      <dsp:nvSpPr>
        <dsp:cNvPr id="0" name=""/>
        <dsp:cNvSpPr/>
      </dsp:nvSpPr>
      <dsp:spPr>
        <a:xfrm>
          <a:off x="8979926" y="2925499"/>
          <a:ext cx="2058724" cy="1029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Use .</a:t>
          </a:r>
          <a:r>
            <a:rPr lang="en-US" sz="1700" kern="1200" dirty="0" err="1">
              <a:latin typeface="Segoe UI Semilight" panose="020B0402040204020203" pitchFamily="34" charset="0"/>
              <a:cs typeface="Segoe UI Semilight" panose="020B0402040204020203" pitchFamily="34" charset="0"/>
            </a:rPr>
            <a:t>RData</a:t>
          </a:r>
          <a:endParaRPr lang="en-US" sz="17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8979926" y="2925499"/>
        <a:ext cx="2058724" cy="1029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D12F5-0CB5-40E6-AB5A-FDCFCBE0B5E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453DC-DC8B-4641-A23F-BF217C0C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When using haven to import data, _ instead of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453DC-DC8B-4641-A23F-BF217C0C39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3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knows that if it is given a logical expression the answer is true, false, or 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453DC-DC8B-4641-A23F-BF217C0C39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summarize one variable by levels of another by using  </a:t>
            </a:r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453DC-DC8B-4641-A23F-BF217C0C39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still use base r once you convert to a </a:t>
            </a:r>
            <a:r>
              <a:rPr lang="en-US" dirty="0" err="1"/>
              <a:t>tibble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453DC-DC8B-4641-A23F-BF217C0C39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Gapminder</a:t>
            </a:r>
            <a:r>
              <a:rPr lang="en-US" dirty="0"/>
              <a:t> doesn’t load any functions to r, just loads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453DC-DC8B-4641-A23F-BF217C0C39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453DC-DC8B-4641-A23F-BF217C0C39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Selecting particular 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453DC-DC8B-4641-A23F-BF217C0C39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6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Chaining = piping </a:t>
            </a:r>
          </a:p>
          <a:p>
            <a:r>
              <a:rPr lang="en-US" dirty="0"/>
              <a:t>First argument goes before piping indicator </a:t>
            </a:r>
          </a:p>
          <a:p>
            <a:r>
              <a:rPr lang="en-US" dirty="0"/>
              <a:t>Benefit to piping is you can have multiple functions in one line of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453DC-DC8B-4641-A23F-BF217C0C39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use to send a subset of data to people, work with a subset,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453DC-DC8B-4641-A23F-BF217C0C39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15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- selects particular columns</a:t>
            </a:r>
          </a:p>
          <a:p>
            <a:r>
              <a:rPr lang="en-US" dirty="0"/>
              <a:t>Can combine </a:t>
            </a:r>
            <a:r>
              <a:rPr lang="en-US" dirty="0" err="1"/>
              <a:t>dplyr</a:t>
            </a:r>
            <a:r>
              <a:rPr lang="en-US" dirty="0"/>
              <a:t> &amp; base r functions</a:t>
            </a:r>
          </a:p>
          <a:p>
            <a:r>
              <a:rPr lang="en-US" dirty="0"/>
              <a:t>“-”Drops a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453DC-DC8B-4641-A23F-BF217C0C39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8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Arrange by a particular column in ascending order. Can use desc() to sort in descending order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453DC-DC8B-4641-A23F-BF217C0C39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01223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F7823BFD-7A06-4E12-97A5-2B0079B1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903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F7823BFD-7A06-4E12-97A5-2B0079B18C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37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F7823BFD-7A06-4E12-97A5-2B0079B18C2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927405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F7823BFD-7A06-4E12-97A5-2B0079B1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1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94553310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130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7343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78696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408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8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F7823BFD-7A06-4E12-97A5-2B0079B1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111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64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961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8297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2317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089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27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8116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2128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5894006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3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F7823BFD-7A06-4E12-97A5-2B0079B1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49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83423267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0261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53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8509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369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970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785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3224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972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F7823BFD-7A06-4E12-97A5-2B0079B1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2195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8279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09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7706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9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3767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8428140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616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206278731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4464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801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F7823BFD-7A06-4E12-97A5-2B0079B1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035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F7823BFD-7A06-4E12-97A5-2B0079B1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683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76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F7823BFD-7A06-4E12-97A5-2B0079B1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269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F7823BFD-7A06-4E12-97A5-2B0079B1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6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F7823BFD-7A06-4E12-97A5-2B0079B18C2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966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52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25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8368" y="2299506"/>
            <a:ext cx="10363200" cy="789896"/>
          </a:xfrm>
        </p:spPr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 510: the 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Tidyverse</a:t>
            </a:r>
            <a:endParaRPr lang="en-US" b="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Jeff Stanaway</a:t>
            </a:r>
          </a:p>
        </p:txBody>
      </p:sp>
    </p:spTree>
    <p:extLst>
      <p:ext uri="{BB962C8B-B14F-4D97-AF65-F5344CB8AC3E}">
        <p14:creationId xmlns:p14="http://schemas.microsoft.com/office/powerpoint/2010/main" val="137177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CD6D-8EF6-417F-A076-D3A607F9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&amp; SPSS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9096-617E-4666-B7F1-5ED5BDCC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Source Sans Pro" panose="020B0503030403020204" pitchFamily="34" charset="0"/>
              </a:rPr>
              <a:t>haven </a:t>
            </a:r>
            <a:r>
              <a:rPr lang="en-US" dirty="0">
                <a:ea typeface="Source Sans Pro" panose="020B0503030403020204" pitchFamily="34" charset="0"/>
                <a:cs typeface="Segoe UI Semilight" panose="020B0402040204020203" pitchFamily="34" charset="0"/>
              </a:rPr>
              <a:t>can deal with these files</a:t>
            </a:r>
          </a:p>
          <a:p>
            <a:r>
              <a:rPr lang="en-US" dirty="0">
                <a:ea typeface="Source Sans Pro" panose="020B0503030403020204" pitchFamily="34" charset="0"/>
                <a:cs typeface="Segoe UI Semilight" panose="020B0402040204020203" pitchFamily="34" charset="0"/>
              </a:rPr>
              <a:t>Syntax is analogous to that for Stata .</a:t>
            </a:r>
            <a:r>
              <a:rPr lang="en-US" dirty="0" err="1">
                <a:ea typeface="Source Sans Pro" panose="020B0503030403020204" pitchFamily="34" charset="0"/>
                <a:cs typeface="Segoe UI Semilight" panose="020B0402040204020203" pitchFamily="34" charset="0"/>
              </a:rPr>
              <a:t>dta</a:t>
            </a:r>
            <a:r>
              <a:rPr lang="en-US" dirty="0">
                <a:ea typeface="Source Sans Pro" panose="020B0503030403020204" pitchFamily="34" charset="0"/>
                <a:cs typeface="Segoe UI Semilight" panose="020B0402040204020203" pitchFamily="34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6764971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B4DD-7699-4CA9-9EF5-DFD5397B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formats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54B2C2-D93D-425B-BF8A-2ACFE215A312}"/>
              </a:ext>
            </a:extLst>
          </p:cNvPr>
          <p:cNvGrpSpPr/>
          <p:nvPr/>
        </p:nvGrpSpPr>
        <p:grpSpPr>
          <a:xfrm>
            <a:off x="802701" y="554195"/>
            <a:ext cx="11299880" cy="5418667"/>
            <a:chOff x="785283" y="719666"/>
            <a:chExt cx="11299880" cy="5418667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64F3755A-ADFD-4144-A533-9C1382C1360F}"/>
                </a:ext>
              </a:extLst>
            </p:cNvPr>
            <p:cNvGraphicFramePr/>
            <p:nvPr/>
          </p:nvGraphicFramePr>
          <p:xfrm>
            <a:off x="785283" y="719666"/>
            <a:ext cx="1129988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ECD819-006B-41BB-AA9C-DE16C2FAC4F5}"/>
                </a:ext>
              </a:extLst>
            </p:cNvPr>
            <p:cNvSpPr txBox="1"/>
            <p:nvPr/>
          </p:nvSpPr>
          <p:spPr>
            <a:xfrm>
              <a:off x="5435064" y="1766932"/>
              <a:ext cx="5106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54"/>
                </a:spcBef>
                <a:spcAft>
                  <a:spcPct val="0"/>
                </a:spcAft>
                <a:buClr>
                  <a:srgbClr val="5BBB0E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0C7654-CB5B-4941-B3E9-565A07B96A6B}"/>
                </a:ext>
              </a:extLst>
            </p:cNvPr>
            <p:cNvSpPr txBox="1"/>
            <p:nvPr/>
          </p:nvSpPr>
          <p:spPr>
            <a:xfrm>
              <a:off x="2445152" y="4716325"/>
              <a:ext cx="5106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54"/>
                </a:spcBef>
                <a:spcAft>
                  <a:spcPct val="0"/>
                </a:spcAft>
                <a:buClr>
                  <a:srgbClr val="5BBB0E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E755B5-8BEF-4DA6-BC61-705FFA65ABD3}"/>
                </a:ext>
              </a:extLst>
            </p:cNvPr>
            <p:cNvSpPr txBox="1"/>
            <p:nvPr/>
          </p:nvSpPr>
          <p:spPr>
            <a:xfrm>
              <a:off x="8179104" y="1766932"/>
              <a:ext cx="4924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54"/>
                </a:spcBef>
                <a:spcAft>
                  <a:spcPct val="0"/>
                </a:spcAft>
                <a:buClr>
                  <a:srgbClr val="5BBB0E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44ED6F-6596-43CE-A6CB-7031BA9D2175}"/>
                </a:ext>
              </a:extLst>
            </p:cNvPr>
            <p:cNvSpPr txBox="1"/>
            <p:nvPr/>
          </p:nvSpPr>
          <p:spPr>
            <a:xfrm>
              <a:off x="3720230" y="4716325"/>
              <a:ext cx="4924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54"/>
                </a:spcBef>
                <a:spcAft>
                  <a:spcPct val="0"/>
                </a:spcAft>
                <a:buClr>
                  <a:srgbClr val="5BBB0E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8C1FC-981F-4ACA-84CE-B6183F31743D}"/>
                </a:ext>
              </a:extLst>
            </p:cNvPr>
            <p:cNvSpPr txBox="1"/>
            <p:nvPr/>
          </p:nvSpPr>
          <p:spPr>
            <a:xfrm>
              <a:off x="8425326" y="3248147"/>
              <a:ext cx="99014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54"/>
                </a:spcBef>
                <a:spcAft>
                  <a:spcPct val="0"/>
                </a:spcAft>
                <a:buClr>
                  <a:srgbClr val="5BBB0E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Object(s)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8B61BA-F4FF-4AF0-B614-6CB9D28DA527}"/>
                </a:ext>
              </a:extLst>
            </p:cNvPr>
            <p:cNvSpPr txBox="1"/>
            <p:nvPr/>
          </p:nvSpPr>
          <p:spPr>
            <a:xfrm>
              <a:off x="9687347" y="3248147"/>
              <a:ext cx="990141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54"/>
                </a:spcBef>
                <a:spcAft>
                  <a:spcPct val="0"/>
                </a:spcAft>
                <a:buClr>
                  <a:srgbClr val="5BBB0E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Workspace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80B368-37EA-4AEC-B2CA-8AE05CC921B4}"/>
                </a:ext>
              </a:extLst>
            </p:cNvPr>
            <p:cNvSpPr txBox="1"/>
            <p:nvPr/>
          </p:nvSpPr>
          <p:spPr>
            <a:xfrm>
              <a:off x="3508878" y="3236572"/>
              <a:ext cx="8351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54"/>
                </a:spcBef>
                <a:spcAft>
                  <a:spcPct val="0"/>
                </a:spcAft>
                <a:buClr>
                  <a:srgbClr val="5BBB0E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Just one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4D365D-9396-4CA0-A253-459EB9B9E77B}"/>
                </a:ext>
              </a:extLst>
            </p:cNvPr>
            <p:cNvSpPr txBox="1"/>
            <p:nvPr/>
          </p:nvSpPr>
          <p:spPr>
            <a:xfrm>
              <a:off x="4820500" y="3244333"/>
              <a:ext cx="9521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54"/>
                </a:spcBef>
                <a:spcAft>
                  <a:spcPct val="0"/>
                </a:spcAft>
                <a:buClr>
                  <a:srgbClr val="5BBB0E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Many/DK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6783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3975DD-909B-442C-A7D4-6DD00B82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Options…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0D9F4-2B49-4CDD-A15B-ED46F776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quite a few packages available for importing and exporting non-R, non-text (e.g. csv) data formats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readxl</a:t>
            </a:r>
            <a:r>
              <a:rPr lang="en-US" dirty="0"/>
              <a:t>: for working with Excel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foreign</a:t>
            </a:r>
          </a:p>
          <a:p>
            <a:pPr lvl="1"/>
            <a:r>
              <a:rPr lang="en-US" dirty="0"/>
              <a:t>Description: </a:t>
            </a:r>
            <a:r>
              <a:rPr lang="en-US" i="1" dirty="0"/>
              <a:t>“Reading and writing data stored by some versions of 'Epi Info', 'Minitab', 'S', 'SAS', 'SPSS', 'Stata', '</a:t>
            </a:r>
            <a:r>
              <a:rPr lang="en-US" i="1" dirty="0" err="1"/>
              <a:t>Systat</a:t>
            </a:r>
            <a:r>
              <a:rPr lang="en-US" i="1" dirty="0"/>
              <a:t>', 'Weka’, and for reading and writing some 'dBase' files.”</a:t>
            </a:r>
          </a:p>
          <a:p>
            <a:r>
              <a:rPr lang="en-US" dirty="0">
                <a:latin typeface="Consolas" panose="020B0609020204030204" pitchFamily="49" charset="0"/>
              </a:rPr>
              <a:t>haven</a:t>
            </a:r>
          </a:p>
          <a:p>
            <a:pPr lvl="1"/>
            <a:r>
              <a:rPr lang="en-US" dirty="0"/>
              <a:t>Description: </a:t>
            </a:r>
            <a:r>
              <a:rPr lang="en-US" i="1" dirty="0"/>
              <a:t>“Import and Export 'SPSS', 'Stata' and 'SAS' Files.”</a:t>
            </a:r>
          </a:p>
        </p:txBody>
      </p:sp>
    </p:spTree>
    <p:extLst>
      <p:ext uri="{BB962C8B-B14F-4D97-AF65-F5344CB8AC3E}">
        <p14:creationId xmlns:p14="http://schemas.microsoft.com/office/powerpoint/2010/main" val="383938632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AE31-5362-49CF-93B4-5EF81B9F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use?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41684-4EE3-402E-AA88-F1AB1301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951103"/>
            <a:ext cx="10972801" cy="4955794"/>
          </a:xfrm>
        </p:spPr>
        <p:txBody>
          <a:bodyPr/>
          <a:lstStyle/>
          <a:p>
            <a:r>
              <a:rPr lang="en-US" dirty="0"/>
              <a:t>Supported formats: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foreign</a:t>
            </a:r>
            <a:r>
              <a:rPr lang="en-US" dirty="0"/>
              <a:t> supports more formats, from more languages, but is being less actively maintained so does not always support recent versions;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haven</a:t>
            </a:r>
            <a:r>
              <a:rPr lang="en-US" dirty="0"/>
              <a:t> is actively maintained and generally keeps pace with new versions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foreign</a:t>
            </a:r>
            <a:r>
              <a:rPr lang="en-US" dirty="0"/>
              <a:t> can only import Stata .</a:t>
            </a:r>
            <a:r>
              <a:rPr lang="en-US" dirty="0" err="1"/>
              <a:t>dta</a:t>
            </a:r>
            <a:r>
              <a:rPr lang="en-US" dirty="0"/>
              <a:t> files up to version 12; </a:t>
            </a:r>
            <a:r>
              <a:rPr lang="en-US" dirty="0">
                <a:latin typeface="Consolas" panose="020B0609020204030204" pitchFamily="49" charset="0"/>
              </a:rPr>
              <a:t>haven</a:t>
            </a:r>
            <a:r>
              <a:rPr lang="en-US" dirty="0"/>
              <a:t> is current</a:t>
            </a:r>
          </a:p>
          <a:p>
            <a:r>
              <a:rPr lang="en-US" dirty="0"/>
              <a:t>Speed: </a:t>
            </a:r>
            <a:r>
              <a:rPr lang="en-US" dirty="0">
                <a:latin typeface="Consolas" panose="020B0609020204030204" pitchFamily="49" charset="0"/>
              </a:rPr>
              <a:t>haven</a:t>
            </a:r>
            <a:r>
              <a:rPr lang="en-US" dirty="0"/>
              <a:t> is faster – often much faster</a:t>
            </a:r>
          </a:p>
          <a:p>
            <a:r>
              <a:rPr lang="en-US" dirty="0"/>
              <a:t>Data processing: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foreign</a:t>
            </a:r>
            <a:r>
              <a:rPr lang="en-US" dirty="0"/>
              <a:t> imports data into a data frame and replaces disallowed variable names</a:t>
            </a:r>
          </a:p>
          <a:p>
            <a:pPr lvl="2"/>
            <a:r>
              <a:rPr lang="en-US" dirty="0"/>
              <a:t>e.g. _STATE variable in BRFSS becomes X_STATE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haven</a:t>
            </a:r>
            <a:r>
              <a:rPr lang="en-US" dirty="0"/>
              <a:t> imports data as-is into a </a:t>
            </a:r>
            <a:r>
              <a:rPr lang="en-US" dirty="0" err="1"/>
              <a:t>tibble</a:t>
            </a:r>
            <a:r>
              <a:rPr lang="en-US" dirty="0"/>
              <a:t>, and retains disallowed variable names</a:t>
            </a:r>
          </a:p>
          <a:p>
            <a:pPr lvl="2"/>
            <a:r>
              <a:rPr lang="en-US" dirty="0"/>
              <a:t>e.g. _STATE variable in BRFSS becomes `_STATE`</a:t>
            </a:r>
          </a:p>
        </p:txBody>
      </p:sp>
    </p:spTree>
    <p:extLst>
      <p:ext uri="{BB962C8B-B14F-4D97-AF65-F5344CB8AC3E}">
        <p14:creationId xmlns:p14="http://schemas.microsoft.com/office/powerpoint/2010/main" val="8240249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Gapminder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18726"/>
            <a:ext cx="10972801" cy="539149"/>
          </a:xfrm>
        </p:spPr>
        <p:txBody>
          <a:bodyPr/>
          <a:lstStyle/>
          <a:p>
            <a:pPr marL="0" indent="0">
              <a:buNone/>
            </a:pPr>
            <a:r>
              <a:rPr lang="en-US" err="1">
                <a:latin typeface="Consolas" panose="020B0609020204030204" pitchFamily="49" charset="0"/>
              </a:rPr>
              <a:t>gapminder</a:t>
            </a:r>
            <a:r>
              <a:rPr lang="en-US"/>
              <a:t> library loads data from </a:t>
            </a:r>
            <a:r>
              <a:rPr lang="en-US" err="1"/>
              <a:t>gapminder</a:t>
            </a:r>
            <a:r>
              <a:rPr lang="en-US"/>
              <a:t> website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457875"/>
            <a:ext cx="1113506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library(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1,704 x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country     continent  year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pop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1 Afghanistan Asia       1952    28.8  8425333       779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 Afghanistan Asia       1957    30.3  9240934       821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3 Afghanistan Asia       1962    32.0 10267083       853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4 Afghanistan Asia       1967    34.0 11537966       836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5 Afghanistan Asia       1972    36.1 13079460       740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6 Afghanistan Asia       1977    38.4 14880372       786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7 Afghanistan Asia       1982    39.9 12881816       978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8 Afghanistan Asia       1987    40.8 13867957       852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9 Afghanistan Asia       1992    41.7 16317921       649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 Afghanistan Asia       1997    41.8 22227415       635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EFDF7-9231-42A2-9179-B382245F8124}"/>
              </a:ext>
            </a:extLst>
          </p:cNvPr>
          <p:cNvSpPr txBox="1"/>
          <p:nvPr/>
        </p:nvSpPr>
        <p:spPr>
          <a:xfrm>
            <a:off x="3915371" y="5740606"/>
            <a:ext cx="4614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Install and load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gapminder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now</a:t>
            </a:r>
          </a:p>
        </p:txBody>
      </p:sp>
    </p:spTree>
    <p:extLst>
      <p:ext uri="{BB962C8B-B14F-4D97-AF65-F5344CB8AC3E}">
        <p14:creationId xmlns:p14="http://schemas.microsoft.com/office/powerpoint/2010/main" val="39733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047F-1C95-47B4-A720-7C5AEBCB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olas" panose="020B0609020204030204" pitchFamily="49" charset="0"/>
              </a:rPr>
              <a:t>dplyr</a:t>
            </a:r>
            <a:r>
              <a:rPr lang="en-US"/>
              <a:t>: verbs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AD4E-54CC-498C-868A-6C821047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filter</a:t>
            </a:r>
            <a:r>
              <a:rPr lang="en-US" dirty="0"/>
              <a:t>: filter rows based on values of variables</a:t>
            </a:r>
          </a:p>
          <a:p>
            <a:r>
              <a:rPr lang="en-US" dirty="0">
                <a:latin typeface="Consolas" panose="020B0609020204030204" pitchFamily="49" charset="0"/>
              </a:rPr>
              <a:t>selec</a:t>
            </a:r>
            <a:r>
              <a:rPr lang="en-US" dirty="0"/>
              <a:t>t: select columns</a:t>
            </a:r>
          </a:p>
          <a:p>
            <a:r>
              <a:rPr lang="en-US" dirty="0">
                <a:latin typeface="Consolas" panose="020B0609020204030204" pitchFamily="49" charset="0"/>
              </a:rPr>
              <a:t>arrange</a:t>
            </a:r>
            <a:r>
              <a:rPr lang="en-US" dirty="0"/>
              <a:t>: sort rows</a:t>
            </a:r>
          </a:p>
          <a:p>
            <a:r>
              <a:rPr lang="en-US" dirty="0">
                <a:latin typeface="Consolas" panose="020B0609020204030204" pitchFamily="49" charset="0"/>
              </a:rPr>
              <a:t>mutate</a:t>
            </a:r>
            <a:r>
              <a:rPr lang="en-US" dirty="0"/>
              <a:t>: change or add variables</a:t>
            </a:r>
          </a:p>
          <a:p>
            <a:r>
              <a:rPr lang="en-US" dirty="0">
                <a:latin typeface="Consolas" panose="020B0609020204030204" pitchFamily="49" charset="0"/>
              </a:rPr>
              <a:t>summarize </a:t>
            </a:r>
            <a:r>
              <a:rPr lang="en-US" dirty="0">
                <a:cs typeface="Segoe UI Semilight" panose="020B0402040204020203" pitchFamily="34" charset="0"/>
              </a:rPr>
              <a:t>(or </a:t>
            </a:r>
            <a:r>
              <a:rPr lang="en-US" dirty="0" err="1">
                <a:latin typeface="Consolas" panose="020B0609020204030204" pitchFamily="49" charset="0"/>
              </a:rPr>
              <a:t>summarise</a:t>
            </a:r>
            <a:r>
              <a:rPr lang="en-US" dirty="0">
                <a:cs typeface="Segoe UI Semilight" panose="020B0402040204020203" pitchFamily="34" charset="0"/>
              </a:rPr>
              <a:t>): </a:t>
            </a:r>
            <a:r>
              <a:rPr lang="en-US" dirty="0"/>
              <a:t>summarize values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group_by</a:t>
            </a:r>
            <a:r>
              <a:rPr lang="en-US" dirty="0"/>
              <a:t>: perform operations by group</a:t>
            </a:r>
          </a:p>
        </p:txBody>
      </p:sp>
      <p:pic>
        <p:nvPicPr>
          <p:cNvPr id="4" name="Picture 4" descr="Image result for ggplot logo">
            <a:extLst>
              <a:ext uri="{FF2B5EF4-FFF2-40B4-BE49-F238E27FC236}">
                <a16:creationId xmlns:a16="http://schemas.microsoft.com/office/drawing/2014/main" id="{C0636709-26FB-44DB-9137-604490C8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20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35975"/>
            <a:ext cx="10972801" cy="4425287"/>
          </a:xfrm>
        </p:spPr>
        <p:txBody>
          <a:bodyPr/>
          <a:lstStyle/>
          <a:p>
            <a:r>
              <a:rPr lang="en-US"/>
              <a:t>Returns rows with matching conditions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436697"/>
            <a:ext cx="1097280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filter(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country==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"Afghanistan"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12 x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country     continent  year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pop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1 Afghanistan Asia       1952    28.8  8425333       779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 Afghanistan Asia       1957    30.3  9240934       821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3 Afghanistan Asia       1962    32.0 10267083       853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4 Afghanistan Asia       1967    34.0 11537966       836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5 Afghanistan Asia       1972    36.1 13079460       740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6 Afghanistan Asia       1977    38.4 14880372       786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7 Afghanistan Asia       1982    39.9 12881816       978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8 Afghanistan Asia       1987    40.8 13867957       852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9 Afghanistan Asia       1992    41.7 16317921       649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 Afghanistan Asia       1997    41.8 22227415       635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11 Afghanistan Asia       2002    42.1 25268405       727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12 Afghanistan Asia       2007    43.8 31889923       975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BEB9D2E9-63BE-4D43-B6D5-C51602D0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4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35976"/>
            <a:ext cx="10972801" cy="500722"/>
          </a:xfrm>
        </p:spPr>
        <p:txBody>
          <a:bodyPr/>
          <a:lstStyle/>
          <a:p>
            <a:r>
              <a:rPr lang="en-US"/>
              <a:t>We can combine multiple filters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436697"/>
            <a:ext cx="1097280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filter(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country==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"Afghanistan"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&amp; year&gt;2000)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2 x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country     continent  year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pop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Afghanistan Asia       2002    42.1 25268405       727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2 Afghanistan Asia       2007    43.8 31889923       975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E0FC228D-B875-402E-8CDF-1833CBA9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98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10098"/>
            <a:ext cx="10972801" cy="1462166"/>
          </a:xfrm>
        </p:spPr>
        <p:txBody>
          <a:bodyPr/>
          <a:lstStyle/>
          <a:p>
            <a:r>
              <a:rPr lang="en-US" err="1">
                <a:latin typeface="Consolas" panose="020B0609020204030204" pitchFamily="49" charset="0"/>
              </a:rPr>
              <a:t>dplyr</a:t>
            </a:r>
            <a:r>
              <a:rPr lang="en-US"/>
              <a:t> allows us to string functions together (chaining) with </a:t>
            </a:r>
            <a:r>
              <a:rPr lang="en-US">
                <a:latin typeface="Consolas" panose="020B0609020204030204" pitchFamily="49" charset="0"/>
              </a:rPr>
              <a:t>%&gt;%</a:t>
            </a:r>
          </a:p>
          <a:p>
            <a:r>
              <a:rPr lang="en-US">
                <a:cs typeface="Segoe UI Semilight" panose="020B0402040204020203" pitchFamily="34" charset="0"/>
              </a:rPr>
              <a:t>We start with a simple example, but will see how useful this is for quickly doing complex data manipulations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9164" y="2532250"/>
            <a:ext cx="1097280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filter(country==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"Afghanistan"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&amp; year&gt;2000)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2 x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country     continent  year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pop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Afghanistan Asia       2002    42.1 25268405       727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2 Afghanistan Asia       2007    43.8 31889923       975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D26F1FC4-6655-4C84-BC83-59631961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3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10098"/>
            <a:ext cx="10972801" cy="1462166"/>
          </a:xfrm>
        </p:spPr>
        <p:txBody>
          <a:bodyPr/>
          <a:lstStyle/>
          <a:p>
            <a:r>
              <a:rPr lang="en-US" dirty="0">
                <a:cs typeface="Segoe UI Semilight" panose="020B0402040204020203" pitchFamily="34" charset="0"/>
              </a:rPr>
              <a:t>We can use an assignment operator in the usual way to save the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719450"/>
            <a:ext cx="1097280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afg2000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filter(country==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"Afghanistan"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&amp; year&gt;2000)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afg2000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2 x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country     continent  year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pop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Afghanistan Asia       2002    42.1 25268405       727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2 Afghanistan Asia       2007    43.8 31889923       975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D26F1FC4-6655-4C84-BC83-59631961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63FC-E576-4384-9116-F18B3EC5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B8DA-20E2-4A3C-BA4E-6DBFC98C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3: now due Tuesday, since we won’t cover all necessary material until Friday</a:t>
            </a:r>
          </a:p>
        </p:txBody>
      </p:sp>
    </p:spTree>
    <p:extLst>
      <p:ext uri="{BB962C8B-B14F-4D97-AF65-F5344CB8AC3E}">
        <p14:creationId xmlns:p14="http://schemas.microsoft.com/office/powerpoint/2010/main" val="181132571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filter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9" y="935976"/>
            <a:ext cx="10857198" cy="9102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filter to restrict the </a:t>
            </a:r>
            <a:r>
              <a:rPr lang="en-US" dirty="0" err="1"/>
              <a:t>gapminder</a:t>
            </a:r>
            <a:r>
              <a:rPr lang="en-US" dirty="0"/>
              <a:t> dataset to the continent of “Oceania” and years after 1980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896885"/>
            <a:ext cx="1120953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filter(continent==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"Oceania"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&amp; year&gt;1980)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12 x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country     continent  year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pop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&lt;int&gt;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&lt;int&gt;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1 Australia   Oceania    1982    74.7 15184200    19477.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 Australia   Oceania    1987    76.3 16257249    21889.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3 Australia   Oceania    1992    77.6 17481977    23425.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4 Australia   Oceania    1997    78.8 18565243    26998.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5 Australia   Oceania    2002    80.4 19546792    30688.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6 Australia   Oceania    2007    81.2 20434176    34435.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7 New Zealand Oceania    1982    73.8  3210650    17632.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8 New Zealand Oceania    1987    74.3  3317166    19007.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9 New Zealand Oceania    1992    76.3  3437674    18363.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 New Zealand Oceania    1997    77.6  3676187    21050.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11 New Zealand Oceania    2002    79.1  3908037    23190.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12 New Zealand Oceania    2007    80.2  4115771    25185.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E0FC228D-B875-402E-8CDF-1833CBA9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70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58228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Select variables by name or by using select helper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486" y="1442306"/>
            <a:ext cx="11195449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select 3 variables by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select(country, year,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%&gt;% names()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"country" "year"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select variables from country through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BB0E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select(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country:lifeExp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%&gt;% names()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"country"   "continent" "year"  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select all variables except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BB0E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select(-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%&gt;% names()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"country"   "continent" "year"  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"pop"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select all variables that start with "co"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select(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starts_with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"co"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 %&gt;% names()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"country"   "continent"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select all variables that end with "p"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select(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ends_with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"p"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 %&gt;% names()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"pop"   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50657241-98A4-4941-8B59-89DA2D9C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84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select</a:t>
            </a:r>
            <a:r>
              <a:rPr lang="en-US" dirty="0"/>
              <a:t>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851739"/>
            <a:ext cx="10643358" cy="8045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the variables "country", "year", and "</a:t>
            </a:r>
            <a:r>
              <a:rPr lang="en-US" dirty="0" err="1"/>
              <a:t>gdpPercap</a:t>
            </a:r>
            <a:r>
              <a:rPr lang="en-US" dirty="0"/>
              <a:t>" from the </a:t>
            </a:r>
            <a:r>
              <a:rPr lang="en-US" dirty="0" err="1"/>
              <a:t>gapminder</a:t>
            </a:r>
            <a:r>
              <a:rPr lang="en-US" dirty="0"/>
              <a:t> data set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50657241-98A4-4941-8B59-89DA2D9C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73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arrange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54574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Order a data frame by its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397480"/>
            <a:ext cx="11324845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filter(country==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"Afghanistan"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%&gt;% arrange(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12 x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country     continent  year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pop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1 Afghanistan Asia       1997    41.8 22227415       635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 Afghanistan Asia       1992    41.7 16317921       649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3 Afghanistan Asia       2002    42.1 25268405       727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4 Afghanistan Asia       1972    36.1 13079460       740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5 Afghanistan Asia       1952    28.8  8425333       779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6 Afghanistan Asia       1977    38.4 14880372       786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7 Afghanistan Asia       1957    30.3  9240934       821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8 Afghanistan Asia       1967    34.0 11537966       836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9 Afghanistan Asia       1987    40.8 13867957       852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 Afghanistan Asia       1962    32.0 10267083       853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11 Afghanistan Asia       2007    43.8 31889923       975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12 Afghanistan Asia       1982    39.9 12881816       978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79D6F1DA-FE11-46A3-B198-2DF44F67F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5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arrange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843114"/>
            <a:ext cx="10972801" cy="5457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desc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to sort in descending 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414732"/>
            <a:ext cx="11324845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filter(country==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"Afghanistan"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%&gt;% arrange(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desc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12 x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country     continent  year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pop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1 Afghanistan Asia       1982    39.9 12881816       978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 Afghanistan Asia       2007    43.8 31889923       975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3 Afghanistan Asia       1962    32.0 10267083       853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4 Afghanistan Asia       1987    40.8 13867957       852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5 Afghanistan Asia       1967    34.0 11537966       836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6 Afghanistan Asia       1957    30.3  9240934       821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7 Afghanistan Asia       1977    38.4 14880372       786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8 Afghanistan Asia       1952    28.8  8425333       779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9 Afghanistan Asia       1972    36.1 13079460       740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 Afghanistan Asia       2002    42.1 25268405       727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11 Afghanistan Asia       1992    41.7 16317921       649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12 Afghanistan Asia       1997    41.8 22227415       635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CD9A59EF-8516-4DC0-BC48-5F8BB414C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46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arrange</a:t>
            </a:r>
            <a:r>
              <a:rPr lang="en-US" dirty="0"/>
              <a:t>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894869"/>
            <a:ext cx="10643358" cy="2192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the variables "country", "year", and "</a:t>
            </a:r>
            <a:r>
              <a:rPr lang="en-US" dirty="0" err="1"/>
              <a:t>lifeExp</a:t>
            </a:r>
            <a:r>
              <a:rPr lang="en-US" dirty="0"/>
              <a:t>" from the </a:t>
            </a:r>
            <a:r>
              <a:rPr lang="en-US" dirty="0" err="1"/>
              <a:t>gapminder</a:t>
            </a:r>
            <a:r>
              <a:rPr lang="en-US" dirty="0"/>
              <a:t> data set, and sort on </a:t>
            </a:r>
            <a:r>
              <a:rPr lang="en-US" dirty="0" err="1"/>
              <a:t>lifeExp</a:t>
            </a:r>
            <a:r>
              <a:rPr lang="en-US" dirty="0"/>
              <a:t>.  </a:t>
            </a:r>
          </a:p>
          <a:p>
            <a:pPr marL="0" indent="0">
              <a:buNone/>
            </a:pPr>
            <a:r>
              <a:rPr lang="en-US" dirty="0"/>
              <a:t>In which country and year was life expectancy the shortest?</a:t>
            </a:r>
          </a:p>
          <a:p>
            <a:pPr marL="0" indent="0">
              <a:buNone/>
            </a:pPr>
            <a:r>
              <a:rPr lang="en-US" dirty="0"/>
              <a:t>In which country and year was life expectancy the longest? (hint: you can either re-sort in descending order of </a:t>
            </a:r>
            <a:r>
              <a:rPr lang="en-US" dirty="0" err="1"/>
              <a:t>lifeExp</a:t>
            </a:r>
            <a:r>
              <a:rPr lang="en-US" dirty="0"/>
              <a:t>, or use tail to print the last observation) 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50657241-98A4-4941-8B59-89DA2D9C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32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mutate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892841"/>
            <a:ext cx="10972801" cy="5650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Mutate a data frame by adding new or replacing existing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847" y="1550727"/>
            <a:ext cx="11160943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mutate(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*pop)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1,704 x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country     continent  year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pop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1 Afghanistan Asia       1952    28.8  8425333       779  6567086330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 Afghanistan Asia       1957    30.3  9240934       821  7585448670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3 Afghanistan Asia       1962    32.0 10267083       853  8758855797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4 Afghanistan Asia       1967    34.0 11537966       836  9648014150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5 Afghanistan Asia       1972    36.1 13079460       740  9678553274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6 Afghanistan Asia       1977    38.4 14880372       786 11697659231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7 Afghanistan Asia       1982    39.9 12881816       978 12598563401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8 Afghanistan Asia       1987    40.8 13867957       852 11820990309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9 Afghanistan Asia       1992    41.7 16317921       649 10595901589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 Afghanistan Asia       1997    41.8 22227415       635 14121995875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1E17F38E-5461-4303-8CC7-86750168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44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mutate</a:t>
            </a:r>
            <a:r>
              <a:rPr lang="en-US" dirty="0"/>
              <a:t>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894869"/>
            <a:ext cx="10643358" cy="2192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the GDP variable as shown on previous slide, and assign it to the </a:t>
            </a:r>
            <a:r>
              <a:rPr lang="en-US" dirty="0" err="1"/>
              <a:t>gapminder</a:t>
            </a:r>
            <a:r>
              <a:rPr lang="en-US" dirty="0"/>
              <a:t> data frame to save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high GDP per capita variable that is 1/TRUE where </a:t>
            </a:r>
            <a:r>
              <a:rPr lang="en-US" dirty="0" err="1"/>
              <a:t>gdpPercap</a:t>
            </a:r>
            <a:r>
              <a:rPr lang="en-US" dirty="0"/>
              <a:t> is greater than the mean value of </a:t>
            </a:r>
            <a:r>
              <a:rPr lang="en-US" dirty="0" err="1"/>
              <a:t>gdpPercap</a:t>
            </a:r>
            <a:r>
              <a:rPr lang="en-US" dirty="0"/>
              <a:t>, and 0/FALSE when less than or equal to the mean 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50657241-98A4-4941-8B59-89DA2D9C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7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summarize</a:t>
            </a:r>
            <a:r>
              <a:rPr lang="en-US" dirty="0"/>
              <a:t> (</a:t>
            </a:r>
            <a:r>
              <a:rPr lang="en-US" dirty="0" err="1">
                <a:latin typeface="Consolas" panose="020B0609020204030204" pitchFamily="49" charset="0"/>
              </a:rPr>
              <a:t>summarise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979101"/>
            <a:ext cx="10972801" cy="5564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Creates a new data frame of summary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847" y="1550727"/>
            <a:ext cx="11160943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summarize(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meanLifeExp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mean(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1 x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meanLifeExp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1        59.5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summarize(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meanGdpPc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mean(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totalGdp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sum(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1 x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meanGdpPc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totalGdp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1      7215 318323491103173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A1930BB2-07FF-449A-95AE-36901C76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2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summarize</a:t>
            </a:r>
            <a:r>
              <a:rPr lang="en-US" dirty="0"/>
              <a:t>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894869"/>
            <a:ext cx="10643358" cy="2192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Chain together </a:t>
            </a:r>
            <a:r>
              <a:rPr lang="en-US" dirty="0">
                <a:latin typeface="Consolas" panose="020B0609020204030204" pitchFamily="49" charset="0"/>
              </a:rPr>
              <a:t>filter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summarize</a:t>
            </a:r>
            <a:r>
              <a:rPr lang="en-US" dirty="0"/>
              <a:t> functions to find the min, mean, and max </a:t>
            </a:r>
            <a:r>
              <a:rPr lang="en-US" dirty="0" err="1"/>
              <a:t>gdpPercap</a:t>
            </a:r>
            <a:r>
              <a:rPr lang="en-US" dirty="0"/>
              <a:t> for the year 1997 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50657241-98A4-4941-8B59-89DA2D9C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2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BF83D6BF-F4D5-4235-B006-050B84E90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0" r="26395"/>
          <a:stretch/>
        </p:blipFill>
        <p:spPr bwMode="auto">
          <a:xfrm>
            <a:off x="7867511" y="654380"/>
            <a:ext cx="2882537" cy="491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2B3D79-2DCA-4302-A636-FC45F935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48" y="441983"/>
            <a:ext cx="10922000" cy="626005"/>
          </a:xfrm>
        </p:spPr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5093-03B4-45FC-BF28-69E38578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48" y="1113560"/>
            <a:ext cx="7187535" cy="1997774"/>
          </a:xfrm>
        </p:spPr>
        <p:txBody>
          <a:bodyPr/>
          <a:lstStyle/>
          <a:p>
            <a:r>
              <a:rPr lang="en-US" dirty="0"/>
              <a:t>A collection of hugely popular R packages developed by Hadley Wickham</a:t>
            </a:r>
          </a:p>
          <a:p>
            <a:r>
              <a:rPr lang="en-US" dirty="0"/>
              <a:t>These packages use a consistent “grammar” and add a lot of functionality missing in base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576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group_by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979100"/>
            <a:ext cx="10972801" cy="8583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Takes an existing </a:t>
            </a:r>
            <a:r>
              <a:rPr lang="en-US" dirty="0" err="1"/>
              <a:t>tbl</a:t>
            </a:r>
            <a:r>
              <a:rPr lang="en-US" dirty="0"/>
              <a:t> and converts it into a grouped </a:t>
            </a:r>
            <a:r>
              <a:rPr lang="en-US" dirty="0" err="1"/>
              <a:t>tbl</a:t>
            </a:r>
            <a:r>
              <a:rPr lang="en-US" dirty="0"/>
              <a:t> where operations are performed "by group"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351" y="1887160"/>
            <a:ext cx="11723298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group_by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(year) %&gt;% summarize(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meanGdpPc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mean(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totalGdp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sum(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12 x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year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meanGdpPc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totalGdp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1  1952      3725  7037689108308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2  1957      4299  8896268418182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3  1962      4726 11004370714586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4  1967      5484 14248094060022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5  1972      6770 18421433814762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6  1977      7313 22318196019085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7  1982      7519 25381986325296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8  1987      7901 30132797018057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9  1992      8159 34500910555787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10  1997      9090 41006076868474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11  2002      9918 47266333486708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12  2007     11680 58109334713905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51C1CBB2-3F9C-4AAA-A057-69E2E23F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group_by</a:t>
            </a:r>
            <a:r>
              <a:rPr lang="en-US" dirty="0"/>
              <a:t>: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894869"/>
            <a:ext cx="10643358" cy="2192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Chain together </a:t>
            </a:r>
            <a:r>
              <a:rPr lang="en-US" dirty="0">
                <a:latin typeface="Consolas" panose="020B0609020204030204" pitchFamily="49" charset="0"/>
              </a:rPr>
              <a:t>filter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group_by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summarize</a:t>
            </a:r>
            <a:r>
              <a:rPr lang="en-US" dirty="0"/>
              <a:t> functions to find the min, mean, and max </a:t>
            </a:r>
            <a:r>
              <a:rPr lang="en-US" dirty="0" err="1"/>
              <a:t>gdpPercap</a:t>
            </a:r>
            <a:r>
              <a:rPr lang="en-US" dirty="0"/>
              <a:t> by continent for the year 1997 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50657241-98A4-4941-8B59-89DA2D9C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67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1082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compare the mean life expectancies in 1952 and 2007, in each continent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985" y="1802808"/>
            <a:ext cx="11320031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filter(year==1952 | year==2007) %&gt;%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group_by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(continent, year)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summarize(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meanLifeExp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mean(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 %&gt;% spread(year,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meanLifeExp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5 x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Groups:   continent [5]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continent `1952` `2007`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Africa      39.1   54.8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2 Americas    53.3   73.6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3 Asia        46.3   70.7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4 Europe      64.4   77.6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5 Oceania     69.3   80.7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5E1BF8AB-7ADF-4B92-B365-78AC8482C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3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809794"/>
            <a:ext cx="10972801" cy="1082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know the mean per capita GDP and total GDP by country and decade, for each country in Oceania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038" y="1682044"/>
            <a:ext cx="1173192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filter(continent=="Oceania") %&gt;% mutate(decade = floor(year/10)*10) %&gt;%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group_by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(country, decade) %&gt;% summarize(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meanGdpPc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mean(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gdpPercap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totalGdp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sum(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12 x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Groups:   country [?]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country     decade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meanGdpPc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totalGdp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1 Australia     1950     10495  193605481270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 Australia     1960     13372  304342559744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3 Australia     1970     17561  479261099833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4 Australia     1980     20683  651595923603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5 Australia     1990     25211  910734487873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6 Australia     2000     32562 1303505517548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7 New Zealand   1950     11402   48362622645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8 New Zealand   1960     13820   72248073916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9 New Zealand   1970     16140   98378540946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 New Zealand   1980     18320  119661507153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11 New Zealand   1990     19707  140512382146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12 New Zealand   2000     24187  194282331828</a:t>
            </a:r>
          </a:p>
        </p:txBody>
      </p:sp>
    </p:spTree>
    <p:extLst>
      <p:ext uri="{BB962C8B-B14F-4D97-AF65-F5344CB8AC3E}">
        <p14:creationId xmlns:p14="http://schemas.microsoft.com/office/powerpoint/2010/main" val="29391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851739"/>
            <a:ext cx="10488083" cy="1082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know which countries had the shortest and longest life expectancies in each continent in 1952 and 2007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237" y="1716803"/>
            <a:ext cx="11731924" cy="75713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group_by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(continent, year)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filter((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==min(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|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==max(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 &amp; (year==1952 | year==2007)) %&gt;%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select(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country:lifeExp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%&gt;% arrange(continent,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20 x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Groups:   continent, year [10]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country     continent  year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1 Gambia      Africa     1952    30.0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 Swaziland   Africa     2007    39.6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3 Reunion     Africa     1952    52.7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4 Reunion     Africa     2007    76.4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5 Haiti       Americas   1952    37.6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6 Haiti       Americas   2007    60.9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7 Canada      Americas   1952    68.8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8 Canada      Americas   2007    80.7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9 Afghanistan Asia       1952    28.8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 Afghanistan Asia       2007    43.8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11 Israel      Asia       1952    65.4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12 Japan       Asia       2007    82.6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13 Turkey      Europe     1952    43.6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14 Turkey      Europe     2007    71.8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15 Norway      Europe     1952    72.7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16 Iceland     Europe     2007    81.8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17 Australia   Oceania    1952    69.1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18 New Zealand Oceania    1952    69.4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19 New Zealand Oceania    2007    80.2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20 Australia   Oceania    2007    81.2</a:t>
            </a:r>
          </a:p>
        </p:txBody>
      </p:sp>
      <p:pic>
        <p:nvPicPr>
          <p:cNvPr id="5" name="Picture 4" descr="Image result for ggplot logo">
            <a:extLst>
              <a:ext uri="{FF2B5EF4-FFF2-40B4-BE49-F238E27FC236}">
                <a16:creationId xmlns:a16="http://schemas.microsoft.com/office/drawing/2014/main" id="{5E1BF8AB-7ADF-4B92-B365-78AC8482C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237" y="16342"/>
            <a:ext cx="11731924" cy="695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gapminder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%&gt;%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group_by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(continent, year)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filter((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==min(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|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==max(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 &amp; (year==1952 | year==2007)) %&gt;%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select(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country:lifeExp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%&gt;% arrange(continent,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: 20 x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Groups:   continent, year [10]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country     continent  year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lifeExp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  &lt;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  &lt;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  &lt;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1 Gambia      Africa     1952    30.0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 Swaziland   Africa     2007    39.6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3 Reunion     Africa     1952    52.7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4 Reunion     Africa     2007    76.4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5 Haiti       Americas   1952    37.6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6 Haiti       Americas   2007    60.9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7 Canada      Americas   1952    68.8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8 Canada      Americas   2007    80.7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9 Afghanistan Asia       1952    28.8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 Afghanistan Asia       2007    43.8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11 Israel      Asia       1952    65.4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12 Japan       Asia       2007    82.6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13 Turkey      Europe     1952    43.6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14 Turkey      Europe     2007    71.8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15 Norway      Europe     1952    72.7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16 Iceland     Europe     2007    81.8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17 Australia   Oceania    1952    69.1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18 New Zealand Oceania    1952    69.4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19 New Zealand Oceania    2007    80.2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20 Australia   Oceania    2007    81.2</a:t>
            </a:r>
          </a:p>
        </p:txBody>
      </p:sp>
    </p:spTree>
    <p:extLst>
      <p:ext uri="{BB962C8B-B14F-4D97-AF65-F5344CB8AC3E}">
        <p14:creationId xmlns:p14="http://schemas.microsoft.com/office/powerpoint/2010/main" val="35381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106870-C949-4662-892D-85C7F61682DE}"/>
              </a:ext>
            </a:extLst>
          </p:cNvPr>
          <p:cNvGrpSpPr/>
          <p:nvPr/>
        </p:nvGrpSpPr>
        <p:grpSpPr>
          <a:xfrm>
            <a:off x="928210" y="1125572"/>
            <a:ext cx="10053395" cy="2649724"/>
            <a:chOff x="1140667" y="1990039"/>
            <a:chExt cx="10053395" cy="2649724"/>
          </a:xfrm>
        </p:grpSpPr>
        <p:pic>
          <p:nvPicPr>
            <p:cNvPr id="3074" name="Picture 2" descr="Image result for R haven logo">
              <a:extLst>
                <a:ext uri="{FF2B5EF4-FFF2-40B4-BE49-F238E27FC236}">
                  <a16:creationId xmlns:a16="http://schemas.microsoft.com/office/drawing/2014/main" id="{DB8F4548-D349-4D12-9096-CF2D87F16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667" y="1991812"/>
              <a:ext cx="228600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Image result for ggplot logo">
              <a:extLst>
                <a:ext uri="{FF2B5EF4-FFF2-40B4-BE49-F238E27FC236}">
                  <a16:creationId xmlns:a16="http://schemas.microsoft.com/office/drawing/2014/main" id="{23834F97-E782-4355-84F6-57C94F893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931" y="1990039"/>
              <a:ext cx="2286000" cy="264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Image result for ggplot logo">
              <a:extLst>
                <a:ext uri="{FF2B5EF4-FFF2-40B4-BE49-F238E27FC236}">
                  <a16:creationId xmlns:a16="http://schemas.microsoft.com/office/drawing/2014/main" id="{B87EAEB6-C91A-4B85-8441-78A5A3213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799" y="1990040"/>
              <a:ext cx="2286000" cy="264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Image result for tidyr logo">
              <a:extLst>
                <a:ext uri="{FF2B5EF4-FFF2-40B4-BE49-F238E27FC236}">
                  <a16:creationId xmlns:a16="http://schemas.microsoft.com/office/drawing/2014/main" id="{F8DA3605-B18C-421D-AECD-CB06D1356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8063" y="1990039"/>
              <a:ext cx="2285999" cy="264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read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198" y="3255594"/>
            <a:ext cx="2283668" cy="264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urr 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73" y="3349993"/>
            <a:ext cx="2286000" cy="26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ring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19" y="3240754"/>
            <a:ext cx="2296472" cy="266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793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5093-03B4-45FC-BF28-69E38578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9" y="885419"/>
            <a:ext cx="7721448" cy="34669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Source Sans Pro" panose="020B0503030403020204" pitchFamily="34" charset="0"/>
              </a:rPr>
              <a:t>haven</a:t>
            </a:r>
            <a:r>
              <a:rPr lang="en-US" dirty="0"/>
              <a:t> makes it easy to import….</a:t>
            </a:r>
          </a:p>
          <a:p>
            <a:r>
              <a:rPr lang="en-US" dirty="0"/>
              <a:t>Stata .</a:t>
            </a:r>
            <a:r>
              <a:rPr lang="en-US" dirty="0" err="1"/>
              <a:t>dta</a:t>
            </a:r>
            <a:r>
              <a:rPr lang="en-US" dirty="0"/>
              <a:t> files </a:t>
            </a:r>
          </a:p>
          <a:p>
            <a:r>
              <a:rPr lang="en-US" dirty="0"/>
              <a:t>SAS .sas7bcat, .sas7bdat, and SAS transport files</a:t>
            </a:r>
          </a:p>
          <a:p>
            <a:r>
              <a:rPr lang="en-US" dirty="0"/>
              <a:t>SPSS .sav and .por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creates </a:t>
            </a:r>
            <a:r>
              <a:rPr lang="en-US" dirty="0" err="1"/>
              <a:t>tibbles</a:t>
            </a:r>
            <a:r>
              <a:rPr lang="en-US" dirty="0"/>
              <a:t>, which can be thought of as an improved version of a data frame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F89C-B91D-408C-90DC-B6CA6E400B4F}"/>
              </a:ext>
            </a:extLst>
          </p:cNvPr>
          <p:cNvSpPr/>
          <p:nvPr/>
        </p:nvSpPr>
        <p:spPr>
          <a:xfrm>
            <a:off x="3817409" y="4483003"/>
            <a:ext cx="758930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install.packages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tidyverse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library(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tidyverse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library(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"haven"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5" name="Picture 2" descr="Image result for R haven logo">
            <a:extLst>
              <a:ext uri="{FF2B5EF4-FFF2-40B4-BE49-F238E27FC236}">
                <a16:creationId xmlns:a16="http://schemas.microsoft.com/office/drawing/2014/main" id="{B6C68AB4-8DB6-4327-B9E4-514AFF2F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0" y="1127345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672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30B8-D623-4053-8461-22F8B31F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data: Stata .</a:t>
            </a:r>
            <a:r>
              <a:rPr lang="en-US" dirty="0" err="1"/>
              <a:t>dta</a:t>
            </a:r>
            <a:r>
              <a:rPr lang="en-US" dirty="0"/>
              <a:t>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E4AC8-EDAB-41DD-9FD2-B67125A66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62628"/>
            <a:ext cx="10972801" cy="886098"/>
          </a:xfrm>
        </p:spPr>
        <p:txBody>
          <a:bodyPr/>
          <a:lstStyle/>
          <a:p>
            <a:r>
              <a:rPr lang="en-US" sz="2000" dirty="0" err="1">
                <a:latin typeface="Consolas" panose="020B0609020204030204" pitchFamily="49" charset="0"/>
              </a:rPr>
              <a:t>read_dta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 imports Stata .</a:t>
            </a:r>
            <a:r>
              <a:rPr lang="en-US" sz="2000" dirty="0" err="1"/>
              <a:t>dta</a:t>
            </a:r>
            <a:r>
              <a:rPr lang="en-US" sz="2000" dirty="0"/>
              <a:t> files</a:t>
            </a:r>
          </a:p>
          <a:p>
            <a:r>
              <a:rPr lang="en-US" sz="2000" dirty="0"/>
              <a:t>Mac/-nix user may need option </a:t>
            </a:r>
            <a:r>
              <a:rPr lang="en-US" sz="2000" dirty="0">
                <a:latin typeface="Consolas" panose="020B0609020204030204" pitchFamily="49" charset="0"/>
              </a:rPr>
              <a:t>encoding = "latin1"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DBA91-231E-44E7-BA2C-7B4458F9048D}"/>
              </a:ext>
            </a:extLst>
          </p:cNvPr>
          <p:cNvSpPr/>
          <p:nvPr/>
        </p:nvSpPr>
        <p:spPr>
          <a:xfrm>
            <a:off x="456383" y="1748725"/>
            <a:ext cx="11250899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vipcls2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read_dta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"vipcls2.dta"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str(vipcls2)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Classes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tbl_df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’,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’ and 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data.frame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':	13285 obs. of  23 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 1200005 1200104 1200203 1200302 1200401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..-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(*,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format.stata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")=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chr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"%12.0g"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 -1 11 10 11 11 11 10 -1 10 10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..-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(*,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format.stata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")=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chr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"%12.0g"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 -1 9 31 3 3 1 24 -1 4 2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..-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(*,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format.stata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")=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chr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"%12.0g"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 -1 1987 1987 1987 1987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..-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(*,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format.stata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")=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chr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"%12.0g"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 4 5 3 7 6 4 5 4 3 3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..-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(*,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format.stata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")=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chr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"%12.0g"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 27 13 31 1 2 3 8 10 18 23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..-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(*,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format.stata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")=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chr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"%12.0g"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: num  1987 1987 1987 1987 1987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..-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(*,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format.stata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")=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chr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"%12.0g"</a:t>
            </a:r>
          </a:p>
        </p:txBody>
      </p:sp>
      <p:pic>
        <p:nvPicPr>
          <p:cNvPr id="6" name="Picture 2" descr="Image result for R haven logo">
            <a:extLst>
              <a:ext uri="{FF2B5EF4-FFF2-40B4-BE49-F238E27FC236}">
                <a16:creationId xmlns:a16="http://schemas.microsoft.com/office/drawing/2014/main" id="{70DFACF4-A4D4-4B89-92BF-527716E8F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1179"/>
            <a:ext cx="785283" cy="90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028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ggplot logo">
            <a:extLst>
              <a:ext uri="{FF2B5EF4-FFF2-40B4-BE49-F238E27FC236}">
                <a16:creationId xmlns:a16="http://schemas.microsoft.com/office/drawing/2014/main" id="{88944C02-27C8-42AC-B1BD-5B2ABFFB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E3C77-39F0-4E34-B461-2984BEDD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6" y="147353"/>
            <a:ext cx="10972801" cy="626005"/>
          </a:xfrm>
        </p:spPr>
        <p:txBody>
          <a:bodyPr/>
          <a:lstStyle/>
          <a:p>
            <a:r>
              <a:rPr lang="en-US" dirty="0"/>
              <a:t>Tibbles &amp; </a:t>
            </a:r>
            <a:r>
              <a:rPr lang="en-US" dirty="0">
                <a:latin typeface="Consolas" panose="020B0609020204030204" pitchFamily="49" charset="0"/>
              </a:rPr>
              <a:t>glimpse()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3B3F-DD06-4814-BA64-DA00F7FE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16" y="688213"/>
            <a:ext cx="10347295" cy="99059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glimpse()</a:t>
            </a:r>
            <a:r>
              <a:rPr lang="en-US" dirty="0"/>
              <a:t> is a cleaner alternative to </a:t>
            </a:r>
            <a:r>
              <a:rPr lang="en-US" dirty="0">
                <a:latin typeface="Consolas" panose="020B0609020204030204" pitchFamily="49" charset="0"/>
              </a:rPr>
              <a:t>str()</a:t>
            </a:r>
            <a:r>
              <a:rPr lang="en-US" dirty="0"/>
              <a:t> that is a </a:t>
            </a:r>
            <a:r>
              <a:rPr lang="en-US" dirty="0" err="1"/>
              <a:t>tidyverse</a:t>
            </a:r>
            <a:r>
              <a:rPr lang="en-US" dirty="0"/>
              <a:t> function for use with </a:t>
            </a:r>
            <a:r>
              <a:rPr lang="en-US" dirty="0" err="1"/>
              <a:t>tibbles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B0A60-1831-4C89-B77C-E52A564BBFA0}"/>
              </a:ext>
            </a:extLst>
          </p:cNvPr>
          <p:cNvSpPr/>
          <p:nvPr/>
        </p:nvSpPr>
        <p:spPr>
          <a:xfrm>
            <a:off x="0" y="1584957"/>
            <a:ext cx="12192000" cy="529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glimpse(vipcls2)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Observations: 13,285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Variables: 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1200005, 1200104, 1200203, 1200302, 1200401, 1200500, 1200609, 1200708, 1200807, 1201003, 1201201, 1201300, 12...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-1, 11, 10, 11, 11, 11, 10, -1, 10, 10, 10, 11, -1, 12, 11, 10, 12, 10, 10, 10, -1, 10, 10, 11, 11, 11, 12, 11...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-1, 9, 31, 3, 3, 1, 24, -1, 4, 2, 11, 13, -1, 8, 10, 13, 19, 11, 15, 21, -1, 30, 26, 14, 1, 11, 3, 28, 19, 3,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-1, 1987, 1987, 1987, 1987, 1987, 1987, -1, 1987, 1987, 1987, 1987, -1, 1987, 1987, 1987, 1987, 1987, 1987, 19...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enrmo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4, 5, 3, 7, 6, 4, 5, 4, 3, 3, 3, 5, 6, 7, 6, 7, 7, 4, 3, 4, 7, 4, 4, 6, 4, 4, 4, 7, 5, 3, 8, 4, 6, 6, 7, 4, 4,...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enrdy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27, 13, 31, 1, 2, 3, 8, 10, 18, 23, 16, 27, 3, 8, 19, 8, 29, 1, 26, 17, 23, 9, 17, 1, 20, 20, 27, 6, 20, 25, 4...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enryr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1987, 1987, 1987, 1987, 1987, 1987, 1987, 1987, 1987, 1987, 1987, 1987, 1987, 1987, 1987, 1987, 1987, 1987, 19...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momage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24, 26, 22, 26, 21, 25, 20, 35, 20, 29, 24, 21, 28, 21, 23, 29, 25, 27, 29, 24, 21, 20, 21, 32, 18, 26, 22, 23...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raceth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1, 2, 2, 1, 2, 1, 2, 1, 1, 1, 2, 2, 1, 2, 1, 2, 2, 2, 2, 1, 2, 2, 2, 2, 2, 2, 2, 1, 2, 1, 2, 1, 2, 1, 2, 0, 1,...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grade 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13, 11, 12, 16, 12, 12, 11, 8, 12, 12, 8, 12, 8, 12, 12, 12, 12, 12, 16, 9, 12, 13, 11, 14, 10, 12, 10, 8, 12,...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marstat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1, 5, 5, 3, 5, 5, 5, 3, 1, 2, 5, 5, 2, 5, 2, 5, 1, 2, 1, 5, 5, 5, 5, 5, 5, 5, 5, 3, 5, 3, 5, 5, 5, 1, 5, 5, 1,...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cigs1 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0, 0, 0, 0, 0, 0, 3, 0, 0, 0, 0, 0, 0, 0, 0, 10, 0, 0, 0, 0, 10, 0, 6, 20, 0, 0, 0, 0, 0, 4, 0, 0, 0, 0, 0, 0,...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cigs2 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0, 0, 0, 0, 0, 0, 3, 0, 0, 0, 0, 0, 0, 0, 0, 10, 0, 0, 0, 0, 5, 0, 0, 10, 0, 12, 0, 0, 0, 4, 0, 0, 0, 0, 0, 0,...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etoh1 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6, 4, 6, 6, 6, 6, 6, 6, 6, 6, 6, 6, 6, 6, 6, 3, 5, 6, 6, 5, 6, 6, 3, 3, 6, 6, 3, 6, 6, 6, 6, 6, 6, 6, 6, 6, 6,...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etoh2 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6, 4, 6, 6, 6, 6, 6, 6, 6, 6, 6, 6, 6, 6, 6, 3, 5, 6, 6, 5, 6, 6, 3, 3, 6, 6, 3, 6, 6, 6, 6, 6, 6, 6, 6, 6, 6,...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partyr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1, 1, 1, 1, 1, 1, 1, 1, 1, 1, 1, 1, 1, 1, 1, 1, 1, 1, 1, 1, 1, 1, 2, 1, 2, 1, 1, 1, 1, 1, 1, 1, 2, 1, 1, 1, 1,...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pregnum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2, 4, 2, 2, 1, 3, 2, 8, 1, 4, 5, 4, 2, 2, 2, 3, 8, 3, 2, 2, 1, 1, 3, 5, 2, 1, 5, 4, 2, 4, 2, 1, 2, 1, 1, 2, 2,...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40, 40, 39, 38, 38, 38, 37, 37, 38, 40, 44, 41, 38, 42, 38, 38, 38, 41, 37, 40, 39, 39, 41, 40, 41, 39, 40, 38...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bw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2650, 2725, 3232, 3195, 2720, 3629, 2090, 3015, 3430, 3686, 4050, 3520, 3215, 3400, 3515, 2355, 2523, 3140, 31...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1, 1, 1, 1, 1, 1, 1, 1, 1, 1, 1, 1, 1, 1, 1, 1, 2, 1, 2, 2, 1, 2, 1, 1, 1, 2, 2, 1, 1, 2, 1, 1, 1, 1, 1, 1, 2,...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induclab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2, 2, 2, 2, 1, 2, 2, 2, 2, 2, 2, 2, 1, 2, 2, 2, 2, -1, 2, 2, 2, 1, 2, 2, 1, 2, 2, 2, 2, 2, 2, 1, 2, 2, 2, 2,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auglab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2, 2, 2, 2, 2, 1, 2, 2, 1, 2, 2, 2, 2, 1, 2, 2, 2, -1, 2, 2, 2, 2, 1, 2, 1, 2, 2, 2, 2, 2, 2, 2, 1, 1, 1, 1,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intrapih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dbl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2, 2, 2, 2, 1, 2, 2, 2, 2, 2, 2, 2, 2, 2, 2, 2, 2, 2, 2, 1, 2, 1, 2, 2, 2, 2, 1, 2, 2, 2, 2, 2, 2, 2, 2, 2, 2,...</a:t>
            </a:r>
          </a:p>
        </p:txBody>
      </p:sp>
    </p:spTree>
    <p:extLst>
      <p:ext uri="{BB962C8B-B14F-4D97-AF65-F5344CB8AC3E}">
        <p14:creationId xmlns:p14="http://schemas.microsoft.com/office/powerpoint/2010/main" val="13525296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ggplot logo">
            <a:extLst>
              <a:ext uri="{FF2B5EF4-FFF2-40B4-BE49-F238E27FC236}">
                <a16:creationId xmlns:a16="http://schemas.microsoft.com/office/drawing/2014/main" id="{88944C02-27C8-42AC-B1BD-5B2ABFFB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0569"/>
            <a:ext cx="785283" cy="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E3C77-39F0-4E34-B461-2984BEDD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6" y="147353"/>
            <a:ext cx="10972801" cy="626005"/>
          </a:xfrm>
        </p:spPr>
        <p:txBody>
          <a:bodyPr/>
          <a:lstStyle/>
          <a:p>
            <a:r>
              <a:rPr lang="en-US" dirty="0"/>
              <a:t>Tibbles &amp; </a:t>
            </a:r>
            <a:r>
              <a:rPr lang="en-US" dirty="0">
                <a:latin typeface="Consolas" panose="020B0609020204030204" pitchFamily="49" charset="0"/>
              </a:rPr>
              <a:t>glimpse()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3B3F-DD06-4814-BA64-DA00F7FE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16" y="711872"/>
            <a:ext cx="10347295" cy="62600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as_tibble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will coerce objects to </a:t>
            </a:r>
            <a:r>
              <a:rPr lang="en-US" dirty="0" err="1"/>
              <a:t>tibbles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B0A60-1831-4C89-B77C-E52A564BBFA0}"/>
              </a:ext>
            </a:extLst>
          </p:cNvPr>
          <p:cNvSpPr/>
          <p:nvPr/>
        </p:nvSpPr>
        <p:spPr>
          <a:xfrm>
            <a:off x="433916" y="1584957"/>
            <a:ext cx="10972801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Convert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tibble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BB0E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as_tibble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Check the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class(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tbl_df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tbl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data.frame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020286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30B8-D623-4053-8461-22F8B31F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Stata .</a:t>
            </a:r>
            <a:r>
              <a:rPr lang="en-US" dirty="0" err="1"/>
              <a:t>dta</a:t>
            </a:r>
            <a:r>
              <a:rPr lang="en-US" dirty="0"/>
              <a:t>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E4AC8-EDAB-41DD-9FD2-B67125A66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62628"/>
            <a:ext cx="10972801" cy="886098"/>
          </a:xfrm>
        </p:spPr>
        <p:txBody>
          <a:bodyPr/>
          <a:lstStyle/>
          <a:p>
            <a:r>
              <a:rPr lang="en-US" sz="2000" dirty="0" err="1">
                <a:latin typeface="Consolas" panose="020B0609020204030204" pitchFamily="49" charset="0"/>
              </a:rPr>
              <a:t>write_dta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 exports Stata .</a:t>
            </a:r>
            <a:r>
              <a:rPr lang="en-US" sz="2000" dirty="0" err="1"/>
              <a:t>dta</a:t>
            </a:r>
            <a:r>
              <a:rPr lang="en-US" sz="2000" dirty="0"/>
              <a:t> files</a:t>
            </a:r>
          </a:p>
          <a:p>
            <a:r>
              <a:rPr lang="en-US" sz="2000" dirty="0"/>
              <a:t>Mac/-nix user may need option </a:t>
            </a:r>
            <a:r>
              <a:rPr lang="en-US" sz="2000" dirty="0">
                <a:latin typeface="Consolas" panose="020B0609020204030204" pitchFamily="49" charset="0"/>
              </a:rPr>
              <a:t>encoding = "latin1"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DBA91-231E-44E7-BA2C-7B4458F9048D}"/>
              </a:ext>
            </a:extLst>
          </p:cNvPr>
          <p:cNvSpPr/>
          <p:nvPr/>
        </p:nvSpPr>
        <p:spPr>
          <a:xfrm>
            <a:off x="609600" y="1772247"/>
            <a:ext cx="109728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write_dta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(vipcls2,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"vipcls2.dta"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7" name="Picture 2" descr="Image result for R haven logo">
            <a:extLst>
              <a:ext uri="{FF2B5EF4-FFF2-40B4-BE49-F238E27FC236}">
                <a16:creationId xmlns:a16="http://schemas.microsoft.com/office/drawing/2014/main" id="{FA64976B-C59A-4716-8CB5-549B8FB0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09" y="181179"/>
            <a:ext cx="785283" cy="90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6749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epi510_R_3_new</Template>
  <TotalTime>11789</TotalTime>
  <Words>5013</Words>
  <Application>Microsoft Macintosh PowerPoint</Application>
  <PresentationFormat>Widescreen</PresentationFormat>
  <Paragraphs>438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Segoe UI</vt:lpstr>
      <vt:lpstr>Segoe UI Semibold</vt:lpstr>
      <vt:lpstr>Segoe UI Semilight</vt:lpstr>
      <vt:lpstr>IHME ppt template_1109</vt:lpstr>
      <vt:lpstr>1_IHME ppt template_1109</vt:lpstr>
      <vt:lpstr>2_IHME ppt template_1109</vt:lpstr>
      <vt:lpstr>Epi 510: the Tidyverse</vt:lpstr>
      <vt:lpstr>Update</vt:lpstr>
      <vt:lpstr>Tidyverse</vt:lpstr>
      <vt:lpstr>PowerPoint Presentation</vt:lpstr>
      <vt:lpstr>PowerPoint Presentation</vt:lpstr>
      <vt:lpstr>Importing data: Stata .dta files</vt:lpstr>
      <vt:lpstr>Tibbles &amp; glimpse()</vt:lpstr>
      <vt:lpstr>Tibbles &amp; glimpse()</vt:lpstr>
      <vt:lpstr>Exporting Stata .dta files</vt:lpstr>
      <vt:lpstr>SAS &amp; SPSS data formats</vt:lpstr>
      <vt:lpstr>Choosing data formats</vt:lpstr>
      <vt:lpstr>Options… </vt:lpstr>
      <vt:lpstr>Which to use?</vt:lpstr>
      <vt:lpstr>Gapminder</vt:lpstr>
      <vt:lpstr>dplyr: verbs</vt:lpstr>
      <vt:lpstr>filter</vt:lpstr>
      <vt:lpstr>filter</vt:lpstr>
      <vt:lpstr>Chaining</vt:lpstr>
      <vt:lpstr>Assignment </vt:lpstr>
      <vt:lpstr>filter: Exercise</vt:lpstr>
      <vt:lpstr>select</vt:lpstr>
      <vt:lpstr>select: Exercise</vt:lpstr>
      <vt:lpstr>arrange</vt:lpstr>
      <vt:lpstr>arrange</vt:lpstr>
      <vt:lpstr>arrange: Exercise</vt:lpstr>
      <vt:lpstr>mutate</vt:lpstr>
      <vt:lpstr>mutate: Exercise</vt:lpstr>
      <vt:lpstr>summarize (summarise)</vt:lpstr>
      <vt:lpstr>summarize: Exercise</vt:lpstr>
      <vt:lpstr>group_by</vt:lpstr>
      <vt:lpstr>group_by: Exercise</vt:lpstr>
      <vt:lpstr>Putting it together I</vt:lpstr>
      <vt:lpstr>Putting it together II</vt:lpstr>
      <vt:lpstr>Putting it together III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Stanaway</dc:creator>
  <cp:lastModifiedBy>Susan C. Glenn</cp:lastModifiedBy>
  <cp:revision>131</cp:revision>
  <dcterms:created xsi:type="dcterms:W3CDTF">2019-02-01T03:24:20Z</dcterms:created>
  <dcterms:modified xsi:type="dcterms:W3CDTF">2022-10-20T00:29:33Z</dcterms:modified>
</cp:coreProperties>
</file>