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3" r:id="rId4"/>
  </p:sldMasterIdLst>
  <p:notesMasterIdLst>
    <p:notesMasterId r:id="rId38"/>
  </p:notesMasterIdLst>
  <p:sldIdLst>
    <p:sldId id="283" r:id="rId5"/>
    <p:sldId id="404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279" r:id="rId15"/>
    <p:sldId id="395" r:id="rId16"/>
    <p:sldId id="367" r:id="rId17"/>
    <p:sldId id="368" r:id="rId18"/>
    <p:sldId id="369" r:id="rId19"/>
    <p:sldId id="370" r:id="rId20"/>
    <p:sldId id="371" r:id="rId21"/>
    <p:sldId id="282" r:id="rId22"/>
    <p:sldId id="373" r:id="rId23"/>
    <p:sldId id="405" r:id="rId24"/>
    <p:sldId id="406" r:id="rId25"/>
    <p:sldId id="407" r:id="rId26"/>
    <p:sldId id="408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 autoAdjust="0"/>
    <p:restoredTop sz="96503"/>
  </p:normalViewPr>
  <p:slideViewPr>
    <p:cSldViewPr snapToGrid="0">
      <p:cViewPr varScale="1">
        <p:scale>
          <a:sx n="127" d="100"/>
          <a:sy n="127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00ADF-22FF-4AE7-ADCB-22239A6D2F19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350F0-C836-4A71-A911-2C1170CD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in r – categorical variable will be on x axis, distribution being summarized will be on y axis (maternal 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have to point this way for it to be confounder. If arrow pointed from exposure to confounder it would be a mediator. </a:t>
            </a:r>
          </a:p>
          <a:p>
            <a:endParaRPr lang="en-US" dirty="0"/>
          </a:p>
          <a:p>
            <a:r>
              <a:rPr lang="en-US" dirty="0"/>
              <a:t>If you want to explore the relationship between high </a:t>
            </a:r>
            <a:r>
              <a:rPr lang="en-US" dirty="0" err="1"/>
              <a:t>bmi</a:t>
            </a:r>
            <a:r>
              <a:rPr lang="en-US" dirty="0"/>
              <a:t> and CVD without the distortion of old age,</a:t>
            </a:r>
          </a:p>
          <a:p>
            <a:endParaRPr lang="en-US" dirty="0"/>
          </a:p>
          <a:p>
            <a:r>
              <a:rPr lang="en-US" dirty="0"/>
              <a:t>Rule of thumb: if something changes your outcome by more than 10%, you have confounding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7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a situation where we have different relative risks based on a 3</a:t>
            </a:r>
            <a:r>
              <a:rPr lang="en-US" baseline="30000" dirty="0"/>
              <a:t>rd</a:t>
            </a:r>
            <a:r>
              <a:rPr lang="en-US" dirty="0"/>
              <a:t> variable (ex: a drug being more effective for men or women). There’s no distorting or bias going on, it’s just a nuance. Different effectiveness. </a:t>
            </a:r>
          </a:p>
          <a:p>
            <a:endParaRPr lang="en-US" dirty="0"/>
          </a:p>
          <a:p>
            <a:r>
              <a:rPr lang="en-US" dirty="0"/>
              <a:t>How to handle: give RR separately for men and women to capture the effect modification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7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alcohol a confounder or an effect modifier?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we use 10% guideline and ask “did adjusting for alcohol consumption change our risk by more than 10%” we can calculate. 1.769912% difference isn’t that big of a change.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Assigning to an object is a good option if you will continue using this data for accuracy.</a:t>
            </a:r>
          </a:p>
          <a:p>
            <a:endParaRPr lang="en-US" dirty="0"/>
          </a:p>
          <a:p>
            <a:r>
              <a:rPr lang="en-US" dirty="0"/>
              <a:t>Use str to look at data/object for CIs,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6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Statistically significant p-value means that the RR of women who consumed alcohol and those who did not are statistically significant.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RR for level 1 of our third variable (women who DID drink) – ~1.8.</a:t>
            </a:r>
          </a:p>
          <a:p>
            <a:r>
              <a:rPr lang="en-US" dirty="0"/>
              <a:t>Those who did not drink ~1.08</a:t>
            </a:r>
          </a:p>
          <a:p>
            <a:r>
              <a:rPr lang="en-US" dirty="0"/>
              <a:t>Association between smoking and premature birth is much stronger among women who drink.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4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Odds ratio instead of relative risk for case-control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3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logical expressions:</a:t>
            </a:r>
          </a:p>
          <a:p>
            <a:r>
              <a:rPr lang="en-US" dirty="0"/>
              <a:t>True is = 1 </a:t>
            </a:r>
          </a:p>
          <a:p>
            <a:r>
              <a:rPr lang="en-US" dirty="0"/>
              <a:t>False = 0 </a:t>
            </a:r>
          </a:p>
          <a:p>
            <a:endParaRPr lang="en-US" dirty="0"/>
          </a:p>
          <a:p>
            <a:r>
              <a:rPr lang="en-US" dirty="0"/>
              <a:t>+1 for exposed, +2 for unexposed so have to convert if using </a:t>
            </a:r>
            <a:r>
              <a:rPr lang="en-US" dirty="0" err="1"/>
              <a:t>epiR</a:t>
            </a:r>
            <a:r>
              <a:rPr lang="en-US" dirty="0"/>
              <a:t> for RR &amp; 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5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left – gestational ages</a:t>
            </a:r>
          </a:p>
          <a:p>
            <a:r>
              <a:rPr lang="en-US" dirty="0"/>
              <a:t>All ages &lt;37 coded to yes</a:t>
            </a:r>
          </a:p>
          <a:p>
            <a:r>
              <a:rPr lang="en-US" dirty="0"/>
              <a:t>Anything over 37 coded to no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Etoh</a:t>
            </a:r>
            <a:r>
              <a:rPr lang="en-US" dirty="0"/>
              <a:t> 1 - not alcohol consumption more than 1 per month in 1</a:t>
            </a:r>
            <a:r>
              <a:rPr lang="en-US" baseline="30000" dirty="0"/>
              <a:t>st</a:t>
            </a:r>
            <a:r>
              <a:rPr lang="en-US" dirty="0"/>
              <a:t> tri AND there was not alcohol consumption more than 1x per month in 2</a:t>
            </a:r>
            <a:r>
              <a:rPr lang="en-US" baseline="30000" dirty="0"/>
              <a:t>nd</a:t>
            </a:r>
            <a:r>
              <a:rPr lang="en-US" dirty="0"/>
              <a:t> tri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>
                <a:sym typeface="Wingdings" pitchFamily="2" charset="2"/>
              </a:rPr>
              <a:t>0 +1 (how does this know to convert to 0?)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table is those who drank more than 1x per month in first and second tri</a:t>
            </a:r>
          </a:p>
          <a:p>
            <a:endParaRPr lang="en-US" dirty="0"/>
          </a:p>
          <a:p>
            <a:r>
              <a:rPr lang="en-US" dirty="0"/>
              <a:t>Bottom is those who drank less than 1x per month in first and second tri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cigs 1 = 0 in data (mother did not smoke in first tri), 0 + 1 = true,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Deparse.level</a:t>
            </a:r>
            <a:r>
              <a:rPr lang="en-US" dirty="0"/>
              <a:t> = 2 gives variable names on table</a:t>
            </a:r>
          </a:p>
          <a:p>
            <a:endParaRPr lang="en-US" dirty="0"/>
          </a:p>
          <a:p>
            <a:r>
              <a:rPr lang="en-US" dirty="0"/>
              <a:t>If you wrap code in parenthesis r will output table, normally if you assign to an object (</a:t>
            </a:r>
            <a:r>
              <a:rPr lang="en-US" dirty="0" err="1"/>
              <a:t>rrTab</a:t>
            </a:r>
            <a:r>
              <a:rPr lang="en-US" dirty="0"/>
              <a:t>) it won’t show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Assigning to object </a:t>
            </a:r>
            <a:r>
              <a:rPr lang="en-US" dirty="0" err="1"/>
              <a:t>rrStrat</a:t>
            </a:r>
            <a:r>
              <a:rPr lang="en-US" dirty="0"/>
              <a:t> so that we can work with the data later if we need to. </a:t>
            </a:r>
          </a:p>
          <a:p>
            <a:endParaRPr lang="en-US" dirty="0"/>
          </a:p>
          <a:p>
            <a:r>
              <a:rPr lang="en-US" dirty="0"/>
              <a:t>Incident risk ratio = relative risk – smokers 1.13% more likely to have babies born premature. CI does not cross over 1, so it is significant because it doesn’t cross over null (1).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350F0-C836-4A71-A911-2C1170CDEF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9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603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8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51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03706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52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4829737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36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41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167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8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992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74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364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44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266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332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37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67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6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15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877387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07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32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42569617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970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604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0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840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835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547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597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838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51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722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9670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905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789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868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351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0698180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494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256319613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0085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80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1299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980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783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9266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9404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923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5988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2706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092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492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378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608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31662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118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94290442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5365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6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2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73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54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0B9311A7-C94F-47CB-A58C-AE9EAC0B447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99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91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48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574193D-03D6-4393-9B61-F84EFFC278D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1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1765963"/>
            <a:ext cx="10363200" cy="1323439"/>
          </a:xfrm>
        </p:spPr>
        <p:txBody>
          <a:bodyPr/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Introduction to R #9</a:t>
            </a:r>
            <a:b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Measures of association &amp; s</a:t>
            </a:r>
            <a:r>
              <a:rPr lang="en-US" sz="4000" dirty="0"/>
              <a:t>tratified analysis</a:t>
            </a:r>
            <a:endParaRPr lang="en-US" sz="4000" b="0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Jeff Stanaway</a:t>
            </a:r>
          </a:p>
        </p:txBody>
      </p:sp>
    </p:spTree>
    <p:extLst>
      <p:ext uri="{BB962C8B-B14F-4D97-AF65-F5344CB8AC3E}">
        <p14:creationId xmlns:p14="http://schemas.microsoft.com/office/powerpoint/2010/main" val="6508324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0BEFB-5B66-48B6-B1A1-5C1C452D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333" y="1385092"/>
            <a:ext cx="7933333" cy="53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AE5FA-04A5-4F6B-854D-404EACBD52F8}"/>
              </a:ext>
            </a:extLst>
          </p:cNvPr>
          <p:cNvSpPr/>
          <p:nvPr/>
        </p:nvSpPr>
        <p:spPr>
          <a:xfrm>
            <a:off x="635726" y="851739"/>
            <a:ext cx="1077099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vipcls$raceth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factor(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vipcls$raceth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levels = c(0:2),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	  labels =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"White"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"Hispanic"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"Black"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boxplot(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~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vipcls$raceth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"Race/Ethnicity“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70371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B797-44F3-4A5F-B6EF-015A56E6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risks &amp; odds ratios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5AED-113C-4611-9DDE-5173F0E1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38032"/>
            <a:ext cx="10972801" cy="4870486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epiR</a:t>
            </a:r>
            <a:r>
              <a:rPr lang="en-US" dirty="0"/>
              <a:t> package: </a:t>
            </a:r>
          </a:p>
          <a:p>
            <a:pPr marL="461468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epiR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 marL="4614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library("</a:t>
            </a:r>
            <a:r>
              <a:rPr lang="en-US" dirty="0" err="1">
                <a:latin typeface="Consolas" panose="020B0609020204030204" pitchFamily="49" charset="0"/>
              </a:rPr>
              <a:t>epiR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pPr marL="461468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Ensure variables are correctly coded:</a:t>
            </a:r>
          </a:p>
          <a:p>
            <a:pPr lvl="1"/>
            <a:r>
              <a:rPr lang="en-US" dirty="0"/>
              <a:t>1  = exposed /cases</a:t>
            </a:r>
          </a:p>
          <a:p>
            <a:pPr lvl="1"/>
            <a:r>
              <a:rPr lang="en-US" dirty="0"/>
              <a:t>2 = unexposed / controls</a:t>
            </a:r>
          </a:p>
          <a:p>
            <a:pPr lvl="1"/>
            <a:endParaRPr lang="en-US" dirty="0"/>
          </a:p>
          <a:p>
            <a:r>
              <a:rPr lang="en-US" dirty="0"/>
              <a:t>Create 2x2 table</a:t>
            </a:r>
          </a:p>
          <a:p>
            <a:r>
              <a:rPr lang="en-US" dirty="0"/>
              <a:t>Feed 2x2 table to </a:t>
            </a:r>
            <a:r>
              <a:rPr lang="en-US" dirty="0">
                <a:latin typeface="Consolas" panose="020B0609020204030204" pitchFamily="49" charset="0"/>
              </a:rPr>
              <a:t>epi.2by2 </a:t>
            </a:r>
            <a:r>
              <a:rPr lang="en-US" dirty="0"/>
              <a:t>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23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analysis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3437706"/>
          </a:xfrm>
        </p:spPr>
        <p:txBody>
          <a:bodyPr/>
          <a:lstStyle/>
          <a:p>
            <a:r>
              <a:rPr lang="en-US" dirty="0"/>
              <a:t>We want to look at the association between any smoking in the first trimester and premature birth</a:t>
            </a:r>
          </a:p>
          <a:p>
            <a:r>
              <a:rPr lang="en-US" dirty="0"/>
              <a:t>We'll start by creating three variables:</a:t>
            </a:r>
          </a:p>
          <a:p>
            <a:pPr lvl="1"/>
            <a:r>
              <a:rPr lang="en-US" dirty="0"/>
              <a:t>Premature birth: defined as gestational age &lt; 37 weeks</a:t>
            </a:r>
          </a:p>
          <a:p>
            <a:pPr lvl="1"/>
            <a:r>
              <a:rPr lang="en-US" dirty="0"/>
              <a:t>Any smoking in the first trimester</a:t>
            </a:r>
          </a:p>
          <a:p>
            <a:pPr lvl="1"/>
            <a:r>
              <a:rPr lang="en-US" dirty="0"/>
              <a:t>Alcohol consumption more often than once per month in either the first or second trimester</a:t>
            </a:r>
          </a:p>
        </p:txBody>
      </p:sp>
    </p:spTree>
    <p:extLst>
      <p:ext uri="{BB962C8B-B14F-4D97-AF65-F5344CB8AC3E}">
        <p14:creationId xmlns:p14="http://schemas.microsoft.com/office/powerpoint/2010/main" val="738754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prematurity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149" y="967124"/>
            <a:ext cx="11519546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&lt;37]  &lt;- 1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&gt;=37] &lt;- 2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factor(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levels = 1:2, labels =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"Yes"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#Let's drop that and try another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&gt;=37)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factor(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levels = 1:2, labels =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"Yes"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Here's a one-line variation on the above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factor(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&gt;=37, levels = c(F,T), labels =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"Yes"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576" y="4912667"/>
            <a:ext cx="10961525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Full term births: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vipcls$delges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&gt;=37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will evaluate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1, 1+1=2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Preterm births: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vipcls$delges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&gt;=37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will evaluate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FALSE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FALSE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0, 0+1=1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8974" y="2951410"/>
            <a:ext cx="3008243" cy="1822753"/>
            <a:chOff x="2888974" y="2951410"/>
            <a:chExt cx="3008243" cy="1822753"/>
          </a:xfrm>
        </p:grpSpPr>
        <p:sp>
          <p:nvSpPr>
            <p:cNvPr id="5" name="Rectangle 4"/>
            <p:cNvSpPr/>
            <p:nvPr/>
          </p:nvSpPr>
          <p:spPr>
            <a:xfrm>
              <a:off x="3034225" y="2951410"/>
              <a:ext cx="2862992" cy="2556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888974" y="3320746"/>
              <a:ext cx="848139" cy="14534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891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75205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717" y="0"/>
            <a:ext cx="11202978" cy="689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vipcls$delges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useNA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"always"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Yes   No &lt;NA&gt;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23      2    0    0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24      8    0    0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25     13    0    0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26     17    0    0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27     26    0    0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28     27    0    0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29     37    0    0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30     33    0    0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31     65    0    0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32     63    0    0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33    133    0    0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34    217    0    0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35    331    0    0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36    555    0    0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37      0 1019    0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38      0 1871    0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39      0 2735    0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40      0 2693    0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41      0 1919    0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42      0  862    0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43      0  340    0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44      0  139    0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45      0   82    0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46      0   46    0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47      0   16    0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48      0   15    0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49      0    6    0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50      0    4    0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51      0    5    0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52      0    1    0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&lt;NA&gt;    0    0    5</a:t>
            </a:r>
          </a:p>
        </p:txBody>
      </p:sp>
    </p:spTree>
    <p:extLst>
      <p:ext uri="{BB962C8B-B14F-4D97-AF65-F5344CB8AC3E}">
        <p14:creationId xmlns:p14="http://schemas.microsoft.com/office/powerpoint/2010/main" val="4001709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6" y="0"/>
            <a:ext cx="10922000" cy="626005"/>
          </a:xfrm>
        </p:spPr>
        <p:txBody>
          <a:bodyPr/>
          <a:lstStyle/>
          <a:p>
            <a:r>
              <a:rPr lang="en-US" dirty="0"/>
              <a:t>Creating alcohol 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663" y="1633142"/>
            <a:ext cx="112861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vipcls$etoh1perMo &lt;-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(vipcls$etoh1)&gt;=5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(vipcls$etoh2)&gt;=5)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vipcls$etoh1perMo &lt;- factor(vipcls$etoh1perMo, levels = 1:2, labels =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"Yes"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751649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6" y="0"/>
            <a:ext cx="10922000" cy="626005"/>
          </a:xfrm>
        </p:spPr>
        <p:txBody>
          <a:bodyPr/>
          <a:lstStyle/>
          <a:p>
            <a:r>
              <a:rPr lang="en-US" dirty="0"/>
              <a:t>Creating alcohol 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84716" y="618989"/>
            <a:ext cx="11286105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table(vipcls$etoh1[vipcls$etoh1perMo==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"Yes"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], vipcls$etoh2[vipcls$etoh1perMo==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"Yes"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],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useNA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"always"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every day 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&lt;1/month never &lt;NA&gt;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every day        24      5   13     8        9    15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3     22   35    23       17    23    0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0      8  220    76      104   150    0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1      3   30   313      136   141    0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&lt;1/month          3      1   14    56        0 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never             1      1   36    71        0 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&lt;NA&gt;              0      0    0     1        0     0    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table(vipcls$etoh1[vipcls$etoh1perMo==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], vipcls$etoh2[vipcls$etoh1perMo==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],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useNA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"always"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		every day 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&lt;1/month never &lt;NA&gt;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every day         0      0    0     0        0 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0      0    0     0        0     0    0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0      0    0     0        0     0    0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0      0    0     0        0     0    0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&lt;1/month          0      0    0     0     1222   636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never             0      0    0     0      384  9476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&lt;NA&gt;              0      0    0     0        0     0    4</a:t>
            </a:r>
          </a:p>
        </p:txBody>
      </p:sp>
    </p:spTree>
    <p:extLst>
      <p:ext uri="{BB962C8B-B14F-4D97-AF65-F5344CB8AC3E}">
        <p14:creationId xmlns:p14="http://schemas.microsoft.com/office/powerpoint/2010/main" val="28270825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5" y="232757"/>
            <a:ext cx="10922000" cy="626005"/>
          </a:xfrm>
        </p:spPr>
        <p:txBody>
          <a:bodyPr/>
          <a:lstStyle/>
          <a:p>
            <a:r>
              <a:rPr lang="en-US" dirty="0"/>
              <a:t>Creating variable for any smoking in first trimester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948" y="1067876"/>
            <a:ext cx="1128610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vipcls$smokeFirst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factor((vipcls$cigs1==0)+1, levels = 1:2, labels =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"Yes"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table(vipcls$cigs1,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vipcls$smokeFirst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useNA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"always"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Yes   No &lt;NA&gt;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0       0 9376    0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1     179    0    0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2     220    0    0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3     245    0    0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4     158    0    0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5     276    0    0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6     110    0    0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7      88    0    0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8      85    0    0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9      21    0    0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10    812    0    0</a:t>
            </a:r>
          </a:p>
        </p:txBody>
      </p:sp>
    </p:spTree>
    <p:extLst>
      <p:ext uri="{BB962C8B-B14F-4D97-AF65-F5344CB8AC3E}">
        <p14:creationId xmlns:p14="http://schemas.microsoft.com/office/powerpoint/2010/main" val="2499554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B797-44F3-4A5F-B6EF-015A56E6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584775"/>
          </a:xfrm>
        </p:spPr>
        <p:txBody>
          <a:bodyPr/>
          <a:lstStyle/>
          <a:p>
            <a:r>
              <a:rPr lang="en-US" sz="3200" dirty="0"/>
              <a:t>Estimate crude RR: create 2x2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05952"/>
            <a:ext cx="10921999" cy="1495484"/>
          </a:xfrm>
        </p:spPr>
        <p:txBody>
          <a:bodyPr/>
          <a:lstStyle/>
          <a:p>
            <a:r>
              <a:rPr lang="en-US" sz="2400" dirty="0"/>
              <a:t>We want to look at the association between any smoking in the first trimester and premature birth</a:t>
            </a:r>
          </a:p>
          <a:p>
            <a:r>
              <a:rPr lang="en-US" sz="2400" dirty="0"/>
              <a:t>The </a:t>
            </a:r>
            <a:r>
              <a:rPr lang="en-US" sz="2400" dirty="0">
                <a:latin typeface="Consolas" panose="020B0609020204030204" pitchFamily="49" charset="0"/>
              </a:rPr>
              <a:t>epi.2by2 </a:t>
            </a:r>
            <a:r>
              <a:rPr lang="en-US" sz="2400" dirty="0"/>
              <a:t>function needs a 2x2 table as an input, configured as: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55291"/>
              </p:ext>
            </p:extLst>
          </p:nvPr>
        </p:nvGraphicFramePr>
        <p:xfrm>
          <a:off x="3786107" y="2601436"/>
          <a:ext cx="3413515" cy="182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59">
                  <a:extLst>
                    <a:ext uri="{9D8B030D-6E8A-4147-A177-3AD203B41FA5}">
                      <a16:colId xmlns:a16="http://schemas.microsoft.com/office/drawing/2014/main" val="2999143980"/>
                    </a:ext>
                  </a:extLst>
                </a:gridCol>
                <a:gridCol w="474388">
                  <a:extLst>
                    <a:ext uri="{9D8B030D-6E8A-4147-A177-3AD203B41FA5}">
                      <a16:colId xmlns:a16="http://schemas.microsoft.com/office/drawing/2014/main" val="3881582987"/>
                    </a:ext>
                  </a:extLst>
                </a:gridCol>
                <a:gridCol w="742520">
                  <a:extLst>
                    <a:ext uri="{9D8B030D-6E8A-4147-A177-3AD203B41FA5}">
                      <a16:colId xmlns:a16="http://schemas.microsoft.com/office/drawing/2014/main" val="2154638870"/>
                    </a:ext>
                  </a:extLst>
                </a:gridCol>
                <a:gridCol w="818148">
                  <a:extLst>
                    <a:ext uri="{9D8B030D-6E8A-4147-A177-3AD203B41FA5}">
                      <a16:colId xmlns:a16="http://schemas.microsoft.com/office/drawing/2014/main" val="1736839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Outcome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28447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Exposed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6034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1893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970257-95EC-4B58-940F-7F32986E0639}"/>
              </a:ext>
            </a:extLst>
          </p:cNvPr>
          <p:cNvSpPr/>
          <p:nvPr/>
        </p:nvSpPr>
        <p:spPr>
          <a:xfrm>
            <a:off x="484716" y="4850135"/>
            <a:ext cx="11245729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rrTab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table(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vipcls$smokeFirst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deparse.level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vipcls$smokeFirst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Yes  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Yes  488 3418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No  1039 8334</a:t>
            </a:r>
          </a:p>
        </p:txBody>
      </p:sp>
    </p:spTree>
    <p:extLst>
      <p:ext uri="{BB962C8B-B14F-4D97-AF65-F5344CB8AC3E}">
        <p14:creationId xmlns:p14="http://schemas.microsoft.com/office/powerpoint/2010/main" val="3066196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crude RR: </a:t>
            </a:r>
            <a:r>
              <a:rPr lang="en-US" dirty="0">
                <a:latin typeface="Consolas" panose="020B0609020204030204" pitchFamily="49" charset="0"/>
              </a:rPr>
              <a:t>epi.2by2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976748"/>
            <a:ext cx="10972801" cy="1209156"/>
          </a:xfrm>
        </p:spPr>
        <p:txBody>
          <a:bodyPr/>
          <a:lstStyle/>
          <a:p>
            <a:r>
              <a:rPr lang="en-US" dirty="0"/>
              <a:t>We feed the 2x2 table into the </a:t>
            </a:r>
            <a:r>
              <a:rPr lang="en-US" dirty="0">
                <a:latin typeface="Consolas" panose="020B0609020204030204" pitchFamily="49" charset="0"/>
              </a:rPr>
              <a:t>epi.2by2</a:t>
            </a:r>
            <a:r>
              <a:rPr lang="en-US" dirty="0"/>
              <a:t> function to calculate our crude RR</a:t>
            </a:r>
          </a:p>
          <a:p>
            <a:r>
              <a:rPr lang="en-US" dirty="0"/>
              <a:t>We see that smokers were 1.13 times as likely to have babies born prematurely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185903"/>
            <a:ext cx="11281713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rrStrat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epi.2by2(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method=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cohort.count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Outcome +    Outcome -      Total        Inc risk *        Odds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Exposed +          488         3418       3906              12.5       0.143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Exposed -         1039         8334       9373              11.1       0.125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             1527        11752      13279              11.5       0.130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Point estimates and 95 % CIs: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                              1.13 (1.02, 1.25)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                                  1.15 (1.02, 1.28)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risk *                                1.41 (0.19, 2.62)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risk in population *                  0.41 (-0.42, 1.25)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fraction in exposed (%)               11.27 (1.86, 19.79)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fraction in population (%)            3.60 (0.44, 6.66)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X2 test statistic: 5.375 p-value: 0.02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Wald confidence limits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* Outcomes per 100 population units </a:t>
            </a:r>
          </a:p>
        </p:txBody>
      </p:sp>
    </p:spTree>
    <p:extLst>
      <p:ext uri="{BB962C8B-B14F-4D97-AF65-F5344CB8AC3E}">
        <p14:creationId xmlns:p14="http://schemas.microsoft.com/office/powerpoint/2010/main" val="33857562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809-23EE-4DA2-8C82-4C3C658B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584775"/>
          </a:xfrm>
        </p:spPr>
        <p:txBody>
          <a:bodyPr/>
          <a:lstStyle/>
          <a:p>
            <a:r>
              <a:rPr lang="en-US" sz="3200" dirty="0"/>
              <a:t>Let’s read in </a:t>
            </a:r>
            <a:r>
              <a:rPr lang="en-US" sz="3200" dirty="0" err="1"/>
              <a:t>vipcls</a:t>
            </a:r>
            <a:r>
              <a:rPr lang="en-US" sz="3200" dirty="0"/>
              <a:t> &amp; clean up missing &amp; extreme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EF199-A8B5-4BF2-852F-238CC6C3A47B}"/>
              </a:ext>
            </a:extLst>
          </p:cNvPr>
          <p:cNvSpPr/>
          <p:nvPr/>
        </p:nvSpPr>
        <p:spPr>
          <a:xfrm>
            <a:off x="484717" y="1028343"/>
            <a:ext cx="10922000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Store the working directory as an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"C:/epi510/r/data/"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read.csv(paste0(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Set all -1 values to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==-1] &lt;-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Set mother's age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of 15 to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==15] &lt;-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Set gestational age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above 52 to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&gt;52] &lt;-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BB0E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Set birth weight of babies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below 300 or 6000 and above to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vipcls$bw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vipcls$bw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&lt;300 |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vipcls$bw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&gt;=6000] &lt;- NA</a:t>
            </a:r>
          </a:p>
        </p:txBody>
      </p:sp>
    </p:spTree>
    <p:extLst>
      <p:ext uri="{BB962C8B-B14F-4D97-AF65-F5344CB8AC3E}">
        <p14:creationId xmlns:p14="http://schemas.microsoft.com/office/powerpoint/2010/main" val="6410049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595517"/>
          </a:xfrm>
        </p:spPr>
        <p:txBody>
          <a:bodyPr/>
          <a:lstStyle/>
          <a:p>
            <a:r>
              <a:rPr lang="en-US" dirty="0"/>
              <a:t>Distortion of effect estimate induced by a third variable that is associated </a:t>
            </a:r>
            <a:br>
              <a:rPr lang="en-US" dirty="0"/>
            </a:br>
            <a:r>
              <a:rPr lang="en-US" dirty="0"/>
              <a:t>with (and upstream of) both the exposure and outcome</a:t>
            </a:r>
          </a:p>
          <a:p>
            <a:r>
              <a:rPr lang="en-US" dirty="0"/>
              <a:t>Identify through a priori knowledge, or when adjusted measures of association are meaningfully different from crude measures</a:t>
            </a:r>
          </a:p>
          <a:p>
            <a:r>
              <a:rPr lang="en-US" dirty="0"/>
              <a:t>Can address in study design (e.g. randomization) or through statistical control (e.g. M-H adjustment in stratified analysis)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3814" y="4296680"/>
            <a:ext cx="5043169" cy="1028068"/>
            <a:chOff x="0" y="0"/>
            <a:chExt cx="6895070" cy="1851304"/>
          </a:xfrm>
        </p:grpSpPr>
        <p:sp>
          <p:nvSpPr>
            <p:cNvPr id="5" name="Rectangle 4"/>
            <p:cNvSpPr/>
            <p:nvPr/>
          </p:nvSpPr>
          <p:spPr>
            <a:xfrm>
              <a:off x="0" y="1336439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Exposure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2681" y="1336438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2" y="0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Confounder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536991" y="257433"/>
              <a:ext cx="1346885" cy="1079005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011195" y="275817"/>
              <a:ext cx="1503407" cy="106062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022389" y="1593871"/>
              <a:ext cx="2850292" cy="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286996" y="4294848"/>
            <a:ext cx="5043169" cy="1028068"/>
            <a:chOff x="0" y="0"/>
            <a:chExt cx="6895070" cy="1851303"/>
          </a:xfrm>
        </p:grpSpPr>
        <p:sp>
          <p:nvSpPr>
            <p:cNvPr id="12" name="Rectangle 11"/>
            <p:cNvSpPr/>
            <p:nvPr/>
          </p:nvSpPr>
          <p:spPr>
            <a:xfrm>
              <a:off x="0" y="1336439"/>
              <a:ext cx="2022389" cy="51486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High BMI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2681" y="1336438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CVD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4602" y="0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Older Age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  <a:endCxn id="13" idx="0"/>
            </p:cNvCxnSpPr>
            <p:nvPr/>
          </p:nvCxnSpPr>
          <p:spPr>
            <a:xfrm>
              <a:off x="4536991" y="257433"/>
              <a:ext cx="1346885" cy="1079005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011195" y="275817"/>
              <a:ext cx="1503407" cy="106062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3" idx="1"/>
            </p:cNvCxnSpPr>
            <p:nvPr/>
          </p:nvCxnSpPr>
          <p:spPr>
            <a:xfrm flipV="1">
              <a:off x="2022389" y="1593871"/>
              <a:ext cx="2850292" cy="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0579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vs mediation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58826" y="1377482"/>
            <a:ext cx="5043169" cy="1028068"/>
            <a:chOff x="0" y="0"/>
            <a:chExt cx="6895070" cy="1851304"/>
          </a:xfrm>
        </p:grpSpPr>
        <p:sp>
          <p:nvSpPr>
            <p:cNvPr id="5" name="Rectangle 4"/>
            <p:cNvSpPr/>
            <p:nvPr/>
          </p:nvSpPr>
          <p:spPr>
            <a:xfrm>
              <a:off x="0" y="1336439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Exposure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2681" y="1336438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2" y="0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Mediator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536991" y="257433"/>
              <a:ext cx="1346885" cy="1079005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7" idx="1"/>
            </p:cNvCxnSpPr>
            <p:nvPr/>
          </p:nvCxnSpPr>
          <p:spPr>
            <a:xfrm flipV="1">
              <a:off x="1011195" y="257434"/>
              <a:ext cx="1503407" cy="1079004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022389" y="1593871"/>
              <a:ext cx="2850292" cy="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16067" y="3366099"/>
            <a:ext cx="5043169" cy="1028068"/>
            <a:chOff x="0" y="0"/>
            <a:chExt cx="6895070" cy="1851304"/>
          </a:xfrm>
        </p:grpSpPr>
        <p:sp>
          <p:nvSpPr>
            <p:cNvPr id="12" name="Rectangle 11"/>
            <p:cNvSpPr/>
            <p:nvPr/>
          </p:nvSpPr>
          <p:spPr>
            <a:xfrm>
              <a:off x="0" y="1336439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Physical Activity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2681" y="1336438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CVD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4602" y="0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Blood Pressure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536991" y="257433"/>
              <a:ext cx="1346885" cy="1079005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011195" y="257434"/>
              <a:ext cx="1503407" cy="1079004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022389" y="1593871"/>
              <a:ext cx="2850292" cy="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8424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vs 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704005"/>
          </a:xfrm>
        </p:spPr>
        <p:txBody>
          <a:bodyPr/>
          <a:lstStyle/>
          <a:p>
            <a:r>
              <a:rPr lang="en-US" dirty="0"/>
              <a:t>Depends on perspective/association of interest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Physical activity is a confounder 		       Blood pressure is a mediator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831" y="3090970"/>
            <a:ext cx="5043169" cy="1028068"/>
            <a:chOff x="0" y="0"/>
            <a:chExt cx="6895070" cy="1851304"/>
          </a:xfrm>
        </p:grpSpPr>
        <p:sp>
          <p:nvSpPr>
            <p:cNvPr id="5" name="Rectangle 4"/>
            <p:cNvSpPr/>
            <p:nvPr/>
          </p:nvSpPr>
          <p:spPr>
            <a:xfrm>
              <a:off x="0" y="1336439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Blood Pressure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2681" y="1336438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CVD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2" y="0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Physical Activity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536991" y="257433"/>
              <a:ext cx="1346885" cy="1079005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011195" y="275817"/>
              <a:ext cx="1503407" cy="106062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022389" y="1593871"/>
              <a:ext cx="2850292" cy="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66762" y="3068717"/>
            <a:ext cx="5043169" cy="1028068"/>
            <a:chOff x="0" y="0"/>
            <a:chExt cx="6895070" cy="1851304"/>
          </a:xfrm>
        </p:grpSpPr>
        <p:sp>
          <p:nvSpPr>
            <p:cNvPr id="12" name="Rectangle 11"/>
            <p:cNvSpPr/>
            <p:nvPr/>
          </p:nvSpPr>
          <p:spPr>
            <a:xfrm>
              <a:off x="0" y="1336439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Physical Activity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2681" y="1336438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CVD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4602" y="0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Blood Pressure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536991" y="257433"/>
              <a:ext cx="1346885" cy="1079005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011195" y="257434"/>
              <a:ext cx="1503407" cy="1079004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022389" y="1593871"/>
              <a:ext cx="2850292" cy="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78785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547600"/>
          </a:xfrm>
        </p:spPr>
        <p:txBody>
          <a:bodyPr/>
          <a:lstStyle/>
          <a:p>
            <a:r>
              <a:rPr lang="en-US" dirty="0"/>
              <a:t>A real biological or social phenomenon by which an association varies by levels of a third variable</a:t>
            </a:r>
          </a:p>
          <a:p>
            <a:r>
              <a:rPr lang="en-US" dirty="0"/>
              <a:t>Typically assess using M-H test of homogeneity in stratified analysis, or interaction term in regression (statistical significance)</a:t>
            </a:r>
          </a:p>
          <a:p>
            <a:r>
              <a:rPr lang="en-US" dirty="0"/>
              <a:t>Should report stratum-specific estimates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66323" y="3970979"/>
            <a:ext cx="5043169" cy="1028068"/>
            <a:chOff x="0" y="0"/>
            <a:chExt cx="6895070" cy="1851304"/>
          </a:xfrm>
        </p:grpSpPr>
        <p:sp>
          <p:nvSpPr>
            <p:cNvPr id="5" name="Rectangle 4"/>
            <p:cNvSpPr/>
            <p:nvPr/>
          </p:nvSpPr>
          <p:spPr>
            <a:xfrm>
              <a:off x="0" y="1336439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Treatment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2681" y="1336438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Blood Pressure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2" y="0"/>
              <a:ext cx="2022389" cy="5148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FFFFFF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525797" y="514866"/>
              <a:ext cx="26788" cy="104942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22389" y="1593871"/>
              <a:ext cx="2850292" cy="1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25175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717" y="713507"/>
            <a:ext cx="11281713" cy="12131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So, does alcohol consumption confound the relationship between smoking and premature birth?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Start by creating the 2x2x2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115734"/>
            <a:ext cx="10922000" cy="626005"/>
          </a:xfrm>
        </p:spPr>
        <p:txBody>
          <a:bodyPr/>
          <a:lstStyle/>
          <a:p>
            <a:r>
              <a:rPr lang="en-US" dirty="0"/>
              <a:t>Stratified analysis: creating the 2x2x2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007" y="2120312"/>
            <a:ext cx="11637818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rrTabStrat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table(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vipcls$smokeFirst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vipcls$etoh1perMo,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deparse.level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, vipcls$etoh1perMo =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vipcls$smokeFirst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Yes  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Yes  116  757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No    51  639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, vipcls$etoh1perMo =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vipcls$premature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vipcls$smokeFirst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Yes  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Yes  372 2660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 No   988 7692</a:t>
            </a:r>
          </a:p>
        </p:txBody>
      </p:sp>
    </p:spTree>
    <p:extLst>
      <p:ext uri="{BB962C8B-B14F-4D97-AF65-F5344CB8AC3E}">
        <p14:creationId xmlns:p14="http://schemas.microsoft.com/office/powerpoint/2010/main" val="6303898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115734"/>
            <a:ext cx="10922000" cy="626005"/>
          </a:xfrm>
        </p:spPr>
        <p:txBody>
          <a:bodyPr/>
          <a:lstStyle/>
          <a:p>
            <a:r>
              <a:rPr lang="en-US" dirty="0"/>
              <a:t>Stratified analysis: </a:t>
            </a:r>
            <a:r>
              <a:rPr lang="en-US" dirty="0">
                <a:latin typeface="Consolas" panose="020B0609020204030204" pitchFamily="49" charset="0"/>
              </a:rPr>
              <a:t>epi.2by2</a:t>
            </a:r>
            <a:r>
              <a:rPr lang="en-US" dirty="0"/>
              <a:t>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717" y="0"/>
            <a:ext cx="11305309" cy="7017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rrStrat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epi.2by2(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rrTabStrat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method=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cohort.count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Outcome +    Outcome -      Total        Inc risk *        Odds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Exposed +          488         3417       3905              12.5       0.143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Exposed -         1039         8331       9370              11.1       0.125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             1527        11748      13275              11.5       0.130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Point estimates and 95 % CIs: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(crude)                       1.13 (1.02, 1.25)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(M-H)                         1.15 (1.04, 1.28)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(crude)                           1.15 (1.02, 1.28)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(M-H)                             1.17 (1.04, 1.32)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   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risk (crude) *                        1.41 (0.19, 2.62)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risk (M-H) *                          1.62 (-0.16, 3.40)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risk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   0.87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Test of homogeneity of IRR: X2 test statistic: 9.294 p-value: 0.002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Test of homogeneity of  OR: X2 test statistic: 9.239 p-value: 0.002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Wald confidence limits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M-H: Mantel-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Haenszel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* Outcomes per 100 population units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There were 14 warnings (use warnings() to see them)</a:t>
            </a:r>
          </a:p>
        </p:txBody>
      </p:sp>
    </p:spTree>
    <p:extLst>
      <p:ext uri="{BB962C8B-B14F-4D97-AF65-F5344CB8AC3E}">
        <p14:creationId xmlns:p14="http://schemas.microsoft.com/office/powerpoint/2010/main" val="42402022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717" y="713507"/>
            <a:ext cx="11281713" cy="3111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So, does alcohol consumption confound the relationship between smoking and premature birth?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If we want to test to see the percent change with adjustment, we can type the RRs above into our code to make the calculation: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115734"/>
            <a:ext cx="10922000" cy="626005"/>
          </a:xfrm>
        </p:spPr>
        <p:txBody>
          <a:bodyPr/>
          <a:lstStyle/>
          <a:p>
            <a:r>
              <a:rPr lang="en-US" dirty="0"/>
              <a:t>Stratified analysis: </a:t>
            </a:r>
            <a:r>
              <a:rPr lang="en-US" dirty="0">
                <a:latin typeface="Consolas" panose="020B0609020204030204" pitchFamily="49" charset="0"/>
              </a:rPr>
              <a:t>epi.2by2</a:t>
            </a:r>
            <a:r>
              <a:rPr lang="en-US" dirty="0"/>
              <a:t>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7" y="4099820"/>
            <a:ext cx="1128171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100 * (1.15 - 1.13) / 1.13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1.769912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717" y="1669684"/>
            <a:ext cx="1130530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(crude)                       1.13 (1.02, 1.25)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(M-H)                         1.15 (1.04, 1.28)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0.98</a:t>
            </a:r>
          </a:p>
        </p:txBody>
      </p:sp>
    </p:spTree>
    <p:extLst>
      <p:ext uri="{BB962C8B-B14F-4D97-AF65-F5344CB8AC3E}">
        <p14:creationId xmlns:p14="http://schemas.microsoft.com/office/powerpoint/2010/main" val="15562894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717" y="713507"/>
            <a:ext cx="11281713" cy="38625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So, does alcohol consumption confound the relationship between smoking and premature birth?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Alternatively, we can pull the crude and adjusted RRs from the model object that we saved.  Finding these can take some digging.  You can use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str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function to sort out the contents of these types of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115734"/>
            <a:ext cx="10922000" cy="626005"/>
          </a:xfrm>
        </p:spPr>
        <p:txBody>
          <a:bodyPr/>
          <a:lstStyle/>
          <a:p>
            <a:r>
              <a:rPr lang="en-US" dirty="0"/>
              <a:t>Stratified analysis: </a:t>
            </a:r>
            <a:r>
              <a:rPr lang="en-US" dirty="0">
                <a:latin typeface="Consolas" panose="020B0609020204030204" pitchFamily="49" charset="0"/>
              </a:rPr>
              <a:t>epi.2by2</a:t>
            </a:r>
            <a:r>
              <a:rPr lang="en-US" dirty="0"/>
              <a:t>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6" y="4192235"/>
            <a:ext cx="1128171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(crude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rrStrat$massoc.detail$RR.crude.wald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1 1.126997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adj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rrStrat$massoc.detail$RR.mh.wald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1 1.150029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100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adj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- crude) / crude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1 2.043657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717" y="1669684"/>
            <a:ext cx="1130530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(crude)                       1.13 (1.02, 1.25)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(M-H)                         1.15 (1.04, 1.28)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0.98</a:t>
            </a:r>
          </a:p>
        </p:txBody>
      </p:sp>
    </p:spTree>
    <p:extLst>
      <p:ext uri="{BB962C8B-B14F-4D97-AF65-F5344CB8AC3E}">
        <p14:creationId xmlns:p14="http://schemas.microsoft.com/office/powerpoint/2010/main" val="1497090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115734"/>
            <a:ext cx="10922000" cy="626005"/>
          </a:xfrm>
        </p:spPr>
        <p:txBody>
          <a:bodyPr/>
          <a:lstStyle/>
          <a:p>
            <a:r>
              <a:rPr lang="en-US" dirty="0"/>
              <a:t>Stratified analysis: </a:t>
            </a:r>
            <a:r>
              <a:rPr lang="en-US" dirty="0">
                <a:latin typeface="Consolas" panose="020B0609020204030204" pitchFamily="49" charset="0"/>
              </a:rPr>
              <a:t>epi.2by2</a:t>
            </a:r>
            <a:r>
              <a:rPr lang="en-US" dirty="0"/>
              <a:t>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144" y="2210239"/>
            <a:ext cx="11281713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rrStrat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epi.2by2(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rrTabStrat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method=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cohort.count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Outcome +    Outcome -      Total        Inc risk *        Odds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Exposed +          298          624        922             32.32      0.4776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Exposed -          862        11034      11896              7.25      0.0781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             1160        11658      12818              9.05      0.0995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Point estimates and 95 % CIs: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(crude)                       1.13 (1.02, 1.25)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Inc risk ratio (M-H)                         1.15 (1.04, 1.28)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Test of homogeneity of IRR: X2 test statistic: 9.294 p-value: 0.002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Test of homogeneity of  OR: X2 test statistic: 9.239 p-value: 0.002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Wald confidence limits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M-H: Mantel-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Haenszel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* Outcomes per 100 population units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4717" y="808552"/>
            <a:ext cx="10972801" cy="1245535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Alcohol doesn't appear to be a confounder, but might it be an effect modifier?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test of homogeneity to see if stratum-specific estimates are significantly different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92975" y="5158467"/>
            <a:ext cx="7620000" cy="311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92309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analysis: strata-specific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51739"/>
            <a:ext cx="10972801" cy="13746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Stratum-specific estimates are significantly different, but what are the actual estimates?!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epi.2by2 </a:t>
            </a:r>
            <a:r>
              <a:rPr lang="en-US" dirty="0"/>
              <a:t>returns detailed information beyond what it displays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looks like the association between smoking and premature birth is substantially stronger among women who also drank at least once per month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7" y="2403750"/>
            <a:ext cx="1097280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rrStrat$massoc.detail$RR.strata.wald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lower    upper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1 1.797723 1.3135318 2.460394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2 1.077895 0.9638536 1.205430</a:t>
            </a:r>
          </a:p>
        </p:txBody>
      </p:sp>
    </p:spTree>
    <p:extLst>
      <p:ext uri="{BB962C8B-B14F-4D97-AF65-F5344CB8AC3E}">
        <p14:creationId xmlns:p14="http://schemas.microsoft.com/office/powerpoint/2010/main" val="1396671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243" y="997163"/>
            <a:ext cx="10318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E12E5-9721-42B0-9849-B8ED2926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524" y="1457339"/>
            <a:ext cx="9610701" cy="51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404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repeat as if this were a case-control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36575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4717" y="970568"/>
            <a:ext cx="11158643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orStrat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(epi.2by2(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rrTabStrat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method=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case.control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Outcome +    Outcome -      Total        Prevalence *        Odds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Exposed +          488         3417       3905                12.5       0.143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Exposed -         1039         8331       9370                11.1       0.125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Total             1527        11748      13275                11.5       0.130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Point estimates and 95 % CIs: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(crude)                           1.15 (1.02, 1.28)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(M-H)                             1.17 (1.04, 1.32)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   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prevalence (crude) *                  1.41 (0.19, 2.62)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prevalence (M-H) *                    1.62 (-0.16, 3.40)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prevalence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0.87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Test of homogeneity of  OR: X2 test statistic: 9.239 p-value: 0.002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Wald confidence limits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M-H: Mantel-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Haenszel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* Outcomes per 100 population units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There were 14 warnings (use warnings() to see them)</a:t>
            </a:r>
          </a:p>
        </p:txBody>
      </p:sp>
    </p:spTree>
    <p:extLst>
      <p:ext uri="{BB962C8B-B14F-4D97-AF65-F5344CB8AC3E}">
        <p14:creationId xmlns:p14="http://schemas.microsoft.com/office/powerpoint/2010/main" val="10015327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analysis: case-control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868678"/>
          </a:xfrm>
        </p:spPr>
        <p:txBody>
          <a:bodyPr/>
          <a:lstStyle/>
          <a:p>
            <a:r>
              <a:rPr lang="en-US" dirty="0"/>
              <a:t>Let's check the percentage change in the OR with adjustment: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7" y="2011681"/>
            <a:ext cx="109220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(crude &lt;-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orStrat$massoc.detail$OR.crude.wald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1 1.145134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adj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orStrat$massoc.detail$OR.mh.wald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1 1.17121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100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adj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- crude) / crude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1 2.277068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79084" y="2416731"/>
            <a:ext cx="7662932" cy="3048951"/>
            <a:chOff x="2264534" y="2441914"/>
            <a:chExt cx="7662932" cy="3048951"/>
          </a:xfrm>
        </p:grpSpPr>
        <p:sp>
          <p:nvSpPr>
            <p:cNvPr id="6" name="TextBox 5"/>
            <p:cNvSpPr txBox="1"/>
            <p:nvPr/>
          </p:nvSpPr>
          <p:spPr>
            <a:xfrm>
              <a:off x="2264534" y="5029200"/>
              <a:ext cx="7662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54"/>
                </a:spcBef>
                <a:spcAft>
                  <a:spcPct val="0"/>
                </a:spcAft>
                <a:buClr>
                  <a:srgbClr val="5BBB0E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Note that the object names have changed from RR to OR!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703320" y="3304342"/>
              <a:ext cx="1356360" cy="172289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947160" y="2441914"/>
              <a:ext cx="1767840" cy="25872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20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analysis: case-control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960118"/>
          </a:xfrm>
        </p:spPr>
        <p:txBody>
          <a:bodyPr/>
          <a:lstStyle/>
          <a:p>
            <a:r>
              <a:rPr lang="en-US" dirty="0"/>
              <a:t>As before, alcohol is not a confounder (no surprise)</a:t>
            </a:r>
          </a:p>
          <a:p>
            <a:r>
              <a:rPr lang="en-US" dirty="0"/>
              <a:t>Let's check for effect modification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209801"/>
            <a:ext cx="1125008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Point estimates and 95 % CIs: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(crude)                           1.15 (1.02, 1.28)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(M-H)                             1.17 (1.04, 1.32)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Odds ratio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    0.98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prevalence (crude) *                  1.41 (0.19, 2.62)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prevalence (M-H) *                    1.62 (-0.16, 3.40)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Attrib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prevalence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crude:M-H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0.87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Test of homogeneity of  OR: X2 test statistic: 9.239 p-value: 0.002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Wald confidence limits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M-H: Mantel-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Haenszel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* Outcomes per 100 population units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974" y="4731747"/>
            <a:ext cx="8627225" cy="2974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51545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analysis: case-control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386838"/>
          </a:xfrm>
        </p:spPr>
        <p:txBody>
          <a:bodyPr/>
          <a:lstStyle/>
          <a:p>
            <a:r>
              <a:rPr lang="en-US" dirty="0"/>
              <a:t>So, the test of homogeneity indicates a significant difference in ORs between strata</a:t>
            </a:r>
          </a:p>
          <a:p>
            <a:r>
              <a:rPr lang="en-US" dirty="0"/>
              <a:t>Let's pull the stratum-specific estimates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440" y="2828836"/>
            <a:ext cx="10287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orStrat$massoc.detail$OR.strata.wald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lower    upper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1 1.919963 1.3587727 2.712931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2 1.088789 0.9588228 1.236371</a:t>
            </a:r>
          </a:p>
        </p:txBody>
      </p:sp>
    </p:spTree>
    <p:extLst>
      <p:ext uri="{BB962C8B-B14F-4D97-AF65-F5344CB8AC3E}">
        <p14:creationId xmlns:p14="http://schemas.microsoft.com/office/powerpoint/2010/main" val="11546914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243" y="997163"/>
            <a:ext cx="10318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 (years)"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main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"Distribution of Maternal Age"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C82C5-C065-40A1-81F0-B949DCB3B0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524" y="1383359"/>
            <a:ext cx="9749347" cy="5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878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243" y="997163"/>
            <a:ext cx="10318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boxplot(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 (years)"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6CA6E-310E-4902-9D31-DA9A7C84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0286" y="1317980"/>
            <a:ext cx="957142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243" y="997163"/>
            <a:ext cx="1031898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boxplot(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~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vipcls$pregnum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 (years)"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"Pregnancy Number"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76D24-33B9-4AF5-94AF-B00FFE0959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797" y="1156615"/>
            <a:ext cx="957142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47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AE5FA-04A5-4F6B-854D-404EACBD52F8}"/>
              </a:ext>
            </a:extLst>
          </p:cNvPr>
          <p:cNvSpPr/>
          <p:nvPr/>
        </p:nvSpPr>
        <p:spPr>
          <a:xfrm>
            <a:off x="635726" y="973659"/>
            <a:ext cx="107709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boxplot(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~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vipcls$raceth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"Race/Ethnicity“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AB0FC-265D-42F3-B26F-75636C61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0286" y="1158325"/>
            <a:ext cx="957142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47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1204-6906-48D2-B941-D716FEBE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4479720"/>
            <a:ext cx="10972801" cy="1468073"/>
          </a:xfrm>
        </p:spPr>
        <p:txBody>
          <a:bodyPr/>
          <a:lstStyle/>
          <a:p>
            <a:r>
              <a:rPr lang="en-US" dirty="0"/>
              <a:t>Two ways to label the x-axis:</a:t>
            </a:r>
          </a:p>
          <a:p>
            <a:pPr lvl="1"/>
            <a:r>
              <a:rPr lang="en-US" dirty="0"/>
              <a:t>We can specify the labels as an option in the </a:t>
            </a:r>
            <a:r>
              <a:rPr lang="en-US" dirty="0">
                <a:latin typeface="Consolas" panose="020B0609020204030204" pitchFamily="49" charset="0"/>
              </a:rPr>
              <a:t>boxplot </a:t>
            </a:r>
            <a:r>
              <a:rPr lang="en-US" dirty="0"/>
              <a:t>command</a:t>
            </a:r>
          </a:p>
          <a:p>
            <a:pPr lvl="1"/>
            <a:r>
              <a:rPr lang="en-US" dirty="0"/>
              <a:t>We can convert </a:t>
            </a:r>
            <a:r>
              <a:rPr lang="en-US" dirty="0" err="1">
                <a:latin typeface="Consolas" panose="020B0609020204030204" pitchFamily="49" charset="0"/>
              </a:rPr>
              <a:t>raceth</a:t>
            </a:r>
            <a:r>
              <a:rPr lang="en-US" dirty="0"/>
              <a:t> to a labelled factor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009F2-AE7E-4112-8515-7AA275CBCB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900" y="1069853"/>
            <a:ext cx="5236200" cy="3507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FAE5FA-04A5-4F6B-854D-404EACBD52F8}"/>
              </a:ext>
            </a:extLst>
          </p:cNvPr>
          <p:cNvSpPr/>
          <p:nvPr/>
        </p:nvSpPr>
        <p:spPr>
          <a:xfrm>
            <a:off x="635726" y="973659"/>
            <a:ext cx="107709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boxplot(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~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vipcls$raceth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"Race/Ethnicity“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963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CD8D-0F3C-4C2A-A431-91BEAE2B2D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333" y="1224863"/>
            <a:ext cx="7933333" cy="5314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FAE5FA-04A5-4F6B-854D-404EACBD52F8}"/>
              </a:ext>
            </a:extLst>
          </p:cNvPr>
          <p:cNvSpPr/>
          <p:nvPr/>
        </p:nvSpPr>
        <p:spPr>
          <a:xfrm>
            <a:off x="635726" y="973659"/>
            <a:ext cx="1077099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boxplot(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~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vipcls$raceth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"Race/Ethnicity"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names=c(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"White"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"Hispanic"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"Black"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345556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epi510_R_2</Template>
  <TotalTime>14008</TotalTime>
  <Words>3468</Words>
  <Application>Microsoft Macintosh PowerPoint</Application>
  <PresentationFormat>Widescreen</PresentationFormat>
  <Paragraphs>446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Times New Roman</vt:lpstr>
      <vt:lpstr>IHME ppt template_1109</vt:lpstr>
      <vt:lpstr>1_IHME ppt template_1109</vt:lpstr>
      <vt:lpstr>2_IHME ppt template_1109</vt:lpstr>
      <vt:lpstr>3_IHME ppt template_1109</vt:lpstr>
      <vt:lpstr>Epi 510: Introduction to R #9 Measures of association &amp; stratified analysis</vt:lpstr>
      <vt:lpstr>Let’s read in vipcls &amp; clean up missing &amp; extreme values</vt:lpstr>
      <vt:lpstr>Histograms</vt:lpstr>
      <vt:lpstr>Histograms</vt:lpstr>
      <vt:lpstr>Boxplots</vt:lpstr>
      <vt:lpstr>Boxplots</vt:lpstr>
      <vt:lpstr>Boxplots</vt:lpstr>
      <vt:lpstr>Boxplots</vt:lpstr>
      <vt:lpstr>Boxplots</vt:lpstr>
      <vt:lpstr>Boxplots</vt:lpstr>
      <vt:lpstr>Relative risks &amp; odds ratios in R</vt:lpstr>
      <vt:lpstr>Stratified analysis example</vt:lpstr>
      <vt:lpstr>Create prematurity variable</vt:lpstr>
      <vt:lpstr>PowerPoint Presentation</vt:lpstr>
      <vt:lpstr>Creating alcohol variable</vt:lpstr>
      <vt:lpstr>Creating alcohol variable</vt:lpstr>
      <vt:lpstr>Creating variable for any smoking in first trimester</vt:lpstr>
      <vt:lpstr>Estimate crude RR: create 2x2 table</vt:lpstr>
      <vt:lpstr>Estimate crude RR: epi.2by2 function</vt:lpstr>
      <vt:lpstr>Confounding</vt:lpstr>
      <vt:lpstr>Confounding vs mediation</vt:lpstr>
      <vt:lpstr>Confounding vs Mediation</vt:lpstr>
      <vt:lpstr>Effect Modification</vt:lpstr>
      <vt:lpstr>Stratified analysis: creating the 2x2x2 table</vt:lpstr>
      <vt:lpstr>Stratified analysis: epi.2by2 function</vt:lpstr>
      <vt:lpstr>Stratified analysis: epi.2by2 function</vt:lpstr>
      <vt:lpstr>Stratified analysis: epi.2by2 function</vt:lpstr>
      <vt:lpstr>Stratified analysis: epi.2by2 function</vt:lpstr>
      <vt:lpstr>Stratified analysis: strata-specific estimates</vt:lpstr>
      <vt:lpstr>Let's repeat as if this were a case-control study</vt:lpstr>
      <vt:lpstr>Stratified analysis: case-control study</vt:lpstr>
      <vt:lpstr>Stratified analysis: case-control study</vt:lpstr>
      <vt:lpstr>Stratified analysis: case-control study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Stanaway</dc:creator>
  <cp:lastModifiedBy>Susan C. Glenn</cp:lastModifiedBy>
  <cp:revision>144</cp:revision>
  <dcterms:created xsi:type="dcterms:W3CDTF">2019-01-24T20:50:33Z</dcterms:created>
  <dcterms:modified xsi:type="dcterms:W3CDTF">2022-10-27T02:24:48Z</dcterms:modified>
</cp:coreProperties>
</file>