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04DD49-B459-4124-B7F3-5B864C954585}">
  <a:tblStyle styleId="{2504DD49-B459-4124-B7F3-5B864C9545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ebebedeba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ebebedeba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ebebedeb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ebebedeb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ebebedeb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ebebedeb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ebebedeba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ebebedeba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ebebedeb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ebebedeb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edbe654ae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1edbe654ae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c48e6336b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3c48e6336b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3c48e6336b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3c48e6336b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edbe654ae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edbe654ae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3b0cf1b4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3b0cf1b4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edbe654a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edbe654a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3b0cf1b4c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3b0cf1b4c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3c48e6336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3c48e6336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6f73a04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6f73a04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3c48e6336b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3c48e6336b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ed9dc55a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1ed9dc55a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and Ridge regression are two models which use different regularization techniques, L1 regularization and L2 regularization, to prevent the overfitting of data. These build upon the foundation of a basic Linear Regression model, which seeks to predict values by minimizing the Residual Sum of Squares, adding a hyperparameter (lambda, in theory, or alpha in python) which adds a specified penalty to the coefficients associated with each feature in the dataset.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performance of these models is often measured in Mean Squared Error, as this can generally give a bit clearer of a picture towards it’s accuracy. r2 is not uncommon to use with these, however, and can help in comparing their performance with those used to using a regular Linear Regression model.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linear regression, these models are useful in predicting quantities, such as prices, number of items, size, area, or miles per gallon.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edbe654a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edbe654a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c48e6336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c48e6336b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edbe654ae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edbe654ae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Regularisation</a:t>
            </a:r>
            <a:r>
              <a:rPr lang="en">
                <a:solidFill>
                  <a:schemeClr val="dk1"/>
                </a:solidFill>
              </a:rPr>
              <a:t> is a process of introducing additional information in order to prevent overfitting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Gradient descent is simply a method to find the ‘right’ coefficients through iterative updates using the value of the gradient.</a:t>
            </a:r>
            <a:endParaRPr sz="1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Lambda is a hyperparameter = regularization strength (common value 0.01). Higher # = stronger penalty</a:t>
            </a:r>
            <a:endParaRPr sz="1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L1 and L2 regularisation owes its name to L1 and L2 norm of a vector </a:t>
            </a:r>
            <a:r>
              <a:rPr lang="en" b="1" i="1">
                <a:solidFill>
                  <a:schemeClr val="dk1"/>
                </a:solidFill>
              </a:rPr>
              <a:t>w </a:t>
            </a:r>
            <a:r>
              <a:rPr lang="en">
                <a:solidFill>
                  <a:schemeClr val="dk1"/>
                </a:solidFill>
              </a:rPr>
              <a:t>respectively</a:t>
            </a:r>
            <a:endParaRPr sz="1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ebebedeb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ebebedeb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edbe654ae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edbe654ae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edbe654ae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edbe654ae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vitalflux.com/mean-square-error-r-squared-which-one-to-use/#:~:text=If%20the%20dataset%20contains%20outliers,between%20predicted%20and%20observed%20values." TargetMode="External"/><Relationship Id="rId3" Type="http://schemas.openxmlformats.org/officeDocument/2006/relationships/hyperlink" Target="https://www.youtube.com/watch?v=uu2X47cSLmM" TargetMode="External"/><Relationship Id="rId7" Type="http://schemas.openxmlformats.org/officeDocument/2006/relationships/hyperlink" Target="https://scikit-learn.org/stable/modules/generated/sklearn.model_selection.GridSearchCV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towardsdatascience.com/regularization-in-machine-learning-76441ddcf99a" TargetMode="External"/><Relationship Id="rId5" Type="http://schemas.openxmlformats.org/officeDocument/2006/relationships/hyperlink" Target="https://builtin.com/data-science/l2-regularization" TargetMode="External"/><Relationship Id="rId4" Type="http://schemas.openxmlformats.org/officeDocument/2006/relationships/hyperlink" Target="https://www.youtube.com/watch?v=0yI0-r3Ly40" TargetMode="External"/><Relationship Id="rId9" Type="http://schemas.openxmlformats.org/officeDocument/2006/relationships/hyperlink" Target="https://scikit-learn.org/stable/auto_examples/linear_model/plot_ridge_path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hoffmanDEV10/LassoRidg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intuitions-on-l1-and-l2-regularisation-235f2db4c261" TargetMode="External"/><Relationship Id="rId3" Type="http://schemas.openxmlformats.org/officeDocument/2006/relationships/hyperlink" Target="https://towardsdatascience.com/understanding-the-bias-variance-tradeoff-165e6942b229" TargetMode="External"/><Relationship Id="rId7" Type="http://schemas.openxmlformats.org/officeDocument/2006/relationships/hyperlink" Target="https://www.datacamp.com/tutorial/tutorial-lasso-ridge-regression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ection.io/engineering-education/regularization-to-prevent-overfitting/" TargetMode="External"/><Relationship Id="rId5" Type="http://schemas.openxmlformats.org/officeDocument/2006/relationships/hyperlink" Target="https://www.analyticsvidhya.com/blog/2016/01/ridge-lasso-regression-python-complete-tutorial/" TargetMode="External"/><Relationship Id="rId4" Type="http://schemas.openxmlformats.org/officeDocument/2006/relationships/hyperlink" Target="https://regenerativetoday.com/understanding-regularization-in-plain-language-l1-and-l2-regularization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towardsdatascience.com/intuitions-on-l1-and-l2-regularisation-235f2db4c261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Lasso/Ridge Regression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Presented by: The Neural Nets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Cars Dataset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049" y="1858500"/>
            <a:ext cx="5468175" cy="27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2225" y="2249830"/>
            <a:ext cx="3073750" cy="2138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Cars Dataset</a:t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450" y="1831525"/>
            <a:ext cx="4092600" cy="284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199" y="1768975"/>
            <a:ext cx="3505550" cy="22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000" y="4054071"/>
            <a:ext cx="3831706" cy="7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Cars Dataset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" y="1506430"/>
            <a:ext cx="9144000" cy="3671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Cars Dataset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375" y="1531100"/>
            <a:ext cx="75819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Cars Dataset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 rotWithShape="1">
          <a:blip r:embed="rId3">
            <a:alphaModFix/>
          </a:blip>
          <a:srcRect b="56036"/>
          <a:stretch/>
        </p:blipFill>
        <p:spPr>
          <a:xfrm>
            <a:off x="329000" y="1850400"/>
            <a:ext cx="6700650" cy="226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l="-620" t="79258" r="619" b="1670"/>
          <a:stretch/>
        </p:blipFill>
        <p:spPr>
          <a:xfrm>
            <a:off x="3480175" y="3499976"/>
            <a:ext cx="6700650" cy="98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5568" y="136100"/>
            <a:ext cx="3519806" cy="34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Dataset</a:t>
            </a:r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8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Preprocess → Done Already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Training the models:</a:t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388" y="2738075"/>
            <a:ext cx="67532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5400" y="3599525"/>
            <a:ext cx="20669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6163" y="3594763"/>
            <a:ext cx="197167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7388" y="3594775"/>
            <a:ext cx="218122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Dataset Continued</a:t>
            </a:r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3. Evaluation of the 3 models:</a:t>
            </a:r>
            <a:endParaRPr/>
          </a:p>
        </p:txBody>
      </p:sp>
      <p:graphicFrame>
        <p:nvGraphicFramePr>
          <p:cNvPr id="185" name="Google Shape;185;p28"/>
          <p:cNvGraphicFramePr/>
          <p:nvPr/>
        </p:nvGraphicFramePr>
        <p:xfrm>
          <a:off x="712200" y="2571750"/>
          <a:ext cx="7717525" cy="2209220"/>
        </p:xfrm>
        <a:graphic>
          <a:graphicData uri="http://schemas.openxmlformats.org/drawingml/2006/table">
            <a:tbl>
              <a:tblPr>
                <a:noFill/>
                <a:tableStyleId>{2504DD49-B459-4124-B7F3-5B864C954585}</a:tableStyleId>
              </a:tblPr>
              <a:tblGrid>
                <a:gridCol w="99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r>
                        <a:rPr lang="en" baseline="30000"/>
                        <a:t>2 </a:t>
                      </a:r>
                      <a:r>
                        <a:rPr lang="en"/>
                        <a:t>→ Training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r>
                        <a:rPr lang="en" baseline="30000"/>
                        <a:t>2 </a:t>
                      </a:r>
                      <a:r>
                        <a:rPr lang="en"/>
                        <a:t>→ Testing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 Squared Error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2123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0.5279198995709651</a:t>
                      </a:r>
                      <a:endParaRPr sz="1800">
                        <a:solidFill>
                          <a:srgbClr val="212338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2123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0.45260660216173787</a:t>
                      </a:r>
                      <a:endParaRPr sz="1800">
                        <a:solidFill>
                          <a:srgbClr val="212338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2123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2900.1732878832318</a:t>
                      </a:r>
                      <a:endParaRPr sz="1450">
                        <a:solidFill>
                          <a:srgbClr val="21233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Ridge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2123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0.5278462338370481</a:t>
                      </a:r>
                      <a:endParaRPr sz="1800">
                        <a:solidFill>
                          <a:srgbClr val="212338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2123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0.4534315003732732</a:t>
                      </a:r>
                      <a:endParaRPr sz="1800">
                        <a:solidFill>
                          <a:srgbClr val="212338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2123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2895.802851981438</a:t>
                      </a:r>
                      <a:endParaRPr sz="1800">
                        <a:solidFill>
                          <a:srgbClr val="212338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Lasso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2123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0.5169420144043178</a:t>
                      </a:r>
                      <a:endParaRPr sz="1800">
                        <a:solidFill>
                          <a:srgbClr val="212338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2123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0.47185526169086933</a:t>
                      </a:r>
                      <a:endParaRPr sz="1800">
                        <a:solidFill>
                          <a:srgbClr val="212338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2123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2798.190968742363</a:t>
                      </a:r>
                      <a:endParaRPr sz="1800">
                        <a:solidFill>
                          <a:srgbClr val="212338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Dataset Wrap Up</a:t>
            </a: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5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4. Visualizations</a:t>
            </a: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775" y="1919075"/>
            <a:ext cx="3862125" cy="29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250" y="2465975"/>
            <a:ext cx="2990785" cy="237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Diamonds Dataset - Intro Code</a:t>
            </a:r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21" y="1996996"/>
            <a:ext cx="2971925" cy="260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550" y="1902349"/>
            <a:ext cx="5615701" cy="2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Diamonds Dataset - Findings</a:t>
            </a:r>
            <a:endParaRPr/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925" y="3819575"/>
            <a:ext cx="2612575" cy="40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1"/>
          <p:cNvPicPr preferRelativeResize="0"/>
          <p:nvPr/>
        </p:nvPicPr>
        <p:blipFill rotWithShape="1">
          <a:blip r:embed="rId4">
            <a:alphaModFix/>
          </a:blip>
          <a:srcRect b="11047"/>
          <a:stretch/>
        </p:blipFill>
        <p:spPr>
          <a:xfrm>
            <a:off x="294788" y="2230775"/>
            <a:ext cx="2681425" cy="142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800" y="3819575"/>
            <a:ext cx="2681425" cy="113354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1"/>
          <p:cNvSpPr txBox="1"/>
          <p:nvPr/>
        </p:nvSpPr>
        <p:spPr>
          <a:xfrm>
            <a:off x="3799163" y="2776375"/>
            <a:ext cx="469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Decrease in # of coefficients due to regularization process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Layout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Lasso vs Ridge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Advantages / Disadvantages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Inner Workings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Dataset examples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Diamonds Dataset - Prediction Plots</a:t>
            </a:r>
            <a:endParaRPr/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000" y="2044827"/>
            <a:ext cx="3557879" cy="2686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44825"/>
            <a:ext cx="3557876" cy="2686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22" name="Google Shape;222;p3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Articles</a:t>
            </a:r>
            <a:endParaRPr sz="1800"/>
          </a:p>
        </p:txBody>
      </p:sp>
      <p:sp>
        <p:nvSpPr>
          <p:cNvPr id="223" name="Google Shape;223;p33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YouTube Videos</a:t>
            </a:r>
            <a:endParaRPr sz="18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https://www.youtube.com/watch?v=uu2X47cSLmM</a:t>
            </a:r>
            <a:endParaRPr sz="18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https://www.youtube.com/watch?v=0yI0-r3Ly40</a:t>
            </a:r>
            <a:endParaRPr sz="18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224" name="Google Shape;224;p33"/>
          <p:cNvSpPr txBox="1"/>
          <p:nvPr/>
        </p:nvSpPr>
        <p:spPr>
          <a:xfrm>
            <a:off x="361200" y="2405600"/>
            <a:ext cx="43779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L1 and L2 Regularization Methods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Regularization in Machine Learning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GridSearchCV documentation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Mean Squared Error or R-Squared?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Ridge Coeffs vs Regularization plot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sp>
        <p:nvSpPr>
          <p:cNvPr id="230" name="Google Shape;230;p34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Questions?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GitHub Link: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hlinkClick r:id="rId3"/>
              </a:rPr>
              <a:t>https://github.com/jhoffmanDEV10/LassoRidge</a:t>
            </a:r>
            <a:endParaRPr lang="en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 </a:t>
            </a:r>
            <a:endParaRPr sz="1400" dirty="0"/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5103" y="7736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237" name="Google Shape;237;p3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https://towardsdatascience.com/understanding-the-bias-variance-tradeoff-165e6942b229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https://regenerativetoday.com/understanding-regularization-in-plain-language-l1-and-l2-regularization/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https://www.analyticsvidhya.com/blog/2016/01/ridge-lasso-regression-python-complete-tutorial/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https://www.section.io/engineering-education/regularization-to-prevent-overfitting/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7"/>
              </a:rPr>
              <a:t>https://www.datacamp.com/tutorial/tutorial-lasso-ridge-regression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8"/>
              </a:rPr>
              <a:t>https://towardsdatascience.com/intuitions-on-l1-and-l2-regularisation-235f2db4c261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sz="12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/>
        </p:nvSpPr>
        <p:spPr>
          <a:xfrm>
            <a:off x="122800" y="209500"/>
            <a:ext cx="20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3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Findings </a:t>
            </a:r>
            <a:endParaRPr/>
          </a:p>
        </p:txBody>
      </p:sp>
      <p:sp>
        <p:nvSpPr>
          <p:cNvPr id="244" name="Google Shape;244;p36"/>
          <p:cNvSpPr txBox="1"/>
          <p:nvPr/>
        </p:nvSpPr>
        <p:spPr>
          <a:xfrm>
            <a:off x="151700" y="801875"/>
            <a:ext cx="3091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Shrinkage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- reduction in effects of sample variation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Regularization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- shrinking of coefficients towards/to 0 to avoid overfitting a model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36"/>
          <p:cNvSpPr txBox="1"/>
          <p:nvPr/>
        </p:nvSpPr>
        <p:spPr>
          <a:xfrm>
            <a:off x="3243500" y="609700"/>
            <a:ext cx="59007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Ridge and Lasso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Ridge and Lasso are both shrinkage/regularization techniques used to prevent the overfitting of data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-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This prevention is possible as the shrinkage process lowers the impact of high variability on the model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These models are good at addressing multicollinearity, regularization, feature selection, and flexibility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Great to use when predicting a </a:t>
            </a:r>
            <a:r>
              <a:rPr lang="en" sz="1000" i="1">
                <a:latin typeface="Roboto"/>
                <a:ea typeface="Roboto"/>
                <a:cs typeface="Roboto"/>
                <a:sym typeface="Roboto"/>
              </a:rPr>
              <a:t>quantity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Performance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- for both, this is measured with Mean Squared Error (MSE) - the lower this value, the better the model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Alpha Hyperparameter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- the value of the alpha hyperparameter determines how much the coefficients are penalized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-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As alpha approaches infinity, the coefficient estimates get smaller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-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Alpha = 0, no penalty is applied and gives the same result as LinearRegression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36"/>
          <p:cNvSpPr txBox="1"/>
          <p:nvPr/>
        </p:nvSpPr>
        <p:spPr>
          <a:xfrm>
            <a:off x="0" y="3034075"/>
            <a:ext cx="43416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Ridge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-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Penalizes the flexibility of a model by shrinking the size of the regression coefficients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-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Here, alpha is applied to the </a:t>
            </a: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square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of the coefficient (L2 regularization)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-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The smaller the coefficient, the lower the impact its correlated feature has on the prediction</a:t>
            </a:r>
            <a:br>
              <a:rPr lang="en" sz="1000">
                <a:latin typeface="Roboto"/>
                <a:ea typeface="Roboto"/>
                <a:cs typeface="Roboto"/>
                <a:sym typeface="Roboto"/>
              </a:rPr>
            </a:b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-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Doesn’t work very well with a high number of features (thousands-millions)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36"/>
          <p:cNvSpPr txBox="1"/>
          <p:nvPr/>
        </p:nvSpPr>
        <p:spPr>
          <a:xfrm>
            <a:off x="4413050" y="3095250"/>
            <a:ext cx="42846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LASSO </a:t>
            </a: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(Least Absolute Shrinkage and Selection Operator)</a:t>
            </a:r>
            <a:endParaRPr sz="1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-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Here, alpha is applied to the </a:t>
            </a: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absolute value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of the coefficient (L1 regularization)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-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Shrinks coefficients to select the most important features: </a:t>
            </a: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low importance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feature coefficients are reduced to ~0 (negligible values)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-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Doesn’t work too well with many highly-correlated features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8" name="Google Shape;248;p36"/>
          <p:cNvCxnSpPr/>
          <p:nvPr/>
        </p:nvCxnSpPr>
        <p:spPr>
          <a:xfrm>
            <a:off x="-18900" y="3095250"/>
            <a:ext cx="918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and Ridge regression are both used to prevent overfitting (regularization)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Hyperparameter determines size of penalty applied to coefficients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Performance often measured by Mean Squared Error or r2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Similar to Linear Regression, useful to predict </a:t>
            </a:r>
            <a:r>
              <a:rPr lang="en" b="1" i="1"/>
              <a:t>quantities</a:t>
            </a:r>
            <a:r>
              <a:rPr lang="en"/>
              <a:t> (price, MPG, etc)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Reduces the variance (high variance = overfitting)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Lasso → Feature selection and dealing with outliers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Ridge → better model performance since you’re not losing any features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Certain alpha values can lead to bias (underfitting)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Lasso → you have to be careful to not eliminate features (X-values)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Ridge → Doesn’t do well with outliers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1144500" y="534525"/>
            <a:ext cx="2654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Advantages</a:t>
            </a:r>
            <a:endParaRPr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5230091" y="534525"/>
            <a:ext cx="2890909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Disadvantages</a:t>
            </a:r>
            <a:endParaRPr sz="3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Penalization of the Alpha Parameter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96" y="1875471"/>
            <a:ext cx="3693200" cy="300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3325" y="1875475"/>
            <a:ext cx="3693200" cy="3009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vs Ridge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= Linear regression with an L1 penalty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“Diamond method”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2"/>
          </p:nvPr>
        </p:nvSpPr>
        <p:spPr>
          <a:xfrm>
            <a:off x="5655925" y="1919075"/>
            <a:ext cx="3488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= linear regression with an L2 penalty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“Circle Method”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L2 Regularization  (Logistic Regression)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t="49317" b="23878"/>
          <a:stretch/>
        </p:blipFill>
        <p:spPr>
          <a:xfrm>
            <a:off x="344875" y="2380300"/>
            <a:ext cx="3738000" cy="84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t="75133"/>
          <a:stretch/>
        </p:blipFill>
        <p:spPr>
          <a:xfrm>
            <a:off x="5768200" y="2618300"/>
            <a:ext cx="3642750" cy="7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 rotWithShape="1">
          <a:blip r:embed="rId4">
            <a:alphaModFix/>
          </a:blip>
          <a:srcRect t="47738" r="30143" b="37464"/>
          <a:stretch/>
        </p:blipFill>
        <p:spPr>
          <a:xfrm>
            <a:off x="7185075" y="3520250"/>
            <a:ext cx="1611350" cy="42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6725" y="2717236"/>
            <a:ext cx="2099200" cy="23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4">
            <a:alphaModFix/>
          </a:blip>
          <a:srcRect t="33734" r="28109" b="52772"/>
          <a:stretch/>
        </p:blipFill>
        <p:spPr>
          <a:xfrm>
            <a:off x="2184325" y="3747325"/>
            <a:ext cx="1658175" cy="3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vs Ridge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600" y="1692388"/>
            <a:ext cx="5504599" cy="269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4">
            <a:alphaModFix/>
          </a:blip>
          <a:srcRect t="6029" b="83187"/>
          <a:stretch/>
        </p:blipFill>
        <p:spPr>
          <a:xfrm>
            <a:off x="3611726" y="4436900"/>
            <a:ext cx="6223800" cy="5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 rotWithShape="1">
          <a:blip r:embed="rId4">
            <a:alphaModFix/>
          </a:blip>
          <a:srcRect t="30466" b="49683"/>
          <a:stretch/>
        </p:blipFill>
        <p:spPr>
          <a:xfrm>
            <a:off x="0" y="4364700"/>
            <a:ext cx="4239200" cy="7131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7558650" y="2755725"/>
            <a:ext cx="1452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https://towardsdatascience.com/intuitions-on-l1-and-l2-regularisation-235f2db4c261</a:t>
            </a:r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 Workings of Lasso/Ridge Regression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491000" y="1033700"/>
            <a:ext cx="2362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Data must be standardized</a:t>
            </a: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3749250" y="1033700"/>
            <a:ext cx="450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Cross Validation is important in finding best alpha</a:t>
            </a: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950" y="1563100"/>
            <a:ext cx="2680025" cy="31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6250" y="1575088"/>
            <a:ext cx="5488599" cy="3119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7767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5486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Cars Dataset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9950" y="144550"/>
            <a:ext cx="6219824" cy="4931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0624" y="3960374"/>
            <a:ext cx="3566175" cy="11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919</Words>
  <Application>Microsoft Office PowerPoint</Application>
  <PresentationFormat>On-screen Show (16:9)</PresentationFormat>
  <Paragraphs>145</Paragraphs>
  <Slides>24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Roboto</vt:lpstr>
      <vt:lpstr>Arial</vt:lpstr>
      <vt:lpstr>Courier New</vt:lpstr>
      <vt:lpstr>Material</vt:lpstr>
      <vt:lpstr>Lasso/Ridge Regression</vt:lpstr>
      <vt:lpstr>Presentation Layout</vt:lpstr>
      <vt:lpstr>Intro</vt:lpstr>
      <vt:lpstr>PowerPoint Presentation</vt:lpstr>
      <vt:lpstr>Penalization of the Alpha Parameter</vt:lpstr>
      <vt:lpstr>Lasso vs Ridge</vt:lpstr>
      <vt:lpstr>Lasso vs Ridge</vt:lpstr>
      <vt:lpstr>Inner Workings of Lasso/Ridge Regression</vt:lpstr>
      <vt:lpstr>Cars Dataset</vt:lpstr>
      <vt:lpstr>Cars Dataset</vt:lpstr>
      <vt:lpstr>Cars Dataset</vt:lpstr>
      <vt:lpstr>Cars Dataset</vt:lpstr>
      <vt:lpstr>Cars Dataset</vt:lpstr>
      <vt:lpstr>Cars Dataset</vt:lpstr>
      <vt:lpstr>Diabetes Dataset</vt:lpstr>
      <vt:lpstr>Diabetes Dataset Continued</vt:lpstr>
      <vt:lpstr>Diabetes Dataset Wrap Up</vt:lpstr>
      <vt:lpstr>Diamonds Dataset - Intro Code</vt:lpstr>
      <vt:lpstr>Diamonds Dataset - Findings</vt:lpstr>
      <vt:lpstr>Diamonds Dataset - Prediction Plots</vt:lpstr>
      <vt:lpstr>Resources</vt:lpstr>
      <vt:lpstr>Thanks!</vt:lpstr>
      <vt:lpstr>Citations</vt:lpstr>
      <vt:lpstr>Initial Findings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Lasso/Ridge Regression</dc:title>
  <cp:lastModifiedBy>Jake Uhl</cp:lastModifiedBy>
  <cp:revision>2</cp:revision>
  <dcterms:modified xsi:type="dcterms:W3CDTF">2023-05-01T12:19:50Z</dcterms:modified>
</cp:coreProperties>
</file>