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04DD49-B459-4124-B7F3-5B864C954585}">
  <a:tblStyle styleId="{2504DD49-B459-4124-B7F3-5B864C954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bebede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bebede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bebedeb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bebedeb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bebede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bebede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ebebede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ebebede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bebede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bebede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edbe654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edbe654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48e6336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48e6336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48e6336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48e6336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edbe654a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edbe654a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0cf1b4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0cf1b4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dbe654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dbe654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b0cf1b4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b0cf1b4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48e6336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c48e6336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48e6336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48e6336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ed9dc55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ed9dc55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two models which use different regularization techniques, L1 regularization and L2 regularization, to prevent the overfitting of data. These build upon the foundation of a basic Linear Regression model, which seeks to predict values by minimizing the Residual Sum of Squares, adding a hyperparameter (lambda, in theory, or alpha in python) which adds a specified penalty to the coefficients associated with each feature in the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performance of these models is often measured in Mean Squared Error, as this can generally give a bit clearer of a picture towards it’s accuracy. r2 is not uncommon to use with these, however, and can help in comparing their performance with those used to using a regular Linear Regression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linear regression, these models are useful in predicting quantities, such as prices, number of items, size, area, or miles per gallon.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dbe654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dbe654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48e6336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48e633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dbe654a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dbe654a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Regularisation</a:t>
            </a:r>
            <a:r>
              <a:rPr lang="en">
                <a:solidFill>
                  <a:schemeClr val="dk1"/>
                </a:solidFill>
              </a:rPr>
              <a:t> is a process of introducing additional information in order to prevent overfitting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Gradient descent is simply a method to find the ‘right’ coefficients through iterative updates using the value of the gradient.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Lambda is a hyperparameter = regularization strength (common value 0.01). Higher # = stronger penalty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L1 and L2 regularisation owes its name to L1 and L2 norm of a vector </a:t>
            </a:r>
            <a:r>
              <a:rPr b="1" i="1" lang="en">
                <a:solidFill>
                  <a:schemeClr val="dk1"/>
                </a:solidFill>
              </a:rPr>
              <a:t>w </a:t>
            </a:r>
            <a:r>
              <a:rPr lang="en">
                <a:solidFill>
                  <a:schemeClr val="dk1"/>
                </a:solidFill>
              </a:rPr>
              <a:t>respectively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bebede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bebede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edbe654a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edbe654a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dbe654a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dbe654a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uu2X47cSLmM" TargetMode="External"/><Relationship Id="rId4" Type="http://schemas.openxmlformats.org/officeDocument/2006/relationships/hyperlink" Target="https://www.youtube.com/watch?v=0yI0-r3Ly40" TargetMode="External"/><Relationship Id="rId9" Type="http://schemas.openxmlformats.org/officeDocument/2006/relationships/hyperlink" Target="https://scikit-learn.org/stable/auto_examples/linear_model/plot_ridge_path.html" TargetMode="External"/><Relationship Id="rId5" Type="http://schemas.openxmlformats.org/officeDocument/2006/relationships/hyperlink" Target="https://builtin.com/data-science/l2-regularization" TargetMode="External"/><Relationship Id="rId6" Type="http://schemas.openxmlformats.org/officeDocument/2006/relationships/hyperlink" Target="https://towardsdatascience.com/regularization-in-machine-learning-76441ddcf99a" TargetMode="External"/><Relationship Id="rId7" Type="http://schemas.openxmlformats.org/officeDocument/2006/relationships/hyperlink" Target="https://scikit-learn.org/stable/modules/generated/sklearn.model_selection.GridSearchCV.html" TargetMode="External"/><Relationship Id="rId8" Type="http://schemas.openxmlformats.org/officeDocument/2006/relationships/hyperlink" Target="https://vitalflux.com/mean-square-error-r-squared-which-one-to-use/#:~:text=If%20the%20dataset%20contains%20outliers,between%20predicted%20and%20observed%20values.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owardsdatascience.com/understanding-the-bias-variance-tradeoff-165e6942b229" TargetMode="External"/><Relationship Id="rId4" Type="http://schemas.openxmlformats.org/officeDocument/2006/relationships/hyperlink" Target="https://regenerativetoday.com/understanding-regularization-in-plain-language-l1-and-l2-regularization/" TargetMode="External"/><Relationship Id="rId5" Type="http://schemas.openxmlformats.org/officeDocument/2006/relationships/hyperlink" Target="https://www.analyticsvidhya.com/blog/2016/01/ridge-lasso-regression-python-complete-tutorial/" TargetMode="External"/><Relationship Id="rId6" Type="http://schemas.openxmlformats.org/officeDocument/2006/relationships/hyperlink" Target="https://www.section.io/engineering-education/regularization-to-prevent-overfitting/" TargetMode="External"/><Relationship Id="rId7" Type="http://schemas.openxmlformats.org/officeDocument/2006/relationships/hyperlink" Target="https://www.datacamp.com/tutorial/tutorial-lasso-ridge-regression" TargetMode="External"/><Relationship Id="rId8" Type="http://schemas.openxmlformats.org/officeDocument/2006/relationships/hyperlink" Target="https://towardsdatascience.com/intuitions-on-l1-and-l2-regularisation-235f2db4c261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hyperlink" Target="https://towardsdatascience.com/intuitions-on-l1-and-l2-regularisation-235f2db4c26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Lasso/Ridge Regression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The Neural Nets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49" y="1858500"/>
            <a:ext cx="5468175" cy="2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225" y="2249830"/>
            <a:ext cx="3073750" cy="213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450" y="1831525"/>
            <a:ext cx="4092600" cy="28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99" y="1768975"/>
            <a:ext cx="3505550" cy="2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0" y="4054071"/>
            <a:ext cx="3831706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506430"/>
            <a:ext cx="9144000" cy="367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75" y="1531100"/>
            <a:ext cx="7581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56036" l="0" r="0" t="0"/>
          <a:stretch/>
        </p:blipFill>
        <p:spPr>
          <a:xfrm>
            <a:off x="329000" y="1850400"/>
            <a:ext cx="6700650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1670" l="-620" r="619" t="79258"/>
          <a:stretch/>
        </p:blipFill>
        <p:spPr>
          <a:xfrm>
            <a:off x="3480175" y="3499976"/>
            <a:ext cx="6700650" cy="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68" y="136100"/>
            <a:ext cx="3519806" cy="34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71900" y="1919075"/>
            <a:ext cx="82221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 → Done Already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the models: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2738075"/>
            <a:ext cx="67532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400" y="3599525"/>
            <a:ext cx="2066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163" y="3594763"/>
            <a:ext cx="19716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388" y="3594775"/>
            <a:ext cx="21812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Continued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1900" y="1919075"/>
            <a:ext cx="82221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Evaluation of the 3 models: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7122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{2504DD49-B459-4124-B7F3-5B864C954585}</a:tableStyleId>
              </a:tblPr>
              <a:tblGrid>
                <a:gridCol w="993950"/>
                <a:gridCol w="2196425"/>
                <a:gridCol w="2293350"/>
                <a:gridCol w="2233800"/>
              </a:tblGrid>
              <a:tr h="4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30000" lang="en"/>
                        <a:t>2 </a:t>
                      </a:r>
                      <a:r>
                        <a:rPr lang="en"/>
                        <a:t>→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30000" lang="en"/>
                        <a:t>2 </a:t>
                      </a:r>
                      <a:r>
                        <a:rPr lang="en"/>
                        <a:t>→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0.5279198995709651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0.45260660216173787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2900.1732878832318</a:t>
                      </a:r>
                      <a:endParaRPr sz="1450">
                        <a:solidFill>
                          <a:srgbClr val="2123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0.5278462338370481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0.4534315003732732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2895.802851981438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0.5169420144043178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0.47185526169086933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2798.190968742363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Wrap Up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71900" y="1919075"/>
            <a:ext cx="82221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Visualizations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75" y="1919075"/>
            <a:ext cx="3862125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0" y="2465975"/>
            <a:ext cx="2990785" cy="2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Intro Code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1" y="1996996"/>
            <a:ext cx="2971925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550" y="1902349"/>
            <a:ext cx="5615701" cy="2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Findings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25" y="3819575"/>
            <a:ext cx="2612575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11047" l="0" r="0" t="0"/>
          <a:stretch/>
        </p:blipFill>
        <p:spPr>
          <a:xfrm>
            <a:off x="294788" y="2230775"/>
            <a:ext cx="2681425" cy="14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00" y="3819575"/>
            <a:ext cx="2681425" cy="11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3799163" y="2776375"/>
            <a:ext cx="469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Decrease in # of coefficients due to regularization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Layout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 / Disadvantages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Inner Workings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Prediction Plots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0" y="2044827"/>
            <a:ext cx="3557879" cy="268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4825"/>
            <a:ext cx="3557876" cy="268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Articles</a:t>
            </a:r>
            <a:endParaRPr sz="1800"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YouTube Videos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https://www.youtube.com/watch?v=uu2X47cSLmM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https://www.youtube.com/watch?v=0yI0-r3Ly40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33"/>
          <p:cNvSpPr txBox="1"/>
          <p:nvPr/>
        </p:nvSpPr>
        <p:spPr>
          <a:xfrm>
            <a:off x="361200" y="2405600"/>
            <a:ext cx="4377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L1 and L2 Regularization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Regularization in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GridSearchCV documentation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 Squared Error or R-Squared?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Ridge Coeffs vs Regularization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Questions?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 Link: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103" y="773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https://towardsdatascience.com/understanding-the-bias-variance-tradeoff-165e6942b229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https://regenerativetoday.com/understanding-regularization-in-plain-language-l1-and-l2-regularization/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https://www.analyticsvidhya.com/blog/2016/01/ridge-lasso-regression-python-complete-tutorial/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https://www.section.io/engineering-education/regularization-to-prevent-overfitting/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https://www.datacamp.com/tutorial/tutorial-lasso-ridge-regression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https://towardsdatascience.com/intuitions-on-l1-and-l2-regularisation-235f2db4c261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22800" y="209500"/>
            <a:ext cx="20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 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51700" y="801875"/>
            <a:ext cx="309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Shrinkage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reduction in effects of sample variation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Regularization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shrinking of coefficients towards/to 0 to avoid overfitting a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243500" y="609700"/>
            <a:ext cx="590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Ridge and Lasso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Ridge and Lasso are both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shrinkage/regularization techniques used to prevent the overfitting of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This prevention is possible as the shrinkage process lowers the impact of high variability on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These models are good at addressing multicollinearity, regularization, feature selection, and flexibility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Great to use when predicting a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quantity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for both, this is measured with Mean Squared Error (MSE) - the lower this value, the better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Alpha Hyperparameter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the value of the alpha hyperparameter determines how much the coefficients are penalized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alpha approaches infinity, the coefficient estimates get smaller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Alpha = 0, no penalty is applied and gives the same result as LinearRegression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0" y="3034075"/>
            <a:ext cx="4341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Ridge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Penalizes the flexibility of a model by shrinking the size of the regression coefficients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square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(L2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smaller the coefficient, the lower the impact its correlated feature has on the prediction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very well with a high number of features (thousands-millions)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413050" y="3095250"/>
            <a:ext cx="4284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LASSO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(Least Absolute Shrinkage and Selection Operator)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absolute value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(L1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Shrinks coefficients to select the most important features: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low importance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feature coefficients are reduced to ~0 (negligible values)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too well with many highly-correlated features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-18900" y="3095250"/>
            <a:ext cx="91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both used to prevent overfitting (regularization)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Hyperparameter determines size of penalty applied to coefficients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often measured by Mean Squared Error or r2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Linear Regression, useful to predict </a:t>
            </a:r>
            <a:r>
              <a:rPr b="1" i="1" lang="en"/>
              <a:t>quantities</a:t>
            </a:r>
            <a:r>
              <a:rPr lang="en"/>
              <a:t> (price, MPG,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the variance (high variance = overfitting)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Feature selection and dealing with outliers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better model performance since you’re not losing any features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Certain alpha values can lead to bias (underfitting)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you have to be careful to not </a:t>
            </a:r>
            <a:r>
              <a:rPr lang="en"/>
              <a:t>eliminate</a:t>
            </a:r>
            <a:r>
              <a:rPr lang="en"/>
              <a:t> features (X-values)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Doesn’t do well with outliers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144500" y="534525"/>
            <a:ext cx="265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67400" y="534525"/>
            <a:ext cx="28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</a:t>
            </a: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dvantages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Penalization of the Alpha Parameter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6" y="1875471"/>
            <a:ext cx="3693200" cy="3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25" y="1875475"/>
            <a:ext cx="3693200" cy="300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= Linear regression with an L1 penalty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“Diamond method”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5655925" y="1919075"/>
            <a:ext cx="3488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= linear regression with an L2 penalty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“Circle Method”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L2 Regularization  (Logistic Regression)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3878" l="0" r="0" t="49317"/>
          <a:stretch/>
        </p:blipFill>
        <p:spPr>
          <a:xfrm>
            <a:off x="344875" y="2380300"/>
            <a:ext cx="3738000" cy="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75133"/>
          <a:stretch/>
        </p:blipFill>
        <p:spPr>
          <a:xfrm>
            <a:off x="5768200" y="2618300"/>
            <a:ext cx="364275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37464" l="0" r="30143" t="47738"/>
          <a:stretch/>
        </p:blipFill>
        <p:spPr>
          <a:xfrm>
            <a:off x="7185075" y="3520250"/>
            <a:ext cx="1611350" cy="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725" y="2717236"/>
            <a:ext cx="2099200" cy="23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52772" l="0" r="28109" t="33734"/>
          <a:stretch/>
        </p:blipFill>
        <p:spPr>
          <a:xfrm>
            <a:off x="2184325" y="3747325"/>
            <a:ext cx="1658175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00" y="1692388"/>
            <a:ext cx="5504599" cy="2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83187" l="0" r="0" t="6029"/>
          <a:stretch/>
        </p:blipFill>
        <p:spPr>
          <a:xfrm>
            <a:off x="3611726" y="4436900"/>
            <a:ext cx="6223800" cy="5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49683" l="0" r="0" t="30466"/>
          <a:stretch/>
        </p:blipFill>
        <p:spPr>
          <a:xfrm>
            <a:off x="0" y="4364700"/>
            <a:ext cx="4239200" cy="7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558650" y="2755725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https://towardsdatascience.com/intuitions-on-l1-and-l2-regularisation-235f2db4c261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Workings of Lasso/Ridge Regression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91000" y="1033700"/>
            <a:ext cx="236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must be standardized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49250" y="10337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Cross Validation is important in finding best alpha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1563100"/>
            <a:ext cx="2680025" cy="3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0" y="1575088"/>
            <a:ext cx="5488599" cy="311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767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9950" y="144550"/>
            <a:ext cx="6219824" cy="49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24" y="3960374"/>
            <a:ext cx="3566175" cy="1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