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10287000" cx="18288000"/>
  <p:notesSz cx="6858000" cy="9144000"/>
  <p:embeddedFontLst>
    <p:embeddedFont>
      <p:font typeface="Spartan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kXVaUdKH2XY1Yp6rAXGoumRg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Spartan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partan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cb4b2c4f3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cb4b2c4f3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0cb4b2c4f3_0_3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cb4b2c4f3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0cb4b2c4f3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cb4b2c4f3_0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cb4b2c4f3_0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cb4b2c4f3_0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0cb4b2c4f3_0_3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cb4b2c4f3_0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cb4b2c4f3_0_3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cb4b2c4f3_0_3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cb4b2c4f3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0cb4b2c4f3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0cb4b2c4f3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cb4b2c4f3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0cb4b2c4f3_0_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0cb4b2c4f3_0_4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b4b2c4f3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0cb4b2c4f3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cb4b2c4f3_0_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0cb4b2c4f3_0_4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0cb4b2c4f3_0_4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cb4b2c4f3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10cb4b2c4f3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cb4b2c4f3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0cb4b2c4f3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0cb4b2c4f3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cb4b2c4f3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0cb4b2c4f3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cb4b2c4f3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10cb4b2c4f3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cb4b2c4f3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0cb4b2c4f3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0cb4b2c4f3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cb4b2c4f3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0cb4b2c4f3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cb4b2c4f3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cb4b2c4f3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cb4b2c4f3_0_3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cb4b2c4f3_0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0cb4b2c4f3_0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0cb4b2c4f3_0_3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cb4b2c4f3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cb4b2c4f3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cb4b2c4f3_0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cb4b2c4f3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0cb4b2c4f3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cb4b2c4f3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cb4b2c4f3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0cb4b2c4f3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24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0cb4b2c4f3_0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cb4b2c4f3_0_1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cb4b2c4f3_0_1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0cb4b2c4f3_0_1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b4b2c4f3_0_12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cb4b2c4f3_0_1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10cb4b2c4f3_0_1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cb4b2c4f3_0_1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cb4b2c4f3_0_1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b4b2c4f3_0_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0cb4b2c4f3_0_1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0cb4b2c4f3_0_1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0cb4b2c4f3_0_1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0cb4b2c4f3_0_1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b4b2c4f3_0_13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0cb4b2c4f3_0_13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0cb4b2c4f3_0_1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cb4b2c4f3_0_1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0cb4b2c4f3_0_1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b4b2c4f3_0_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cb4b2c4f3_0_14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10cb4b2c4f3_0_14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10cb4b2c4f3_0_1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cb4b2c4f3_0_1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0cb4b2c4f3_0_1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b4b2c4f3_0_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0cb4b2c4f3_0_14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0cb4b2c4f3_0_14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10cb4b2c4f3_0_14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0cb4b2c4f3_0_14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10cb4b2c4f3_0_1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0cb4b2c4f3_0_1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0cb4b2c4f3_0_1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b4b2c4f3_0_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0cb4b2c4f3_0_1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0cb4b2c4f3_0_1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0cb4b2c4f3_0_1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b4b2c4f3_0_16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0cb4b2c4f3_0_16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0cb4b2c4f3_0_1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10cb4b2c4f3_0_1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cb4b2c4f3_0_1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0cb4b2c4f3_0_1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b4b2c4f3_0_16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0cb4b2c4f3_0_16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0cb4b2c4f3_0_16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10cb4b2c4f3_0_1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cb4b2c4f3_0_1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0cb4b2c4f3_0_1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b4b2c4f3_0_1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0cb4b2c4f3_0_175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0cb4b2c4f3_0_1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0cb4b2c4f3_0_1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0cb4b2c4f3_0_1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b4b2c4f3_0_181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0cb4b2c4f3_0_18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0cb4b2c4f3_0_1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0cb4b2c4f3_0_1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0cb4b2c4f3_0_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b4b2c4f3_0_5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0cb4b2c4f3_0_5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0cb4b2c4f3_0_5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b4b2c4f3_0_56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0cb4b2c4f3_0_5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g10cb4b2c4f3_0_5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0cb4b2c4f3_0_5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0cb4b2c4f3_0_5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b4b2c4f3_0_5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10cb4b2c4f3_0_5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g10cb4b2c4f3_0_5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10cb4b2c4f3_0_5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10cb4b2c4f3_0_5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cb4b2c4f3_0_57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10cb4b2c4f3_0_57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g10cb4b2c4f3_0_5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10cb4b2c4f3_0_5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10cb4b2c4f3_0_5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cb4b2c4f3_0_5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0cb4b2c4f3_0_58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6" name="Google Shape;186;g10cb4b2c4f3_0_58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7" name="Google Shape;187;g10cb4b2c4f3_0_5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0cb4b2c4f3_0_5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10cb4b2c4f3_0_5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cb4b2c4f3_0_5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10cb4b2c4f3_0_58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g10cb4b2c4f3_0_58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4" name="Google Shape;194;g10cb4b2c4f3_0_58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g10cb4b2c4f3_0_58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6" name="Google Shape;196;g10cb4b2c4f3_0_5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10cb4b2c4f3_0_5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10cb4b2c4f3_0_5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cb4b2c4f3_0_5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10cb4b2c4f3_0_5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10cb4b2c4f3_0_59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10cb4b2c4f3_0_5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b4b2c4f3_0_602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0cb4b2c4f3_0_60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g10cb4b2c4f3_0_60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g10cb4b2c4f3_0_60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0cb4b2c4f3_0_60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10cb4b2c4f3_0_6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b4b2c4f3_0_60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10cb4b2c4f3_0_60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g10cb4b2c4f3_0_60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g10cb4b2c4f3_0_60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10cb4b2c4f3_0_6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10cb4b2c4f3_0_6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cb4b2c4f3_0_6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10cb4b2c4f3_0_616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10cb4b2c4f3_0_6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10cb4b2c4f3_0_6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10cb4b2c4f3_0_6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cb4b2c4f3_0_622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10cb4b2c4f3_0_62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10cb4b2c4f3_0_6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10cb4b2c4f3_0_6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10cb4b2c4f3_0_6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b4b2c4f3_0_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0cb4b2c4f3_0_1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0cb4b2c4f3_0_1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0cb4b2c4f3_0_1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0cb4b2c4f3_0_1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b4b2c4f3_0_5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g10cb4b2c4f3_0_5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10cb4b2c4f3_0_5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g10cb4b2c4f3_0_5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g10cb4b2c4f3_0_5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public.tableau.com/app/profile/j.ssica.villar/viz/Dashboard_16415929568190/Mtricasprincipais?publish=yes" TargetMode="External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546" y="4229100"/>
            <a:ext cx="7730836" cy="77308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/>
          <p:nvPr/>
        </p:nvSpPr>
        <p:spPr>
          <a:xfrm>
            <a:off x="-401169" y="-408587"/>
            <a:ext cx="19090339" cy="1894487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"/>
          <p:cNvSpPr/>
          <p:nvPr/>
        </p:nvSpPr>
        <p:spPr>
          <a:xfrm>
            <a:off x="14812689" y="3169228"/>
            <a:ext cx="2518695" cy="252998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"/>
          <p:cNvGrpSpPr/>
          <p:nvPr/>
        </p:nvGrpSpPr>
        <p:grpSpPr>
          <a:xfrm>
            <a:off x="1028700" y="3508029"/>
            <a:ext cx="9962550" cy="4734889"/>
            <a:chOff x="0" y="53602"/>
            <a:chExt cx="13283400" cy="6313185"/>
          </a:xfrm>
        </p:grpSpPr>
        <p:sp>
          <p:nvSpPr>
            <p:cNvPr id="238" name="Google Shape;238;p1"/>
            <p:cNvSpPr txBox="1"/>
            <p:nvPr/>
          </p:nvSpPr>
          <p:spPr>
            <a:xfrm>
              <a:off x="0" y="53602"/>
              <a:ext cx="132834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200" u="none" cap="none" strike="noStrike">
                  <a:solidFill>
                    <a:srgbClr val="244357"/>
                  </a:solidFill>
                  <a:latin typeface="Spartan"/>
                  <a:ea typeface="Spartan"/>
                  <a:cs typeface="Spartan"/>
                  <a:sym typeface="Spartan"/>
                </a:rPr>
                <a:t>Ca</a:t>
              </a:r>
              <a:r>
                <a:rPr lang="en-US" sz="3200">
                  <a:solidFill>
                    <a:srgbClr val="244357"/>
                  </a:solidFill>
                  <a:latin typeface="Spartan"/>
                  <a:ea typeface="Spartan"/>
                  <a:cs typeface="Spartan"/>
                  <a:sym typeface="Spartan"/>
                </a:rPr>
                <a:t>se Product Data Analyst</a:t>
              </a:r>
              <a:endParaRPr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39" name="Google Shape;239;p1"/>
            <p:cNvSpPr txBox="1"/>
            <p:nvPr/>
          </p:nvSpPr>
          <p:spPr>
            <a:xfrm>
              <a:off x="0" y="5833087"/>
              <a:ext cx="132834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600">
                  <a:solidFill>
                    <a:srgbClr val="244357"/>
                  </a:solidFill>
                  <a:latin typeface="Spartan"/>
                  <a:ea typeface="Spartan"/>
                  <a:cs typeface="Spartan"/>
                  <a:sym typeface="Spartan"/>
                </a:rPr>
                <a:t>Jéssica Villar</a:t>
              </a:r>
              <a:endParaRPr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40" name="Google Shape;240;p1"/>
            <p:cNvSpPr txBox="1"/>
            <p:nvPr/>
          </p:nvSpPr>
          <p:spPr>
            <a:xfrm>
              <a:off x="0" y="1291591"/>
              <a:ext cx="13283400" cy="37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25">
                  <a:solidFill>
                    <a:srgbClr val="43C3DD"/>
                  </a:solidFill>
                  <a:latin typeface="Spartan"/>
                  <a:ea typeface="Spartan"/>
                  <a:cs typeface="Spartan"/>
                  <a:sym typeface="Spartan"/>
                </a:rPr>
                <a:t>Apresentação de resultados</a:t>
              </a:r>
              <a:endParaRPr b="1"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241" name="Google Shape;241;p1"/>
          <p:cNvSpPr/>
          <p:nvPr/>
        </p:nvSpPr>
        <p:spPr>
          <a:xfrm>
            <a:off x="11671488" y="7886700"/>
            <a:ext cx="4400550" cy="4400550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10cb4b2c4f3_0_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56" y="3250150"/>
            <a:ext cx="5229225" cy="62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0cb4b2c4f3_0_355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92% dos clientes estão na faixa de MRR médio, baixo e muito baixo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25" name="Google Shape;325;g10cb4b2c4f3_0_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cb4b2c4f3_0_355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cb4b2c4f3_0_355"/>
          <p:cNvSpPr txBox="1"/>
          <p:nvPr/>
        </p:nvSpPr>
        <p:spPr>
          <a:xfrm>
            <a:off x="9665175" y="3043500"/>
            <a:ext cx="7554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Nem todos os clientes possuem uma faixa de MRR definida. 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288 de clientes estão nessa situação, representando 3% da base.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328" name="Google Shape;328;g10cb4b2c4f3_0_355"/>
          <p:cNvCxnSpPr/>
          <p:nvPr/>
        </p:nvCxnSpPr>
        <p:spPr>
          <a:xfrm rot="10800000">
            <a:off x="7007350" y="3576900"/>
            <a:ext cx="225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cb4b2c4f3_0_365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As funcionalidades são menos utilizadas durante o fim de semana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35" name="Google Shape;335;g10cb4b2c4f3_0_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0cb4b2c4f3_0_365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10cb4b2c4f3_0_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12" y="3191150"/>
            <a:ext cx="16129576" cy="52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cb4b2c4f3_0_376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 total de acessos a plataforma apresenta tendência de aumento desde abril/20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44" name="Google Shape;344;g10cb4b2c4f3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0cb4b2c4f3_0_376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10cb4b2c4f3_0_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75" y="2903225"/>
            <a:ext cx="13176250" cy="554788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cb4b2c4f3_0_376"/>
          <p:cNvSpPr/>
          <p:nvPr/>
        </p:nvSpPr>
        <p:spPr>
          <a:xfrm>
            <a:off x="6830568" y="5650109"/>
            <a:ext cx="263400" cy="244500"/>
          </a:xfrm>
          <a:prstGeom prst="ellipse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g10cb4b2c4f3_0_376"/>
          <p:cNvCxnSpPr/>
          <p:nvPr/>
        </p:nvCxnSpPr>
        <p:spPr>
          <a:xfrm rot="10800000">
            <a:off x="6968675" y="5926925"/>
            <a:ext cx="0" cy="141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9" name="Google Shape;349;g10cb4b2c4f3_0_376"/>
          <p:cNvSpPr txBox="1"/>
          <p:nvPr/>
        </p:nvSpPr>
        <p:spPr>
          <a:xfrm>
            <a:off x="7093963" y="6326216"/>
            <a:ext cx="2416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Spartan"/>
                <a:ea typeface="Spartan"/>
                <a:cs typeface="Spartan"/>
                <a:sym typeface="Spartan"/>
              </a:rPr>
              <a:t>início do aumento de acessos</a:t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10cb4b2c4f3_0_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88" y="2739451"/>
            <a:ext cx="14185826" cy="696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cb4b2c4f3_0_388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 aumento parece acontecer simultaneamente em todas as funcionalidades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57" name="Google Shape;357;g10cb4b2c4f3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0cb4b2c4f3_0_388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g10cb4b2c4f3_0_388"/>
          <p:cNvCxnSpPr/>
          <p:nvPr/>
        </p:nvCxnSpPr>
        <p:spPr>
          <a:xfrm rot="10800000">
            <a:off x="6876725" y="3514288"/>
            <a:ext cx="0" cy="3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0" name="Google Shape;360;g10cb4b2c4f3_0_388"/>
          <p:cNvSpPr txBox="1"/>
          <p:nvPr/>
        </p:nvSpPr>
        <p:spPr>
          <a:xfrm>
            <a:off x="6876713" y="3804891"/>
            <a:ext cx="2416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Spartan"/>
                <a:ea typeface="Spartan"/>
                <a:cs typeface="Spartan"/>
                <a:sym typeface="Spartan"/>
              </a:rPr>
              <a:t>início do aumento de acessos</a:t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10cb4b2c4f3_0_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57" y="3328430"/>
            <a:ext cx="13568375" cy="50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0cb4b2c4f3_0_402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 aumento também aparece em todas as faixas de MRR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68" name="Google Shape;368;g10cb4b2c4f3_0_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0cb4b2c4f3_0_402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g10cb4b2c4f3_0_402"/>
          <p:cNvCxnSpPr/>
          <p:nvPr/>
        </p:nvCxnSpPr>
        <p:spPr>
          <a:xfrm rot="10800000">
            <a:off x="6190925" y="3971488"/>
            <a:ext cx="0" cy="3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1" name="Google Shape;371;g10cb4b2c4f3_0_402"/>
          <p:cNvSpPr txBox="1"/>
          <p:nvPr/>
        </p:nvSpPr>
        <p:spPr>
          <a:xfrm>
            <a:off x="6190913" y="4262091"/>
            <a:ext cx="2416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Spartan"/>
                <a:ea typeface="Spartan"/>
                <a:cs typeface="Spartan"/>
                <a:sym typeface="Spartan"/>
              </a:rPr>
              <a:t>início do aumento de acessos</a:t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10cb4b2c4f3_0_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12" y="3414726"/>
            <a:ext cx="13569695" cy="505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0cb4b2c4f3_0_413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 aumento também aparece em todos segmentos de mercado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79" name="Google Shape;379;g10cb4b2c4f3_0_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0cb4b2c4f3_0_413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cb4b2c4f3_0_413"/>
          <p:cNvCxnSpPr/>
          <p:nvPr/>
        </p:nvCxnSpPr>
        <p:spPr>
          <a:xfrm rot="10800000">
            <a:off x="6114725" y="3971488"/>
            <a:ext cx="0" cy="3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2" name="Google Shape;382;g10cb4b2c4f3_0_413"/>
          <p:cNvSpPr txBox="1"/>
          <p:nvPr/>
        </p:nvSpPr>
        <p:spPr>
          <a:xfrm>
            <a:off x="6114713" y="4262091"/>
            <a:ext cx="2416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Spartan"/>
                <a:ea typeface="Spartan"/>
                <a:cs typeface="Spartan"/>
                <a:sym typeface="Spartan"/>
              </a:rPr>
              <a:t>início do aumento de acessos</a:t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b4b2c4f3_0_207"/>
          <p:cNvSpPr/>
          <p:nvPr/>
        </p:nvSpPr>
        <p:spPr>
          <a:xfrm>
            <a:off x="228600" y="208741"/>
            <a:ext cx="17830800" cy="9869400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>
                <a:solidFill>
                  <a:srgbClr val="F2FAFF"/>
                </a:solidFill>
                <a:latin typeface="Spartan"/>
                <a:ea typeface="Spartan"/>
                <a:cs typeface="Spartan"/>
                <a:sym typeface="Spartan"/>
              </a:rPr>
              <a:t>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g10cb4b2c4f3_0_207"/>
          <p:cNvGrpSpPr/>
          <p:nvPr/>
        </p:nvGrpSpPr>
        <p:grpSpPr>
          <a:xfrm>
            <a:off x="-1143587" y="-2380384"/>
            <a:ext cx="4396921" cy="6663854"/>
            <a:chOff x="0" y="0"/>
            <a:chExt cx="5862561" cy="8885139"/>
          </a:xfrm>
        </p:grpSpPr>
        <p:sp>
          <p:nvSpPr>
            <p:cNvPr id="389" name="Google Shape;389;g10cb4b2c4f3_0_207"/>
            <p:cNvSpPr/>
            <p:nvPr/>
          </p:nvSpPr>
          <p:spPr>
            <a:xfrm>
              <a:off x="1034222" y="6980139"/>
              <a:ext cx="1896499" cy="1905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10cb4b2c4f3_0_207"/>
            <p:cNvSpPr/>
            <p:nvPr/>
          </p:nvSpPr>
          <p:spPr>
            <a:xfrm>
              <a:off x="0" y="0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g10cb4b2c4f3_0_207"/>
          <p:cNvGrpSpPr/>
          <p:nvPr/>
        </p:nvGrpSpPr>
        <p:grpSpPr>
          <a:xfrm>
            <a:off x="14942490" y="5925895"/>
            <a:ext cx="4396921" cy="6663854"/>
            <a:chOff x="4839" y="-1275"/>
            <a:chExt cx="5862561" cy="8885139"/>
          </a:xfrm>
        </p:grpSpPr>
        <p:sp>
          <p:nvSpPr>
            <p:cNvPr id="392" name="Google Shape;392;g10cb4b2c4f3_0_207"/>
            <p:cNvSpPr/>
            <p:nvPr/>
          </p:nvSpPr>
          <p:spPr>
            <a:xfrm rot="10800000">
              <a:off x="2936679" y="-1275"/>
              <a:ext cx="1896500" cy="1905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10cb4b2c4f3_0_207"/>
            <p:cNvSpPr/>
            <p:nvPr/>
          </p:nvSpPr>
          <p:spPr>
            <a:xfrm rot="10800000">
              <a:off x="4839" y="3021303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g10cb4b2c4f3_0_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0cb4b2c4f3_0_435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0cb4b2c4f3_0_435"/>
          <p:cNvSpPr txBox="1"/>
          <p:nvPr/>
        </p:nvSpPr>
        <p:spPr>
          <a:xfrm>
            <a:off x="2152613" y="9618500"/>
            <a:ext cx="14916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partan"/>
                <a:ea typeface="Spartan"/>
                <a:cs typeface="Spartan"/>
                <a:sym typeface="Spartan"/>
              </a:rPr>
              <a:t>Link: </a:t>
            </a:r>
            <a:r>
              <a:rPr lang="en-US" u="sng">
                <a:solidFill>
                  <a:schemeClr val="hlink"/>
                </a:solidFill>
                <a:latin typeface="Spartan"/>
                <a:ea typeface="Spartan"/>
                <a:cs typeface="Spartan"/>
                <a:sym typeface="Spartan"/>
                <a:hlinkClick r:id="rId4"/>
              </a:rPr>
              <a:t>https://public.tableau.com/app/profile/j.ssica.villar/viz/Dashboard_16415929568190/Mtricasprincipais?publish=yes</a:t>
            </a:r>
            <a:r>
              <a:rPr lang="en-US">
                <a:latin typeface="Spartan"/>
                <a:ea typeface="Spartan"/>
                <a:cs typeface="Spartan"/>
                <a:sym typeface="Spartan"/>
              </a:rPr>
              <a:t> </a:t>
            </a:r>
            <a:endParaRPr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402" name="Google Shape;402;g10cb4b2c4f3_0_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5062" y="381001"/>
            <a:ext cx="11017875" cy="91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cb4b2c4f3_0_197"/>
          <p:cNvSpPr/>
          <p:nvPr/>
        </p:nvSpPr>
        <p:spPr>
          <a:xfrm>
            <a:off x="228600" y="208741"/>
            <a:ext cx="17830800" cy="9869400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>
                <a:solidFill>
                  <a:srgbClr val="F2FAFF"/>
                </a:solidFill>
                <a:latin typeface="Spartan"/>
                <a:ea typeface="Spartan"/>
                <a:cs typeface="Spartan"/>
                <a:sym typeface="Spartan"/>
              </a:rPr>
              <a:t>Conclusão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g10cb4b2c4f3_0_197"/>
          <p:cNvGrpSpPr/>
          <p:nvPr/>
        </p:nvGrpSpPr>
        <p:grpSpPr>
          <a:xfrm>
            <a:off x="-1143587" y="-2380384"/>
            <a:ext cx="4396921" cy="6663854"/>
            <a:chOff x="0" y="0"/>
            <a:chExt cx="5862561" cy="8885139"/>
          </a:xfrm>
        </p:grpSpPr>
        <p:sp>
          <p:nvSpPr>
            <p:cNvPr id="409" name="Google Shape;409;g10cb4b2c4f3_0_197"/>
            <p:cNvSpPr/>
            <p:nvPr/>
          </p:nvSpPr>
          <p:spPr>
            <a:xfrm>
              <a:off x="1034222" y="6980139"/>
              <a:ext cx="1896499" cy="1905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10cb4b2c4f3_0_197"/>
            <p:cNvSpPr/>
            <p:nvPr/>
          </p:nvSpPr>
          <p:spPr>
            <a:xfrm>
              <a:off x="0" y="0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g10cb4b2c4f3_0_197"/>
          <p:cNvGrpSpPr/>
          <p:nvPr/>
        </p:nvGrpSpPr>
        <p:grpSpPr>
          <a:xfrm>
            <a:off x="14942490" y="5925895"/>
            <a:ext cx="4396921" cy="6663854"/>
            <a:chOff x="4839" y="-1275"/>
            <a:chExt cx="5862561" cy="8885139"/>
          </a:xfrm>
        </p:grpSpPr>
        <p:sp>
          <p:nvSpPr>
            <p:cNvPr id="412" name="Google Shape;412;g10cb4b2c4f3_0_197"/>
            <p:cNvSpPr/>
            <p:nvPr/>
          </p:nvSpPr>
          <p:spPr>
            <a:xfrm rot="10800000">
              <a:off x="2936679" y="-1275"/>
              <a:ext cx="1896500" cy="1905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10cb4b2c4f3_0_197"/>
            <p:cNvSpPr/>
            <p:nvPr/>
          </p:nvSpPr>
          <p:spPr>
            <a:xfrm rot="10800000">
              <a:off x="4839" y="3021303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cb4b2c4f3_0_447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US" sz="52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Conclusão</a:t>
            </a:r>
            <a:endParaRPr b="1" i="0" sz="52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420" name="Google Shape;420;g10cb4b2c4f3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0cb4b2c4f3_0_447"/>
          <p:cNvSpPr txBox="1"/>
          <p:nvPr/>
        </p:nvSpPr>
        <p:spPr>
          <a:xfrm>
            <a:off x="1344900" y="2376300"/>
            <a:ext cx="15723900" cy="60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28% dos usuários não estão ativos hoje. Existe uma </a:t>
            </a: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oportunidade</a:t>
            </a: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 de explorarmos mais esses usuários e </a:t>
            </a: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entendermos o porquê deles não terem mais assinatura ativa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Mais de 95%</a:t>
            </a: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 da base de clientes são dos </a:t>
            </a: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segmentos D, E e C</a:t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92% dos clientes estão na faixa de MRR </a:t>
            </a: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médio, baixo e muito baixo</a:t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As funcionalidades são menos utilizadas durante o </a:t>
            </a: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fim de semana</a:t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O total de acessos a plataforma apresenta </a:t>
            </a: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tendência de aumento desde abril/20</a:t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22" name="Google Shape;422;g10cb4b2c4f3_0_447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10cb4b2c4f3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0918" y="8133001"/>
            <a:ext cx="4935681" cy="493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0cb4b2c4f3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7930" y="-5122718"/>
            <a:ext cx="7730836" cy="773083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0cb4b2c4f3_0_94"/>
          <p:cNvSpPr txBox="1"/>
          <p:nvPr/>
        </p:nvSpPr>
        <p:spPr>
          <a:xfrm>
            <a:off x="914400" y="1943100"/>
            <a:ext cx="74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-US" sz="5200" u="none" cap="none" strike="noStrike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Agenda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0cb4b2c4f3_0_94"/>
          <p:cNvSpPr txBox="1"/>
          <p:nvPr/>
        </p:nvSpPr>
        <p:spPr>
          <a:xfrm>
            <a:off x="914400" y="3311850"/>
            <a:ext cx="127287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Objetivo da análise</a:t>
            </a:r>
            <a:endParaRPr sz="28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Análise exploratória</a:t>
            </a:r>
            <a:endParaRPr sz="28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Dashboard</a:t>
            </a:r>
            <a:endParaRPr sz="28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Conlusão</a:t>
            </a:r>
            <a:endParaRPr sz="28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4357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cb4b2c4f3_0_543"/>
          <p:cNvSpPr/>
          <p:nvPr/>
        </p:nvSpPr>
        <p:spPr>
          <a:xfrm>
            <a:off x="228600" y="189691"/>
            <a:ext cx="17830800" cy="98694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g10cb4b2c4f3_0_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5772543" y="-301871"/>
            <a:ext cx="3559661" cy="355966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0cb4b2c4f3_0_543"/>
          <p:cNvSpPr/>
          <p:nvPr/>
        </p:nvSpPr>
        <p:spPr>
          <a:xfrm>
            <a:off x="-474747" y="-478531"/>
            <a:ext cx="1691045" cy="1698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b4b2c4f3_0_543"/>
          <p:cNvSpPr/>
          <p:nvPr/>
        </p:nvSpPr>
        <p:spPr>
          <a:xfrm>
            <a:off x="16062564" y="2361347"/>
            <a:ext cx="1201116" cy="1206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0cb4b2c4f3_0_543"/>
          <p:cNvSpPr txBox="1"/>
          <p:nvPr/>
        </p:nvSpPr>
        <p:spPr>
          <a:xfrm>
            <a:off x="994975" y="3776695"/>
            <a:ext cx="98724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2FAFF"/>
                </a:solidFill>
                <a:latin typeface="Spartan"/>
                <a:ea typeface="Spartan"/>
                <a:cs typeface="Spartan"/>
                <a:sym typeface="Spartan"/>
              </a:rPr>
              <a:t>Obrigada!</a:t>
            </a:r>
            <a:endParaRPr b="0" i="0" sz="9600" u="none" cap="none" strike="noStrike">
              <a:solidFill>
                <a:srgbClr val="F2FA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400" u="none" cap="none" strike="noStrike">
                <a:solidFill>
                  <a:srgbClr val="F2FAFF"/>
                </a:solidFill>
                <a:latin typeface="Spartan"/>
                <a:ea typeface="Spartan"/>
                <a:cs typeface="Spartan"/>
                <a:sym typeface="Spartan"/>
              </a:rPr>
              <a:t>Jéssica Villar</a:t>
            </a:r>
            <a:endParaRPr sz="2400">
              <a:solidFill>
                <a:srgbClr val="F2FAFF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32" name="Google Shape;432;g10cb4b2c4f3_0_543"/>
          <p:cNvSpPr/>
          <p:nvPr/>
        </p:nvSpPr>
        <p:spPr>
          <a:xfrm>
            <a:off x="13151823" y="8725766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cb4b2c4f3_0_217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US" sz="52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Objetivo da análise</a:t>
            </a:r>
            <a:endParaRPr b="1" i="0" sz="52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56" name="Google Shape;256;g10cb4b2c4f3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0cb4b2c4f3_0_217"/>
          <p:cNvSpPr txBox="1"/>
          <p:nvPr/>
        </p:nvSpPr>
        <p:spPr>
          <a:xfrm>
            <a:off x="1344900" y="2376300"/>
            <a:ext cx="15723900" cy="52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A análise tem como objetivo </a:t>
            </a:r>
            <a:r>
              <a:rPr b="1" lang="en-US" sz="2400">
                <a:solidFill>
                  <a:schemeClr val="lt1"/>
                </a:solidFill>
                <a:highlight>
                  <a:srgbClr val="43C3DD"/>
                </a:highlight>
                <a:latin typeface="Spartan"/>
                <a:ea typeface="Spartan"/>
                <a:cs typeface="Spartan"/>
                <a:sym typeface="Spartan"/>
              </a:rPr>
              <a:t>explorar os dados de clientes e de funcionalidade</a:t>
            </a:r>
            <a:r>
              <a:rPr lang="en-US" sz="24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 de um produto hipotético.</a:t>
            </a:r>
            <a:endParaRPr b="0" i="0" sz="2400" u="none" cap="none" strike="noStrike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58" name="Google Shape;258;g10cb4b2c4f3_0_217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cb4b2c4f3_0_187"/>
          <p:cNvSpPr/>
          <p:nvPr/>
        </p:nvSpPr>
        <p:spPr>
          <a:xfrm>
            <a:off x="228600" y="208741"/>
            <a:ext cx="17830800" cy="9869400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>
                <a:solidFill>
                  <a:srgbClr val="F2FAFF"/>
                </a:solidFill>
                <a:latin typeface="Spartan"/>
                <a:ea typeface="Spartan"/>
                <a:cs typeface="Spartan"/>
                <a:sym typeface="Spartan"/>
              </a:rPr>
              <a:t>Análise exploratória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g10cb4b2c4f3_0_187"/>
          <p:cNvGrpSpPr/>
          <p:nvPr/>
        </p:nvGrpSpPr>
        <p:grpSpPr>
          <a:xfrm>
            <a:off x="-1143587" y="-2380384"/>
            <a:ext cx="4396921" cy="6663854"/>
            <a:chOff x="0" y="0"/>
            <a:chExt cx="5862561" cy="8885139"/>
          </a:xfrm>
        </p:grpSpPr>
        <p:sp>
          <p:nvSpPr>
            <p:cNvPr id="265" name="Google Shape;265;g10cb4b2c4f3_0_187"/>
            <p:cNvSpPr/>
            <p:nvPr/>
          </p:nvSpPr>
          <p:spPr>
            <a:xfrm>
              <a:off x="1034222" y="6980139"/>
              <a:ext cx="1896499" cy="1905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10cb4b2c4f3_0_187"/>
            <p:cNvSpPr/>
            <p:nvPr/>
          </p:nvSpPr>
          <p:spPr>
            <a:xfrm>
              <a:off x="0" y="0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10cb4b2c4f3_0_187"/>
          <p:cNvGrpSpPr/>
          <p:nvPr/>
        </p:nvGrpSpPr>
        <p:grpSpPr>
          <a:xfrm>
            <a:off x="14942490" y="5925895"/>
            <a:ext cx="4396921" cy="6663854"/>
            <a:chOff x="4839" y="-1275"/>
            <a:chExt cx="5862561" cy="8885139"/>
          </a:xfrm>
        </p:grpSpPr>
        <p:sp>
          <p:nvSpPr>
            <p:cNvPr id="268" name="Google Shape;268;g10cb4b2c4f3_0_187"/>
            <p:cNvSpPr/>
            <p:nvPr/>
          </p:nvSpPr>
          <p:spPr>
            <a:xfrm rot="10800000">
              <a:off x="2936679" y="-1275"/>
              <a:ext cx="1896500" cy="1905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cb4b2c4f3_0_187"/>
            <p:cNvSpPr/>
            <p:nvPr/>
          </p:nvSpPr>
          <p:spPr>
            <a:xfrm rot="10800000">
              <a:off x="4839" y="3021303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b4b2c4f3_0_313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72% dos clientes estão ativos hoje, enquanto 28% dos clientes cancelaram a assinatura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76" name="Google Shape;276;g10cb4b2c4f3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cb4b2c4f3_0_313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10cb4b2c4f3_0_313"/>
          <p:cNvPicPr preferRelativeResize="0"/>
          <p:nvPr/>
        </p:nvPicPr>
        <p:blipFill rotWithShape="1">
          <a:blip r:embed="rId4">
            <a:alphaModFix/>
          </a:blip>
          <a:srcRect b="0" l="65265" r="0" t="0"/>
          <a:stretch/>
        </p:blipFill>
        <p:spPr>
          <a:xfrm>
            <a:off x="2504695" y="3146500"/>
            <a:ext cx="454915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cb4b2c4f3_0_301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72% dos clientes estão ativos hoje, enquanto 28% dos clientes cancelaram a assinatura</a:t>
            </a:r>
            <a:endParaRPr sz="4000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sz="4000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85" name="Google Shape;285;g10cb4b2c4f3_0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0cb4b2c4f3_0_301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10cb4b2c4f3_0_301"/>
          <p:cNvPicPr preferRelativeResize="0"/>
          <p:nvPr/>
        </p:nvPicPr>
        <p:blipFill rotWithShape="1">
          <a:blip r:embed="rId4">
            <a:alphaModFix/>
          </a:blip>
          <a:srcRect b="0" l="65265" r="0" t="0"/>
          <a:stretch/>
        </p:blipFill>
        <p:spPr>
          <a:xfrm>
            <a:off x="2504695" y="3146500"/>
            <a:ext cx="454915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0cb4b2c4f3_0_301"/>
          <p:cNvSpPr txBox="1"/>
          <p:nvPr/>
        </p:nvSpPr>
        <p:spPr>
          <a:xfrm>
            <a:off x="8589425" y="7442950"/>
            <a:ext cx="7554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Por que existe um volume tão alto de clientes com assinatura cancelada?</a:t>
            </a:r>
            <a:endParaRPr b="1"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Vale a pena se aprofundar mais para entender esse ponto: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900"/>
              <a:buFont typeface="Spartan"/>
              <a:buChar char="●"/>
            </a:pPr>
            <a:r>
              <a:rPr lang="en-US" sz="19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realizar pesquisas com esses usuários</a:t>
            </a:r>
            <a:endParaRPr sz="19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900"/>
              <a:buFont typeface="Spartan"/>
              <a:buChar char="●"/>
            </a:pPr>
            <a:r>
              <a:rPr lang="en-US" sz="19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verificar se existe um padrão de comportamento ou característica dos usuários que cancelam a assinatura</a:t>
            </a:r>
            <a:endParaRPr sz="19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289" name="Google Shape;289;g10cb4b2c4f3_0_301"/>
          <p:cNvCxnSpPr/>
          <p:nvPr/>
        </p:nvCxnSpPr>
        <p:spPr>
          <a:xfrm rot="10800000">
            <a:off x="6387600" y="8657650"/>
            <a:ext cx="126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cb4b2c4f3_0_334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95.4% dos clientes são dos segmentos D, E e C. </a:t>
            </a:r>
            <a:endParaRPr sz="4000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Os segmentos B, A  e Outros representam menos de 4% da base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96" name="Google Shape;296;g10cb4b2c4f3_0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0cb4b2c4f3_0_334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10cb4b2c4f3_0_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456" y="3583525"/>
            <a:ext cx="4981575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cb4b2c4f3_0_323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95.4% dos clientes são dos segmentos D, E e C. </a:t>
            </a:r>
            <a:endParaRPr sz="4000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Os segmentos B, A  e Outros representam menos de 4% da base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05" name="Google Shape;305;g10cb4b2c4f3_0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0cb4b2c4f3_0_323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10cb4b2c4f3_0_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456" y="3583525"/>
            <a:ext cx="4981575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cb4b2c4f3_0_323"/>
          <p:cNvSpPr txBox="1"/>
          <p:nvPr/>
        </p:nvSpPr>
        <p:spPr>
          <a:xfrm>
            <a:off x="9211375" y="5922325"/>
            <a:ext cx="7554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A baixa representatividade dos segmentos B, A e Outros pode significar que: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existe uma oportunidade de mercado nesses segmentos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2200"/>
              <a:buFont typeface="Spartan"/>
              <a:buChar char="●"/>
            </a:pPr>
            <a:r>
              <a:rPr lang="en-US" sz="2200">
                <a:solidFill>
                  <a:srgbClr val="244357"/>
                </a:solidFill>
                <a:latin typeface="Spartan"/>
                <a:ea typeface="Spartan"/>
                <a:cs typeface="Spartan"/>
                <a:sym typeface="Spartan"/>
              </a:rPr>
              <a:t>tais segmentos não fazem parte do público alvo da empresa</a:t>
            </a:r>
            <a:endParaRPr sz="2200">
              <a:solidFill>
                <a:srgbClr val="24435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0cb4b2c4f3_0_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56" y="3250150"/>
            <a:ext cx="5229225" cy="62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0cb4b2c4f3_0_344"/>
          <p:cNvSpPr txBox="1"/>
          <p:nvPr/>
        </p:nvSpPr>
        <p:spPr>
          <a:xfrm>
            <a:off x="1028700" y="1057275"/>
            <a:ext cx="16040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92% dos clientes estão na faixa de MRR </a:t>
            </a: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médio</a:t>
            </a:r>
            <a:r>
              <a:rPr lang="en-US" sz="4000">
                <a:solidFill>
                  <a:srgbClr val="43C3DD"/>
                </a:solidFill>
                <a:latin typeface="Spartan"/>
                <a:ea typeface="Spartan"/>
                <a:cs typeface="Spartan"/>
                <a:sym typeface="Spartan"/>
              </a:rPr>
              <a:t>, baixo e muito baixo</a:t>
            </a:r>
            <a:endParaRPr i="0" sz="4000" u="none" cap="none" strike="noStrike">
              <a:solidFill>
                <a:srgbClr val="43C3D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316" name="Google Shape;316;g10cb4b2c4f3_0_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52555" y="8451106"/>
            <a:ext cx="4305110" cy="43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0cb4b2c4f3_0_344"/>
          <p:cNvSpPr/>
          <p:nvPr/>
        </p:nvSpPr>
        <p:spPr>
          <a:xfrm>
            <a:off x="15059025" y="-3371850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