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Barlow Condensed SemiBold"/>
      <p:regular r:id="rId26"/>
      <p:bold r:id="rId27"/>
      <p:italic r:id="rId28"/>
      <p:boldItalic r:id="rId29"/>
    </p:embeddedFont>
    <p:embeddedFont>
      <p:font typeface="Barlow Condensed Medium"/>
      <p:regular r:id="rId30"/>
      <p:bold r:id="rId31"/>
      <p:italic r:id="rId32"/>
      <p:boldItalic r:id="rId33"/>
    </p:embeddedFont>
    <p:embeddedFont>
      <p:font typeface="Arvo"/>
      <p:regular r:id="rId34"/>
      <p:bold r:id="rId35"/>
      <p:italic r:id="rId36"/>
      <p:boldItalic r:id="rId37"/>
    </p:embeddedFont>
    <p:embeddedFont>
      <p:font typeface="Barlow Condensed"/>
      <p:regular r:id="rId38"/>
      <p:bold r:id="rId39"/>
      <p:italic r:id="rId40"/>
      <p:boldItalic r:id="rId41"/>
    </p:embeddedFont>
    <p:embeddedFont>
      <p:font typeface="Fira Sans Extra Condensed Medium"/>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italic.fntdata"/><Relationship Id="rId42" Type="http://schemas.openxmlformats.org/officeDocument/2006/relationships/font" Target="fonts/FiraSansExtraCondensedMedium-regular.fntdata"/><Relationship Id="rId41" Type="http://schemas.openxmlformats.org/officeDocument/2006/relationships/font" Target="fonts/BarlowCondensed-boldItalic.fntdata"/><Relationship Id="rId44" Type="http://schemas.openxmlformats.org/officeDocument/2006/relationships/font" Target="fonts/FiraSansExtraCondensedMedium-italic.fntdata"/><Relationship Id="rId43" Type="http://schemas.openxmlformats.org/officeDocument/2006/relationships/font" Target="fonts/FiraSansExtraCondensedMedium-bold.fntdata"/><Relationship Id="rId46" Type="http://schemas.openxmlformats.org/officeDocument/2006/relationships/font" Target="fonts/CenturyGothic-regular.fntdata"/><Relationship Id="rId45" Type="http://schemas.openxmlformats.org/officeDocument/2006/relationships/font" Target="fonts/FiraSansExtraCondensed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CondensedMedium-bold.fntdata"/><Relationship Id="rId30" Type="http://schemas.openxmlformats.org/officeDocument/2006/relationships/font" Target="fonts/BarlowCondensedMedium-regular.fntdata"/><Relationship Id="rId33" Type="http://schemas.openxmlformats.org/officeDocument/2006/relationships/font" Target="fonts/BarlowCondensedMedium-boldItalic.fntdata"/><Relationship Id="rId32" Type="http://schemas.openxmlformats.org/officeDocument/2006/relationships/font" Target="fonts/BarlowCondensedMedium-italic.fntdata"/><Relationship Id="rId35" Type="http://schemas.openxmlformats.org/officeDocument/2006/relationships/font" Target="fonts/Arvo-bold.fntdata"/><Relationship Id="rId34" Type="http://schemas.openxmlformats.org/officeDocument/2006/relationships/font" Target="fonts/Arvo-regular.fntdata"/><Relationship Id="rId37" Type="http://schemas.openxmlformats.org/officeDocument/2006/relationships/font" Target="fonts/Arvo-boldItalic.fntdata"/><Relationship Id="rId36" Type="http://schemas.openxmlformats.org/officeDocument/2006/relationships/font" Target="fonts/Arvo-italic.fntdata"/><Relationship Id="rId39" Type="http://schemas.openxmlformats.org/officeDocument/2006/relationships/font" Target="fonts/BarlowCondensed-bold.fntdata"/><Relationship Id="rId38" Type="http://schemas.openxmlformats.org/officeDocument/2006/relationships/font" Target="fonts/BarlowCondensed-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BarlowCondensedSemiBold-regular.fntdata"/><Relationship Id="rId25" Type="http://schemas.openxmlformats.org/officeDocument/2006/relationships/slide" Target="slides/slide20.xml"/><Relationship Id="rId28" Type="http://schemas.openxmlformats.org/officeDocument/2006/relationships/font" Target="fonts/BarlowCondensedSemiBold-italic.fntdata"/><Relationship Id="rId27" Type="http://schemas.openxmlformats.org/officeDocument/2006/relationships/font" Target="fonts/BarlowCondensedSemiBold-bold.fntdata"/><Relationship Id="rId29" Type="http://schemas.openxmlformats.org/officeDocument/2006/relationships/font" Target="fonts/BarlowCondensed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We are group 6, welcome to our project presentation.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adc1404ce9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adc1404ce9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adc1404ce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adc1404ce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adc1404ce9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adc1404ce9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adc1404ce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adc1404ce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a25ba8ac7d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a25ba8ac7d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a25ba8ac7d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a25ba8ac7d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55e1ed11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55e1ed11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55e1ed11e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55e1ed11e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g55e1ed11e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9" name="Google Shape;1169;g55e1ed11e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55e1ed11e4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55e1ed11e4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55d2caba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55d2caba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s" sz="1200">
                <a:solidFill>
                  <a:schemeClr val="dk1"/>
                </a:solidFill>
              </a:rPr>
              <a:t>I will explain the first part about skill extraction.</a:t>
            </a:r>
            <a:endParaRPr sz="12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2" name="Shape 1222"/>
        <p:cNvGrpSpPr/>
        <p:nvPr/>
      </p:nvGrpSpPr>
      <p:grpSpPr>
        <a:xfrm>
          <a:off x="0" y="0"/>
          <a:ext cx="0" cy="0"/>
          <a:chOff x="0" y="0"/>
          <a:chExt cx="0" cy="0"/>
        </a:xfrm>
      </p:grpSpPr>
      <p:sp>
        <p:nvSpPr>
          <p:cNvPr id="1223" name="Google Shape;1223;g55e1ed11e4_0_9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4" name="Google Shape;1224;g55e1ed11e4_0_9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55d2cabac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55d2cabac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chemeClr val="dk1"/>
                </a:solidFill>
                <a:latin typeface="Calibri"/>
                <a:ea typeface="Calibri"/>
                <a:cs typeface="Calibri"/>
                <a:sym typeface="Calibri"/>
              </a:rPr>
              <a:t>The number of extracted words is limited to 50. And most of them important skills.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dafa2dbc5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dafa2dbc5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s" sz="1200">
                <a:solidFill>
                  <a:schemeClr val="dk1"/>
                </a:solidFill>
              </a:rPr>
              <a:t>From the final results, we can find python programming, machine learning and SQL are the most popular skills.</a:t>
            </a:r>
            <a:endParaRPr sz="1200">
              <a:solidFill>
                <a:schemeClr val="dk1"/>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dafa2dbc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adafa2dbc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adafa2dbc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adafa2dbc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a25ba8ac7d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a25ba8ac7d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55e1ed11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55e1ed11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adc1404ce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adc1404c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PENING" type="title">
  <p:cSld name="TITLE">
    <p:bg>
      <p:bgPr>
        <a:solidFill>
          <a:srgbClr val="E9E6E1"/>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1795512" y="1245627"/>
            <a:ext cx="55530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
    <p:bg>
      <p:bgPr>
        <a:solidFill>
          <a:srgbClr val="E9E6E1"/>
        </a:solidFill>
      </p:bgPr>
    </p:bg>
    <p:spTree>
      <p:nvGrpSpPr>
        <p:cNvPr id="97" name="Shape 97"/>
        <p:cNvGrpSpPr/>
        <p:nvPr/>
      </p:nvGrpSpPr>
      <p:grpSpPr>
        <a:xfrm>
          <a:off x="0" y="0"/>
          <a:ext cx="0" cy="0"/>
          <a:chOff x="0" y="0"/>
          <a:chExt cx="0" cy="0"/>
        </a:xfrm>
      </p:grpSpPr>
      <p:sp>
        <p:nvSpPr>
          <p:cNvPr id="98" name="Google Shape;98;p3"/>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rtl="0" algn="r">
              <a:spcBef>
                <a:spcPts val="0"/>
              </a:spcBef>
              <a:spcAft>
                <a:spcPts val="0"/>
              </a:spcAft>
              <a:buClr>
                <a:srgbClr val="0B139E"/>
              </a:buClr>
              <a:buSzPts val="5200"/>
              <a:buNone/>
              <a:defRPr sz="5200">
                <a:solidFill>
                  <a:srgbClr val="0B139E"/>
                </a:solidFill>
              </a:defRPr>
            </a:lvl2pPr>
            <a:lvl3pPr lvl="2" rtl="0" algn="r">
              <a:spcBef>
                <a:spcPts val="0"/>
              </a:spcBef>
              <a:spcAft>
                <a:spcPts val="0"/>
              </a:spcAft>
              <a:buClr>
                <a:srgbClr val="0B139E"/>
              </a:buClr>
              <a:buSzPts val="5200"/>
              <a:buNone/>
              <a:defRPr sz="5200">
                <a:solidFill>
                  <a:srgbClr val="0B139E"/>
                </a:solidFill>
              </a:defRPr>
            </a:lvl3pPr>
            <a:lvl4pPr lvl="3" rtl="0" algn="r">
              <a:spcBef>
                <a:spcPts val="0"/>
              </a:spcBef>
              <a:spcAft>
                <a:spcPts val="0"/>
              </a:spcAft>
              <a:buClr>
                <a:srgbClr val="0B139E"/>
              </a:buClr>
              <a:buSzPts val="5200"/>
              <a:buNone/>
              <a:defRPr sz="5200">
                <a:solidFill>
                  <a:srgbClr val="0B139E"/>
                </a:solidFill>
              </a:defRPr>
            </a:lvl4pPr>
            <a:lvl5pPr lvl="4" rtl="0" algn="r">
              <a:spcBef>
                <a:spcPts val="0"/>
              </a:spcBef>
              <a:spcAft>
                <a:spcPts val="0"/>
              </a:spcAft>
              <a:buClr>
                <a:srgbClr val="0B139E"/>
              </a:buClr>
              <a:buSzPts val="5200"/>
              <a:buNone/>
              <a:defRPr sz="5200">
                <a:solidFill>
                  <a:srgbClr val="0B139E"/>
                </a:solidFill>
              </a:defRPr>
            </a:lvl5pPr>
            <a:lvl6pPr lvl="5" rtl="0" algn="r">
              <a:spcBef>
                <a:spcPts val="0"/>
              </a:spcBef>
              <a:spcAft>
                <a:spcPts val="0"/>
              </a:spcAft>
              <a:buClr>
                <a:srgbClr val="0B139E"/>
              </a:buClr>
              <a:buSzPts val="5200"/>
              <a:buNone/>
              <a:defRPr sz="5200">
                <a:solidFill>
                  <a:srgbClr val="0B139E"/>
                </a:solidFill>
              </a:defRPr>
            </a:lvl6pPr>
            <a:lvl7pPr lvl="6" rtl="0" algn="r">
              <a:spcBef>
                <a:spcPts val="0"/>
              </a:spcBef>
              <a:spcAft>
                <a:spcPts val="0"/>
              </a:spcAft>
              <a:buClr>
                <a:srgbClr val="0B139E"/>
              </a:buClr>
              <a:buSzPts val="5200"/>
              <a:buNone/>
              <a:defRPr sz="5200">
                <a:solidFill>
                  <a:srgbClr val="0B139E"/>
                </a:solidFill>
              </a:defRPr>
            </a:lvl7pPr>
            <a:lvl8pPr lvl="7" rtl="0" algn="r">
              <a:spcBef>
                <a:spcPts val="0"/>
              </a:spcBef>
              <a:spcAft>
                <a:spcPts val="0"/>
              </a:spcAft>
              <a:buClr>
                <a:srgbClr val="0B139E"/>
              </a:buClr>
              <a:buSzPts val="5200"/>
              <a:buNone/>
              <a:defRPr sz="5200">
                <a:solidFill>
                  <a:srgbClr val="0B139E"/>
                </a:solidFill>
              </a:defRPr>
            </a:lvl8pPr>
            <a:lvl9pPr lvl="8" rtl="0" algn="r">
              <a:spcBef>
                <a:spcPts val="0"/>
              </a:spcBef>
              <a:spcAft>
                <a:spcPts val="0"/>
              </a:spcAft>
              <a:buClr>
                <a:srgbClr val="0B139E"/>
              </a:buClr>
              <a:buSzPts val="5200"/>
              <a:buNone/>
              <a:defRPr sz="5200">
                <a:solidFill>
                  <a:srgbClr val="0B139E"/>
                </a:solidFill>
              </a:defRPr>
            </a:lvl9pPr>
          </a:lstStyle>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827375" y="1479000"/>
              <a:ext cx="691350" cy="795600"/>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827375" y="1875125"/>
              <a:ext cx="691350" cy="1195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518700" y="2274575"/>
              <a:ext cx="688000" cy="795600"/>
            </a:xfrm>
            <a:custGeom>
              <a:rect b="b" l="l" r="r" t="t"/>
              <a:pathLst>
                <a:path extrusionOk="0" h="31824" w="27520">
                  <a:moveTo>
                    <a:pt x="0" y="0"/>
                  </a:moveTo>
                  <a:lnTo>
                    <a:pt x="0" y="31823"/>
                  </a:lnTo>
                  <a:lnTo>
                    <a:pt x="27520" y="15978"/>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4827375" y="3865700"/>
              <a:ext cx="691350" cy="1195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830700" y="4661275"/>
              <a:ext cx="688025" cy="795600"/>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518700" y="3865700"/>
              <a:ext cx="688000" cy="795600"/>
            </a:xfrm>
            <a:custGeom>
              <a:rect b="b" l="l" r="r" t="t"/>
              <a:pathLst>
                <a:path extrusionOk="0" h="31824" w="27520">
                  <a:moveTo>
                    <a:pt x="0" y="1"/>
                  </a:moveTo>
                  <a:lnTo>
                    <a:pt x="0" y="31824"/>
                  </a:lnTo>
                  <a:lnTo>
                    <a:pt x="27520"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18700" y="2670675"/>
              <a:ext cx="688000" cy="798950"/>
            </a:xfrm>
            <a:custGeom>
              <a:rect b="b" l="l" r="r" t="t"/>
              <a:pathLst>
                <a:path extrusionOk="0" h="31958" w="27520">
                  <a:moveTo>
                    <a:pt x="27520" y="1"/>
                  </a:moveTo>
                  <a:lnTo>
                    <a:pt x="0" y="15979"/>
                  </a:lnTo>
                  <a:lnTo>
                    <a:pt x="27520" y="31957"/>
                  </a:lnTo>
                  <a:lnTo>
                    <a:pt x="2752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4827375" y="3070150"/>
              <a:ext cx="691350" cy="795575"/>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139375" y="2670675"/>
              <a:ext cx="688025" cy="798950"/>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139375" y="3070150"/>
              <a:ext cx="688025" cy="795575"/>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3451375" y="3070150"/>
              <a:ext cx="688025" cy="795575"/>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3451375" y="1479000"/>
              <a:ext cx="688025" cy="795600"/>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3448050" y="1878450"/>
              <a:ext cx="694675" cy="1191725"/>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139375" y="1878450"/>
              <a:ext cx="688025" cy="1191725"/>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382875" y="241450"/>
              <a:ext cx="201000" cy="22935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139375" y="682600"/>
              <a:ext cx="688025" cy="796425"/>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51375" y="4661275"/>
              <a:ext cx="1376025" cy="795600"/>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139375" y="3865700"/>
              <a:ext cx="688025" cy="1195050"/>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139375" y="3469600"/>
              <a:ext cx="688025" cy="795575"/>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827375" y="3469600"/>
              <a:ext cx="691350" cy="795575"/>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827375" y="2670675"/>
              <a:ext cx="691350" cy="798950"/>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3451375" y="3469600"/>
              <a:ext cx="688025" cy="795575"/>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451375" y="2670675"/>
              <a:ext cx="1376025" cy="1195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760050" y="2670675"/>
              <a:ext cx="691350" cy="798950"/>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760050" y="3070150"/>
              <a:ext cx="691350" cy="795575"/>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451375" y="2670675"/>
              <a:ext cx="688025" cy="798950"/>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2072075" y="1479000"/>
              <a:ext cx="688000" cy="795600"/>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67825" y="2486400"/>
              <a:ext cx="322750" cy="371950"/>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065400" y="1412275"/>
              <a:ext cx="218500" cy="254375"/>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2760050" y="1878450"/>
              <a:ext cx="691350" cy="119172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760050" y="1479000"/>
              <a:ext cx="691350" cy="795600"/>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072075" y="3865700"/>
              <a:ext cx="688000" cy="795600"/>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384075" y="4661275"/>
              <a:ext cx="688025" cy="795600"/>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760050" y="3865700"/>
              <a:ext cx="691350" cy="1591175"/>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760050" y="3469600"/>
              <a:ext cx="691350" cy="795575"/>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3448050" y="3469600"/>
              <a:ext cx="691350" cy="159115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60050" y="2670675"/>
              <a:ext cx="1379350" cy="1195050"/>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rot="10800000">
              <a:off x="-26858" y="1455450"/>
              <a:ext cx="365586" cy="420713"/>
            </a:xfrm>
            <a:custGeom>
              <a:rect b="b" l="l" r="r" t="t"/>
              <a:pathLst>
                <a:path extrusionOk="0" h="31824" w="27654">
                  <a:moveTo>
                    <a:pt x="27653" y="1"/>
                  </a:moveTo>
                  <a:lnTo>
                    <a:pt x="0" y="15845"/>
                  </a:lnTo>
                  <a:lnTo>
                    <a:pt x="27653" y="31823"/>
                  </a:lnTo>
                  <a:lnTo>
                    <a:pt x="27653"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rot="10800000">
              <a:off x="-26858" y="1034750"/>
              <a:ext cx="365586" cy="631942"/>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rot="10800000">
              <a:off x="-26858" y="-17866"/>
              <a:ext cx="365586" cy="631942"/>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rot="10800000">
              <a:off x="-26858" y="-227337"/>
              <a:ext cx="363828" cy="420713"/>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rot="10800000">
              <a:off x="-26858" y="614063"/>
              <a:ext cx="365586" cy="420700"/>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10800000">
              <a:off x="338715" y="823521"/>
              <a:ext cx="363828" cy="422485"/>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rot="10800000">
              <a:off x="338715" y="614063"/>
              <a:ext cx="363828" cy="420700"/>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rot="10800000">
              <a:off x="702529" y="614063"/>
              <a:ext cx="363828" cy="420700"/>
            </a:xfrm>
            <a:custGeom>
              <a:rect b="b" l="l" r="r" t="t"/>
              <a:pathLst>
                <a:path extrusionOk="0" h="31823" w="27521">
                  <a:moveTo>
                    <a:pt x="27521" y="0"/>
                  </a:moveTo>
                  <a:lnTo>
                    <a:pt x="1" y="15978"/>
                  </a:lnTo>
                  <a:lnTo>
                    <a:pt x="27521" y="31823"/>
                  </a:lnTo>
                  <a:lnTo>
                    <a:pt x="2752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rot="10800000">
              <a:off x="702529" y="1455450"/>
              <a:ext cx="363828" cy="420713"/>
            </a:xfrm>
            <a:custGeom>
              <a:rect b="b" l="l" r="r" t="t"/>
              <a:pathLst>
                <a:path extrusionOk="0" h="31824" w="27521">
                  <a:moveTo>
                    <a:pt x="27521" y="1"/>
                  </a:moveTo>
                  <a:lnTo>
                    <a:pt x="1" y="15845"/>
                  </a:lnTo>
                  <a:lnTo>
                    <a:pt x="27521" y="31823"/>
                  </a:lnTo>
                  <a:lnTo>
                    <a:pt x="27521" y="1"/>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rot="10800000">
              <a:off x="700771" y="1034750"/>
              <a:ext cx="367344" cy="630184"/>
            </a:xfrm>
            <a:custGeom>
              <a:rect b="b" l="l" r="r" t="t"/>
              <a:pathLst>
                <a:path extrusionOk="0" h="47669" w="27787">
                  <a:moveTo>
                    <a:pt x="1" y="1"/>
                  </a:moveTo>
                  <a:lnTo>
                    <a:pt x="134" y="31823"/>
                  </a:lnTo>
                  <a:lnTo>
                    <a:pt x="27787" y="47668"/>
                  </a:lnTo>
                  <a:lnTo>
                    <a:pt x="27654" y="15845"/>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10800000">
              <a:off x="338715" y="1034750"/>
              <a:ext cx="363828" cy="630184"/>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rot="10800000">
              <a:off x="467491" y="2409300"/>
              <a:ext cx="106289" cy="121280"/>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rot="10800000">
              <a:off x="338715" y="1876150"/>
              <a:ext cx="363828" cy="421150"/>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rot="10800000">
              <a:off x="338715" y="-227337"/>
              <a:ext cx="727642" cy="420713"/>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rot="10800000">
              <a:off x="338715" y="-17866"/>
              <a:ext cx="363828" cy="631942"/>
            </a:xfrm>
            <a:custGeom>
              <a:rect b="b" l="l" r="r" t="t"/>
              <a:pathLst>
                <a:path extrusionOk="0" h="47802" w="27521">
                  <a:moveTo>
                    <a:pt x="1" y="1"/>
                  </a:moveTo>
                  <a:lnTo>
                    <a:pt x="1" y="31824"/>
                  </a:lnTo>
                  <a:lnTo>
                    <a:pt x="27520" y="47802"/>
                  </a:lnTo>
                  <a:lnTo>
                    <a:pt x="27520" y="15979"/>
                  </a:lnTo>
                  <a:lnTo>
                    <a:pt x="1" y="1"/>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rot="10800000">
              <a:off x="338715" y="402834"/>
              <a:ext cx="363828" cy="420700"/>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rot="10800000">
              <a:off x="-26858" y="402834"/>
              <a:ext cx="365586" cy="420700"/>
            </a:xfrm>
            <a:custGeom>
              <a:rect b="b" l="l" r="r" t="t"/>
              <a:pathLst>
                <a:path extrusionOk="0" h="31823" w="27654">
                  <a:moveTo>
                    <a:pt x="0" y="0"/>
                  </a:moveTo>
                  <a:lnTo>
                    <a:pt x="0" y="31823"/>
                  </a:lnTo>
                  <a:lnTo>
                    <a:pt x="27653" y="15845"/>
                  </a:lnTo>
                  <a:lnTo>
                    <a:pt x="0"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rot="10800000">
              <a:off x="-26858" y="823521"/>
              <a:ext cx="365586" cy="422485"/>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rot="10800000">
              <a:off x="702529" y="402834"/>
              <a:ext cx="363828" cy="420700"/>
            </a:xfrm>
            <a:custGeom>
              <a:rect b="b" l="l" r="r" t="t"/>
              <a:pathLst>
                <a:path extrusionOk="0" h="31823" w="27521">
                  <a:moveTo>
                    <a:pt x="1" y="0"/>
                  </a:moveTo>
                  <a:lnTo>
                    <a:pt x="1" y="31823"/>
                  </a:lnTo>
                  <a:lnTo>
                    <a:pt x="27521" y="15845"/>
                  </a:lnTo>
                  <a:lnTo>
                    <a:pt x="1" y="0"/>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rot="10800000">
              <a:off x="338715" y="614063"/>
              <a:ext cx="727642" cy="631942"/>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rot="10800000">
              <a:off x="1066343" y="823521"/>
              <a:ext cx="365586" cy="422485"/>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rot="10800000">
              <a:off x="1066343" y="614063"/>
              <a:ext cx="365586" cy="420700"/>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rot="10800000">
              <a:off x="702529" y="823521"/>
              <a:ext cx="363828" cy="422485"/>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rot="10800000">
              <a:off x="1431916" y="1455450"/>
              <a:ext cx="363814" cy="420713"/>
            </a:xfrm>
            <a:custGeom>
              <a:rect b="b" l="l" r="r" t="t"/>
              <a:pathLst>
                <a:path extrusionOk="0" h="31824" w="27520">
                  <a:moveTo>
                    <a:pt x="27520" y="1"/>
                  </a:moveTo>
                  <a:lnTo>
                    <a:pt x="0" y="15845"/>
                  </a:lnTo>
                  <a:lnTo>
                    <a:pt x="27520" y="31823"/>
                  </a:lnTo>
                  <a:lnTo>
                    <a:pt x="2752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rot="10800000">
              <a:off x="1680188" y="1146763"/>
              <a:ext cx="170670" cy="196687"/>
            </a:xfrm>
            <a:custGeom>
              <a:rect b="b" l="l" r="r" t="t"/>
              <a:pathLst>
                <a:path extrusionOk="0" h="14878" w="12910">
                  <a:moveTo>
                    <a:pt x="1" y="0"/>
                  </a:moveTo>
                  <a:lnTo>
                    <a:pt x="1" y="14877"/>
                  </a:lnTo>
                  <a:lnTo>
                    <a:pt x="12910" y="7505"/>
                  </a:lnTo>
                  <a:lnTo>
                    <a:pt x="134" y="0"/>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rot="10800000">
              <a:off x="1683717" y="1776934"/>
              <a:ext cx="115543" cy="134514"/>
            </a:xfrm>
            <a:custGeom>
              <a:rect b="b" l="l" r="r" t="t"/>
              <a:pathLst>
                <a:path extrusionOk="0" h="10175" w="8740">
                  <a:moveTo>
                    <a:pt x="0" y="1"/>
                  </a:moveTo>
                  <a:lnTo>
                    <a:pt x="0" y="10175"/>
                  </a:lnTo>
                  <a:lnTo>
                    <a:pt x="8740" y="5005"/>
                  </a:lnTo>
                  <a:lnTo>
                    <a:pt x="0" y="1"/>
                  </a:lnTo>
                  <a:close/>
                </a:path>
              </a:pathLst>
            </a:custGeom>
            <a:solidFill>
              <a:srgbClr val="FFD497"/>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rot="10800000">
              <a:off x="1066343" y="1034750"/>
              <a:ext cx="365586" cy="630184"/>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rot="10800000">
              <a:off x="1066343" y="1455450"/>
              <a:ext cx="365586" cy="420713"/>
            </a:xfrm>
            <a:custGeom>
              <a:rect b="b" l="l" r="r" t="t"/>
              <a:pathLst>
                <a:path extrusionOk="0" h="31824" w="27654">
                  <a:moveTo>
                    <a:pt x="1" y="1"/>
                  </a:moveTo>
                  <a:lnTo>
                    <a:pt x="1" y="31823"/>
                  </a:lnTo>
                  <a:lnTo>
                    <a:pt x="27654" y="15979"/>
                  </a:lnTo>
                  <a:lnTo>
                    <a:pt x="27654" y="15845"/>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rot="10800000">
              <a:off x="1431916" y="193363"/>
              <a:ext cx="363814" cy="420713"/>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rot="10800000">
              <a:off x="1795717" y="-227337"/>
              <a:ext cx="363828" cy="420713"/>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rot="10800000">
              <a:off x="1066343" y="-227337"/>
              <a:ext cx="365586" cy="841413"/>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rot="10800000">
              <a:off x="1066343" y="402834"/>
              <a:ext cx="365586" cy="420700"/>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rot="10800000">
              <a:off x="702529" y="-17866"/>
              <a:ext cx="365586" cy="841400"/>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rot="10800000">
              <a:off x="702529" y="614063"/>
              <a:ext cx="729400" cy="631942"/>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5"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28" name="Google Shape;228;p4"/>
          <p:cNvSpPr txBox="1"/>
          <p:nvPr>
            <p:ph hasCustomPrompt="1" idx="2" type="title"/>
          </p:nvPr>
        </p:nvSpPr>
        <p:spPr>
          <a:xfrm>
            <a:off x="2319727" y="19668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p:nvPr>
            <p:ph idx="3" type="ctrTitle"/>
          </p:nvPr>
        </p:nvSpPr>
        <p:spPr>
          <a:xfrm>
            <a:off x="4155425" y="27195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0" name="Google Shape;230;p4"/>
          <p:cNvSpPr txBox="1"/>
          <p:nvPr>
            <p:ph hasCustomPrompt="1" idx="4" type="title"/>
          </p:nvPr>
        </p:nvSpPr>
        <p:spPr>
          <a:xfrm>
            <a:off x="2319727" y="26321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2" name="Google Shape;232;p4"/>
          <p:cNvSpPr txBox="1"/>
          <p:nvPr>
            <p:ph hasCustomPrompt="1" idx="6" type="title"/>
          </p:nvPr>
        </p:nvSpPr>
        <p:spPr>
          <a:xfrm>
            <a:off x="2319727" y="329738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234" name="Google Shape;234;p4"/>
          <p:cNvSpPr txBox="1"/>
          <p:nvPr>
            <p:ph hasCustomPrompt="1" idx="8" type="title"/>
          </p:nvPr>
        </p:nvSpPr>
        <p:spPr>
          <a:xfrm>
            <a:off x="2319727" y="3962638"/>
            <a:ext cx="1460700" cy="5778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cap="flat" cmpd="sng" w="28575">
            <a:solidFill>
              <a:schemeClr val="accent4"/>
            </a:solidFill>
            <a:prstDash val="solid"/>
            <a:round/>
            <a:headEnd len="med" w="med" type="none"/>
            <a:tailEnd len="med" w="med" type="none"/>
          </a:ln>
        </p:spPr>
      </p:cxnSp>
      <p:sp>
        <p:nvSpPr>
          <p:cNvPr id="236" name="Google Shape;236;p4"/>
          <p:cNvSpPr txBox="1"/>
          <p:nvPr>
            <p:ph idx="9" type="ctrTitle"/>
          </p:nvPr>
        </p:nvSpPr>
        <p:spPr>
          <a:xfrm>
            <a:off x="4155425" y="1272250"/>
            <a:ext cx="3888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rtl="0" algn="r">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lgn="r">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lgn="r">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lgn="r">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lgn="r">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lgn="r">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lgn="r">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lgn="r">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1">
    <p:spTree>
      <p:nvGrpSpPr>
        <p:cNvPr id="237" name="Shape 237"/>
        <p:cNvGrpSpPr/>
        <p:nvPr/>
      </p:nvGrpSpPr>
      <p:grpSpPr>
        <a:xfrm>
          <a:off x="0" y="0"/>
          <a:ext cx="0" cy="0"/>
          <a:chOff x="0" y="0"/>
          <a:chExt cx="0" cy="0"/>
        </a:xfrm>
      </p:grpSpPr>
      <p:grpSp>
        <p:nvGrpSpPr>
          <p:cNvPr id="238" name="Google Shape;238;p5"/>
          <p:cNvGrpSpPr/>
          <p:nvPr/>
        </p:nvGrpSpPr>
        <p:grpSpPr>
          <a:xfrm flipH="1" rot="10800000">
            <a:off x="6396261" y="4059387"/>
            <a:ext cx="2761414" cy="1094590"/>
            <a:chOff x="5543377" y="-26648"/>
            <a:chExt cx="3613943" cy="1432521"/>
          </a:xfrm>
        </p:grpSpPr>
        <p:sp>
          <p:nvSpPr>
            <p:cNvPr id="239" name="Google Shape;239;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flipH="1" rot="10800000">
            <a:off x="-413096" y="-26651"/>
            <a:ext cx="2192144" cy="1495178"/>
            <a:chOff x="-293170" y="3658798"/>
            <a:chExt cx="2192144" cy="1495178"/>
          </a:xfrm>
        </p:grpSpPr>
        <p:sp>
          <p:nvSpPr>
            <p:cNvPr id="261" name="Google Shape;261;p5"/>
            <p:cNvSpPr/>
            <p:nvPr/>
          </p:nvSpPr>
          <p:spPr>
            <a:xfrm rot="5400000">
              <a:off x="566876" y="4718563"/>
              <a:ext cx="402082" cy="465014"/>
            </a:xfrm>
            <a:custGeom>
              <a:rect b="b" l="l" r="r" t="t"/>
              <a:pathLst>
                <a:path extrusionOk="0" h="31823" w="27521">
                  <a:moveTo>
                    <a:pt x="27521" y="0"/>
                  </a:moveTo>
                  <a:lnTo>
                    <a:pt x="1" y="15978"/>
                  </a:lnTo>
                  <a:lnTo>
                    <a:pt x="27521" y="31823"/>
                  </a:lnTo>
                  <a:lnTo>
                    <a:pt x="27521"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rot="5400000">
              <a:off x="1460748" y="4750112"/>
              <a:ext cx="372910" cy="431215"/>
            </a:xfrm>
            <a:custGeom>
              <a:rect b="b" l="l" r="r" t="t"/>
              <a:pathLst>
                <a:path extrusionOk="0" h="31824" w="27521">
                  <a:moveTo>
                    <a:pt x="27521" y="1"/>
                  </a:moveTo>
                  <a:lnTo>
                    <a:pt x="1" y="15845"/>
                  </a:lnTo>
                  <a:lnTo>
                    <a:pt x="27521" y="31823"/>
                  </a:lnTo>
                  <a:lnTo>
                    <a:pt x="27521" y="1"/>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rot="5400000">
              <a:off x="1135098" y="4642762"/>
              <a:ext cx="376514" cy="645915"/>
            </a:xfrm>
            <a:custGeom>
              <a:rect b="b" l="l" r="r" t="t"/>
              <a:pathLst>
                <a:path extrusionOk="0" h="47669" w="27787">
                  <a:moveTo>
                    <a:pt x="1" y="1"/>
                  </a:moveTo>
                  <a:lnTo>
                    <a:pt x="134" y="31823"/>
                  </a:lnTo>
                  <a:lnTo>
                    <a:pt x="27787" y="47668"/>
                  </a:lnTo>
                  <a:lnTo>
                    <a:pt x="27654" y="15845"/>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rot="5400000">
              <a:off x="813065" y="4375410"/>
              <a:ext cx="374712" cy="433031"/>
            </a:xfrm>
            <a:custGeom>
              <a:rect b="b" l="l" r="r" t="t"/>
              <a:pathLst>
                <a:path extrusionOk="0" h="31958" w="27654">
                  <a:moveTo>
                    <a:pt x="27654" y="1"/>
                  </a:moveTo>
                  <a:lnTo>
                    <a:pt x="1" y="15979"/>
                  </a:lnTo>
                  <a:lnTo>
                    <a:pt x="27654" y="31957"/>
                  </a:lnTo>
                  <a:lnTo>
                    <a:pt x="27654" y="1"/>
                  </a:lnTo>
                  <a:close/>
                </a:path>
              </a:pathLst>
            </a:custGeom>
            <a:solidFill>
              <a:srgbClr val="F5340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rot="5400000">
              <a:off x="597469" y="4376325"/>
              <a:ext cx="374712" cy="431202"/>
            </a:xfrm>
            <a:custGeom>
              <a:rect b="b" l="l" r="r" t="t"/>
              <a:pathLst>
                <a:path extrusionOk="0" h="31823" w="27654">
                  <a:moveTo>
                    <a:pt x="1" y="0"/>
                  </a:moveTo>
                  <a:lnTo>
                    <a:pt x="1" y="31823"/>
                  </a:lnTo>
                  <a:lnTo>
                    <a:pt x="27654" y="15978"/>
                  </a:lnTo>
                  <a:lnTo>
                    <a:pt x="1" y="0"/>
                  </a:lnTo>
                  <a:close/>
                </a:path>
              </a:pathLst>
            </a:custGeom>
            <a:solidFill>
              <a:srgbClr val="E3651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rot="5400000">
              <a:off x="813966" y="4749204"/>
              <a:ext cx="372910" cy="433031"/>
            </a:xfrm>
            <a:custGeom>
              <a:rect b="b" l="l" r="r" t="t"/>
              <a:pathLst>
                <a:path extrusionOk="0" h="31958" w="27521">
                  <a:moveTo>
                    <a:pt x="1" y="1"/>
                  </a:moveTo>
                  <a:lnTo>
                    <a:pt x="1" y="31957"/>
                  </a:lnTo>
                  <a:lnTo>
                    <a:pt x="27521" y="15979"/>
                  </a:lnTo>
                  <a:lnTo>
                    <a:pt x="1"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rot="5400000">
              <a:off x="1460754" y="4002531"/>
              <a:ext cx="372896" cy="431215"/>
            </a:xfrm>
            <a:custGeom>
              <a:rect b="b" l="l" r="r" t="t"/>
              <a:pathLst>
                <a:path extrusionOk="0" h="31824" w="27520">
                  <a:moveTo>
                    <a:pt x="27520" y="1"/>
                  </a:moveTo>
                  <a:lnTo>
                    <a:pt x="0" y="15845"/>
                  </a:lnTo>
                  <a:lnTo>
                    <a:pt x="27520" y="31823"/>
                  </a:lnTo>
                  <a:lnTo>
                    <a:pt x="2752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rot="5400000">
              <a:off x="1128547" y="3961854"/>
              <a:ext cx="174931" cy="201597"/>
            </a:xfrm>
            <a:custGeom>
              <a:rect b="b" l="l" r="r" t="t"/>
              <a:pathLst>
                <a:path extrusionOk="0" h="14878" w="12910">
                  <a:moveTo>
                    <a:pt x="1" y="0"/>
                  </a:moveTo>
                  <a:lnTo>
                    <a:pt x="1" y="14877"/>
                  </a:lnTo>
                  <a:lnTo>
                    <a:pt x="12910" y="7505"/>
                  </a:lnTo>
                  <a:lnTo>
                    <a:pt x="13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rot="5400000">
              <a:off x="1770825" y="4018351"/>
              <a:ext cx="118427" cy="137871"/>
            </a:xfrm>
            <a:custGeom>
              <a:rect b="b" l="l" r="r" t="t"/>
              <a:pathLst>
                <a:path extrusionOk="0" h="10175" w="8740">
                  <a:moveTo>
                    <a:pt x="0" y="1"/>
                  </a:moveTo>
                  <a:lnTo>
                    <a:pt x="0" y="10175"/>
                  </a:lnTo>
                  <a:lnTo>
                    <a:pt x="8740" y="5005"/>
                  </a:lnTo>
                  <a:lnTo>
                    <a:pt x="0" y="1"/>
                  </a:lnTo>
                  <a:close/>
                </a:path>
              </a:pathLst>
            </a:custGeom>
            <a:solidFill>
              <a:schemeClr val="accen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rot="5400000">
              <a:off x="1135999" y="4268968"/>
              <a:ext cx="374712" cy="645915"/>
            </a:xfrm>
            <a:custGeom>
              <a:rect b="b" l="l" r="r" t="t"/>
              <a:pathLst>
                <a:path extrusionOk="0" h="47669" w="27654">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rot="5400000">
              <a:off x="1459847" y="4376318"/>
              <a:ext cx="374712" cy="431215"/>
            </a:xfrm>
            <a:custGeom>
              <a:rect b="b" l="l" r="r" t="t"/>
              <a:pathLst>
                <a:path extrusionOk="0" h="31824" w="27654">
                  <a:moveTo>
                    <a:pt x="1" y="1"/>
                  </a:moveTo>
                  <a:lnTo>
                    <a:pt x="1" y="31823"/>
                  </a:lnTo>
                  <a:lnTo>
                    <a:pt x="27654" y="15979"/>
                  </a:lnTo>
                  <a:lnTo>
                    <a:pt x="27654" y="15845"/>
                  </a:lnTo>
                  <a:lnTo>
                    <a:pt x="1"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rot="5400000">
              <a:off x="167191" y="4002531"/>
              <a:ext cx="372896" cy="431215"/>
            </a:xfrm>
            <a:custGeom>
              <a:rect b="b" l="l" r="r" t="t"/>
              <a:pathLst>
                <a:path extrusionOk="0" h="31824" w="27520">
                  <a:moveTo>
                    <a:pt x="27520" y="1"/>
                  </a:moveTo>
                  <a:lnTo>
                    <a:pt x="0" y="15979"/>
                  </a:lnTo>
                  <a:lnTo>
                    <a:pt x="27520" y="31824"/>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rot="5400000">
              <a:off x="-264008" y="3629645"/>
              <a:ext cx="372910" cy="431215"/>
            </a:xfrm>
            <a:custGeom>
              <a:rect b="b" l="l" r="r" t="t"/>
              <a:pathLst>
                <a:path extrusionOk="0" h="31824" w="27521">
                  <a:moveTo>
                    <a:pt x="1" y="1"/>
                  </a:moveTo>
                  <a:lnTo>
                    <a:pt x="1" y="31823"/>
                  </a:lnTo>
                  <a:lnTo>
                    <a:pt x="27520"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rot="5400000">
              <a:off x="-49317" y="4160717"/>
              <a:ext cx="374712" cy="862417"/>
            </a:xfrm>
            <a:custGeom>
              <a:rect b="b" l="l" r="r" t="t"/>
              <a:pathLst>
                <a:path extrusionOk="0" h="63647" w="27654">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rot="5400000">
              <a:off x="380972" y="4376325"/>
              <a:ext cx="374712" cy="431202"/>
            </a:xfrm>
            <a:custGeom>
              <a:rect b="b" l="l" r="r" t="t"/>
              <a:pathLst>
                <a:path extrusionOk="0" h="31823" w="27654">
                  <a:moveTo>
                    <a:pt x="27654" y="0"/>
                  </a:moveTo>
                  <a:lnTo>
                    <a:pt x="1" y="15845"/>
                  </a:lnTo>
                  <a:lnTo>
                    <a:pt x="27654" y="31823"/>
                  </a:lnTo>
                  <a:lnTo>
                    <a:pt x="27654"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rot="5400000">
              <a:off x="139325" y="4533617"/>
              <a:ext cx="374712" cy="862403"/>
            </a:xfrm>
            <a:custGeom>
              <a:rect b="b" l="l" r="r" t="t"/>
              <a:pathLst>
                <a:path extrusionOk="0" h="63646" w="27654">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rot="5400000">
              <a:off x="519274" y="4454515"/>
              <a:ext cx="747608" cy="647717"/>
            </a:xfrm>
            <a:custGeom>
              <a:rect b="b" l="l" r="r" t="t"/>
              <a:pathLst>
                <a:path extrusionOk="0" h="47802" w="55174">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5"/>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sp>
        <p:nvSpPr>
          <p:cNvPr id="280" name="Google Shape;280;p5"/>
          <p:cNvSpPr txBox="1"/>
          <p:nvPr>
            <p:ph idx="1" type="subTitle"/>
          </p:nvPr>
        </p:nvSpPr>
        <p:spPr>
          <a:xfrm>
            <a:off x="1868250" y="2708213"/>
            <a:ext cx="40203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cxnSp>
        <p:nvCxnSpPr>
          <p:cNvPr id="281" name="Google Shape;281;p5"/>
          <p:cNvCxnSpPr/>
          <p:nvPr/>
        </p:nvCxnSpPr>
        <p:spPr>
          <a:xfrm>
            <a:off x="5123700" y="2607238"/>
            <a:ext cx="4020300" cy="0"/>
          </a:xfrm>
          <a:prstGeom prst="straightConnector1">
            <a:avLst/>
          </a:prstGeom>
          <a:noFill/>
          <a:ln cap="flat" cmpd="sng" w="28575">
            <a:solidFill>
              <a:schemeClr val="accent4"/>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CUSTOM_2">
    <p:spTree>
      <p:nvGrpSpPr>
        <p:cNvPr id="282"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6"/>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5" name="Google Shape;305;p6"/>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spcBef>
                <a:spcPts val="0"/>
              </a:spcBef>
              <a:spcAft>
                <a:spcPts val="0"/>
              </a:spcAft>
              <a:buSzPts val="1600"/>
              <a:buNone/>
              <a:defRPr sz="1600"/>
            </a:lvl2pPr>
            <a:lvl3pPr lvl="2" rtl="0" algn="r">
              <a:spcBef>
                <a:spcPts val="0"/>
              </a:spcBef>
              <a:spcAft>
                <a:spcPts val="0"/>
              </a:spcAft>
              <a:buSzPts val="1600"/>
              <a:buNone/>
              <a:defRPr sz="1600"/>
            </a:lvl3pPr>
            <a:lvl4pPr lvl="3" rtl="0" algn="r">
              <a:spcBef>
                <a:spcPts val="0"/>
              </a:spcBef>
              <a:spcAft>
                <a:spcPts val="0"/>
              </a:spcAft>
              <a:buSzPts val="1600"/>
              <a:buNone/>
              <a:defRPr sz="1600"/>
            </a:lvl4pPr>
            <a:lvl5pPr lvl="4" rtl="0" algn="r">
              <a:spcBef>
                <a:spcPts val="0"/>
              </a:spcBef>
              <a:spcAft>
                <a:spcPts val="0"/>
              </a:spcAft>
              <a:buSzPts val="1600"/>
              <a:buNone/>
              <a:defRPr sz="1600"/>
            </a:lvl5pPr>
            <a:lvl6pPr lvl="5" rtl="0" algn="r">
              <a:spcBef>
                <a:spcPts val="0"/>
              </a:spcBef>
              <a:spcAft>
                <a:spcPts val="0"/>
              </a:spcAft>
              <a:buSzPts val="1600"/>
              <a:buNone/>
              <a:defRPr sz="1600"/>
            </a:lvl6pPr>
            <a:lvl7pPr lvl="6" rtl="0" algn="r">
              <a:spcBef>
                <a:spcPts val="0"/>
              </a:spcBef>
              <a:spcAft>
                <a:spcPts val="0"/>
              </a:spcAft>
              <a:buSzPts val="1600"/>
              <a:buNone/>
              <a:defRPr sz="1600"/>
            </a:lvl7pPr>
            <a:lvl8pPr lvl="7" rtl="0" algn="r">
              <a:spcBef>
                <a:spcPts val="0"/>
              </a:spcBef>
              <a:spcAft>
                <a:spcPts val="0"/>
              </a:spcAft>
              <a:buSzPts val="1600"/>
              <a:buNone/>
              <a:defRPr sz="1600"/>
            </a:lvl8pPr>
            <a:lvl9pPr lvl="8" rtl="0" algn="r">
              <a:spcBef>
                <a:spcPts val="0"/>
              </a:spcBef>
              <a:spcAft>
                <a:spcPts val="0"/>
              </a:spcAft>
              <a:buSzPts val="1600"/>
              <a:buNone/>
              <a:defRPr sz="1600"/>
            </a:lvl9pPr>
          </a:lstStyle>
          <a:p/>
        </p:txBody>
      </p:sp>
      <p:cxnSp>
        <p:nvCxnSpPr>
          <p:cNvPr id="306" name="Google Shape;306;p6"/>
          <p:cNvCxnSpPr/>
          <p:nvPr/>
        </p:nvCxnSpPr>
        <p:spPr>
          <a:xfrm>
            <a:off x="8634675" y="-1604650"/>
            <a:ext cx="0" cy="2664900"/>
          </a:xfrm>
          <a:prstGeom prst="straightConnector1">
            <a:avLst/>
          </a:prstGeom>
          <a:noFill/>
          <a:ln cap="flat" cmpd="sng" w="28575">
            <a:solidFill>
              <a:srgbClr val="F5340B"/>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CUSTOM_2_1">
    <p:spTree>
      <p:nvGrpSpPr>
        <p:cNvPr id="307" name="Shape 307"/>
        <p:cNvGrpSpPr/>
        <p:nvPr/>
      </p:nvGrpSpPr>
      <p:grpSpPr>
        <a:xfrm>
          <a:off x="0" y="0"/>
          <a:ext cx="0" cy="0"/>
          <a:chOff x="0" y="0"/>
          <a:chExt cx="0" cy="0"/>
        </a:xfrm>
      </p:grpSpPr>
      <p:sp>
        <p:nvSpPr>
          <p:cNvPr id="308" name="Google Shape;308;p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309" name="Google Shape;309;p7"/>
          <p:cNvCxnSpPr/>
          <p:nvPr/>
        </p:nvCxnSpPr>
        <p:spPr>
          <a:xfrm>
            <a:off x="498026" y="-1604650"/>
            <a:ext cx="0" cy="2664900"/>
          </a:xfrm>
          <a:prstGeom prst="straightConnector1">
            <a:avLst/>
          </a:prstGeom>
          <a:noFill/>
          <a:ln cap="flat" cmpd="sng" w="28575">
            <a:solidFill>
              <a:schemeClr val="lt2"/>
            </a:solidFill>
            <a:prstDash val="solid"/>
            <a:round/>
            <a:headEnd len="med" w="med" type="none"/>
            <a:tailEnd len="med" w="med" type="none"/>
          </a:ln>
        </p:spPr>
      </p:cxnSp>
      <p:grpSp>
        <p:nvGrpSpPr>
          <p:cNvPr id="310" name="Google Shape;310;p7"/>
          <p:cNvGrpSpPr/>
          <p:nvPr/>
        </p:nvGrpSpPr>
        <p:grpSpPr>
          <a:xfrm flipH="1" rot="10800000">
            <a:off x="6396261" y="4059387"/>
            <a:ext cx="2761414" cy="1094590"/>
            <a:chOff x="5543377" y="-26648"/>
            <a:chExt cx="3613943" cy="1432521"/>
          </a:xfrm>
        </p:grpSpPr>
        <p:sp>
          <p:nvSpPr>
            <p:cNvPr id="311" name="Google Shape;311;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rgbClr val="0C2E3A"/>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rot="-5400000">
              <a:off x="6437042" y="-62766"/>
              <a:ext cx="479036" cy="551271"/>
            </a:xfrm>
            <a:custGeom>
              <a:rect b="b" l="l" r="r" t="t"/>
              <a:pathLst>
                <a:path extrusionOk="0" h="31824" w="27654">
                  <a:moveTo>
                    <a:pt x="27653" y="1"/>
                  </a:moveTo>
                  <a:lnTo>
                    <a:pt x="0" y="15845"/>
                  </a:lnTo>
                  <a:lnTo>
                    <a:pt x="27653" y="31823"/>
                  </a:lnTo>
                  <a:lnTo>
                    <a:pt x="27653"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rot="-5400000">
              <a:off x="6849922" y="-201155"/>
              <a:ext cx="479036" cy="828050"/>
            </a:xfrm>
            <a:custGeom>
              <a:rect b="b" l="l" r="r" t="t"/>
              <a:pathLst>
                <a:path extrusionOk="0" h="47802" w="27654">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rot="-5400000">
              <a:off x="8229270" y="-201155"/>
              <a:ext cx="479036" cy="828050"/>
            </a:xfrm>
            <a:custGeom>
              <a:rect b="b" l="l" r="r" t="t"/>
              <a:pathLst>
                <a:path extrusionOk="0" h="47802" w="27654">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rot="-5400000">
              <a:off x="8643318" y="-63918"/>
              <a:ext cx="476733" cy="551271"/>
            </a:xfrm>
            <a:custGeom>
              <a:rect b="b" l="l" r="r" t="t"/>
              <a:pathLst>
                <a:path extrusionOk="0" h="31824" w="27521">
                  <a:moveTo>
                    <a:pt x="27520" y="1"/>
                  </a:moveTo>
                  <a:lnTo>
                    <a:pt x="1" y="15979"/>
                  </a:lnTo>
                  <a:lnTo>
                    <a:pt x="27520" y="31823"/>
                  </a:lnTo>
                  <a:lnTo>
                    <a:pt x="27520"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rgbClr val="00A6A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rot="-5400000">
              <a:off x="7539604" y="-62757"/>
              <a:ext cx="479036" cy="551254"/>
            </a:xfrm>
            <a:custGeom>
              <a:rect b="b" l="l" r="r" t="t"/>
              <a:pathLst>
                <a:path extrusionOk="0" h="31823" w="27654">
                  <a:moveTo>
                    <a:pt x="27653" y="0"/>
                  </a:moveTo>
                  <a:lnTo>
                    <a:pt x="0" y="15978"/>
                  </a:lnTo>
                  <a:lnTo>
                    <a:pt x="27653" y="31823"/>
                  </a:lnTo>
                  <a:lnTo>
                    <a:pt x="27653" y="0"/>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rot="-5400000">
              <a:off x="7265113" y="413968"/>
              <a:ext cx="476733" cy="553592"/>
            </a:xfrm>
            <a:custGeom>
              <a:rect b="b" l="l" r="r" t="t"/>
              <a:pathLst>
                <a:path extrusionOk="0" h="31958" w="27521">
                  <a:moveTo>
                    <a:pt x="27520" y="1"/>
                  </a:moveTo>
                  <a:lnTo>
                    <a:pt x="1" y="15979"/>
                  </a:lnTo>
                  <a:lnTo>
                    <a:pt x="27520" y="31957"/>
                  </a:lnTo>
                  <a:lnTo>
                    <a:pt x="2752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rot="-5400000">
              <a:off x="7540756" y="415137"/>
              <a:ext cx="476733" cy="551254"/>
            </a:xfrm>
            <a:custGeom>
              <a:rect b="b" l="l" r="r" t="t"/>
              <a:pathLst>
                <a:path extrusionOk="0" h="31823" w="27521">
                  <a:moveTo>
                    <a:pt x="1" y="0"/>
                  </a:moveTo>
                  <a:lnTo>
                    <a:pt x="1" y="31823"/>
                  </a:lnTo>
                  <a:lnTo>
                    <a:pt x="27520" y="15978"/>
                  </a:lnTo>
                  <a:lnTo>
                    <a:pt x="1" y="0"/>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rgbClr val="78001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5400000">
              <a:off x="6852226" y="277891"/>
              <a:ext cx="476733" cy="825746"/>
            </a:xfrm>
            <a:custGeom>
              <a:rect b="b" l="l" r="r" t="t"/>
              <a:pathLst>
                <a:path extrusionOk="0" h="47669" w="27521">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rot="-5400000">
              <a:off x="5553199" y="611305"/>
              <a:ext cx="139273" cy="158917"/>
            </a:xfrm>
            <a:custGeom>
              <a:rect b="b" l="l" r="r" t="t"/>
              <a:pathLst>
                <a:path extrusionOk="0" h="9174" w="8040">
                  <a:moveTo>
                    <a:pt x="8040" y="0"/>
                  </a:moveTo>
                  <a:lnTo>
                    <a:pt x="1" y="4604"/>
                  </a:lnTo>
                  <a:lnTo>
                    <a:pt x="8040" y="9174"/>
                  </a:lnTo>
                  <a:lnTo>
                    <a:pt x="8040" y="0"/>
                  </a:ln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rot="-5400000">
              <a:off x="5886623" y="414843"/>
              <a:ext cx="476733" cy="551843"/>
            </a:xfrm>
            <a:custGeom>
              <a:rect b="b" l="l" r="r" t="t"/>
              <a:pathLst>
                <a:path extrusionOk="0" h="31857" w="27521">
                  <a:moveTo>
                    <a:pt x="1" y="0"/>
                  </a:moveTo>
                  <a:lnTo>
                    <a:pt x="1" y="31857"/>
                  </a:lnTo>
                  <a:lnTo>
                    <a:pt x="27520" y="15845"/>
                  </a:lnTo>
                  <a:lnTo>
                    <a:pt x="1" y="0"/>
                  </a:lnTo>
                  <a:close/>
                </a:path>
              </a:pathLst>
            </a:custGeom>
            <a:solidFill>
              <a:srgbClr val="1DCD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rot="-5400000">
              <a:off x="8404961" y="653513"/>
              <a:ext cx="953448" cy="551271"/>
            </a:xfrm>
            <a:custGeom>
              <a:rect b="b" l="l" r="r" t="t"/>
              <a:pathLst>
                <a:path extrusionOk="0" h="31824" w="55041">
                  <a:moveTo>
                    <a:pt x="27521" y="1"/>
                  </a:moveTo>
                  <a:lnTo>
                    <a:pt x="1" y="15979"/>
                  </a:lnTo>
                  <a:lnTo>
                    <a:pt x="27521" y="31823"/>
                  </a:lnTo>
                  <a:lnTo>
                    <a:pt x="55040" y="15979"/>
                  </a:lnTo>
                  <a:lnTo>
                    <a:pt x="27521" y="1"/>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rot="-5400000">
              <a:off x="8230422" y="276739"/>
              <a:ext cx="476733" cy="828050"/>
            </a:xfrm>
            <a:custGeom>
              <a:rect b="b" l="l" r="r" t="t"/>
              <a:pathLst>
                <a:path extrusionOk="0" h="47802" w="27521">
                  <a:moveTo>
                    <a:pt x="1" y="1"/>
                  </a:moveTo>
                  <a:lnTo>
                    <a:pt x="1" y="31824"/>
                  </a:lnTo>
                  <a:lnTo>
                    <a:pt x="27520" y="47802"/>
                  </a:lnTo>
                  <a:lnTo>
                    <a:pt x="27520" y="15979"/>
                  </a:lnTo>
                  <a:lnTo>
                    <a:pt x="1" y="1"/>
                  </a:lnTo>
                  <a:close/>
                </a:path>
              </a:pathLst>
            </a:custGeom>
            <a:solidFill>
              <a:schemeClr val="dk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rot="-5400000">
              <a:off x="7817551" y="415137"/>
              <a:ext cx="476733" cy="551254"/>
            </a:xfrm>
            <a:custGeom>
              <a:rect b="b" l="l" r="r" t="t"/>
              <a:pathLst>
                <a:path extrusionOk="0" h="31823" w="27521">
                  <a:moveTo>
                    <a:pt x="27520" y="0"/>
                  </a:moveTo>
                  <a:lnTo>
                    <a:pt x="1" y="15845"/>
                  </a:lnTo>
                  <a:lnTo>
                    <a:pt x="27520" y="31823"/>
                  </a:lnTo>
                  <a:lnTo>
                    <a:pt x="27520"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7816399" y="-62757"/>
              <a:ext cx="479036" cy="551254"/>
            </a:xfrm>
            <a:custGeom>
              <a:rect b="b" l="l" r="r" t="t"/>
              <a:pathLst>
                <a:path extrusionOk="0" h="31823" w="27654">
                  <a:moveTo>
                    <a:pt x="0" y="0"/>
                  </a:moveTo>
                  <a:lnTo>
                    <a:pt x="0" y="31823"/>
                  </a:lnTo>
                  <a:lnTo>
                    <a:pt x="27653" y="15845"/>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7263962" y="-63926"/>
              <a:ext cx="479036" cy="553592"/>
            </a:xfrm>
            <a:custGeom>
              <a:rect b="b" l="l" r="r" t="t"/>
              <a:pathLst>
                <a:path extrusionOk="0" h="31958" w="27654">
                  <a:moveTo>
                    <a:pt x="0" y="1"/>
                  </a:moveTo>
                  <a:lnTo>
                    <a:pt x="0" y="31957"/>
                  </a:lnTo>
                  <a:lnTo>
                    <a:pt x="27653" y="15979"/>
                  </a:lnTo>
                  <a:lnTo>
                    <a:pt x="0" y="1"/>
                  </a:lnTo>
                  <a:close/>
                </a:path>
              </a:pathLst>
            </a:cu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7163985" y="515124"/>
              <a:ext cx="953448" cy="828050"/>
            </a:xfrm>
            <a:custGeom>
              <a:rect b="b" l="l" r="r" t="t"/>
              <a:pathLst>
                <a:path extrusionOk="0" h="47802" w="55041">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CUSTOM_3">
    <p:spTree>
      <p:nvGrpSpPr>
        <p:cNvPr id="332" name="Shape 33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et contenu">
  <p:cSld name="1_Titre et contenu">
    <p:spTree>
      <p:nvGrpSpPr>
        <p:cNvPr id="333" name="Shape 333"/>
        <p:cNvGrpSpPr/>
        <p:nvPr/>
      </p:nvGrpSpPr>
      <p:grpSpPr>
        <a:xfrm>
          <a:off x="0" y="0"/>
          <a:ext cx="0" cy="0"/>
          <a:chOff x="0" y="0"/>
          <a:chExt cx="0" cy="0"/>
        </a:xfrm>
      </p:grpSpPr>
      <p:pic>
        <p:nvPicPr>
          <p:cNvPr id="334" name="Google Shape;334;p9"/>
          <p:cNvPicPr preferRelativeResize="0"/>
          <p:nvPr/>
        </p:nvPicPr>
        <p:blipFill rotWithShape="1">
          <a:blip r:embed="rId2">
            <a:alphaModFix/>
          </a:blip>
          <a:srcRect b="0" l="0" r="0" t="0"/>
          <a:stretch/>
        </p:blipFill>
        <p:spPr>
          <a:xfrm>
            <a:off x="404834" y="3219658"/>
            <a:ext cx="8334332" cy="665226"/>
          </a:xfrm>
          <a:prstGeom prst="rect">
            <a:avLst/>
          </a:prstGeom>
          <a:noFill/>
          <a:ln>
            <a:noFill/>
          </a:ln>
        </p:spPr>
      </p:pic>
      <p:sp>
        <p:nvSpPr>
          <p:cNvPr id="335" name="Google Shape;335;p9"/>
          <p:cNvSpPr/>
          <p:nvPr/>
        </p:nvSpPr>
        <p:spPr>
          <a:xfrm>
            <a:off x="4786884" y="3552272"/>
            <a:ext cx="1282446" cy="1597914"/>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6" name="Google Shape;336;p9"/>
          <p:cNvSpPr/>
          <p:nvPr/>
        </p:nvSpPr>
        <p:spPr>
          <a:xfrm>
            <a:off x="6494525" y="3552272"/>
            <a:ext cx="1282446" cy="1597914"/>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7" name="Google Shape;337;p9"/>
          <p:cNvSpPr/>
          <p:nvPr/>
        </p:nvSpPr>
        <p:spPr>
          <a:xfrm>
            <a:off x="1371600" y="3552272"/>
            <a:ext cx="1282446" cy="1597914"/>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3F3F3F"/>
              </a:solidFill>
              <a:latin typeface="Arial"/>
              <a:ea typeface="Arial"/>
              <a:cs typeface="Arial"/>
              <a:sym typeface="Arial"/>
            </a:endParaRPr>
          </a:p>
        </p:txBody>
      </p:sp>
      <p:sp>
        <p:nvSpPr>
          <p:cNvPr id="338" name="Google Shape;338;p9"/>
          <p:cNvSpPr/>
          <p:nvPr/>
        </p:nvSpPr>
        <p:spPr>
          <a:xfrm>
            <a:off x="3079242" y="3552272"/>
            <a:ext cx="1282446" cy="1597914"/>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9" name="Google Shape;339;p9"/>
          <p:cNvSpPr txBox="1"/>
          <p:nvPr>
            <p:ph type="title"/>
          </p:nvPr>
        </p:nvSpPr>
        <p:spPr>
          <a:xfrm>
            <a:off x="1265093" y="280551"/>
            <a:ext cx="6613814" cy="351837"/>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2600"/>
              <a:buFont typeface="Century Gothic"/>
              <a:buNone/>
              <a:defRPr sz="1100">
                <a:solidFill>
                  <a:schemeClr val="dk1"/>
                </a:solidFill>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340" name="Google Shape;340;p9"/>
          <p:cNvSpPr txBox="1"/>
          <p:nvPr>
            <p:ph idx="1" type="body"/>
          </p:nvPr>
        </p:nvSpPr>
        <p:spPr>
          <a:xfrm>
            <a:off x="1265635" y="674868"/>
            <a:ext cx="6612732" cy="25303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800"/>
              </a:spcBef>
              <a:spcAft>
                <a:spcPts val="0"/>
              </a:spcAft>
              <a:buClr>
                <a:schemeClr val="dk1"/>
              </a:buClr>
              <a:buSzPts val="1500"/>
              <a:buNone/>
              <a:defRPr sz="1500">
                <a:solidFill>
                  <a:schemeClr val="dk1"/>
                </a:solidFill>
              </a:defRPr>
            </a:lvl1pPr>
            <a:lvl2pPr indent="-317500" lvl="1" marL="914400" algn="l">
              <a:lnSpc>
                <a:spcPct val="90000"/>
              </a:lnSpc>
              <a:spcBef>
                <a:spcPts val="1600"/>
              </a:spcBef>
              <a:spcAft>
                <a:spcPts val="0"/>
              </a:spcAft>
              <a:buClr>
                <a:schemeClr val="dk1"/>
              </a:buClr>
              <a:buSzPts val="1400"/>
              <a:buChar char="○"/>
              <a:defRPr sz="1100"/>
            </a:lvl2pPr>
            <a:lvl3pPr indent="-317500" lvl="2" marL="1371600" algn="l">
              <a:lnSpc>
                <a:spcPct val="90000"/>
              </a:lnSpc>
              <a:spcBef>
                <a:spcPts val="1600"/>
              </a:spcBef>
              <a:spcAft>
                <a:spcPts val="0"/>
              </a:spcAft>
              <a:buClr>
                <a:schemeClr val="dk1"/>
              </a:buClr>
              <a:buSzPts val="1400"/>
              <a:buChar char="■"/>
              <a:defRPr sz="1100"/>
            </a:lvl3pPr>
            <a:lvl4pPr indent="-317500" lvl="3" marL="1828800" algn="l">
              <a:lnSpc>
                <a:spcPct val="90000"/>
              </a:lnSpc>
              <a:spcBef>
                <a:spcPts val="1600"/>
              </a:spcBef>
              <a:spcAft>
                <a:spcPts val="0"/>
              </a:spcAft>
              <a:buClr>
                <a:schemeClr val="dk1"/>
              </a:buClr>
              <a:buSzPts val="1400"/>
              <a:buChar char="●"/>
              <a:defRPr sz="1100"/>
            </a:lvl4pPr>
            <a:lvl5pPr indent="-317500" lvl="4" marL="2286000" algn="l">
              <a:lnSpc>
                <a:spcPct val="90000"/>
              </a:lnSpc>
              <a:spcBef>
                <a:spcPts val="1600"/>
              </a:spcBef>
              <a:spcAft>
                <a:spcPts val="0"/>
              </a:spcAft>
              <a:buClr>
                <a:schemeClr val="dk1"/>
              </a:buClr>
              <a:buSzPts val="1400"/>
              <a:buChar char="○"/>
              <a:defRPr sz="1100"/>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cxnSp>
        <p:nvCxnSpPr>
          <p:cNvPr id="341" name="Google Shape;341;p9"/>
          <p:cNvCxnSpPr/>
          <p:nvPr/>
        </p:nvCxnSpPr>
        <p:spPr>
          <a:xfrm>
            <a:off x="795760" y="3552272"/>
            <a:ext cx="7587000" cy="0"/>
          </a:xfrm>
          <a:prstGeom prst="straightConnector1">
            <a:avLst/>
          </a:prstGeom>
          <a:noFill/>
          <a:ln cap="flat" cmpd="sng" w="63500">
            <a:solidFill>
              <a:schemeClr val="lt1"/>
            </a:solidFill>
            <a:prstDash val="solid"/>
            <a:miter lim="800000"/>
            <a:headEnd len="sm" w="sm" type="none"/>
            <a:tailEnd len="sm" w="sm" type="none"/>
          </a:ln>
        </p:spPr>
      </p:cxnSp>
      <p:pic>
        <p:nvPicPr>
          <p:cNvPr id="342" name="Google Shape;342;p9"/>
          <p:cNvPicPr preferRelativeResize="0"/>
          <p:nvPr/>
        </p:nvPicPr>
        <p:blipFill rotWithShape="1">
          <a:blip r:embed="rId3">
            <a:alphaModFix/>
          </a:blip>
          <a:srcRect b="0" l="0" r="0" t="0"/>
          <a:stretch/>
        </p:blipFill>
        <p:spPr>
          <a:xfrm>
            <a:off x="879113" y="1218190"/>
            <a:ext cx="1014984" cy="682981"/>
          </a:xfrm>
          <a:prstGeom prst="rect">
            <a:avLst/>
          </a:prstGeom>
          <a:noFill/>
          <a:ln>
            <a:noFill/>
          </a:ln>
        </p:spPr>
      </p:pic>
      <p:pic>
        <p:nvPicPr>
          <p:cNvPr id="343" name="Google Shape;343;p9"/>
          <p:cNvPicPr preferRelativeResize="0"/>
          <p:nvPr/>
        </p:nvPicPr>
        <p:blipFill rotWithShape="1">
          <a:blip r:embed="rId3">
            <a:alphaModFix/>
          </a:blip>
          <a:srcRect b="0" l="0" r="0" t="0"/>
          <a:stretch/>
        </p:blipFill>
        <p:spPr>
          <a:xfrm>
            <a:off x="1515916" y="1752181"/>
            <a:ext cx="1015163" cy="683100"/>
          </a:xfrm>
          <a:prstGeom prst="rect">
            <a:avLst/>
          </a:prstGeom>
          <a:noFill/>
          <a:ln>
            <a:noFill/>
          </a:ln>
        </p:spPr>
      </p:pic>
      <p:pic>
        <p:nvPicPr>
          <p:cNvPr id="344" name="Google Shape;344;p9"/>
          <p:cNvPicPr preferRelativeResize="0"/>
          <p:nvPr/>
        </p:nvPicPr>
        <p:blipFill rotWithShape="1">
          <a:blip r:embed="rId3">
            <a:alphaModFix/>
          </a:blip>
          <a:srcRect b="0" l="0" r="0" t="0"/>
          <a:stretch/>
        </p:blipFill>
        <p:spPr>
          <a:xfrm flipH="1">
            <a:off x="2158617" y="2300961"/>
            <a:ext cx="1015163" cy="683100"/>
          </a:xfrm>
          <a:prstGeom prst="rect">
            <a:avLst/>
          </a:prstGeom>
          <a:noFill/>
          <a:ln>
            <a:noFill/>
          </a:ln>
        </p:spPr>
      </p:pic>
      <p:pic>
        <p:nvPicPr>
          <p:cNvPr id="345" name="Google Shape;345;p9"/>
          <p:cNvPicPr preferRelativeResize="0"/>
          <p:nvPr/>
        </p:nvPicPr>
        <p:blipFill rotWithShape="1">
          <a:blip r:embed="rId4">
            <a:alphaModFix/>
          </a:blip>
          <a:srcRect b="0" l="0" r="0" t="0"/>
          <a:stretch/>
        </p:blipFill>
        <p:spPr>
          <a:xfrm>
            <a:off x="2788576" y="1218071"/>
            <a:ext cx="1015163" cy="683100"/>
          </a:xfrm>
          <a:prstGeom prst="rect">
            <a:avLst/>
          </a:prstGeom>
          <a:noFill/>
          <a:ln>
            <a:noFill/>
          </a:ln>
        </p:spPr>
      </p:pic>
      <p:pic>
        <p:nvPicPr>
          <p:cNvPr id="346" name="Google Shape;346;p9"/>
          <p:cNvPicPr preferRelativeResize="0"/>
          <p:nvPr/>
        </p:nvPicPr>
        <p:blipFill rotWithShape="1">
          <a:blip r:embed="rId4">
            <a:alphaModFix/>
          </a:blip>
          <a:srcRect b="0" l="0" r="0" t="0"/>
          <a:stretch/>
        </p:blipFill>
        <p:spPr>
          <a:xfrm>
            <a:off x="3425740" y="1752181"/>
            <a:ext cx="1015163" cy="683100"/>
          </a:xfrm>
          <a:prstGeom prst="rect">
            <a:avLst/>
          </a:prstGeom>
          <a:noFill/>
          <a:ln>
            <a:noFill/>
          </a:ln>
        </p:spPr>
      </p:pic>
      <p:pic>
        <p:nvPicPr>
          <p:cNvPr id="347" name="Google Shape;347;p9"/>
          <p:cNvPicPr preferRelativeResize="0"/>
          <p:nvPr/>
        </p:nvPicPr>
        <p:blipFill rotWithShape="1">
          <a:blip r:embed="rId4">
            <a:alphaModFix/>
          </a:blip>
          <a:srcRect b="0" l="0" r="0" t="0"/>
          <a:stretch/>
        </p:blipFill>
        <p:spPr>
          <a:xfrm flipH="1">
            <a:off x="4066985" y="2300961"/>
            <a:ext cx="1015163" cy="683100"/>
          </a:xfrm>
          <a:prstGeom prst="rect">
            <a:avLst/>
          </a:prstGeom>
          <a:noFill/>
          <a:ln>
            <a:noFill/>
          </a:ln>
        </p:spPr>
      </p:pic>
      <p:pic>
        <p:nvPicPr>
          <p:cNvPr id="348" name="Google Shape;348;p9"/>
          <p:cNvPicPr preferRelativeResize="0"/>
          <p:nvPr/>
        </p:nvPicPr>
        <p:blipFill rotWithShape="1">
          <a:blip r:embed="rId5">
            <a:alphaModFix/>
          </a:blip>
          <a:srcRect b="0" l="0" r="0" t="0"/>
          <a:stretch/>
        </p:blipFill>
        <p:spPr>
          <a:xfrm>
            <a:off x="4698217" y="1218071"/>
            <a:ext cx="1015163" cy="683100"/>
          </a:xfrm>
          <a:prstGeom prst="rect">
            <a:avLst/>
          </a:prstGeom>
          <a:noFill/>
          <a:ln>
            <a:noFill/>
          </a:ln>
        </p:spPr>
      </p:pic>
      <p:pic>
        <p:nvPicPr>
          <p:cNvPr id="349" name="Google Shape;349;p9"/>
          <p:cNvPicPr preferRelativeResize="0"/>
          <p:nvPr/>
        </p:nvPicPr>
        <p:blipFill rotWithShape="1">
          <a:blip r:embed="rId5">
            <a:alphaModFix/>
          </a:blip>
          <a:srcRect b="0" l="0" r="0" t="0"/>
          <a:stretch/>
        </p:blipFill>
        <p:spPr>
          <a:xfrm>
            <a:off x="5335564" y="1752181"/>
            <a:ext cx="1015163" cy="683100"/>
          </a:xfrm>
          <a:prstGeom prst="rect">
            <a:avLst/>
          </a:prstGeom>
          <a:noFill/>
          <a:ln>
            <a:noFill/>
          </a:ln>
        </p:spPr>
      </p:pic>
      <p:pic>
        <p:nvPicPr>
          <p:cNvPr id="350" name="Google Shape;350;p9"/>
          <p:cNvPicPr preferRelativeResize="0"/>
          <p:nvPr/>
        </p:nvPicPr>
        <p:blipFill rotWithShape="1">
          <a:blip r:embed="rId5">
            <a:alphaModFix/>
          </a:blip>
          <a:srcRect b="0" l="0" r="0" t="0"/>
          <a:stretch/>
        </p:blipFill>
        <p:spPr>
          <a:xfrm flipH="1">
            <a:off x="5975354" y="2300961"/>
            <a:ext cx="1015163" cy="683100"/>
          </a:xfrm>
          <a:prstGeom prst="rect">
            <a:avLst/>
          </a:prstGeom>
          <a:noFill/>
          <a:ln>
            <a:noFill/>
          </a:ln>
        </p:spPr>
      </p:pic>
      <p:pic>
        <p:nvPicPr>
          <p:cNvPr id="351" name="Google Shape;351;p9"/>
          <p:cNvPicPr preferRelativeResize="0"/>
          <p:nvPr/>
        </p:nvPicPr>
        <p:blipFill rotWithShape="1">
          <a:blip r:embed="rId6">
            <a:alphaModFix/>
          </a:blip>
          <a:srcRect b="0" l="0" r="0" t="0"/>
          <a:stretch/>
        </p:blipFill>
        <p:spPr>
          <a:xfrm>
            <a:off x="6607859" y="1218071"/>
            <a:ext cx="1015163" cy="683100"/>
          </a:xfrm>
          <a:prstGeom prst="rect">
            <a:avLst/>
          </a:prstGeom>
          <a:noFill/>
          <a:ln>
            <a:noFill/>
          </a:ln>
        </p:spPr>
      </p:pic>
      <p:pic>
        <p:nvPicPr>
          <p:cNvPr id="352" name="Google Shape;352;p9"/>
          <p:cNvPicPr preferRelativeResize="0"/>
          <p:nvPr/>
        </p:nvPicPr>
        <p:blipFill rotWithShape="1">
          <a:blip r:embed="rId6">
            <a:alphaModFix/>
          </a:blip>
          <a:srcRect b="0" l="0" r="0" t="0"/>
          <a:stretch/>
        </p:blipFill>
        <p:spPr>
          <a:xfrm>
            <a:off x="7245387" y="1752181"/>
            <a:ext cx="1015163" cy="683100"/>
          </a:xfrm>
          <a:prstGeom prst="rect">
            <a:avLst/>
          </a:prstGeom>
          <a:noFill/>
          <a:ln>
            <a:noFill/>
          </a:ln>
        </p:spPr>
      </p:pic>
      <p:pic>
        <p:nvPicPr>
          <p:cNvPr id="353" name="Google Shape;353;p9"/>
          <p:cNvPicPr preferRelativeResize="0"/>
          <p:nvPr/>
        </p:nvPicPr>
        <p:blipFill rotWithShape="1">
          <a:blip r:embed="rId6">
            <a:alphaModFix/>
          </a:blip>
          <a:srcRect b="0" l="0" r="0" t="0"/>
          <a:stretch/>
        </p:blipFill>
        <p:spPr>
          <a:xfrm flipH="1">
            <a:off x="7883721" y="2300961"/>
            <a:ext cx="1015163" cy="683100"/>
          </a:xfrm>
          <a:prstGeom prst="rect">
            <a:avLst/>
          </a:prstGeom>
          <a:noFill/>
          <a:ln>
            <a:noFill/>
          </a:ln>
        </p:spPr>
      </p:pic>
      <p:pic>
        <p:nvPicPr>
          <p:cNvPr id="354" name="Google Shape;354;p9"/>
          <p:cNvPicPr preferRelativeResize="0"/>
          <p:nvPr/>
        </p:nvPicPr>
        <p:blipFill rotWithShape="1">
          <a:blip r:embed="rId7">
            <a:alphaModFix/>
          </a:blip>
          <a:srcRect b="0" l="0" r="0" t="0"/>
          <a:stretch/>
        </p:blipFill>
        <p:spPr>
          <a:xfrm>
            <a:off x="2661865" y="2983358"/>
            <a:ext cx="2651" cy="432054"/>
          </a:xfrm>
          <a:prstGeom prst="rect">
            <a:avLst/>
          </a:prstGeom>
          <a:noFill/>
          <a:ln>
            <a:noFill/>
          </a:ln>
        </p:spPr>
      </p:pic>
      <p:cxnSp>
        <p:nvCxnSpPr>
          <p:cNvPr id="355" name="Google Shape;355;p9"/>
          <p:cNvCxnSpPr/>
          <p:nvPr/>
        </p:nvCxnSpPr>
        <p:spPr>
          <a:xfrm>
            <a:off x="1386605" y="1898040"/>
            <a:ext cx="0" cy="1556766"/>
          </a:xfrm>
          <a:prstGeom prst="straightConnector1">
            <a:avLst/>
          </a:prstGeom>
          <a:noFill/>
          <a:ln cap="flat" cmpd="sng" w="9525">
            <a:solidFill>
              <a:schemeClr val="accent3"/>
            </a:solidFill>
            <a:prstDash val="solid"/>
            <a:miter lim="800000"/>
            <a:headEnd len="sm" w="sm" type="none"/>
            <a:tailEnd len="sm" w="sm" type="none"/>
          </a:ln>
        </p:spPr>
      </p:cxnSp>
      <p:cxnSp>
        <p:nvCxnSpPr>
          <p:cNvPr id="356" name="Google Shape;356;p9"/>
          <p:cNvCxnSpPr/>
          <p:nvPr/>
        </p:nvCxnSpPr>
        <p:spPr>
          <a:xfrm>
            <a:off x="2023497" y="2435281"/>
            <a:ext cx="0" cy="985613"/>
          </a:xfrm>
          <a:prstGeom prst="straightConnector1">
            <a:avLst/>
          </a:prstGeom>
          <a:noFill/>
          <a:ln cap="flat" cmpd="sng" w="9525">
            <a:solidFill>
              <a:schemeClr val="accent3"/>
            </a:solidFill>
            <a:prstDash val="solid"/>
            <a:miter lim="800000"/>
            <a:headEnd len="sm" w="sm" type="none"/>
            <a:tailEnd len="sm" w="sm" type="none"/>
          </a:ln>
        </p:spPr>
      </p:cxnSp>
      <p:cxnSp>
        <p:nvCxnSpPr>
          <p:cNvPr id="357" name="Google Shape;357;p9"/>
          <p:cNvCxnSpPr/>
          <p:nvPr/>
        </p:nvCxnSpPr>
        <p:spPr>
          <a:xfrm>
            <a:off x="7115484" y="1898040"/>
            <a:ext cx="0" cy="1556766"/>
          </a:xfrm>
          <a:prstGeom prst="straightConnector1">
            <a:avLst/>
          </a:prstGeom>
          <a:noFill/>
          <a:ln cap="flat" cmpd="sng" w="9525">
            <a:solidFill>
              <a:schemeClr val="accent3"/>
            </a:solidFill>
            <a:prstDash val="solid"/>
            <a:miter lim="800000"/>
            <a:headEnd len="sm" w="sm" type="none"/>
            <a:tailEnd len="sm" w="sm" type="none"/>
          </a:ln>
        </p:spPr>
      </p:cxnSp>
      <p:cxnSp>
        <p:nvCxnSpPr>
          <p:cNvPr id="358" name="Google Shape;358;p9"/>
          <p:cNvCxnSpPr/>
          <p:nvPr/>
        </p:nvCxnSpPr>
        <p:spPr>
          <a:xfrm>
            <a:off x="7751861" y="2435281"/>
            <a:ext cx="0" cy="985613"/>
          </a:xfrm>
          <a:prstGeom prst="straightConnector1">
            <a:avLst/>
          </a:prstGeom>
          <a:noFill/>
          <a:ln cap="flat" cmpd="sng" w="9525">
            <a:solidFill>
              <a:schemeClr val="accent3"/>
            </a:solidFill>
            <a:prstDash val="solid"/>
            <a:miter lim="800000"/>
            <a:headEnd len="sm" w="sm" type="none"/>
            <a:tailEnd len="sm" w="sm" type="none"/>
          </a:ln>
        </p:spPr>
      </p:cxnSp>
      <p:cxnSp>
        <p:nvCxnSpPr>
          <p:cNvPr id="359" name="Google Shape;359;p9"/>
          <p:cNvCxnSpPr>
            <a:stCxn id="353" idx="2"/>
          </p:cNvCxnSpPr>
          <p:nvPr/>
        </p:nvCxnSpPr>
        <p:spPr>
          <a:xfrm>
            <a:off x="8391302" y="2984061"/>
            <a:ext cx="0" cy="436800"/>
          </a:xfrm>
          <a:prstGeom prst="straightConnector1">
            <a:avLst/>
          </a:prstGeom>
          <a:noFill/>
          <a:ln cap="flat" cmpd="sng" w="9525">
            <a:solidFill>
              <a:schemeClr val="accent3"/>
            </a:solidFill>
            <a:prstDash val="solid"/>
            <a:miter lim="800000"/>
            <a:headEnd len="sm" w="sm" type="none"/>
            <a:tailEnd len="sm" w="sm" type="none"/>
          </a:ln>
        </p:spPr>
      </p:cxnSp>
      <p:cxnSp>
        <p:nvCxnSpPr>
          <p:cNvPr id="360" name="Google Shape;360;p9"/>
          <p:cNvCxnSpPr/>
          <p:nvPr/>
        </p:nvCxnSpPr>
        <p:spPr>
          <a:xfrm>
            <a:off x="5205858" y="1898040"/>
            <a:ext cx="0" cy="1556766"/>
          </a:xfrm>
          <a:prstGeom prst="straightConnector1">
            <a:avLst/>
          </a:prstGeom>
          <a:noFill/>
          <a:ln cap="flat" cmpd="sng" w="9525">
            <a:solidFill>
              <a:schemeClr val="accent3"/>
            </a:solidFill>
            <a:prstDash val="solid"/>
            <a:miter lim="800000"/>
            <a:headEnd len="sm" w="sm" type="none"/>
            <a:tailEnd len="sm" w="sm" type="none"/>
          </a:ln>
        </p:spPr>
      </p:cxnSp>
      <p:cxnSp>
        <p:nvCxnSpPr>
          <p:cNvPr id="361" name="Google Shape;361;p9"/>
          <p:cNvCxnSpPr/>
          <p:nvPr/>
        </p:nvCxnSpPr>
        <p:spPr>
          <a:xfrm>
            <a:off x="3296231" y="1898040"/>
            <a:ext cx="0" cy="1556766"/>
          </a:xfrm>
          <a:prstGeom prst="straightConnector1">
            <a:avLst/>
          </a:prstGeom>
          <a:noFill/>
          <a:ln cap="flat" cmpd="sng" w="9525">
            <a:solidFill>
              <a:schemeClr val="accent3"/>
            </a:solidFill>
            <a:prstDash val="solid"/>
            <a:miter lim="800000"/>
            <a:headEnd len="sm" w="sm" type="none"/>
            <a:tailEnd len="sm" w="sm" type="none"/>
          </a:ln>
        </p:spPr>
      </p:cxnSp>
      <p:pic>
        <p:nvPicPr>
          <p:cNvPr id="362" name="Google Shape;362;p9"/>
          <p:cNvPicPr preferRelativeResize="0"/>
          <p:nvPr/>
        </p:nvPicPr>
        <p:blipFill rotWithShape="1">
          <a:blip r:embed="rId7">
            <a:alphaModFix/>
          </a:blip>
          <a:srcRect b="0" l="0" r="0" t="0"/>
          <a:stretch/>
        </p:blipFill>
        <p:spPr>
          <a:xfrm>
            <a:off x="4567682" y="2960058"/>
            <a:ext cx="2651" cy="432054"/>
          </a:xfrm>
          <a:prstGeom prst="rect">
            <a:avLst/>
          </a:prstGeom>
          <a:noFill/>
          <a:ln>
            <a:noFill/>
          </a:ln>
        </p:spPr>
      </p:pic>
      <p:cxnSp>
        <p:nvCxnSpPr>
          <p:cNvPr id="363" name="Google Shape;363;p9"/>
          <p:cNvCxnSpPr/>
          <p:nvPr/>
        </p:nvCxnSpPr>
        <p:spPr>
          <a:xfrm>
            <a:off x="3932951" y="2411981"/>
            <a:ext cx="0" cy="985613"/>
          </a:xfrm>
          <a:prstGeom prst="straightConnector1">
            <a:avLst/>
          </a:prstGeom>
          <a:noFill/>
          <a:ln cap="flat" cmpd="sng" w="9525">
            <a:solidFill>
              <a:schemeClr val="accent3"/>
            </a:solidFill>
            <a:prstDash val="solid"/>
            <a:miter lim="800000"/>
            <a:headEnd len="sm" w="sm" type="none"/>
            <a:tailEnd len="sm" w="sm" type="none"/>
          </a:ln>
        </p:spPr>
      </p:cxnSp>
      <p:pic>
        <p:nvPicPr>
          <p:cNvPr id="364" name="Google Shape;364;p9"/>
          <p:cNvPicPr preferRelativeResize="0"/>
          <p:nvPr/>
        </p:nvPicPr>
        <p:blipFill rotWithShape="1">
          <a:blip r:embed="rId7">
            <a:alphaModFix/>
          </a:blip>
          <a:srcRect b="0" l="0" r="0" t="0"/>
          <a:stretch/>
        </p:blipFill>
        <p:spPr>
          <a:xfrm>
            <a:off x="6473499" y="2983358"/>
            <a:ext cx="2651" cy="432054"/>
          </a:xfrm>
          <a:prstGeom prst="rect">
            <a:avLst/>
          </a:prstGeom>
          <a:noFill/>
          <a:ln>
            <a:noFill/>
          </a:ln>
        </p:spPr>
      </p:pic>
      <p:cxnSp>
        <p:nvCxnSpPr>
          <p:cNvPr id="365" name="Google Shape;365;p9"/>
          <p:cNvCxnSpPr/>
          <p:nvPr/>
        </p:nvCxnSpPr>
        <p:spPr>
          <a:xfrm>
            <a:off x="5842406" y="2435281"/>
            <a:ext cx="0" cy="985613"/>
          </a:xfrm>
          <a:prstGeom prst="straightConnector1">
            <a:avLst/>
          </a:prstGeom>
          <a:noFill/>
          <a:ln cap="flat" cmpd="sng" w="9525">
            <a:solidFill>
              <a:schemeClr val="accent3"/>
            </a:solidFill>
            <a:prstDash val="solid"/>
            <a:miter lim="800000"/>
            <a:headEnd len="sm" w="sm" type="none"/>
            <a:tailEnd len="sm" w="sm" type="none"/>
          </a:ln>
        </p:spPr>
      </p:cxnSp>
      <p:sp>
        <p:nvSpPr>
          <p:cNvPr id="366" name="Google Shape;366;p9"/>
          <p:cNvSpPr/>
          <p:nvPr>
            <p:ph idx="2" type="body"/>
          </p:nvPr>
        </p:nvSpPr>
        <p:spPr>
          <a:xfrm>
            <a:off x="558909"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67" name="Google Shape;367;p9"/>
          <p:cNvSpPr/>
          <p:nvPr>
            <p:ph idx="3" type="body"/>
          </p:nvPr>
        </p:nvSpPr>
        <p:spPr>
          <a:xfrm>
            <a:off x="8196098" y="3360248"/>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68" name="Google Shape;368;p9"/>
          <p:cNvSpPr/>
          <p:nvPr>
            <p:ph idx="4" type="body"/>
          </p:nvPr>
        </p:nvSpPr>
        <p:spPr>
          <a:xfrm>
            <a:off x="4377505"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69" name="Google Shape;369;p9"/>
          <p:cNvSpPr/>
          <p:nvPr>
            <p:ph idx="5" type="body"/>
          </p:nvPr>
        </p:nvSpPr>
        <p:spPr>
          <a:xfrm>
            <a:off x="1195342"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0" name="Google Shape;370;p9"/>
          <p:cNvSpPr/>
          <p:nvPr>
            <p:ph idx="6" type="body"/>
          </p:nvPr>
        </p:nvSpPr>
        <p:spPr>
          <a:xfrm>
            <a:off x="3104640"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1" name="Google Shape;371;p9"/>
          <p:cNvSpPr/>
          <p:nvPr>
            <p:ph idx="7" type="body"/>
          </p:nvPr>
        </p:nvSpPr>
        <p:spPr>
          <a:xfrm>
            <a:off x="3741073"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2" name="Google Shape;372;p9"/>
          <p:cNvSpPr/>
          <p:nvPr>
            <p:ph idx="8" type="body"/>
          </p:nvPr>
        </p:nvSpPr>
        <p:spPr>
          <a:xfrm>
            <a:off x="1831775"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3" name="Google Shape;373;p9"/>
          <p:cNvSpPr/>
          <p:nvPr>
            <p:ph idx="9" type="body"/>
          </p:nvPr>
        </p:nvSpPr>
        <p:spPr>
          <a:xfrm>
            <a:off x="5013938"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4" name="Google Shape;374;p9"/>
          <p:cNvSpPr/>
          <p:nvPr>
            <p:ph idx="13" type="body"/>
          </p:nvPr>
        </p:nvSpPr>
        <p:spPr>
          <a:xfrm>
            <a:off x="5650371"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5" name="Google Shape;375;p9"/>
          <p:cNvSpPr/>
          <p:nvPr>
            <p:ph idx="14" type="body"/>
          </p:nvPr>
        </p:nvSpPr>
        <p:spPr>
          <a:xfrm>
            <a:off x="2468207"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6" name="Google Shape;376;p9"/>
          <p:cNvSpPr/>
          <p:nvPr>
            <p:ph idx="15" type="body"/>
          </p:nvPr>
        </p:nvSpPr>
        <p:spPr>
          <a:xfrm>
            <a:off x="6286804"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7" name="Google Shape;377;p9"/>
          <p:cNvSpPr/>
          <p:nvPr>
            <p:ph idx="16" type="body"/>
          </p:nvPr>
        </p:nvSpPr>
        <p:spPr>
          <a:xfrm>
            <a:off x="6923237"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8" name="Google Shape;378;p9"/>
          <p:cNvSpPr/>
          <p:nvPr>
            <p:ph idx="17" type="body"/>
          </p:nvPr>
        </p:nvSpPr>
        <p:spPr>
          <a:xfrm>
            <a:off x="7559670" y="3360571"/>
            <a:ext cx="384048" cy="383400"/>
          </a:xfrm>
          <a:prstGeom prst="ellipse">
            <a:avLst/>
          </a:prstGeom>
          <a:solidFill>
            <a:schemeClr val="lt1"/>
          </a:solidFill>
          <a:ln>
            <a:noFill/>
          </a:ln>
        </p:spPr>
        <p:txBody>
          <a:bodyPr anchorCtr="0" anchor="ctr" bIns="0" lIns="0" spcFirstLastPara="1" rIns="0" wrap="square" tIns="0">
            <a:noAutofit/>
          </a:bodyPr>
          <a:lstStyle>
            <a:lvl1pPr indent="-228600" lvl="0" marL="457200" algn="ctr">
              <a:lnSpc>
                <a:spcPct val="90000"/>
              </a:lnSpc>
              <a:spcBef>
                <a:spcPts val="800"/>
              </a:spcBef>
              <a:spcAft>
                <a:spcPts val="0"/>
              </a:spcAft>
              <a:buClr>
                <a:schemeClr val="dk1"/>
              </a:buClr>
              <a:buSzPts val="900"/>
              <a:buNone/>
              <a:defRPr b="1" sz="900">
                <a:solidFill>
                  <a:schemeClr val="dk1"/>
                </a:solidFill>
                <a:latin typeface="Century Gothic"/>
                <a:ea typeface="Century Gothic"/>
                <a:cs typeface="Century Gothic"/>
                <a:sym typeface="Century Gothic"/>
              </a:defRPr>
            </a:lvl1pPr>
            <a:lvl2pPr indent="-298450" lvl="1" marL="9144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2pPr>
            <a:lvl3pPr indent="-298450" lvl="2" marL="13716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3pPr>
            <a:lvl4pPr indent="-298450" lvl="3" marL="18288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4pPr>
            <a:lvl5pPr indent="-298450" lvl="4" marL="2286000" algn="l">
              <a:lnSpc>
                <a:spcPct val="90000"/>
              </a:lnSpc>
              <a:spcBef>
                <a:spcPts val="1600"/>
              </a:spcBef>
              <a:spcAft>
                <a:spcPts val="0"/>
              </a:spcAft>
              <a:buClr>
                <a:schemeClr val="dk1"/>
              </a:buClr>
              <a:buSzPts val="1100"/>
              <a:buChar char="○"/>
              <a:defRPr b="1" sz="1100">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79" name="Google Shape;379;p9"/>
          <p:cNvSpPr txBox="1"/>
          <p:nvPr>
            <p:ph idx="18" type="body"/>
          </p:nvPr>
        </p:nvSpPr>
        <p:spPr>
          <a:xfrm>
            <a:off x="883451" y="1385432"/>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0" name="Google Shape;380;p9"/>
          <p:cNvSpPr txBox="1"/>
          <p:nvPr>
            <p:ph idx="19" type="body"/>
          </p:nvPr>
        </p:nvSpPr>
        <p:spPr>
          <a:xfrm>
            <a:off x="883450" y="1538193"/>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1" name="Google Shape;381;p9"/>
          <p:cNvSpPr txBox="1"/>
          <p:nvPr>
            <p:ph idx="20" type="body"/>
          </p:nvPr>
        </p:nvSpPr>
        <p:spPr>
          <a:xfrm>
            <a:off x="2791318" y="1371145"/>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2" name="Google Shape;382;p9"/>
          <p:cNvSpPr txBox="1"/>
          <p:nvPr>
            <p:ph idx="21" type="body"/>
          </p:nvPr>
        </p:nvSpPr>
        <p:spPr>
          <a:xfrm>
            <a:off x="2791318" y="1538193"/>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3" name="Google Shape;383;p9"/>
          <p:cNvSpPr txBox="1"/>
          <p:nvPr>
            <p:ph idx="22" type="body"/>
          </p:nvPr>
        </p:nvSpPr>
        <p:spPr>
          <a:xfrm>
            <a:off x="4699186" y="1385432"/>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4" name="Google Shape;384;p9"/>
          <p:cNvSpPr txBox="1"/>
          <p:nvPr>
            <p:ph idx="23" type="body"/>
          </p:nvPr>
        </p:nvSpPr>
        <p:spPr>
          <a:xfrm>
            <a:off x="4699185" y="1538193"/>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5" name="Google Shape;385;p9"/>
          <p:cNvSpPr txBox="1"/>
          <p:nvPr>
            <p:ph idx="24" type="body"/>
          </p:nvPr>
        </p:nvSpPr>
        <p:spPr>
          <a:xfrm>
            <a:off x="6607053" y="1385432"/>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6" name="Google Shape;386;p9"/>
          <p:cNvSpPr txBox="1"/>
          <p:nvPr>
            <p:ph idx="25" type="body"/>
          </p:nvPr>
        </p:nvSpPr>
        <p:spPr>
          <a:xfrm>
            <a:off x="6607052" y="1538193"/>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7" name="Google Shape;387;p9"/>
          <p:cNvSpPr txBox="1"/>
          <p:nvPr>
            <p:ph idx="26" type="body"/>
          </p:nvPr>
        </p:nvSpPr>
        <p:spPr>
          <a:xfrm>
            <a:off x="1515916" y="1922767"/>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8" name="Google Shape;388;p9"/>
          <p:cNvSpPr txBox="1"/>
          <p:nvPr>
            <p:ph idx="27" type="body"/>
          </p:nvPr>
        </p:nvSpPr>
        <p:spPr>
          <a:xfrm>
            <a:off x="1515915" y="2075527"/>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89" name="Google Shape;389;p9"/>
          <p:cNvSpPr txBox="1"/>
          <p:nvPr>
            <p:ph idx="28" type="body"/>
          </p:nvPr>
        </p:nvSpPr>
        <p:spPr>
          <a:xfrm>
            <a:off x="3427247" y="1922767"/>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0" name="Google Shape;390;p9"/>
          <p:cNvSpPr txBox="1"/>
          <p:nvPr>
            <p:ph idx="29" type="body"/>
          </p:nvPr>
        </p:nvSpPr>
        <p:spPr>
          <a:xfrm>
            <a:off x="3427247" y="2075527"/>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1" name="Google Shape;391;p9"/>
          <p:cNvSpPr txBox="1"/>
          <p:nvPr>
            <p:ph idx="30" type="body"/>
          </p:nvPr>
        </p:nvSpPr>
        <p:spPr>
          <a:xfrm>
            <a:off x="5338579" y="1922767"/>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2" name="Google Shape;392;p9"/>
          <p:cNvSpPr txBox="1"/>
          <p:nvPr>
            <p:ph idx="31" type="body"/>
          </p:nvPr>
        </p:nvSpPr>
        <p:spPr>
          <a:xfrm>
            <a:off x="5338578" y="2075527"/>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3" name="Google Shape;393;p9"/>
          <p:cNvSpPr txBox="1"/>
          <p:nvPr>
            <p:ph idx="32" type="body"/>
          </p:nvPr>
        </p:nvSpPr>
        <p:spPr>
          <a:xfrm>
            <a:off x="7249910" y="1922767"/>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4" name="Google Shape;394;p9"/>
          <p:cNvSpPr txBox="1"/>
          <p:nvPr>
            <p:ph idx="33" type="body"/>
          </p:nvPr>
        </p:nvSpPr>
        <p:spPr>
          <a:xfrm>
            <a:off x="7249910" y="2075527"/>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5" name="Google Shape;395;p9"/>
          <p:cNvSpPr txBox="1"/>
          <p:nvPr>
            <p:ph idx="34" type="body"/>
          </p:nvPr>
        </p:nvSpPr>
        <p:spPr>
          <a:xfrm>
            <a:off x="2162812" y="2464984"/>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6" name="Google Shape;396;p9"/>
          <p:cNvSpPr txBox="1"/>
          <p:nvPr>
            <p:ph idx="35" type="body"/>
          </p:nvPr>
        </p:nvSpPr>
        <p:spPr>
          <a:xfrm>
            <a:off x="2162811" y="2617745"/>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7" name="Google Shape;397;p9"/>
          <p:cNvSpPr txBox="1"/>
          <p:nvPr>
            <p:ph idx="36" type="body"/>
          </p:nvPr>
        </p:nvSpPr>
        <p:spPr>
          <a:xfrm>
            <a:off x="4069513" y="2464984"/>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8" name="Google Shape;398;p9"/>
          <p:cNvSpPr txBox="1"/>
          <p:nvPr>
            <p:ph idx="37" type="body"/>
          </p:nvPr>
        </p:nvSpPr>
        <p:spPr>
          <a:xfrm>
            <a:off x="4069513" y="2617745"/>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399" name="Google Shape;399;p9"/>
          <p:cNvSpPr txBox="1"/>
          <p:nvPr>
            <p:ph idx="38" type="body"/>
          </p:nvPr>
        </p:nvSpPr>
        <p:spPr>
          <a:xfrm>
            <a:off x="5976215" y="2450696"/>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0" name="Google Shape;400;p9"/>
          <p:cNvSpPr txBox="1"/>
          <p:nvPr>
            <p:ph idx="39" type="body"/>
          </p:nvPr>
        </p:nvSpPr>
        <p:spPr>
          <a:xfrm>
            <a:off x="5976214" y="2603457"/>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1" name="Google Shape;401;p9"/>
          <p:cNvSpPr txBox="1"/>
          <p:nvPr>
            <p:ph idx="40" type="body"/>
          </p:nvPr>
        </p:nvSpPr>
        <p:spPr>
          <a:xfrm>
            <a:off x="7882917" y="2464984"/>
            <a:ext cx="1010639" cy="143672"/>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2" name="Google Shape;402;p9"/>
          <p:cNvSpPr txBox="1"/>
          <p:nvPr>
            <p:ph idx="41" type="body"/>
          </p:nvPr>
        </p:nvSpPr>
        <p:spPr>
          <a:xfrm>
            <a:off x="7882916" y="2617745"/>
            <a:ext cx="1010639" cy="364255"/>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900"/>
              <a:buNone/>
              <a:defRPr b="0" sz="900">
                <a:solidFill>
                  <a:schemeClr val="dk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3" name="Google Shape;403;p9"/>
          <p:cNvSpPr txBox="1"/>
          <p:nvPr>
            <p:ph idx="42" type="body"/>
          </p:nvPr>
        </p:nvSpPr>
        <p:spPr>
          <a:xfrm>
            <a:off x="248986" y="2680785"/>
            <a:ext cx="1010639" cy="325437"/>
          </a:xfrm>
          <a:prstGeom prst="rect">
            <a:avLst/>
          </a:prstGeom>
          <a:noFill/>
          <a:ln>
            <a:noFill/>
          </a:ln>
        </p:spPr>
        <p:txBody>
          <a:bodyPr anchorCtr="0" anchor="t" bIns="0" lIns="135000" spcFirstLastPara="1" rIns="0" wrap="square" tIns="0">
            <a:noAutofit/>
          </a:bodyPr>
          <a:lstStyle>
            <a:lvl1pPr indent="-228600" lvl="0" marL="457200" algn="l">
              <a:lnSpc>
                <a:spcPct val="90000"/>
              </a:lnSpc>
              <a:spcBef>
                <a:spcPts val="200"/>
              </a:spcBef>
              <a:spcAft>
                <a:spcPts val="0"/>
              </a:spcAft>
              <a:buClr>
                <a:schemeClr val="dk1"/>
              </a:buClr>
              <a:buSzPts val="1100"/>
              <a:buNone/>
              <a:defRPr b="1" sz="1100">
                <a:solidFill>
                  <a:schemeClr val="dk1"/>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4" name="Google Shape;404;p9"/>
          <p:cNvSpPr txBox="1"/>
          <p:nvPr>
            <p:ph idx="43" type="body"/>
          </p:nvPr>
        </p:nvSpPr>
        <p:spPr>
          <a:xfrm>
            <a:off x="1507504" y="4045108"/>
            <a:ext cx="1010639" cy="294857"/>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200"/>
              </a:spcBef>
              <a:spcAft>
                <a:spcPts val="0"/>
              </a:spcAft>
              <a:buClr>
                <a:srgbClr val="D3F9FF"/>
              </a:buClr>
              <a:buSzPts val="2600"/>
              <a:buNone/>
              <a:defRPr b="1" sz="2600">
                <a:solidFill>
                  <a:srgbClr val="D3F9FF"/>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5" name="Google Shape;405;p9"/>
          <p:cNvSpPr txBox="1"/>
          <p:nvPr>
            <p:ph idx="44" type="body"/>
          </p:nvPr>
        </p:nvSpPr>
        <p:spPr>
          <a:xfrm>
            <a:off x="1507504" y="4427831"/>
            <a:ext cx="1010639" cy="36425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200"/>
              </a:spcBef>
              <a:spcAft>
                <a:spcPts val="0"/>
              </a:spcAft>
              <a:buClr>
                <a:schemeClr val="lt1"/>
              </a:buClr>
              <a:buSzPts val="900"/>
              <a:buNone/>
              <a:defRPr b="0" sz="900">
                <a:solidFill>
                  <a:schemeClr val="lt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6" name="Google Shape;406;p9"/>
          <p:cNvSpPr txBox="1"/>
          <p:nvPr>
            <p:ph idx="45" type="body"/>
          </p:nvPr>
        </p:nvSpPr>
        <p:spPr>
          <a:xfrm>
            <a:off x="3215146" y="4058615"/>
            <a:ext cx="1010639" cy="294857"/>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200"/>
              </a:spcBef>
              <a:spcAft>
                <a:spcPts val="0"/>
              </a:spcAft>
              <a:buClr>
                <a:srgbClr val="F4D9D2"/>
              </a:buClr>
              <a:buSzPts val="2600"/>
              <a:buNone/>
              <a:defRPr b="1" sz="2600">
                <a:solidFill>
                  <a:srgbClr val="F4D9D2"/>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7" name="Google Shape;407;p9"/>
          <p:cNvSpPr txBox="1"/>
          <p:nvPr>
            <p:ph idx="46" type="body"/>
          </p:nvPr>
        </p:nvSpPr>
        <p:spPr>
          <a:xfrm>
            <a:off x="3215146" y="4441339"/>
            <a:ext cx="1010639" cy="36425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200"/>
              </a:spcBef>
              <a:spcAft>
                <a:spcPts val="0"/>
              </a:spcAft>
              <a:buClr>
                <a:schemeClr val="lt1"/>
              </a:buClr>
              <a:buSzPts val="900"/>
              <a:buNone/>
              <a:defRPr b="0" sz="900">
                <a:solidFill>
                  <a:schemeClr val="lt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8" name="Google Shape;408;p9"/>
          <p:cNvSpPr txBox="1"/>
          <p:nvPr>
            <p:ph idx="47" type="body"/>
          </p:nvPr>
        </p:nvSpPr>
        <p:spPr>
          <a:xfrm>
            <a:off x="4922788" y="4045646"/>
            <a:ext cx="1010639" cy="294857"/>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200"/>
              </a:spcBef>
              <a:spcAft>
                <a:spcPts val="0"/>
              </a:spcAft>
              <a:buClr>
                <a:srgbClr val="D3FFD9"/>
              </a:buClr>
              <a:buSzPts val="2600"/>
              <a:buNone/>
              <a:defRPr b="1" sz="2600">
                <a:solidFill>
                  <a:srgbClr val="D3FFD9"/>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09" name="Google Shape;409;p9"/>
          <p:cNvSpPr txBox="1"/>
          <p:nvPr>
            <p:ph idx="48" type="body"/>
          </p:nvPr>
        </p:nvSpPr>
        <p:spPr>
          <a:xfrm>
            <a:off x="4922788" y="4428370"/>
            <a:ext cx="1010639" cy="36425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200"/>
              </a:spcBef>
              <a:spcAft>
                <a:spcPts val="0"/>
              </a:spcAft>
              <a:buClr>
                <a:schemeClr val="lt1"/>
              </a:buClr>
              <a:buSzPts val="900"/>
              <a:buNone/>
              <a:defRPr b="0" sz="900">
                <a:solidFill>
                  <a:schemeClr val="lt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10" name="Google Shape;410;p9"/>
          <p:cNvSpPr txBox="1"/>
          <p:nvPr>
            <p:ph idx="49" type="body"/>
          </p:nvPr>
        </p:nvSpPr>
        <p:spPr>
          <a:xfrm>
            <a:off x="6630429" y="4058615"/>
            <a:ext cx="1010639" cy="294857"/>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200"/>
              </a:spcBef>
              <a:spcAft>
                <a:spcPts val="0"/>
              </a:spcAft>
              <a:buClr>
                <a:srgbClr val="F9D9E4"/>
              </a:buClr>
              <a:buSzPts val="2600"/>
              <a:buNone/>
              <a:defRPr b="1" sz="2600">
                <a:solidFill>
                  <a:srgbClr val="F9D9E4"/>
                </a:solidFill>
                <a:latin typeface="Century Gothic"/>
                <a:ea typeface="Century Gothic"/>
                <a:cs typeface="Century Gothic"/>
                <a:sym typeface="Century Gothic"/>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sp>
        <p:nvSpPr>
          <p:cNvPr id="411" name="Google Shape;411;p9"/>
          <p:cNvSpPr txBox="1"/>
          <p:nvPr>
            <p:ph idx="50" type="body"/>
          </p:nvPr>
        </p:nvSpPr>
        <p:spPr>
          <a:xfrm>
            <a:off x="6630429" y="4441339"/>
            <a:ext cx="1010639" cy="364255"/>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200"/>
              </a:spcBef>
              <a:spcAft>
                <a:spcPts val="0"/>
              </a:spcAft>
              <a:buClr>
                <a:schemeClr val="lt1"/>
              </a:buClr>
              <a:buSzPts val="900"/>
              <a:buNone/>
              <a:defRPr b="0" sz="900">
                <a:solidFill>
                  <a:schemeClr val="lt1"/>
                </a:solidFill>
                <a:latin typeface="Arial"/>
                <a:ea typeface="Arial"/>
                <a:cs typeface="Arial"/>
                <a:sym typeface="Arial"/>
              </a:defRPr>
            </a:lvl1pPr>
            <a:lvl2pPr indent="-342900" lvl="1" marL="914400" algn="l">
              <a:lnSpc>
                <a:spcPct val="90000"/>
              </a:lnSpc>
              <a:spcBef>
                <a:spcPts val="1600"/>
              </a:spcBef>
              <a:spcAft>
                <a:spcPts val="0"/>
              </a:spcAft>
              <a:buClr>
                <a:schemeClr val="accent2"/>
              </a:buClr>
              <a:buSzPts val="1800"/>
              <a:buChar char="○"/>
              <a:defRPr b="1" sz="1100">
                <a:solidFill>
                  <a:schemeClr val="accent2"/>
                </a:solidFill>
                <a:latin typeface="Century Gothic"/>
                <a:ea typeface="Century Gothic"/>
                <a:cs typeface="Century Gothic"/>
                <a:sym typeface="Century Gothic"/>
              </a:defRPr>
            </a:lvl2pPr>
            <a:lvl3pPr indent="-323850" lvl="2" marL="1371600" algn="l">
              <a:lnSpc>
                <a:spcPct val="90000"/>
              </a:lnSpc>
              <a:spcBef>
                <a:spcPts val="1600"/>
              </a:spcBef>
              <a:spcAft>
                <a:spcPts val="0"/>
              </a:spcAft>
              <a:buClr>
                <a:schemeClr val="accent2"/>
              </a:buClr>
              <a:buSzPts val="1500"/>
              <a:buChar char="■"/>
              <a:defRPr b="1" sz="1100">
                <a:solidFill>
                  <a:schemeClr val="accent2"/>
                </a:solidFill>
                <a:latin typeface="Century Gothic"/>
                <a:ea typeface="Century Gothic"/>
                <a:cs typeface="Century Gothic"/>
                <a:sym typeface="Century Gothic"/>
              </a:defRPr>
            </a:lvl3pPr>
            <a:lvl4pPr indent="-317500" lvl="3" marL="18288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4pPr>
            <a:lvl5pPr indent="-317500" lvl="4" marL="2286000" algn="l">
              <a:lnSpc>
                <a:spcPct val="90000"/>
              </a:lnSpc>
              <a:spcBef>
                <a:spcPts val="1600"/>
              </a:spcBef>
              <a:spcAft>
                <a:spcPts val="0"/>
              </a:spcAft>
              <a:buClr>
                <a:schemeClr val="accent2"/>
              </a:buClr>
              <a:buSzPts val="1400"/>
              <a:buChar char="○"/>
              <a:defRPr b="1" sz="1100">
                <a:solidFill>
                  <a:schemeClr val="accent2"/>
                </a:solidFill>
                <a:latin typeface="Century Gothic"/>
                <a:ea typeface="Century Gothic"/>
                <a:cs typeface="Century Gothic"/>
                <a:sym typeface="Century Gothic"/>
              </a:defRPr>
            </a:lvl5pPr>
            <a:lvl6pPr indent="-317500" lvl="5" marL="2743200" algn="l">
              <a:lnSpc>
                <a:spcPct val="90000"/>
              </a:lnSpc>
              <a:spcBef>
                <a:spcPts val="1600"/>
              </a:spcBef>
              <a:spcAft>
                <a:spcPts val="0"/>
              </a:spcAft>
              <a:buClr>
                <a:schemeClr val="dk1"/>
              </a:buClr>
              <a:buSzPts val="1400"/>
              <a:buChar char="■"/>
              <a:defRPr sz="1100"/>
            </a:lvl6pPr>
            <a:lvl7pPr indent="-317500" lvl="6" marL="3200400" algn="l">
              <a:lnSpc>
                <a:spcPct val="90000"/>
              </a:lnSpc>
              <a:spcBef>
                <a:spcPts val="1600"/>
              </a:spcBef>
              <a:spcAft>
                <a:spcPts val="0"/>
              </a:spcAft>
              <a:buClr>
                <a:schemeClr val="dk1"/>
              </a:buClr>
              <a:buSzPts val="1400"/>
              <a:buChar char="●"/>
              <a:defRPr sz="1100"/>
            </a:lvl7pPr>
            <a:lvl8pPr indent="-317500" lvl="7" marL="3657600" algn="l">
              <a:lnSpc>
                <a:spcPct val="90000"/>
              </a:lnSpc>
              <a:spcBef>
                <a:spcPts val="1600"/>
              </a:spcBef>
              <a:spcAft>
                <a:spcPts val="0"/>
              </a:spcAft>
              <a:buClr>
                <a:schemeClr val="dk1"/>
              </a:buClr>
              <a:buSzPts val="1400"/>
              <a:buChar char="○"/>
              <a:defRPr sz="1100"/>
            </a:lvl8pPr>
            <a:lvl9pPr indent="-317500" lvl="8" marL="4114800" algn="l">
              <a:lnSpc>
                <a:spcPct val="90000"/>
              </a:lnSpc>
              <a:spcBef>
                <a:spcPts val="1600"/>
              </a:spcBef>
              <a:spcAft>
                <a:spcPts val="1600"/>
              </a:spcAft>
              <a:buClr>
                <a:schemeClr val="dk1"/>
              </a:buClr>
              <a:buSzPts val="1400"/>
              <a:buChar char="■"/>
              <a:defRPr sz="1100"/>
            </a:lvl9pPr>
          </a:lstStyle>
          <a:p/>
        </p:txBody>
      </p:sp>
      <p:cxnSp>
        <p:nvCxnSpPr>
          <p:cNvPr id="412" name="Google Shape;412;p9"/>
          <p:cNvCxnSpPr/>
          <p:nvPr/>
        </p:nvCxnSpPr>
        <p:spPr>
          <a:xfrm>
            <a:off x="2647593" y="2980480"/>
            <a:ext cx="0" cy="377190"/>
          </a:xfrm>
          <a:prstGeom prst="straightConnector1">
            <a:avLst/>
          </a:prstGeom>
          <a:noFill/>
          <a:ln cap="flat" cmpd="sng" w="9525">
            <a:solidFill>
              <a:schemeClr val="accent3"/>
            </a:solidFill>
            <a:prstDash val="solid"/>
            <a:miter lim="800000"/>
            <a:headEnd len="sm" w="sm" type="none"/>
            <a:tailEnd len="sm" w="sm" type="none"/>
          </a:ln>
        </p:spPr>
      </p:cxnSp>
      <p:cxnSp>
        <p:nvCxnSpPr>
          <p:cNvPr id="413" name="Google Shape;413;p9"/>
          <p:cNvCxnSpPr/>
          <p:nvPr/>
        </p:nvCxnSpPr>
        <p:spPr>
          <a:xfrm>
            <a:off x="4558317" y="2985538"/>
            <a:ext cx="0" cy="377190"/>
          </a:xfrm>
          <a:prstGeom prst="straightConnector1">
            <a:avLst/>
          </a:prstGeom>
          <a:noFill/>
          <a:ln cap="flat" cmpd="sng" w="9525">
            <a:solidFill>
              <a:schemeClr val="accent3"/>
            </a:solidFill>
            <a:prstDash val="solid"/>
            <a:miter lim="800000"/>
            <a:headEnd len="sm" w="sm" type="none"/>
            <a:tailEnd len="sm" w="sm" type="none"/>
          </a:ln>
        </p:spPr>
      </p:cxnSp>
      <p:cxnSp>
        <p:nvCxnSpPr>
          <p:cNvPr id="414" name="Google Shape;414;p9"/>
          <p:cNvCxnSpPr/>
          <p:nvPr/>
        </p:nvCxnSpPr>
        <p:spPr>
          <a:xfrm>
            <a:off x="6475110" y="2972389"/>
            <a:ext cx="0" cy="377190"/>
          </a:xfrm>
          <a:prstGeom prst="straightConnector1">
            <a:avLst/>
          </a:prstGeom>
          <a:noFill/>
          <a:ln cap="flat" cmpd="sng" w="9525">
            <a:solidFill>
              <a:schemeClr val="accent3"/>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9E6E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indent="-317500" lvl="1" marL="914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indent="-317500" lvl="2" marL="1371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indent="-317500" lvl="3" marL="18288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indent="-317500" lvl="4" marL="22860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indent="-317500" lvl="5" marL="27432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indent="-317500" lvl="6" marL="32004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indent="-317500" lvl="7" marL="36576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indent="-317500" lvl="8" marL="41148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slide" Target="/ppt/slid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slide" Target="/ppt/slid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slide" Target="/ppt/slid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slide" Target="/ppt/slid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slide" Target="/ppt/slides/slide10.xml"/><Relationship Id="rId4" Type="http://schemas.openxmlformats.org/officeDocument/2006/relationships/slide" Target="/ppt/slides/slide11.xml"/><Relationship Id="rId5" Type="http://schemas.openxmlformats.org/officeDocument/2006/relationships/slide" Target="/ppt/slides/slide12.xml"/><Relationship Id="rId6" Type="http://schemas.openxmlformats.org/officeDocument/2006/relationships/slide" Target="/ppt/slides/slide13.xml"/><Relationship Id="rId7" Type="http://schemas.openxmlformats.org/officeDocument/2006/relationships/slide" Target="/ppt/slid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slide" Target="/ppt/slides/slide8.xml"/><Relationship Id="rId4" Type="http://schemas.openxmlformats.org/officeDocument/2006/relationships/slide" Target="/ppt/slides/slide8.xml"/><Relationship Id="rId5" Type="http://schemas.openxmlformats.org/officeDocument/2006/relationships/slide" Target="/ppt/slides/slide8.xml"/><Relationship Id="rId6" Type="http://schemas.openxmlformats.org/officeDocument/2006/relationships/slide" Target="/ppt/slid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6E1"/>
        </a:solidFill>
      </p:bgPr>
    </p:bg>
    <p:spTree>
      <p:nvGrpSpPr>
        <p:cNvPr id="418" name="Shape 418"/>
        <p:cNvGrpSpPr/>
        <p:nvPr/>
      </p:nvGrpSpPr>
      <p:grpSpPr>
        <a:xfrm>
          <a:off x="0" y="0"/>
          <a:ext cx="0" cy="0"/>
          <a:chOff x="0" y="0"/>
          <a:chExt cx="0" cy="0"/>
        </a:xfrm>
      </p:grpSpPr>
      <p:sp>
        <p:nvSpPr>
          <p:cNvPr id="419" name="Google Shape;419;p10"/>
          <p:cNvSpPr txBox="1"/>
          <p:nvPr>
            <p:ph type="ctrTitle"/>
          </p:nvPr>
        </p:nvSpPr>
        <p:spPr>
          <a:xfrm>
            <a:off x="2612775" y="1072775"/>
            <a:ext cx="5607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COURSE PROJECT</a:t>
            </a:r>
            <a:endParaRPr/>
          </a:p>
          <a:p>
            <a:pPr indent="0" lvl="0" marL="0" rtl="0" algn="l">
              <a:spcBef>
                <a:spcPts val="0"/>
              </a:spcBef>
              <a:spcAft>
                <a:spcPts val="0"/>
              </a:spcAft>
              <a:buNone/>
            </a:pPr>
            <a:r>
              <a:rPr lang="es"/>
              <a:t>PRESENTATION</a:t>
            </a:r>
            <a:endParaRPr/>
          </a:p>
        </p:txBody>
      </p:sp>
      <p:sp>
        <p:nvSpPr>
          <p:cNvPr id="420" name="Google Shape;420;p10"/>
          <p:cNvSpPr txBox="1"/>
          <p:nvPr>
            <p:ph idx="4294967295" type="ctrTitle"/>
          </p:nvPr>
        </p:nvSpPr>
        <p:spPr>
          <a:xfrm>
            <a:off x="617900" y="4015525"/>
            <a:ext cx="2409000" cy="5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Group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grpSp>
        <p:nvGrpSpPr>
          <p:cNvPr id="773" name="Google Shape;773;p19"/>
          <p:cNvGrpSpPr/>
          <p:nvPr/>
        </p:nvGrpSpPr>
        <p:grpSpPr>
          <a:xfrm>
            <a:off x="187925" y="839901"/>
            <a:ext cx="9086111" cy="3414625"/>
            <a:chOff x="0" y="538158"/>
            <a:chExt cx="11373278" cy="4305415"/>
          </a:xfrm>
        </p:grpSpPr>
        <p:sp>
          <p:nvSpPr>
            <p:cNvPr id="774" name="Google Shape;774;p19"/>
            <p:cNvSpPr/>
            <p:nvPr/>
          </p:nvSpPr>
          <p:spPr>
            <a:xfrm>
              <a:off x="0" y="2476501"/>
              <a:ext cx="10939500" cy="428700"/>
            </a:xfrm>
            <a:prstGeom prst="homePlate">
              <a:avLst>
                <a:gd fmla="val 50000" name="adj"/>
              </a:avLst>
            </a:prstGeom>
            <a:gradFill>
              <a:gsLst>
                <a:gs pos="0">
                  <a:srgbClr val="F86A4B"/>
                </a:gs>
                <a:gs pos="100000">
                  <a:srgbClr val="B12C0F"/>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5" name="Google Shape;775;p19"/>
            <p:cNvSpPr/>
            <p:nvPr/>
          </p:nvSpPr>
          <p:spPr>
            <a:xfrm rot="8100000">
              <a:off x="88337"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6" name="Google Shape;776;p19"/>
            <p:cNvSpPr/>
            <p:nvPr/>
          </p:nvSpPr>
          <p:spPr>
            <a:xfrm>
              <a:off x="134514" y="665422"/>
              <a:ext cx="305100" cy="3051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7" name="Google Shape;777;p19"/>
            <p:cNvSpPr/>
            <p:nvPr/>
          </p:nvSpPr>
          <p:spPr>
            <a:xfrm>
              <a:off x="562060"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8" name="Google Shape;778;p19"/>
            <p:cNvSpPr txBox="1"/>
            <p:nvPr/>
          </p:nvSpPr>
          <p:spPr>
            <a:xfrm>
              <a:off x="562056" y="1097860"/>
              <a:ext cx="2825700" cy="1318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Intro to co</a:t>
              </a:r>
              <a:r>
                <a:rPr lang="es" sz="1100">
                  <a:solidFill>
                    <a:srgbClr val="434343"/>
                  </a:solidFill>
                  <a:latin typeface="Arvo"/>
                  <a:ea typeface="Arvo"/>
                  <a:cs typeface="Arvo"/>
                  <a:sym typeface="Arvo"/>
                </a:rPr>
                <a:t>urse</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Data model</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SQL basics</a:t>
              </a:r>
              <a:endParaRPr sz="1100">
                <a:solidFill>
                  <a:srgbClr val="434343"/>
                </a:solidFill>
                <a:latin typeface="Arvo"/>
                <a:ea typeface="Arvo"/>
                <a:cs typeface="Arvo"/>
                <a:sym typeface="Arvo"/>
              </a:endParaRPr>
            </a:p>
          </p:txBody>
        </p:sp>
        <p:sp>
          <p:nvSpPr>
            <p:cNvPr id="779" name="Google Shape;779;p19"/>
            <p:cNvSpPr/>
            <p:nvPr/>
          </p:nvSpPr>
          <p:spPr>
            <a:xfrm>
              <a:off x="562060"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0" name="Google Shape;780;p19"/>
            <p:cNvSpPr txBox="1"/>
            <p:nvPr/>
          </p:nvSpPr>
          <p:spPr>
            <a:xfrm>
              <a:off x="562060" y="538162"/>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1/2</a:t>
              </a:r>
              <a:endParaRPr sz="1100"/>
            </a:p>
          </p:txBody>
        </p:sp>
        <p:cxnSp>
          <p:nvCxnSpPr>
            <p:cNvPr id="781" name="Google Shape;781;p19"/>
            <p:cNvCxnSpPr/>
            <p:nvPr/>
          </p:nvCxnSpPr>
          <p:spPr>
            <a:xfrm>
              <a:off x="284633"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782" name="Google Shape;782;p19"/>
            <p:cNvSpPr/>
            <p:nvPr/>
          </p:nvSpPr>
          <p:spPr>
            <a:xfrm>
              <a:off x="237113"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3" name="Google Shape;783;p19"/>
            <p:cNvSpPr/>
            <p:nvPr/>
          </p:nvSpPr>
          <p:spPr>
            <a:xfrm rot="-2700000">
              <a:off x="2256765"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4" name="Google Shape;784;p19"/>
            <p:cNvSpPr/>
            <p:nvPr/>
          </p:nvSpPr>
          <p:spPr>
            <a:xfrm>
              <a:off x="2300329"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5" name="Google Shape;785;p19"/>
            <p:cNvSpPr/>
            <p:nvPr/>
          </p:nvSpPr>
          <p:spPr>
            <a:xfrm>
              <a:off x="2120742"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6" name="Google Shape;786;p19"/>
            <p:cNvSpPr txBox="1"/>
            <p:nvPr/>
          </p:nvSpPr>
          <p:spPr>
            <a:xfrm>
              <a:off x="2730342"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None/>
              </a:pPr>
              <a:r>
                <a:rPr lang="es" sz="1100">
                  <a:solidFill>
                    <a:srgbClr val="434343"/>
                  </a:solidFill>
                  <a:latin typeface="Arvo"/>
                  <a:ea typeface="Arvo"/>
                  <a:cs typeface="Arvo"/>
                  <a:sym typeface="Arvo"/>
                </a:rPr>
                <a:t>- SQL CRUD</a:t>
              </a:r>
              <a:endParaRPr sz="1100">
                <a:solidFill>
                  <a:srgbClr val="434343"/>
                </a:solidFill>
                <a:latin typeface="Arvo"/>
                <a:ea typeface="Arvo"/>
                <a:cs typeface="Arvo"/>
                <a:sym typeface="Arvo"/>
              </a:endParaRPr>
            </a:p>
            <a:p>
              <a:pPr indent="0" lvl="0" marL="0" rtl="0" algn="l">
                <a:spcBef>
                  <a:spcPts val="0"/>
                </a:spcBef>
                <a:spcAft>
                  <a:spcPts val="0"/>
                </a:spcAft>
                <a:buNone/>
              </a:pPr>
              <a:r>
                <a:rPr lang="es" sz="1100">
                  <a:solidFill>
                    <a:srgbClr val="434343"/>
                  </a:solidFill>
                  <a:latin typeface="Arvo"/>
                  <a:ea typeface="Arvo"/>
                  <a:cs typeface="Arvo"/>
                  <a:sym typeface="Arvo"/>
                </a:rPr>
                <a:t>- ER model</a:t>
              </a:r>
              <a:endParaRPr sz="1100">
                <a:solidFill>
                  <a:srgbClr val="434343"/>
                </a:solidFill>
                <a:latin typeface="Arvo"/>
                <a:ea typeface="Arvo"/>
                <a:cs typeface="Arvo"/>
                <a:sym typeface="Arvo"/>
              </a:endParaRPr>
            </a:p>
            <a:p>
              <a:pPr indent="0" lvl="0" marL="0" rtl="0" algn="l">
                <a:spcBef>
                  <a:spcPts val="0"/>
                </a:spcBef>
                <a:spcAft>
                  <a:spcPts val="0"/>
                </a:spcAft>
                <a:buNone/>
              </a:pPr>
              <a:r>
                <a:rPr lang="es" sz="1100">
                  <a:solidFill>
                    <a:srgbClr val="434343"/>
                  </a:solidFill>
                  <a:latin typeface="Arvo"/>
                  <a:ea typeface="Arvo"/>
                  <a:cs typeface="Arvo"/>
                  <a:sym typeface="Arvo"/>
                </a:rPr>
                <a:t>- Database design</a:t>
              </a:r>
              <a:endParaRPr sz="1100">
                <a:solidFill>
                  <a:srgbClr val="434343"/>
                </a:solidFill>
                <a:latin typeface="Arvo"/>
                <a:ea typeface="Arvo"/>
                <a:cs typeface="Arvo"/>
                <a:sym typeface="Arvo"/>
              </a:endParaRPr>
            </a:p>
          </p:txBody>
        </p:sp>
        <p:sp>
          <p:nvSpPr>
            <p:cNvPr id="787" name="Google Shape;787;p19"/>
            <p:cNvSpPr/>
            <p:nvPr/>
          </p:nvSpPr>
          <p:spPr>
            <a:xfrm>
              <a:off x="2120742"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88" name="Google Shape;788;p19"/>
            <p:cNvSpPr txBox="1"/>
            <p:nvPr/>
          </p:nvSpPr>
          <p:spPr>
            <a:xfrm>
              <a:off x="2730342"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3/4</a:t>
              </a:r>
              <a:endParaRPr sz="1100"/>
            </a:p>
          </p:txBody>
        </p:sp>
        <p:cxnSp>
          <p:nvCxnSpPr>
            <p:cNvPr id="789" name="Google Shape;789;p19"/>
            <p:cNvCxnSpPr/>
            <p:nvPr/>
          </p:nvCxnSpPr>
          <p:spPr>
            <a:xfrm>
              <a:off x="2452914"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790" name="Google Shape;790;p19"/>
            <p:cNvSpPr/>
            <p:nvPr/>
          </p:nvSpPr>
          <p:spPr>
            <a:xfrm>
              <a:off x="2405395"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1" name="Google Shape;791;p19"/>
            <p:cNvSpPr/>
            <p:nvPr/>
          </p:nvSpPr>
          <p:spPr>
            <a:xfrm>
              <a:off x="3679424"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2" name="Google Shape;792;p19"/>
            <p:cNvSpPr/>
            <p:nvPr/>
          </p:nvSpPr>
          <p:spPr>
            <a:xfrm>
              <a:off x="3679424"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3" name="Google Shape;793;p19"/>
            <p:cNvSpPr txBox="1"/>
            <p:nvPr/>
          </p:nvSpPr>
          <p:spPr>
            <a:xfrm>
              <a:off x="4931045" y="538158"/>
              <a:ext cx="2442900" cy="559800"/>
            </a:xfrm>
            <a:prstGeom prst="rect">
              <a:avLst/>
            </a:prstGeom>
            <a:noFill/>
            <a:ln>
              <a:noFill/>
            </a:ln>
          </p:spPr>
          <p:txBody>
            <a:bodyPr anchorCtr="0" anchor="ctr" bIns="0" lIns="0" spcFirstLastPara="1" rIns="95250" wrap="square" tIns="0">
              <a:noAutofit/>
            </a:bodyPr>
            <a:lstStyle/>
            <a:p>
              <a:pPr indent="0" lvl="0" marL="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5/6</a:t>
              </a:r>
              <a:endParaRPr i="1" sz="1500">
                <a:solidFill>
                  <a:srgbClr val="595959"/>
                </a:solidFill>
                <a:latin typeface="Georgia"/>
                <a:ea typeface="Georgia"/>
                <a:cs typeface="Georgia"/>
                <a:sym typeface="Georgia"/>
              </a:endParaRPr>
            </a:p>
          </p:txBody>
        </p:sp>
        <p:sp>
          <p:nvSpPr>
            <p:cNvPr id="794" name="Google Shape;794;p19"/>
            <p:cNvSpPr/>
            <p:nvPr/>
          </p:nvSpPr>
          <p:spPr>
            <a:xfrm rot="-2700000">
              <a:off x="6390128"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5" name="Google Shape;795;p19"/>
            <p:cNvSpPr/>
            <p:nvPr/>
          </p:nvSpPr>
          <p:spPr>
            <a:xfrm>
              <a:off x="6433693"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96" name="Google Shape;796;p19"/>
            <p:cNvSpPr txBox="1"/>
            <p:nvPr/>
          </p:nvSpPr>
          <p:spPr>
            <a:xfrm>
              <a:off x="6762106"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t/>
              </a:r>
              <a:endParaRPr sz="1100"/>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Query optimization</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parallel database</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Mapreduce</a:t>
              </a:r>
              <a:endParaRPr sz="1100">
                <a:solidFill>
                  <a:srgbClr val="434343"/>
                </a:solidFill>
                <a:latin typeface="Arvo"/>
                <a:ea typeface="Arvo"/>
                <a:cs typeface="Arvo"/>
                <a:sym typeface="Arvo"/>
              </a:endParaRPr>
            </a:p>
          </p:txBody>
        </p:sp>
        <p:sp>
          <p:nvSpPr>
            <p:cNvPr id="797" name="Google Shape;797;p19"/>
            <p:cNvSpPr txBox="1"/>
            <p:nvPr/>
          </p:nvSpPr>
          <p:spPr>
            <a:xfrm>
              <a:off x="6965306"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7/8</a:t>
              </a:r>
              <a:endParaRPr sz="1100"/>
            </a:p>
          </p:txBody>
        </p:sp>
        <p:cxnSp>
          <p:nvCxnSpPr>
            <p:cNvPr id="798" name="Google Shape;798;p19"/>
            <p:cNvCxnSpPr/>
            <p:nvPr/>
          </p:nvCxnSpPr>
          <p:spPr>
            <a:xfrm>
              <a:off x="6586278"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799" name="Google Shape;799;p19"/>
            <p:cNvSpPr/>
            <p:nvPr/>
          </p:nvSpPr>
          <p:spPr>
            <a:xfrm rot="8100000">
              <a:off x="8456665"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0" name="Google Shape;800;p19"/>
            <p:cNvSpPr/>
            <p:nvPr/>
          </p:nvSpPr>
          <p:spPr>
            <a:xfrm>
              <a:off x="8500375" y="665422"/>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1" name="Google Shape;801;p19"/>
            <p:cNvSpPr/>
            <p:nvPr/>
          </p:nvSpPr>
          <p:spPr>
            <a:xfrm>
              <a:off x="6796788"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2" name="Google Shape;802;p19"/>
            <p:cNvSpPr txBox="1"/>
            <p:nvPr/>
          </p:nvSpPr>
          <p:spPr>
            <a:xfrm>
              <a:off x="8930378" y="1097858"/>
              <a:ext cx="2442900" cy="1230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a:t>
              </a:r>
              <a:r>
                <a:rPr lang="es" sz="1100">
                  <a:solidFill>
                    <a:srgbClr val="434343"/>
                  </a:solidFill>
                  <a:latin typeface="Arvo"/>
                  <a:ea typeface="Arvo"/>
                  <a:cs typeface="Arvo"/>
                  <a:sym typeface="Arvo"/>
                </a:rPr>
                <a:t>Transaction implementation</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DB techniques for ML</a:t>
              </a:r>
              <a:endParaRPr sz="1100">
                <a:solidFill>
                  <a:srgbClr val="434343"/>
                </a:solidFill>
                <a:latin typeface="Arvo"/>
                <a:ea typeface="Arvo"/>
                <a:cs typeface="Arvo"/>
                <a:sym typeface="Arvo"/>
              </a:endParaRPr>
            </a:p>
          </p:txBody>
        </p:sp>
        <p:sp>
          <p:nvSpPr>
            <p:cNvPr id="803" name="Google Shape;803;p19"/>
            <p:cNvSpPr txBox="1"/>
            <p:nvPr/>
          </p:nvSpPr>
          <p:spPr>
            <a:xfrm>
              <a:off x="8930381" y="538158"/>
              <a:ext cx="1860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9/10</a:t>
              </a:r>
              <a:endParaRPr sz="1100"/>
            </a:p>
          </p:txBody>
        </p:sp>
        <p:cxnSp>
          <p:nvCxnSpPr>
            <p:cNvPr id="804" name="Google Shape;804;p19"/>
            <p:cNvCxnSpPr/>
            <p:nvPr/>
          </p:nvCxnSpPr>
          <p:spPr>
            <a:xfrm>
              <a:off x="8652960"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805" name="Google Shape;805;p19"/>
            <p:cNvSpPr/>
            <p:nvPr/>
          </p:nvSpPr>
          <p:spPr>
            <a:xfrm>
              <a:off x="8605440"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6" name="Google Shape;806;p19"/>
            <p:cNvSpPr/>
            <p:nvPr/>
          </p:nvSpPr>
          <p:spPr>
            <a:xfrm>
              <a:off x="8355470"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7" name="Google Shape;807;p19"/>
            <p:cNvSpPr/>
            <p:nvPr/>
          </p:nvSpPr>
          <p:spPr>
            <a:xfrm>
              <a:off x="8355470"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8" name="Google Shape;808;p19"/>
            <p:cNvSpPr txBox="1"/>
            <p:nvPr/>
          </p:nvSpPr>
          <p:spPr>
            <a:xfrm>
              <a:off x="8355470" y="4283774"/>
              <a:ext cx="2577000" cy="5598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rgbClr val="595959"/>
                </a:buClr>
                <a:buSzPts val="1500"/>
                <a:buFont typeface="Georgia"/>
                <a:buNone/>
              </a:pPr>
              <a:r>
                <a:t/>
              </a:r>
              <a:endParaRPr sz="1100"/>
            </a:p>
          </p:txBody>
        </p:sp>
        <p:sp>
          <p:nvSpPr>
            <p:cNvPr id="809" name="Google Shape;809;p19"/>
            <p:cNvSpPr txBox="1"/>
            <p:nvPr/>
          </p:nvSpPr>
          <p:spPr>
            <a:xfrm>
              <a:off x="8355470" y="2690813"/>
              <a:ext cx="2577000" cy="1593000"/>
            </a:xfrm>
            <a:prstGeom prst="rect">
              <a:avLst/>
            </a:prstGeom>
            <a:noFill/>
            <a:ln>
              <a:noFill/>
            </a:ln>
          </p:spPr>
          <p:txBody>
            <a:bodyPr anchorCtr="0" anchor="b" bIns="71450" lIns="0" spcFirstLastPara="1" rIns="0" wrap="square" tIns="107150">
              <a:noAutofit/>
            </a:bodyPr>
            <a:lstStyle/>
            <a:p>
              <a:pPr indent="0" lvl="0" marL="0" marR="0" rtl="0" algn="l">
                <a:lnSpc>
                  <a:spcPct val="100000"/>
                </a:lnSpc>
                <a:spcBef>
                  <a:spcPts val="0"/>
                </a:spcBef>
                <a:spcAft>
                  <a:spcPts val="0"/>
                </a:spcAft>
                <a:buClr>
                  <a:srgbClr val="595959"/>
                </a:buClr>
                <a:buSzPts val="1100"/>
                <a:buFont typeface="Georgia"/>
                <a:buNone/>
              </a:pPr>
              <a:r>
                <a:t/>
              </a:r>
              <a:endParaRPr b="0" i="0" sz="1100" u="none" cap="none" strike="noStrike">
                <a:solidFill>
                  <a:srgbClr val="595959"/>
                </a:solidFill>
                <a:latin typeface="Georgia"/>
                <a:ea typeface="Georgia"/>
                <a:cs typeface="Georgia"/>
                <a:sym typeface="Georgia"/>
              </a:endParaRPr>
            </a:p>
          </p:txBody>
        </p:sp>
        <p:sp>
          <p:nvSpPr>
            <p:cNvPr id="810" name="Google Shape;810;p19"/>
            <p:cNvSpPr/>
            <p:nvPr/>
          </p:nvSpPr>
          <p:spPr>
            <a:xfrm>
              <a:off x="6538758"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1" name="Google Shape;811;p19"/>
            <p:cNvSpPr/>
            <p:nvPr/>
          </p:nvSpPr>
          <p:spPr>
            <a:xfrm>
              <a:off x="5238106"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2" name="Google Shape;812;p19"/>
            <p:cNvSpPr txBox="1"/>
            <p:nvPr/>
          </p:nvSpPr>
          <p:spPr>
            <a:xfrm>
              <a:off x="4898611" y="1097858"/>
              <a:ext cx="3162000" cy="1593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NoSQL</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JSON SQL++</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Storage &amp; indexing</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p:txBody>
        </p:sp>
      </p:grpSp>
      <p:sp>
        <p:nvSpPr>
          <p:cNvPr id="813" name="Google Shape;813;p19"/>
          <p:cNvSpPr/>
          <p:nvPr/>
        </p:nvSpPr>
        <p:spPr>
          <a:xfrm rot="8100000">
            <a:off x="3739091" y="1107241"/>
            <a:ext cx="294439" cy="294439"/>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4" name="Google Shape;814;p19"/>
          <p:cNvSpPr txBox="1"/>
          <p:nvPr>
            <p:ph type="ctrTitle"/>
          </p:nvPr>
        </p:nvSpPr>
        <p:spPr>
          <a:xfrm>
            <a:off x="772825" y="0"/>
            <a:ext cx="7867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u="sng">
                <a:solidFill>
                  <a:schemeClr val="hlink"/>
                </a:solidFill>
                <a:hlinkClick action="ppaction://hlinksldjump" r:id="rId3"/>
              </a:rPr>
              <a:t>Visualization of Compulsory Course 2</a:t>
            </a:r>
            <a:endParaRPr/>
          </a:p>
        </p:txBody>
      </p:sp>
      <p:cxnSp>
        <p:nvCxnSpPr>
          <p:cNvPr id="815" name="Google Shape;815;p19"/>
          <p:cNvCxnSpPr/>
          <p:nvPr/>
        </p:nvCxnSpPr>
        <p:spPr>
          <a:xfrm>
            <a:off x="3886291" y="1466019"/>
            <a:ext cx="0" cy="1194600"/>
          </a:xfrm>
          <a:prstGeom prst="straightConnector1">
            <a:avLst/>
          </a:prstGeom>
          <a:noFill/>
          <a:ln cap="flat" cmpd="sng" w="38100">
            <a:solidFill>
              <a:srgbClr val="018790"/>
            </a:solidFill>
            <a:prstDash val="solid"/>
            <a:miter lim="800000"/>
            <a:headEnd len="sm" w="sm" type="none"/>
            <a:tailEnd len="sm" w="sm" type="none"/>
          </a:ln>
        </p:spPr>
      </p:cxnSp>
      <p:sp>
        <p:nvSpPr>
          <p:cNvPr id="816" name="Google Shape;816;p19"/>
          <p:cNvSpPr/>
          <p:nvPr/>
        </p:nvSpPr>
        <p:spPr>
          <a:xfrm>
            <a:off x="3771852" y="1139998"/>
            <a:ext cx="228900" cy="2289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7" name="Google Shape;817;p19"/>
          <p:cNvSpPr/>
          <p:nvPr/>
        </p:nvSpPr>
        <p:spPr>
          <a:xfrm>
            <a:off x="3850651" y="2622961"/>
            <a:ext cx="75000" cy="756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818" name="Google Shape;818;p19"/>
          <p:cNvGrpSpPr/>
          <p:nvPr/>
        </p:nvGrpSpPr>
        <p:grpSpPr>
          <a:xfrm>
            <a:off x="1101161" y="2377564"/>
            <a:ext cx="292078" cy="339253"/>
            <a:chOff x="4492800" y="2027925"/>
            <a:chExt cx="414825" cy="481825"/>
          </a:xfrm>
        </p:grpSpPr>
        <p:sp>
          <p:nvSpPr>
            <p:cNvPr id="819" name="Google Shape;819;p19"/>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20" name="Google Shape;820;p19"/>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21" name="Google Shape;821;p19"/>
          <p:cNvGrpSpPr/>
          <p:nvPr/>
        </p:nvGrpSpPr>
        <p:grpSpPr>
          <a:xfrm>
            <a:off x="4502161" y="2402114"/>
            <a:ext cx="292078" cy="339253"/>
            <a:chOff x="4492800" y="2027925"/>
            <a:chExt cx="414825" cy="481825"/>
          </a:xfrm>
        </p:grpSpPr>
        <p:sp>
          <p:nvSpPr>
            <p:cNvPr id="822" name="Google Shape;822;p19"/>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23" name="Google Shape;823;p19"/>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24" name="Google Shape;824;p19"/>
          <p:cNvSpPr txBox="1"/>
          <p:nvPr/>
        </p:nvSpPr>
        <p:spPr>
          <a:xfrm>
            <a:off x="9544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Assign#1</a:t>
            </a:r>
            <a:endParaRPr sz="1200">
              <a:latin typeface="Arvo"/>
              <a:ea typeface="Arvo"/>
              <a:cs typeface="Arvo"/>
              <a:sym typeface="Arvo"/>
            </a:endParaRPr>
          </a:p>
        </p:txBody>
      </p:sp>
      <p:sp>
        <p:nvSpPr>
          <p:cNvPr id="825" name="Google Shape;825;p19"/>
          <p:cNvSpPr txBox="1"/>
          <p:nvPr/>
        </p:nvSpPr>
        <p:spPr>
          <a:xfrm>
            <a:off x="25546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Assign#2</a:t>
            </a:r>
            <a:endParaRPr sz="1200">
              <a:latin typeface="Arvo"/>
              <a:ea typeface="Arvo"/>
              <a:cs typeface="Arvo"/>
              <a:sym typeface="Arvo"/>
            </a:endParaRPr>
          </a:p>
        </p:txBody>
      </p:sp>
      <p:grpSp>
        <p:nvGrpSpPr>
          <p:cNvPr id="826" name="Google Shape;826;p19"/>
          <p:cNvGrpSpPr/>
          <p:nvPr/>
        </p:nvGrpSpPr>
        <p:grpSpPr>
          <a:xfrm>
            <a:off x="2894411" y="2377577"/>
            <a:ext cx="292078" cy="339253"/>
            <a:chOff x="4492800" y="2027925"/>
            <a:chExt cx="414825" cy="481825"/>
          </a:xfrm>
        </p:grpSpPr>
        <p:sp>
          <p:nvSpPr>
            <p:cNvPr id="827" name="Google Shape;827;p19"/>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28" name="Google Shape;828;p19"/>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29" name="Google Shape;829;p19"/>
          <p:cNvSpPr txBox="1"/>
          <p:nvPr/>
        </p:nvSpPr>
        <p:spPr>
          <a:xfrm>
            <a:off x="43072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Midterm exam</a:t>
            </a:r>
            <a:endParaRPr sz="1200">
              <a:latin typeface="Arvo"/>
              <a:ea typeface="Arvo"/>
              <a:cs typeface="Arvo"/>
              <a:sym typeface="Arvo"/>
            </a:endParaRPr>
          </a:p>
        </p:txBody>
      </p:sp>
      <p:grpSp>
        <p:nvGrpSpPr>
          <p:cNvPr id="830" name="Google Shape;830;p19"/>
          <p:cNvGrpSpPr/>
          <p:nvPr/>
        </p:nvGrpSpPr>
        <p:grpSpPr>
          <a:xfrm>
            <a:off x="8038186" y="2377564"/>
            <a:ext cx="292078" cy="339253"/>
            <a:chOff x="4492800" y="2027925"/>
            <a:chExt cx="414825" cy="481825"/>
          </a:xfrm>
        </p:grpSpPr>
        <p:sp>
          <p:nvSpPr>
            <p:cNvPr id="831" name="Google Shape;831;p19"/>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32" name="Google Shape;832;p19"/>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33" name="Google Shape;833;p19"/>
          <p:cNvSpPr txBox="1"/>
          <p:nvPr/>
        </p:nvSpPr>
        <p:spPr>
          <a:xfrm>
            <a:off x="78436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Final exam</a:t>
            </a:r>
            <a:endParaRPr sz="1200">
              <a:latin typeface="Arvo"/>
              <a:ea typeface="Arvo"/>
              <a:cs typeface="Arvo"/>
              <a:sym typeface="Arvo"/>
            </a:endParaRPr>
          </a:p>
        </p:txBody>
      </p:sp>
      <p:grpSp>
        <p:nvGrpSpPr>
          <p:cNvPr id="834" name="Google Shape;834;p19"/>
          <p:cNvGrpSpPr/>
          <p:nvPr/>
        </p:nvGrpSpPr>
        <p:grpSpPr>
          <a:xfrm>
            <a:off x="6164911" y="2377564"/>
            <a:ext cx="292078" cy="339253"/>
            <a:chOff x="4492800" y="2027925"/>
            <a:chExt cx="414825" cy="481825"/>
          </a:xfrm>
        </p:grpSpPr>
        <p:sp>
          <p:nvSpPr>
            <p:cNvPr id="835" name="Google Shape;835;p19"/>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36" name="Google Shape;836;p19"/>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37" name="Google Shape;837;p19"/>
          <p:cNvSpPr txBox="1"/>
          <p:nvPr/>
        </p:nvSpPr>
        <p:spPr>
          <a:xfrm>
            <a:off x="58251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Assign#3</a:t>
            </a:r>
            <a:endParaRPr sz="1200">
              <a:latin typeface="Arvo"/>
              <a:ea typeface="Arvo"/>
              <a:cs typeface="Arvo"/>
              <a:sym typeface="Arv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grpSp>
        <p:nvGrpSpPr>
          <p:cNvPr id="842" name="Google Shape;842;p20"/>
          <p:cNvGrpSpPr/>
          <p:nvPr/>
        </p:nvGrpSpPr>
        <p:grpSpPr>
          <a:xfrm>
            <a:off x="187925" y="839901"/>
            <a:ext cx="9086111" cy="3414625"/>
            <a:chOff x="0" y="538158"/>
            <a:chExt cx="11373278" cy="4305415"/>
          </a:xfrm>
        </p:grpSpPr>
        <p:sp>
          <p:nvSpPr>
            <p:cNvPr id="843" name="Google Shape;843;p20"/>
            <p:cNvSpPr/>
            <p:nvPr/>
          </p:nvSpPr>
          <p:spPr>
            <a:xfrm>
              <a:off x="0" y="2476501"/>
              <a:ext cx="10939500" cy="428700"/>
            </a:xfrm>
            <a:prstGeom prst="homePlate">
              <a:avLst>
                <a:gd fmla="val 50000" name="adj"/>
              </a:avLst>
            </a:prstGeom>
            <a:gradFill>
              <a:gsLst>
                <a:gs pos="0">
                  <a:srgbClr val="F86A4B"/>
                </a:gs>
                <a:gs pos="100000">
                  <a:srgbClr val="B12C0F"/>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4" name="Google Shape;844;p20"/>
            <p:cNvSpPr/>
            <p:nvPr/>
          </p:nvSpPr>
          <p:spPr>
            <a:xfrm rot="8100000">
              <a:off x="88337"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5" name="Google Shape;845;p20"/>
            <p:cNvSpPr/>
            <p:nvPr/>
          </p:nvSpPr>
          <p:spPr>
            <a:xfrm>
              <a:off x="134514" y="665422"/>
              <a:ext cx="305100" cy="3051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6" name="Google Shape;846;p20"/>
            <p:cNvSpPr/>
            <p:nvPr/>
          </p:nvSpPr>
          <p:spPr>
            <a:xfrm>
              <a:off x="562060"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7" name="Google Shape;847;p20"/>
            <p:cNvSpPr txBox="1"/>
            <p:nvPr/>
          </p:nvSpPr>
          <p:spPr>
            <a:xfrm>
              <a:off x="562055" y="1097860"/>
              <a:ext cx="2577000" cy="1318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Intro to course</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Foundation of data analysis</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Visualization of </a:t>
              </a:r>
              <a:r>
                <a:rPr lang="es" sz="1100">
                  <a:solidFill>
                    <a:srgbClr val="434343"/>
                  </a:solidFill>
                  <a:latin typeface="Arvo"/>
                  <a:ea typeface="Arvo"/>
                  <a:cs typeface="Arvo"/>
                  <a:sym typeface="Arvo"/>
                </a:rPr>
                <a:t>Tableau</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848" name="Google Shape;848;p20"/>
            <p:cNvSpPr/>
            <p:nvPr/>
          </p:nvSpPr>
          <p:spPr>
            <a:xfrm>
              <a:off x="562060"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49" name="Google Shape;849;p20"/>
            <p:cNvSpPr txBox="1"/>
            <p:nvPr/>
          </p:nvSpPr>
          <p:spPr>
            <a:xfrm>
              <a:off x="562060" y="538162"/>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1/2</a:t>
              </a:r>
              <a:endParaRPr sz="1100"/>
            </a:p>
          </p:txBody>
        </p:sp>
        <p:cxnSp>
          <p:nvCxnSpPr>
            <p:cNvPr id="850" name="Google Shape;850;p20"/>
            <p:cNvCxnSpPr/>
            <p:nvPr/>
          </p:nvCxnSpPr>
          <p:spPr>
            <a:xfrm>
              <a:off x="284633"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851" name="Google Shape;851;p20"/>
            <p:cNvSpPr/>
            <p:nvPr/>
          </p:nvSpPr>
          <p:spPr>
            <a:xfrm>
              <a:off x="237113"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2" name="Google Shape;852;p20"/>
            <p:cNvSpPr/>
            <p:nvPr/>
          </p:nvSpPr>
          <p:spPr>
            <a:xfrm rot="-2700000">
              <a:off x="2256765"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3" name="Google Shape;853;p20"/>
            <p:cNvSpPr/>
            <p:nvPr/>
          </p:nvSpPr>
          <p:spPr>
            <a:xfrm>
              <a:off x="2300329"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4" name="Google Shape;854;p20"/>
            <p:cNvSpPr/>
            <p:nvPr/>
          </p:nvSpPr>
          <p:spPr>
            <a:xfrm>
              <a:off x="2120742"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5" name="Google Shape;855;p20"/>
            <p:cNvSpPr txBox="1"/>
            <p:nvPr/>
          </p:nvSpPr>
          <p:spPr>
            <a:xfrm>
              <a:off x="2730342"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Dynamic data manipulations</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Data presentation skills</a:t>
              </a:r>
              <a:endParaRPr sz="1100">
                <a:solidFill>
                  <a:srgbClr val="434343"/>
                </a:solidFill>
                <a:latin typeface="Arvo"/>
                <a:ea typeface="Arvo"/>
                <a:cs typeface="Arvo"/>
                <a:sym typeface="Arvo"/>
              </a:endParaRPr>
            </a:p>
          </p:txBody>
        </p:sp>
        <p:sp>
          <p:nvSpPr>
            <p:cNvPr id="856" name="Google Shape;856;p20"/>
            <p:cNvSpPr/>
            <p:nvPr/>
          </p:nvSpPr>
          <p:spPr>
            <a:xfrm>
              <a:off x="2120742"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57" name="Google Shape;857;p20"/>
            <p:cNvSpPr txBox="1"/>
            <p:nvPr/>
          </p:nvSpPr>
          <p:spPr>
            <a:xfrm>
              <a:off x="2730342"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3/4</a:t>
              </a:r>
              <a:endParaRPr sz="1100"/>
            </a:p>
          </p:txBody>
        </p:sp>
        <p:cxnSp>
          <p:nvCxnSpPr>
            <p:cNvPr id="858" name="Google Shape;858;p20"/>
            <p:cNvCxnSpPr/>
            <p:nvPr/>
          </p:nvCxnSpPr>
          <p:spPr>
            <a:xfrm>
              <a:off x="2452914"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859" name="Google Shape;859;p20"/>
            <p:cNvSpPr/>
            <p:nvPr/>
          </p:nvSpPr>
          <p:spPr>
            <a:xfrm>
              <a:off x="2405395"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0" name="Google Shape;860;p20"/>
            <p:cNvSpPr/>
            <p:nvPr/>
          </p:nvSpPr>
          <p:spPr>
            <a:xfrm>
              <a:off x="3679424"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1" name="Google Shape;861;p20"/>
            <p:cNvSpPr/>
            <p:nvPr/>
          </p:nvSpPr>
          <p:spPr>
            <a:xfrm>
              <a:off x="3679424"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2" name="Google Shape;862;p20"/>
            <p:cNvSpPr txBox="1"/>
            <p:nvPr/>
          </p:nvSpPr>
          <p:spPr>
            <a:xfrm>
              <a:off x="4931045" y="538158"/>
              <a:ext cx="2442900" cy="559800"/>
            </a:xfrm>
            <a:prstGeom prst="rect">
              <a:avLst/>
            </a:prstGeom>
            <a:noFill/>
            <a:ln>
              <a:noFill/>
            </a:ln>
          </p:spPr>
          <p:txBody>
            <a:bodyPr anchorCtr="0" anchor="ctr" bIns="0" lIns="0" spcFirstLastPara="1" rIns="95250" wrap="square" tIns="0">
              <a:noAutofit/>
            </a:bodyPr>
            <a:lstStyle/>
            <a:p>
              <a:pPr indent="0" lvl="0" marL="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5/6</a:t>
              </a:r>
              <a:endParaRPr i="1" sz="1500">
                <a:solidFill>
                  <a:srgbClr val="595959"/>
                </a:solidFill>
                <a:latin typeface="Georgia"/>
                <a:ea typeface="Georgia"/>
                <a:cs typeface="Georgia"/>
                <a:sym typeface="Georgia"/>
              </a:endParaRPr>
            </a:p>
          </p:txBody>
        </p:sp>
        <p:sp>
          <p:nvSpPr>
            <p:cNvPr id="863" name="Google Shape;863;p20"/>
            <p:cNvSpPr/>
            <p:nvPr/>
          </p:nvSpPr>
          <p:spPr>
            <a:xfrm rot="-2700000">
              <a:off x="6390128"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4" name="Google Shape;864;p20"/>
            <p:cNvSpPr/>
            <p:nvPr/>
          </p:nvSpPr>
          <p:spPr>
            <a:xfrm>
              <a:off x="6433693"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5" name="Google Shape;865;p20"/>
            <p:cNvSpPr txBox="1"/>
            <p:nvPr/>
          </p:nvSpPr>
          <p:spPr>
            <a:xfrm>
              <a:off x="6762111" y="2690818"/>
              <a:ext cx="30642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t/>
              </a:r>
              <a:endParaRPr sz="1100"/>
            </a:p>
            <a:p>
              <a:pPr indent="0" lvl="0" marL="0" rtl="0" algn="l">
                <a:spcBef>
                  <a:spcPts val="0"/>
                </a:spcBef>
                <a:spcAft>
                  <a:spcPts val="0"/>
                </a:spcAft>
                <a:buClr>
                  <a:srgbClr val="595959"/>
                </a:buClr>
                <a:buSzPts val="1100"/>
                <a:buFont typeface="Georgia"/>
                <a:buNone/>
              </a:pPr>
              <a:r>
                <a:rPr lang="es" sz="1100"/>
                <a:t>-</a:t>
              </a:r>
              <a:r>
                <a:rPr lang="es" sz="1100">
                  <a:solidFill>
                    <a:srgbClr val="434343"/>
                  </a:solidFill>
                  <a:latin typeface="Arvo"/>
                  <a:ea typeface="Arvo"/>
                  <a:cs typeface="Arvo"/>
                  <a:sym typeface="Arvo"/>
                </a:rPr>
                <a:t> Business writing</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Public speaking and presentation</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Visual </a:t>
              </a:r>
              <a:r>
                <a:rPr lang="es" sz="1100">
                  <a:solidFill>
                    <a:srgbClr val="434343"/>
                  </a:solidFill>
                  <a:latin typeface="Arvo"/>
                  <a:ea typeface="Arvo"/>
                  <a:cs typeface="Arvo"/>
                  <a:sym typeface="Arvo"/>
                </a:rPr>
                <a:t>representation</a:t>
              </a:r>
              <a:r>
                <a:rPr lang="es" sz="1100">
                  <a:solidFill>
                    <a:srgbClr val="434343"/>
                  </a:solidFill>
                  <a:latin typeface="Arvo"/>
                  <a:ea typeface="Arvo"/>
                  <a:cs typeface="Arvo"/>
                  <a:sym typeface="Arvo"/>
                </a:rPr>
                <a:t> methods</a:t>
              </a:r>
              <a:endParaRPr sz="1100">
                <a:solidFill>
                  <a:srgbClr val="434343"/>
                </a:solidFill>
                <a:latin typeface="Arvo"/>
                <a:ea typeface="Arvo"/>
                <a:cs typeface="Arvo"/>
                <a:sym typeface="Arvo"/>
              </a:endParaRPr>
            </a:p>
          </p:txBody>
        </p:sp>
        <p:sp>
          <p:nvSpPr>
            <p:cNvPr id="866" name="Google Shape;866;p20"/>
            <p:cNvSpPr txBox="1"/>
            <p:nvPr/>
          </p:nvSpPr>
          <p:spPr>
            <a:xfrm>
              <a:off x="6965306"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7/8</a:t>
              </a:r>
              <a:endParaRPr sz="1100"/>
            </a:p>
          </p:txBody>
        </p:sp>
        <p:cxnSp>
          <p:nvCxnSpPr>
            <p:cNvPr id="867" name="Google Shape;867;p20"/>
            <p:cNvCxnSpPr/>
            <p:nvPr/>
          </p:nvCxnSpPr>
          <p:spPr>
            <a:xfrm>
              <a:off x="6586278"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868" name="Google Shape;868;p20"/>
            <p:cNvSpPr/>
            <p:nvPr/>
          </p:nvSpPr>
          <p:spPr>
            <a:xfrm rot="8100000">
              <a:off x="8456665"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9" name="Google Shape;869;p20"/>
            <p:cNvSpPr/>
            <p:nvPr/>
          </p:nvSpPr>
          <p:spPr>
            <a:xfrm>
              <a:off x="8500375" y="665422"/>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0" name="Google Shape;870;p20"/>
            <p:cNvSpPr/>
            <p:nvPr/>
          </p:nvSpPr>
          <p:spPr>
            <a:xfrm>
              <a:off x="6796788"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1" name="Google Shape;871;p20"/>
            <p:cNvSpPr txBox="1"/>
            <p:nvPr/>
          </p:nvSpPr>
          <p:spPr>
            <a:xfrm>
              <a:off x="8930378" y="1097858"/>
              <a:ext cx="2442900" cy="1230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None/>
              </a:pPr>
              <a:r>
                <a:rPr lang="es" sz="1100">
                  <a:solidFill>
                    <a:srgbClr val="434343"/>
                  </a:solidFill>
                  <a:latin typeface="Arvo"/>
                  <a:ea typeface="Arvo"/>
                  <a:cs typeface="Arvo"/>
                  <a:sym typeface="Arvo"/>
                </a:rPr>
                <a:t>- Visualization advance</a:t>
              </a:r>
              <a:endParaRPr sz="1100">
                <a:solidFill>
                  <a:srgbClr val="434343"/>
                </a:solidFill>
                <a:latin typeface="Arvo"/>
                <a:ea typeface="Arvo"/>
                <a:cs typeface="Arvo"/>
                <a:sym typeface="Arvo"/>
              </a:endParaRPr>
            </a:p>
            <a:p>
              <a:pPr indent="0" lvl="0" marL="0" rtl="0" algn="l">
                <a:spcBef>
                  <a:spcPts val="0"/>
                </a:spcBef>
                <a:spcAft>
                  <a:spcPts val="0"/>
                </a:spcAft>
                <a:buNone/>
              </a:pPr>
              <a:r>
                <a:rPr lang="es" sz="1100">
                  <a:solidFill>
                    <a:srgbClr val="434343"/>
                  </a:solidFill>
                  <a:latin typeface="Arvo"/>
                  <a:ea typeface="Arvo"/>
                  <a:cs typeface="Arvo"/>
                  <a:sym typeface="Arvo"/>
                </a:rPr>
                <a:t>- Matlab, excel PowerBI</a:t>
              </a:r>
              <a:endParaRPr sz="1100">
                <a:solidFill>
                  <a:srgbClr val="434343"/>
                </a:solidFill>
                <a:latin typeface="Arvo"/>
                <a:ea typeface="Arvo"/>
                <a:cs typeface="Arvo"/>
                <a:sym typeface="Arvo"/>
              </a:endParaRPr>
            </a:p>
            <a:p>
              <a:pPr indent="0" lvl="0" marL="0" rtl="0" algn="l">
                <a:spcBef>
                  <a:spcPts val="0"/>
                </a:spcBef>
                <a:spcAft>
                  <a:spcPts val="0"/>
                </a:spcAft>
                <a:buNone/>
              </a:pPr>
              <a:r>
                <a:rPr lang="es" sz="1100">
                  <a:solidFill>
                    <a:srgbClr val="434343"/>
                  </a:solidFill>
                  <a:latin typeface="Arvo"/>
                  <a:ea typeface="Arvo"/>
                  <a:cs typeface="Arvo"/>
                  <a:sym typeface="Arvo"/>
                </a:rPr>
                <a:t>- understanding of complex models</a:t>
              </a:r>
              <a:endParaRPr sz="1100">
                <a:solidFill>
                  <a:srgbClr val="434343"/>
                </a:solidFill>
                <a:latin typeface="Arvo"/>
                <a:ea typeface="Arvo"/>
                <a:cs typeface="Arvo"/>
                <a:sym typeface="Arvo"/>
              </a:endParaRPr>
            </a:p>
          </p:txBody>
        </p:sp>
        <p:sp>
          <p:nvSpPr>
            <p:cNvPr id="872" name="Google Shape;872;p20"/>
            <p:cNvSpPr txBox="1"/>
            <p:nvPr/>
          </p:nvSpPr>
          <p:spPr>
            <a:xfrm>
              <a:off x="8930381" y="538158"/>
              <a:ext cx="1860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9/10</a:t>
              </a:r>
              <a:endParaRPr sz="1100"/>
            </a:p>
          </p:txBody>
        </p:sp>
        <p:cxnSp>
          <p:nvCxnSpPr>
            <p:cNvPr id="873" name="Google Shape;873;p20"/>
            <p:cNvCxnSpPr/>
            <p:nvPr/>
          </p:nvCxnSpPr>
          <p:spPr>
            <a:xfrm>
              <a:off x="8652960"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874" name="Google Shape;874;p20"/>
            <p:cNvSpPr/>
            <p:nvPr/>
          </p:nvSpPr>
          <p:spPr>
            <a:xfrm>
              <a:off x="8605440"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5" name="Google Shape;875;p20"/>
            <p:cNvSpPr/>
            <p:nvPr/>
          </p:nvSpPr>
          <p:spPr>
            <a:xfrm>
              <a:off x="8355470"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6" name="Google Shape;876;p20"/>
            <p:cNvSpPr/>
            <p:nvPr/>
          </p:nvSpPr>
          <p:spPr>
            <a:xfrm>
              <a:off x="8355470"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7" name="Google Shape;877;p20"/>
            <p:cNvSpPr txBox="1"/>
            <p:nvPr/>
          </p:nvSpPr>
          <p:spPr>
            <a:xfrm>
              <a:off x="8355470" y="4283774"/>
              <a:ext cx="2577000" cy="5598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rgbClr val="595959"/>
                </a:buClr>
                <a:buSzPts val="1500"/>
                <a:buFont typeface="Georgia"/>
                <a:buNone/>
              </a:pPr>
              <a:r>
                <a:t/>
              </a:r>
              <a:endParaRPr sz="1100"/>
            </a:p>
          </p:txBody>
        </p:sp>
        <p:sp>
          <p:nvSpPr>
            <p:cNvPr id="878" name="Google Shape;878;p20"/>
            <p:cNvSpPr txBox="1"/>
            <p:nvPr/>
          </p:nvSpPr>
          <p:spPr>
            <a:xfrm>
              <a:off x="8355470" y="2690813"/>
              <a:ext cx="2577000" cy="1593000"/>
            </a:xfrm>
            <a:prstGeom prst="rect">
              <a:avLst/>
            </a:prstGeom>
            <a:noFill/>
            <a:ln>
              <a:noFill/>
            </a:ln>
          </p:spPr>
          <p:txBody>
            <a:bodyPr anchorCtr="0" anchor="b" bIns="71450" lIns="0" spcFirstLastPara="1" rIns="0" wrap="square" tIns="107150">
              <a:noAutofit/>
            </a:bodyPr>
            <a:lstStyle/>
            <a:p>
              <a:pPr indent="0" lvl="0" marL="0" marR="0" rtl="0" algn="l">
                <a:lnSpc>
                  <a:spcPct val="100000"/>
                </a:lnSpc>
                <a:spcBef>
                  <a:spcPts val="0"/>
                </a:spcBef>
                <a:spcAft>
                  <a:spcPts val="0"/>
                </a:spcAft>
                <a:buClr>
                  <a:srgbClr val="595959"/>
                </a:buClr>
                <a:buSzPts val="1100"/>
                <a:buFont typeface="Georgia"/>
                <a:buNone/>
              </a:pPr>
              <a:r>
                <a:t/>
              </a:r>
              <a:endParaRPr b="0" i="0" sz="1100" u="none" cap="none" strike="noStrike">
                <a:solidFill>
                  <a:srgbClr val="595959"/>
                </a:solidFill>
                <a:latin typeface="Georgia"/>
                <a:ea typeface="Georgia"/>
                <a:cs typeface="Georgia"/>
                <a:sym typeface="Georgia"/>
              </a:endParaRPr>
            </a:p>
          </p:txBody>
        </p:sp>
        <p:sp>
          <p:nvSpPr>
            <p:cNvPr id="879" name="Google Shape;879;p20"/>
            <p:cNvSpPr/>
            <p:nvPr/>
          </p:nvSpPr>
          <p:spPr>
            <a:xfrm>
              <a:off x="6538758"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0" name="Google Shape;880;p20"/>
            <p:cNvSpPr txBox="1"/>
            <p:nvPr/>
          </p:nvSpPr>
          <p:spPr>
            <a:xfrm>
              <a:off x="4898610" y="1097860"/>
              <a:ext cx="3706800" cy="1593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communication toolboxes</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visualizations, logic, stories</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business decision making</a:t>
              </a:r>
              <a:endParaRPr sz="1100">
                <a:solidFill>
                  <a:srgbClr val="434343"/>
                </a:solidFill>
                <a:latin typeface="Arvo"/>
                <a:ea typeface="Arvo"/>
                <a:cs typeface="Arvo"/>
                <a:sym typeface="Arvo"/>
              </a:endParaRPr>
            </a:p>
          </p:txBody>
        </p:sp>
      </p:grpSp>
      <p:sp>
        <p:nvSpPr>
          <p:cNvPr id="881" name="Google Shape;881;p20"/>
          <p:cNvSpPr/>
          <p:nvPr/>
        </p:nvSpPr>
        <p:spPr>
          <a:xfrm rot="8100000">
            <a:off x="3739091" y="1107241"/>
            <a:ext cx="294439" cy="294439"/>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2" name="Google Shape;882;p20"/>
          <p:cNvSpPr txBox="1"/>
          <p:nvPr>
            <p:ph type="ctrTitle"/>
          </p:nvPr>
        </p:nvSpPr>
        <p:spPr>
          <a:xfrm>
            <a:off x="772825" y="0"/>
            <a:ext cx="78561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u="sng">
                <a:solidFill>
                  <a:schemeClr val="hlink"/>
                </a:solidFill>
                <a:hlinkClick action="ppaction://hlinksldjump" r:id="rId3"/>
              </a:rPr>
              <a:t>Visualization of Compulsory Course </a:t>
            </a:r>
            <a:r>
              <a:rPr lang="es"/>
              <a:t>3</a:t>
            </a:r>
            <a:endParaRPr/>
          </a:p>
        </p:txBody>
      </p:sp>
      <p:cxnSp>
        <p:nvCxnSpPr>
          <p:cNvPr id="883" name="Google Shape;883;p20"/>
          <p:cNvCxnSpPr/>
          <p:nvPr/>
        </p:nvCxnSpPr>
        <p:spPr>
          <a:xfrm>
            <a:off x="3886291" y="1466019"/>
            <a:ext cx="0" cy="1194600"/>
          </a:xfrm>
          <a:prstGeom prst="straightConnector1">
            <a:avLst/>
          </a:prstGeom>
          <a:noFill/>
          <a:ln cap="flat" cmpd="sng" w="38100">
            <a:solidFill>
              <a:srgbClr val="018790"/>
            </a:solidFill>
            <a:prstDash val="solid"/>
            <a:miter lim="800000"/>
            <a:headEnd len="sm" w="sm" type="none"/>
            <a:tailEnd len="sm" w="sm" type="none"/>
          </a:ln>
        </p:spPr>
      </p:cxnSp>
      <p:sp>
        <p:nvSpPr>
          <p:cNvPr id="884" name="Google Shape;884;p20"/>
          <p:cNvSpPr/>
          <p:nvPr/>
        </p:nvSpPr>
        <p:spPr>
          <a:xfrm>
            <a:off x="3771852" y="1139998"/>
            <a:ext cx="228900" cy="2289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85" name="Google Shape;885;p20"/>
          <p:cNvSpPr/>
          <p:nvPr/>
        </p:nvSpPr>
        <p:spPr>
          <a:xfrm>
            <a:off x="3850651" y="2622961"/>
            <a:ext cx="75000" cy="756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886" name="Google Shape;886;p20"/>
          <p:cNvGrpSpPr/>
          <p:nvPr/>
        </p:nvGrpSpPr>
        <p:grpSpPr>
          <a:xfrm>
            <a:off x="1101161" y="2377564"/>
            <a:ext cx="292078" cy="339253"/>
            <a:chOff x="4492800" y="2027925"/>
            <a:chExt cx="414825" cy="481825"/>
          </a:xfrm>
        </p:grpSpPr>
        <p:sp>
          <p:nvSpPr>
            <p:cNvPr id="887" name="Google Shape;887;p2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88" name="Google Shape;888;p2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889" name="Google Shape;889;p20"/>
          <p:cNvGrpSpPr/>
          <p:nvPr/>
        </p:nvGrpSpPr>
        <p:grpSpPr>
          <a:xfrm>
            <a:off x="4502161" y="2402114"/>
            <a:ext cx="292078" cy="339253"/>
            <a:chOff x="4492800" y="2027925"/>
            <a:chExt cx="414825" cy="481825"/>
          </a:xfrm>
        </p:grpSpPr>
        <p:sp>
          <p:nvSpPr>
            <p:cNvPr id="890" name="Google Shape;890;p2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1" name="Google Shape;891;p2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92" name="Google Shape;892;p20"/>
          <p:cNvSpPr txBox="1"/>
          <p:nvPr/>
        </p:nvSpPr>
        <p:spPr>
          <a:xfrm>
            <a:off x="9544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Assign#1</a:t>
            </a:r>
            <a:endParaRPr sz="1200">
              <a:latin typeface="Arvo"/>
              <a:ea typeface="Arvo"/>
              <a:cs typeface="Arvo"/>
              <a:sym typeface="Arvo"/>
            </a:endParaRPr>
          </a:p>
        </p:txBody>
      </p:sp>
      <p:sp>
        <p:nvSpPr>
          <p:cNvPr id="893" name="Google Shape;893;p20"/>
          <p:cNvSpPr txBox="1"/>
          <p:nvPr/>
        </p:nvSpPr>
        <p:spPr>
          <a:xfrm>
            <a:off x="25546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Assign#2</a:t>
            </a:r>
            <a:endParaRPr sz="1200">
              <a:latin typeface="Arvo"/>
              <a:ea typeface="Arvo"/>
              <a:cs typeface="Arvo"/>
              <a:sym typeface="Arvo"/>
            </a:endParaRPr>
          </a:p>
        </p:txBody>
      </p:sp>
      <p:grpSp>
        <p:nvGrpSpPr>
          <p:cNvPr id="894" name="Google Shape;894;p20"/>
          <p:cNvGrpSpPr/>
          <p:nvPr/>
        </p:nvGrpSpPr>
        <p:grpSpPr>
          <a:xfrm>
            <a:off x="2894411" y="2377577"/>
            <a:ext cx="292078" cy="339253"/>
            <a:chOff x="4492800" y="2027925"/>
            <a:chExt cx="414825" cy="481825"/>
          </a:xfrm>
        </p:grpSpPr>
        <p:sp>
          <p:nvSpPr>
            <p:cNvPr id="895" name="Google Shape;895;p2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6" name="Google Shape;896;p2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897" name="Google Shape;897;p20"/>
          <p:cNvSpPr txBox="1"/>
          <p:nvPr/>
        </p:nvSpPr>
        <p:spPr>
          <a:xfrm>
            <a:off x="43072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Term Project starts</a:t>
            </a:r>
            <a:endParaRPr sz="1200">
              <a:latin typeface="Arvo"/>
              <a:ea typeface="Arvo"/>
              <a:cs typeface="Arvo"/>
              <a:sym typeface="Arvo"/>
            </a:endParaRPr>
          </a:p>
        </p:txBody>
      </p:sp>
      <p:grpSp>
        <p:nvGrpSpPr>
          <p:cNvPr id="898" name="Google Shape;898;p20"/>
          <p:cNvGrpSpPr/>
          <p:nvPr/>
        </p:nvGrpSpPr>
        <p:grpSpPr>
          <a:xfrm>
            <a:off x="8038186" y="2377564"/>
            <a:ext cx="292078" cy="339253"/>
            <a:chOff x="4492800" y="2027925"/>
            <a:chExt cx="414825" cy="481825"/>
          </a:xfrm>
        </p:grpSpPr>
        <p:sp>
          <p:nvSpPr>
            <p:cNvPr id="899" name="Google Shape;899;p2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0" name="Google Shape;900;p2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01" name="Google Shape;901;p20"/>
          <p:cNvSpPr txBox="1"/>
          <p:nvPr/>
        </p:nvSpPr>
        <p:spPr>
          <a:xfrm>
            <a:off x="78436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Term Project ends</a:t>
            </a:r>
            <a:endParaRPr sz="1200">
              <a:latin typeface="Arvo"/>
              <a:ea typeface="Arvo"/>
              <a:cs typeface="Arvo"/>
              <a:sym typeface="Arvo"/>
            </a:endParaRPr>
          </a:p>
        </p:txBody>
      </p:sp>
      <p:grpSp>
        <p:nvGrpSpPr>
          <p:cNvPr id="902" name="Google Shape;902;p20"/>
          <p:cNvGrpSpPr/>
          <p:nvPr/>
        </p:nvGrpSpPr>
        <p:grpSpPr>
          <a:xfrm>
            <a:off x="6164911" y="2377564"/>
            <a:ext cx="292078" cy="339253"/>
            <a:chOff x="4492800" y="2027925"/>
            <a:chExt cx="414825" cy="481825"/>
          </a:xfrm>
        </p:grpSpPr>
        <p:sp>
          <p:nvSpPr>
            <p:cNvPr id="903" name="Google Shape;903;p20"/>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04" name="Google Shape;904;p20"/>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05" name="Google Shape;905;p20"/>
          <p:cNvSpPr txBox="1"/>
          <p:nvPr/>
        </p:nvSpPr>
        <p:spPr>
          <a:xfrm>
            <a:off x="58251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Assign#3</a:t>
            </a:r>
            <a:endParaRPr sz="1200">
              <a:latin typeface="Arvo"/>
              <a:ea typeface="Arvo"/>
              <a:cs typeface="Arvo"/>
              <a:sym typeface="Ar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grpSp>
        <p:nvGrpSpPr>
          <p:cNvPr id="910" name="Google Shape;910;p21"/>
          <p:cNvGrpSpPr/>
          <p:nvPr/>
        </p:nvGrpSpPr>
        <p:grpSpPr>
          <a:xfrm>
            <a:off x="187925" y="839901"/>
            <a:ext cx="9086111" cy="3414625"/>
            <a:chOff x="0" y="538158"/>
            <a:chExt cx="11373278" cy="4305415"/>
          </a:xfrm>
        </p:grpSpPr>
        <p:sp>
          <p:nvSpPr>
            <p:cNvPr id="911" name="Google Shape;911;p21"/>
            <p:cNvSpPr/>
            <p:nvPr/>
          </p:nvSpPr>
          <p:spPr>
            <a:xfrm>
              <a:off x="0" y="2476501"/>
              <a:ext cx="10939500" cy="428700"/>
            </a:xfrm>
            <a:prstGeom prst="homePlate">
              <a:avLst>
                <a:gd fmla="val 50000" name="adj"/>
              </a:avLst>
            </a:prstGeom>
            <a:gradFill>
              <a:gsLst>
                <a:gs pos="0">
                  <a:srgbClr val="F86A4B"/>
                </a:gs>
                <a:gs pos="100000">
                  <a:srgbClr val="B12C0F"/>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2" name="Google Shape;912;p21"/>
            <p:cNvSpPr/>
            <p:nvPr/>
          </p:nvSpPr>
          <p:spPr>
            <a:xfrm rot="8100000">
              <a:off x="88337"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3" name="Google Shape;913;p21"/>
            <p:cNvSpPr/>
            <p:nvPr/>
          </p:nvSpPr>
          <p:spPr>
            <a:xfrm>
              <a:off x="134514" y="665422"/>
              <a:ext cx="305100" cy="3051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4" name="Google Shape;914;p21"/>
            <p:cNvSpPr/>
            <p:nvPr/>
          </p:nvSpPr>
          <p:spPr>
            <a:xfrm>
              <a:off x="562060"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5" name="Google Shape;915;p21"/>
            <p:cNvSpPr txBox="1"/>
            <p:nvPr/>
          </p:nvSpPr>
          <p:spPr>
            <a:xfrm>
              <a:off x="562056" y="1097860"/>
              <a:ext cx="2825700" cy="1318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Intro to course</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Python review</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data cleaning and exploration</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916" name="Google Shape;916;p21"/>
            <p:cNvSpPr/>
            <p:nvPr/>
          </p:nvSpPr>
          <p:spPr>
            <a:xfrm>
              <a:off x="562060"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17" name="Google Shape;917;p21"/>
            <p:cNvSpPr txBox="1"/>
            <p:nvPr/>
          </p:nvSpPr>
          <p:spPr>
            <a:xfrm>
              <a:off x="562060" y="538162"/>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1/2</a:t>
              </a:r>
              <a:endParaRPr sz="1100"/>
            </a:p>
          </p:txBody>
        </p:sp>
        <p:cxnSp>
          <p:nvCxnSpPr>
            <p:cNvPr id="918" name="Google Shape;918;p21"/>
            <p:cNvCxnSpPr/>
            <p:nvPr/>
          </p:nvCxnSpPr>
          <p:spPr>
            <a:xfrm>
              <a:off x="284633"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919" name="Google Shape;919;p21"/>
            <p:cNvSpPr/>
            <p:nvPr/>
          </p:nvSpPr>
          <p:spPr>
            <a:xfrm>
              <a:off x="237113"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0" name="Google Shape;920;p21"/>
            <p:cNvSpPr/>
            <p:nvPr/>
          </p:nvSpPr>
          <p:spPr>
            <a:xfrm rot="-2700000">
              <a:off x="2256765"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1" name="Google Shape;921;p21"/>
            <p:cNvSpPr/>
            <p:nvPr/>
          </p:nvSpPr>
          <p:spPr>
            <a:xfrm>
              <a:off x="2300329"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2" name="Google Shape;922;p21"/>
            <p:cNvSpPr/>
            <p:nvPr/>
          </p:nvSpPr>
          <p:spPr>
            <a:xfrm>
              <a:off x="2120742"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3" name="Google Shape;923;p21"/>
            <p:cNvSpPr txBox="1"/>
            <p:nvPr/>
          </p:nvSpPr>
          <p:spPr>
            <a:xfrm>
              <a:off x="2730342"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None/>
              </a:pPr>
              <a:r>
                <a:rPr lang="es" sz="1100">
                  <a:solidFill>
                    <a:srgbClr val="434343"/>
                  </a:solidFill>
                  <a:latin typeface="Arvo"/>
                  <a:ea typeface="Arvo"/>
                  <a:cs typeface="Arvo"/>
                  <a:sym typeface="Arvo"/>
                </a:rPr>
                <a:t>- Linear</a:t>
              </a:r>
              <a:r>
                <a:rPr lang="es" sz="1100">
                  <a:solidFill>
                    <a:srgbClr val="434343"/>
                  </a:solidFill>
                  <a:latin typeface="Arvo"/>
                  <a:ea typeface="Arvo"/>
                  <a:cs typeface="Arvo"/>
                  <a:sym typeface="Arvo"/>
                </a:rPr>
                <a:t> regression</a:t>
              </a:r>
              <a:r>
                <a:rPr lang="es" sz="1100">
                  <a:solidFill>
                    <a:srgbClr val="434343"/>
                  </a:solidFill>
                  <a:latin typeface="Arvo"/>
                  <a:ea typeface="Arvo"/>
                  <a:cs typeface="Arvo"/>
                  <a:sym typeface="Arvo"/>
                </a:rPr>
                <a:t> </a:t>
              </a:r>
              <a:endParaRPr sz="1100">
                <a:solidFill>
                  <a:srgbClr val="434343"/>
                </a:solidFill>
                <a:latin typeface="Arvo"/>
                <a:ea typeface="Arvo"/>
                <a:cs typeface="Arvo"/>
                <a:sym typeface="Arvo"/>
              </a:endParaRPr>
            </a:p>
            <a:p>
              <a:pPr indent="0" lvl="0" marL="0" rtl="0" algn="l">
                <a:spcBef>
                  <a:spcPts val="0"/>
                </a:spcBef>
                <a:spcAft>
                  <a:spcPts val="0"/>
                </a:spcAft>
                <a:buNone/>
              </a:pPr>
              <a:r>
                <a:rPr lang="es" sz="1100">
                  <a:solidFill>
                    <a:srgbClr val="434343"/>
                  </a:solidFill>
                  <a:latin typeface="Arvo"/>
                  <a:ea typeface="Arvo"/>
                  <a:cs typeface="Arvo"/>
                  <a:sym typeface="Arvo"/>
                </a:rPr>
                <a:t>- Logistic regression</a:t>
              </a:r>
              <a:endParaRPr sz="1100">
                <a:solidFill>
                  <a:srgbClr val="434343"/>
                </a:solidFill>
                <a:latin typeface="Arvo"/>
                <a:ea typeface="Arvo"/>
                <a:cs typeface="Arvo"/>
                <a:sym typeface="Arvo"/>
              </a:endParaRPr>
            </a:p>
            <a:p>
              <a:pPr indent="0" lvl="0" marL="0" rtl="0" algn="l">
                <a:spcBef>
                  <a:spcPts val="0"/>
                </a:spcBef>
                <a:spcAft>
                  <a:spcPts val="0"/>
                </a:spcAft>
                <a:buNone/>
              </a:pPr>
              <a:r>
                <a:rPr lang="es" sz="1100">
                  <a:solidFill>
                    <a:srgbClr val="434343"/>
                  </a:solidFill>
                  <a:latin typeface="Arvo"/>
                  <a:ea typeface="Arvo"/>
                  <a:cs typeface="Arvo"/>
                  <a:sym typeface="Arvo"/>
                </a:rPr>
                <a:t>- Regularization</a:t>
              </a:r>
              <a:endParaRPr sz="1100">
                <a:solidFill>
                  <a:srgbClr val="434343"/>
                </a:solidFill>
                <a:latin typeface="Arvo"/>
                <a:ea typeface="Arvo"/>
                <a:cs typeface="Arvo"/>
                <a:sym typeface="Arvo"/>
              </a:endParaRPr>
            </a:p>
          </p:txBody>
        </p:sp>
        <p:sp>
          <p:nvSpPr>
            <p:cNvPr id="924" name="Google Shape;924;p21"/>
            <p:cNvSpPr/>
            <p:nvPr/>
          </p:nvSpPr>
          <p:spPr>
            <a:xfrm>
              <a:off x="2120742"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5" name="Google Shape;925;p21"/>
            <p:cNvSpPr txBox="1"/>
            <p:nvPr/>
          </p:nvSpPr>
          <p:spPr>
            <a:xfrm>
              <a:off x="2730342"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3/4</a:t>
              </a:r>
              <a:endParaRPr sz="1100"/>
            </a:p>
          </p:txBody>
        </p:sp>
        <p:cxnSp>
          <p:nvCxnSpPr>
            <p:cNvPr id="926" name="Google Shape;926;p21"/>
            <p:cNvCxnSpPr/>
            <p:nvPr/>
          </p:nvCxnSpPr>
          <p:spPr>
            <a:xfrm>
              <a:off x="2452914"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927" name="Google Shape;927;p21"/>
            <p:cNvSpPr/>
            <p:nvPr/>
          </p:nvSpPr>
          <p:spPr>
            <a:xfrm>
              <a:off x="2405395"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8" name="Google Shape;928;p21"/>
            <p:cNvSpPr/>
            <p:nvPr/>
          </p:nvSpPr>
          <p:spPr>
            <a:xfrm>
              <a:off x="3679424"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29" name="Google Shape;929;p21"/>
            <p:cNvSpPr/>
            <p:nvPr/>
          </p:nvSpPr>
          <p:spPr>
            <a:xfrm>
              <a:off x="3679424"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0" name="Google Shape;930;p21"/>
            <p:cNvSpPr txBox="1"/>
            <p:nvPr/>
          </p:nvSpPr>
          <p:spPr>
            <a:xfrm>
              <a:off x="4931045" y="538158"/>
              <a:ext cx="2442900" cy="559800"/>
            </a:xfrm>
            <a:prstGeom prst="rect">
              <a:avLst/>
            </a:prstGeom>
            <a:noFill/>
            <a:ln>
              <a:noFill/>
            </a:ln>
          </p:spPr>
          <p:txBody>
            <a:bodyPr anchorCtr="0" anchor="ctr" bIns="0" lIns="0" spcFirstLastPara="1" rIns="95250" wrap="square" tIns="0">
              <a:noAutofit/>
            </a:bodyPr>
            <a:lstStyle/>
            <a:p>
              <a:pPr indent="0" lvl="0" marL="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5/6</a:t>
              </a:r>
              <a:endParaRPr i="1" sz="1500">
                <a:solidFill>
                  <a:srgbClr val="595959"/>
                </a:solidFill>
                <a:latin typeface="Georgia"/>
                <a:ea typeface="Georgia"/>
                <a:cs typeface="Georgia"/>
                <a:sym typeface="Georgia"/>
              </a:endParaRPr>
            </a:p>
          </p:txBody>
        </p:sp>
        <p:sp>
          <p:nvSpPr>
            <p:cNvPr id="931" name="Google Shape;931;p21"/>
            <p:cNvSpPr/>
            <p:nvPr/>
          </p:nvSpPr>
          <p:spPr>
            <a:xfrm rot="-2700000">
              <a:off x="6390128"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2" name="Google Shape;932;p21"/>
            <p:cNvSpPr/>
            <p:nvPr/>
          </p:nvSpPr>
          <p:spPr>
            <a:xfrm>
              <a:off x="6433693"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3" name="Google Shape;933;p21"/>
            <p:cNvSpPr txBox="1"/>
            <p:nvPr/>
          </p:nvSpPr>
          <p:spPr>
            <a:xfrm>
              <a:off x="6762106"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t/>
              </a:r>
              <a:endParaRPr sz="1100"/>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Clustering</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Mixture of Gaussians</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PCA</a:t>
              </a:r>
              <a:endParaRPr sz="1100">
                <a:solidFill>
                  <a:srgbClr val="434343"/>
                </a:solidFill>
                <a:latin typeface="Arvo"/>
                <a:ea typeface="Arvo"/>
                <a:cs typeface="Arvo"/>
                <a:sym typeface="Arvo"/>
              </a:endParaRPr>
            </a:p>
          </p:txBody>
        </p:sp>
        <p:sp>
          <p:nvSpPr>
            <p:cNvPr id="934" name="Google Shape;934;p21"/>
            <p:cNvSpPr txBox="1"/>
            <p:nvPr/>
          </p:nvSpPr>
          <p:spPr>
            <a:xfrm>
              <a:off x="6965306"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7/8</a:t>
              </a:r>
              <a:endParaRPr sz="1100"/>
            </a:p>
          </p:txBody>
        </p:sp>
        <p:cxnSp>
          <p:nvCxnSpPr>
            <p:cNvPr id="935" name="Google Shape;935;p21"/>
            <p:cNvCxnSpPr/>
            <p:nvPr/>
          </p:nvCxnSpPr>
          <p:spPr>
            <a:xfrm>
              <a:off x="6586278"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936" name="Google Shape;936;p21"/>
            <p:cNvSpPr/>
            <p:nvPr/>
          </p:nvSpPr>
          <p:spPr>
            <a:xfrm rot="8100000">
              <a:off x="8456665"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7" name="Google Shape;937;p21"/>
            <p:cNvSpPr/>
            <p:nvPr/>
          </p:nvSpPr>
          <p:spPr>
            <a:xfrm>
              <a:off x="8500375" y="665422"/>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8" name="Google Shape;938;p21"/>
            <p:cNvSpPr/>
            <p:nvPr/>
          </p:nvSpPr>
          <p:spPr>
            <a:xfrm>
              <a:off x="6796788"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39" name="Google Shape;939;p21"/>
            <p:cNvSpPr txBox="1"/>
            <p:nvPr/>
          </p:nvSpPr>
          <p:spPr>
            <a:xfrm>
              <a:off x="8930378" y="1097858"/>
              <a:ext cx="2442900" cy="1230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SVM</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Ensemble methods</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Reinforcement learning</a:t>
              </a:r>
              <a:endParaRPr sz="1100">
                <a:solidFill>
                  <a:srgbClr val="434343"/>
                </a:solidFill>
                <a:latin typeface="Arvo"/>
                <a:ea typeface="Arvo"/>
                <a:cs typeface="Arvo"/>
                <a:sym typeface="Arvo"/>
              </a:endParaRPr>
            </a:p>
          </p:txBody>
        </p:sp>
        <p:sp>
          <p:nvSpPr>
            <p:cNvPr id="940" name="Google Shape;940;p21"/>
            <p:cNvSpPr txBox="1"/>
            <p:nvPr/>
          </p:nvSpPr>
          <p:spPr>
            <a:xfrm>
              <a:off x="8930381" y="538158"/>
              <a:ext cx="1860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9/10</a:t>
              </a:r>
              <a:endParaRPr sz="1100"/>
            </a:p>
          </p:txBody>
        </p:sp>
        <p:cxnSp>
          <p:nvCxnSpPr>
            <p:cNvPr id="941" name="Google Shape;941;p21"/>
            <p:cNvCxnSpPr/>
            <p:nvPr/>
          </p:nvCxnSpPr>
          <p:spPr>
            <a:xfrm>
              <a:off x="8652960"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942" name="Google Shape;942;p21"/>
            <p:cNvSpPr/>
            <p:nvPr/>
          </p:nvSpPr>
          <p:spPr>
            <a:xfrm>
              <a:off x="8605440"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3" name="Google Shape;943;p21"/>
            <p:cNvSpPr/>
            <p:nvPr/>
          </p:nvSpPr>
          <p:spPr>
            <a:xfrm>
              <a:off x="8355470"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4" name="Google Shape;944;p21"/>
            <p:cNvSpPr/>
            <p:nvPr/>
          </p:nvSpPr>
          <p:spPr>
            <a:xfrm>
              <a:off x="8355470"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5" name="Google Shape;945;p21"/>
            <p:cNvSpPr txBox="1"/>
            <p:nvPr/>
          </p:nvSpPr>
          <p:spPr>
            <a:xfrm>
              <a:off x="8355470" y="4283774"/>
              <a:ext cx="2577000" cy="5598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rgbClr val="595959"/>
                </a:buClr>
                <a:buSzPts val="1500"/>
                <a:buFont typeface="Georgia"/>
                <a:buNone/>
              </a:pPr>
              <a:r>
                <a:t/>
              </a:r>
              <a:endParaRPr sz="1100"/>
            </a:p>
          </p:txBody>
        </p:sp>
        <p:sp>
          <p:nvSpPr>
            <p:cNvPr id="946" name="Google Shape;946;p21"/>
            <p:cNvSpPr txBox="1"/>
            <p:nvPr/>
          </p:nvSpPr>
          <p:spPr>
            <a:xfrm>
              <a:off x="8355470" y="2690813"/>
              <a:ext cx="2577000" cy="1593000"/>
            </a:xfrm>
            <a:prstGeom prst="rect">
              <a:avLst/>
            </a:prstGeom>
            <a:noFill/>
            <a:ln>
              <a:noFill/>
            </a:ln>
          </p:spPr>
          <p:txBody>
            <a:bodyPr anchorCtr="0" anchor="b" bIns="71450" lIns="0" spcFirstLastPara="1" rIns="0" wrap="square" tIns="107150">
              <a:noAutofit/>
            </a:bodyPr>
            <a:lstStyle/>
            <a:p>
              <a:pPr indent="0" lvl="0" marL="0" marR="0" rtl="0" algn="l">
                <a:lnSpc>
                  <a:spcPct val="100000"/>
                </a:lnSpc>
                <a:spcBef>
                  <a:spcPts val="0"/>
                </a:spcBef>
                <a:spcAft>
                  <a:spcPts val="0"/>
                </a:spcAft>
                <a:buClr>
                  <a:srgbClr val="595959"/>
                </a:buClr>
                <a:buSzPts val="1100"/>
                <a:buFont typeface="Georgia"/>
                <a:buNone/>
              </a:pPr>
              <a:r>
                <a:t/>
              </a:r>
              <a:endParaRPr b="0" i="0" sz="1100" u="none" cap="none" strike="noStrike">
                <a:solidFill>
                  <a:srgbClr val="595959"/>
                </a:solidFill>
                <a:latin typeface="Georgia"/>
                <a:ea typeface="Georgia"/>
                <a:cs typeface="Georgia"/>
                <a:sym typeface="Georgia"/>
              </a:endParaRPr>
            </a:p>
          </p:txBody>
        </p:sp>
        <p:sp>
          <p:nvSpPr>
            <p:cNvPr id="947" name="Google Shape;947;p21"/>
            <p:cNvSpPr/>
            <p:nvPr/>
          </p:nvSpPr>
          <p:spPr>
            <a:xfrm>
              <a:off x="6538758"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8" name="Google Shape;948;p21"/>
            <p:cNvSpPr/>
            <p:nvPr/>
          </p:nvSpPr>
          <p:spPr>
            <a:xfrm>
              <a:off x="5386842" y="264044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9" name="Google Shape;949;p21"/>
            <p:cNvSpPr txBox="1"/>
            <p:nvPr/>
          </p:nvSpPr>
          <p:spPr>
            <a:xfrm>
              <a:off x="4898611" y="1097858"/>
              <a:ext cx="3162000" cy="1593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Neural Network I</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Neural Network II</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p:txBody>
        </p:sp>
      </p:grpSp>
      <p:sp>
        <p:nvSpPr>
          <p:cNvPr id="950" name="Google Shape;950;p21"/>
          <p:cNvSpPr/>
          <p:nvPr/>
        </p:nvSpPr>
        <p:spPr>
          <a:xfrm rot="8100000">
            <a:off x="3739091" y="1107241"/>
            <a:ext cx="294439" cy="294439"/>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1" name="Google Shape;951;p21"/>
          <p:cNvSpPr txBox="1"/>
          <p:nvPr>
            <p:ph type="ctrTitle"/>
          </p:nvPr>
        </p:nvSpPr>
        <p:spPr>
          <a:xfrm>
            <a:off x="772825" y="0"/>
            <a:ext cx="7867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u="sng">
                <a:solidFill>
                  <a:schemeClr val="hlink"/>
                </a:solidFill>
                <a:hlinkClick action="ppaction://hlinksldjump" r:id="rId3"/>
              </a:rPr>
              <a:t>Visualization of Compulsory Course 4</a:t>
            </a:r>
            <a:endParaRPr/>
          </a:p>
        </p:txBody>
      </p:sp>
      <p:cxnSp>
        <p:nvCxnSpPr>
          <p:cNvPr id="952" name="Google Shape;952;p21"/>
          <p:cNvCxnSpPr/>
          <p:nvPr/>
        </p:nvCxnSpPr>
        <p:spPr>
          <a:xfrm>
            <a:off x="3886291" y="1466019"/>
            <a:ext cx="0" cy="1194600"/>
          </a:xfrm>
          <a:prstGeom prst="straightConnector1">
            <a:avLst/>
          </a:prstGeom>
          <a:noFill/>
          <a:ln cap="flat" cmpd="sng" w="38100">
            <a:solidFill>
              <a:srgbClr val="018790"/>
            </a:solidFill>
            <a:prstDash val="solid"/>
            <a:miter lim="800000"/>
            <a:headEnd len="sm" w="sm" type="none"/>
            <a:tailEnd len="sm" w="sm" type="none"/>
          </a:ln>
        </p:spPr>
      </p:cxnSp>
      <p:sp>
        <p:nvSpPr>
          <p:cNvPr id="953" name="Google Shape;953;p21"/>
          <p:cNvSpPr/>
          <p:nvPr/>
        </p:nvSpPr>
        <p:spPr>
          <a:xfrm>
            <a:off x="3771852" y="1139998"/>
            <a:ext cx="228900" cy="2289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4" name="Google Shape;954;p21"/>
          <p:cNvSpPr/>
          <p:nvPr/>
        </p:nvSpPr>
        <p:spPr>
          <a:xfrm>
            <a:off x="3850651" y="2622961"/>
            <a:ext cx="75000" cy="756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955" name="Google Shape;955;p21"/>
          <p:cNvGrpSpPr/>
          <p:nvPr/>
        </p:nvGrpSpPr>
        <p:grpSpPr>
          <a:xfrm>
            <a:off x="1101161" y="2377564"/>
            <a:ext cx="292078" cy="339253"/>
            <a:chOff x="4492800" y="2027925"/>
            <a:chExt cx="414825" cy="481825"/>
          </a:xfrm>
        </p:grpSpPr>
        <p:sp>
          <p:nvSpPr>
            <p:cNvPr id="956" name="Google Shape;956;p21"/>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57" name="Google Shape;957;p21"/>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958" name="Google Shape;958;p21"/>
          <p:cNvGrpSpPr/>
          <p:nvPr/>
        </p:nvGrpSpPr>
        <p:grpSpPr>
          <a:xfrm>
            <a:off x="4502161" y="2402114"/>
            <a:ext cx="292078" cy="339253"/>
            <a:chOff x="4492800" y="2027925"/>
            <a:chExt cx="414825" cy="481825"/>
          </a:xfrm>
        </p:grpSpPr>
        <p:sp>
          <p:nvSpPr>
            <p:cNvPr id="959" name="Google Shape;959;p21"/>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0" name="Google Shape;960;p21"/>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61" name="Google Shape;961;p21"/>
          <p:cNvSpPr txBox="1"/>
          <p:nvPr/>
        </p:nvSpPr>
        <p:spPr>
          <a:xfrm>
            <a:off x="9544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Assign#1</a:t>
            </a:r>
            <a:endParaRPr sz="1200">
              <a:latin typeface="Arvo"/>
              <a:ea typeface="Arvo"/>
              <a:cs typeface="Arvo"/>
              <a:sym typeface="Arvo"/>
            </a:endParaRPr>
          </a:p>
        </p:txBody>
      </p:sp>
      <p:sp>
        <p:nvSpPr>
          <p:cNvPr id="962" name="Google Shape;962;p21"/>
          <p:cNvSpPr txBox="1"/>
          <p:nvPr/>
        </p:nvSpPr>
        <p:spPr>
          <a:xfrm>
            <a:off x="25546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Assign#2</a:t>
            </a:r>
            <a:endParaRPr sz="1200">
              <a:latin typeface="Arvo"/>
              <a:ea typeface="Arvo"/>
              <a:cs typeface="Arvo"/>
              <a:sym typeface="Arvo"/>
            </a:endParaRPr>
          </a:p>
        </p:txBody>
      </p:sp>
      <p:grpSp>
        <p:nvGrpSpPr>
          <p:cNvPr id="963" name="Google Shape;963;p21"/>
          <p:cNvGrpSpPr/>
          <p:nvPr/>
        </p:nvGrpSpPr>
        <p:grpSpPr>
          <a:xfrm>
            <a:off x="2894411" y="2377577"/>
            <a:ext cx="292078" cy="339253"/>
            <a:chOff x="4492800" y="2027925"/>
            <a:chExt cx="414825" cy="481825"/>
          </a:xfrm>
        </p:grpSpPr>
        <p:sp>
          <p:nvSpPr>
            <p:cNvPr id="964" name="Google Shape;964;p21"/>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5" name="Google Shape;965;p21"/>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66" name="Google Shape;966;p21"/>
          <p:cNvSpPr txBox="1"/>
          <p:nvPr/>
        </p:nvSpPr>
        <p:spPr>
          <a:xfrm>
            <a:off x="43072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Midterm exam</a:t>
            </a:r>
            <a:endParaRPr sz="1200">
              <a:latin typeface="Arvo"/>
              <a:ea typeface="Arvo"/>
              <a:cs typeface="Arvo"/>
              <a:sym typeface="Arvo"/>
            </a:endParaRPr>
          </a:p>
        </p:txBody>
      </p:sp>
      <p:grpSp>
        <p:nvGrpSpPr>
          <p:cNvPr id="967" name="Google Shape;967;p21"/>
          <p:cNvGrpSpPr/>
          <p:nvPr/>
        </p:nvGrpSpPr>
        <p:grpSpPr>
          <a:xfrm>
            <a:off x="8038186" y="2377564"/>
            <a:ext cx="292078" cy="339253"/>
            <a:chOff x="4492800" y="2027925"/>
            <a:chExt cx="414825" cy="481825"/>
          </a:xfrm>
        </p:grpSpPr>
        <p:sp>
          <p:nvSpPr>
            <p:cNvPr id="968" name="Google Shape;968;p21"/>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69" name="Google Shape;969;p21"/>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70" name="Google Shape;970;p21"/>
          <p:cNvSpPr txBox="1"/>
          <p:nvPr/>
        </p:nvSpPr>
        <p:spPr>
          <a:xfrm>
            <a:off x="78436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Final exam</a:t>
            </a:r>
            <a:endParaRPr sz="1200">
              <a:latin typeface="Arvo"/>
              <a:ea typeface="Arvo"/>
              <a:cs typeface="Arvo"/>
              <a:sym typeface="Arvo"/>
            </a:endParaRPr>
          </a:p>
        </p:txBody>
      </p:sp>
      <p:grpSp>
        <p:nvGrpSpPr>
          <p:cNvPr id="971" name="Google Shape;971;p21"/>
          <p:cNvGrpSpPr/>
          <p:nvPr/>
        </p:nvGrpSpPr>
        <p:grpSpPr>
          <a:xfrm>
            <a:off x="6164911" y="2377564"/>
            <a:ext cx="292078" cy="339253"/>
            <a:chOff x="4492800" y="2027925"/>
            <a:chExt cx="414825" cy="481825"/>
          </a:xfrm>
        </p:grpSpPr>
        <p:sp>
          <p:nvSpPr>
            <p:cNvPr id="972" name="Google Shape;972;p21"/>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3" name="Google Shape;973;p21"/>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74" name="Google Shape;974;p21"/>
          <p:cNvSpPr txBox="1"/>
          <p:nvPr/>
        </p:nvSpPr>
        <p:spPr>
          <a:xfrm>
            <a:off x="58251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Assign#3</a:t>
            </a:r>
            <a:endParaRPr sz="1200">
              <a:latin typeface="Arvo"/>
              <a:ea typeface="Arvo"/>
              <a:cs typeface="Arvo"/>
              <a:sym typeface="Ar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grpSp>
        <p:nvGrpSpPr>
          <p:cNvPr id="979" name="Google Shape;979;p22"/>
          <p:cNvGrpSpPr/>
          <p:nvPr/>
        </p:nvGrpSpPr>
        <p:grpSpPr>
          <a:xfrm>
            <a:off x="187925" y="839901"/>
            <a:ext cx="9086111" cy="3414625"/>
            <a:chOff x="0" y="538158"/>
            <a:chExt cx="11373278" cy="4305415"/>
          </a:xfrm>
        </p:grpSpPr>
        <p:sp>
          <p:nvSpPr>
            <p:cNvPr id="980" name="Google Shape;980;p22"/>
            <p:cNvSpPr/>
            <p:nvPr/>
          </p:nvSpPr>
          <p:spPr>
            <a:xfrm>
              <a:off x="0" y="2476501"/>
              <a:ext cx="10939500" cy="428700"/>
            </a:xfrm>
            <a:prstGeom prst="homePlate">
              <a:avLst>
                <a:gd fmla="val 50000" name="adj"/>
              </a:avLst>
            </a:prstGeom>
            <a:gradFill>
              <a:gsLst>
                <a:gs pos="0">
                  <a:srgbClr val="F86A4B"/>
                </a:gs>
                <a:gs pos="100000">
                  <a:srgbClr val="B12C0F"/>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1" name="Google Shape;981;p22"/>
            <p:cNvSpPr/>
            <p:nvPr/>
          </p:nvSpPr>
          <p:spPr>
            <a:xfrm rot="8100000">
              <a:off x="88337"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2" name="Google Shape;982;p22"/>
            <p:cNvSpPr/>
            <p:nvPr/>
          </p:nvSpPr>
          <p:spPr>
            <a:xfrm>
              <a:off x="134514" y="665422"/>
              <a:ext cx="305100" cy="3051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3" name="Google Shape;983;p22"/>
            <p:cNvSpPr/>
            <p:nvPr/>
          </p:nvSpPr>
          <p:spPr>
            <a:xfrm>
              <a:off x="562060"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4" name="Google Shape;984;p22"/>
            <p:cNvSpPr txBox="1"/>
            <p:nvPr/>
          </p:nvSpPr>
          <p:spPr>
            <a:xfrm>
              <a:off x="562056" y="1097860"/>
              <a:ext cx="2705400" cy="1318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Intro to course</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Characteristics and scalability</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Extract from data</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985" name="Google Shape;985;p22"/>
            <p:cNvSpPr/>
            <p:nvPr/>
          </p:nvSpPr>
          <p:spPr>
            <a:xfrm>
              <a:off x="562060"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6" name="Google Shape;986;p22"/>
            <p:cNvSpPr txBox="1"/>
            <p:nvPr/>
          </p:nvSpPr>
          <p:spPr>
            <a:xfrm>
              <a:off x="562060" y="538162"/>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1/2</a:t>
              </a:r>
              <a:endParaRPr sz="1100"/>
            </a:p>
          </p:txBody>
        </p:sp>
        <p:cxnSp>
          <p:nvCxnSpPr>
            <p:cNvPr id="987" name="Google Shape;987;p22"/>
            <p:cNvCxnSpPr/>
            <p:nvPr/>
          </p:nvCxnSpPr>
          <p:spPr>
            <a:xfrm>
              <a:off x="284633"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988" name="Google Shape;988;p22"/>
            <p:cNvSpPr/>
            <p:nvPr/>
          </p:nvSpPr>
          <p:spPr>
            <a:xfrm>
              <a:off x="237113"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89" name="Google Shape;989;p22"/>
            <p:cNvSpPr/>
            <p:nvPr/>
          </p:nvSpPr>
          <p:spPr>
            <a:xfrm rot="-2700000">
              <a:off x="2256765"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0" name="Google Shape;990;p22"/>
            <p:cNvSpPr/>
            <p:nvPr/>
          </p:nvSpPr>
          <p:spPr>
            <a:xfrm>
              <a:off x="2300329"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1" name="Google Shape;991;p22"/>
            <p:cNvSpPr/>
            <p:nvPr/>
          </p:nvSpPr>
          <p:spPr>
            <a:xfrm>
              <a:off x="2120742"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2" name="Google Shape;992;p22"/>
            <p:cNvSpPr txBox="1"/>
            <p:nvPr/>
          </p:nvSpPr>
          <p:spPr>
            <a:xfrm>
              <a:off x="2730342"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Data system &amp; programming</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python</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a:t>
              </a:r>
              <a:r>
                <a:rPr lang="es" sz="1100">
                  <a:solidFill>
                    <a:srgbClr val="434343"/>
                  </a:solidFill>
                  <a:latin typeface="Arvo"/>
                  <a:ea typeface="Arvo"/>
                  <a:cs typeface="Arvo"/>
                  <a:sym typeface="Arvo"/>
                </a:rPr>
                <a:t>Tensor Flow</a:t>
              </a:r>
              <a:endParaRPr sz="1100">
                <a:solidFill>
                  <a:srgbClr val="434343"/>
                </a:solidFill>
                <a:latin typeface="Arvo"/>
                <a:ea typeface="Arvo"/>
                <a:cs typeface="Arvo"/>
                <a:sym typeface="Arvo"/>
              </a:endParaRPr>
            </a:p>
          </p:txBody>
        </p:sp>
        <p:sp>
          <p:nvSpPr>
            <p:cNvPr id="993" name="Google Shape;993;p22"/>
            <p:cNvSpPr/>
            <p:nvPr/>
          </p:nvSpPr>
          <p:spPr>
            <a:xfrm>
              <a:off x="2120742"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4" name="Google Shape;994;p22"/>
            <p:cNvSpPr txBox="1"/>
            <p:nvPr/>
          </p:nvSpPr>
          <p:spPr>
            <a:xfrm>
              <a:off x="2730342"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3/4</a:t>
              </a:r>
              <a:endParaRPr sz="1100"/>
            </a:p>
          </p:txBody>
        </p:sp>
        <p:cxnSp>
          <p:nvCxnSpPr>
            <p:cNvPr id="995" name="Google Shape;995;p22"/>
            <p:cNvCxnSpPr/>
            <p:nvPr/>
          </p:nvCxnSpPr>
          <p:spPr>
            <a:xfrm>
              <a:off x="2452914"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996" name="Google Shape;996;p22"/>
            <p:cNvSpPr/>
            <p:nvPr/>
          </p:nvSpPr>
          <p:spPr>
            <a:xfrm>
              <a:off x="2405395"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7" name="Google Shape;997;p22"/>
            <p:cNvSpPr/>
            <p:nvPr/>
          </p:nvSpPr>
          <p:spPr>
            <a:xfrm>
              <a:off x="3679424"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8" name="Google Shape;998;p22"/>
            <p:cNvSpPr/>
            <p:nvPr/>
          </p:nvSpPr>
          <p:spPr>
            <a:xfrm>
              <a:off x="3679424"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99" name="Google Shape;999;p22"/>
            <p:cNvSpPr txBox="1"/>
            <p:nvPr/>
          </p:nvSpPr>
          <p:spPr>
            <a:xfrm>
              <a:off x="4931045" y="538158"/>
              <a:ext cx="2442900" cy="559800"/>
            </a:xfrm>
            <a:prstGeom prst="rect">
              <a:avLst/>
            </a:prstGeom>
            <a:noFill/>
            <a:ln>
              <a:noFill/>
            </a:ln>
          </p:spPr>
          <p:txBody>
            <a:bodyPr anchorCtr="0" anchor="ctr" bIns="0" lIns="0" spcFirstLastPara="1" rIns="95250" wrap="square" tIns="0">
              <a:noAutofit/>
            </a:bodyPr>
            <a:lstStyle/>
            <a:p>
              <a:pPr indent="0" lvl="0" marL="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5/6</a:t>
              </a:r>
              <a:endParaRPr i="1" sz="1500">
                <a:solidFill>
                  <a:srgbClr val="595959"/>
                </a:solidFill>
                <a:latin typeface="Georgia"/>
                <a:ea typeface="Georgia"/>
                <a:cs typeface="Georgia"/>
                <a:sym typeface="Georgia"/>
              </a:endParaRPr>
            </a:p>
          </p:txBody>
        </p:sp>
        <p:sp>
          <p:nvSpPr>
            <p:cNvPr id="1000" name="Google Shape;1000;p22"/>
            <p:cNvSpPr/>
            <p:nvPr/>
          </p:nvSpPr>
          <p:spPr>
            <a:xfrm rot="-2700000">
              <a:off x="6390128"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1" name="Google Shape;1001;p22"/>
            <p:cNvSpPr/>
            <p:nvPr/>
          </p:nvSpPr>
          <p:spPr>
            <a:xfrm>
              <a:off x="6433693"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2" name="Google Shape;1002;p22"/>
            <p:cNvSpPr txBox="1"/>
            <p:nvPr/>
          </p:nvSpPr>
          <p:spPr>
            <a:xfrm>
              <a:off x="6762106"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t/>
              </a:r>
              <a:endParaRPr sz="1100"/>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Dig deep</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Mapreduce </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HBase</a:t>
              </a:r>
              <a:endParaRPr sz="1100">
                <a:solidFill>
                  <a:srgbClr val="434343"/>
                </a:solidFill>
                <a:latin typeface="Arvo"/>
                <a:ea typeface="Arvo"/>
                <a:cs typeface="Arvo"/>
                <a:sym typeface="Arvo"/>
              </a:endParaRPr>
            </a:p>
          </p:txBody>
        </p:sp>
        <p:sp>
          <p:nvSpPr>
            <p:cNvPr id="1003" name="Google Shape;1003;p22"/>
            <p:cNvSpPr txBox="1"/>
            <p:nvPr/>
          </p:nvSpPr>
          <p:spPr>
            <a:xfrm>
              <a:off x="6965306"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7/8</a:t>
              </a:r>
              <a:endParaRPr sz="1100"/>
            </a:p>
          </p:txBody>
        </p:sp>
        <p:cxnSp>
          <p:nvCxnSpPr>
            <p:cNvPr id="1004" name="Google Shape;1004;p22"/>
            <p:cNvCxnSpPr/>
            <p:nvPr/>
          </p:nvCxnSpPr>
          <p:spPr>
            <a:xfrm>
              <a:off x="6586278"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1005" name="Google Shape;1005;p22"/>
            <p:cNvSpPr/>
            <p:nvPr/>
          </p:nvSpPr>
          <p:spPr>
            <a:xfrm rot="8100000">
              <a:off x="8456665"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6" name="Google Shape;1006;p22"/>
            <p:cNvSpPr/>
            <p:nvPr/>
          </p:nvSpPr>
          <p:spPr>
            <a:xfrm>
              <a:off x="8500375" y="665422"/>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7" name="Google Shape;1007;p22"/>
            <p:cNvSpPr/>
            <p:nvPr/>
          </p:nvSpPr>
          <p:spPr>
            <a:xfrm>
              <a:off x="6796788"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08" name="Google Shape;1008;p22"/>
            <p:cNvSpPr txBox="1"/>
            <p:nvPr/>
          </p:nvSpPr>
          <p:spPr>
            <a:xfrm>
              <a:off x="8930378" y="1097858"/>
              <a:ext cx="2442900" cy="1230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a:t>
              </a:r>
              <a:r>
                <a:rPr lang="es" sz="1100">
                  <a:solidFill>
                    <a:srgbClr val="434343"/>
                  </a:solidFill>
                  <a:latin typeface="Arvo"/>
                  <a:ea typeface="Arvo"/>
                  <a:cs typeface="Arvo"/>
                  <a:sym typeface="Arvo"/>
                </a:rPr>
                <a:t>Integrate</a:t>
              </a:r>
              <a:r>
                <a:rPr lang="es" sz="1100">
                  <a:solidFill>
                    <a:srgbClr val="434343"/>
                  </a:solidFill>
                  <a:latin typeface="Arvo"/>
                  <a:ea typeface="Arvo"/>
                  <a:cs typeface="Arvo"/>
                  <a:sym typeface="Arvo"/>
                </a:rPr>
                <a:t> R with hadoop</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Spark</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Project presentation</a:t>
              </a:r>
              <a:endParaRPr sz="1100">
                <a:solidFill>
                  <a:srgbClr val="434343"/>
                </a:solidFill>
                <a:latin typeface="Arvo"/>
                <a:ea typeface="Arvo"/>
                <a:cs typeface="Arvo"/>
                <a:sym typeface="Arvo"/>
              </a:endParaRPr>
            </a:p>
          </p:txBody>
        </p:sp>
        <p:sp>
          <p:nvSpPr>
            <p:cNvPr id="1009" name="Google Shape;1009;p22"/>
            <p:cNvSpPr txBox="1"/>
            <p:nvPr/>
          </p:nvSpPr>
          <p:spPr>
            <a:xfrm>
              <a:off x="8930381" y="538158"/>
              <a:ext cx="1860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9/10</a:t>
              </a:r>
              <a:endParaRPr sz="1100"/>
            </a:p>
          </p:txBody>
        </p:sp>
        <p:cxnSp>
          <p:nvCxnSpPr>
            <p:cNvPr id="1010" name="Google Shape;1010;p22"/>
            <p:cNvCxnSpPr/>
            <p:nvPr/>
          </p:nvCxnSpPr>
          <p:spPr>
            <a:xfrm>
              <a:off x="8652960"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1011" name="Google Shape;1011;p22"/>
            <p:cNvSpPr/>
            <p:nvPr/>
          </p:nvSpPr>
          <p:spPr>
            <a:xfrm>
              <a:off x="8605440"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2" name="Google Shape;1012;p22"/>
            <p:cNvSpPr/>
            <p:nvPr/>
          </p:nvSpPr>
          <p:spPr>
            <a:xfrm>
              <a:off x="8355470"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3" name="Google Shape;1013;p22"/>
            <p:cNvSpPr/>
            <p:nvPr/>
          </p:nvSpPr>
          <p:spPr>
            <a:xfrm>
              <a:off x="8355470"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4" name="Google Shape;1014;p22"/>
            <p:cNvSpPr txBox="1"/>
            <p:nvPr/>
          </p:nvSpPr>
          <p:spPr>
            <a:xfrm>
              <a:off x="8355470" y="4283774"/>
              <a:ext cx="2577000" cy="5598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rgbClr val="595959"/>
                </a:buClr>
                <a:buSzPts val="1500"/>
                <a:buFont typeface="Georgia"/>
                <a:buNone/>
              </a:pPr>
              <a:r>
                <a:t/>
              </a:r>
              <a:endParaRPr sz="1100"/>
            </a:p>
          </p:txBody>
        </p:sp>
        <p:sp>
          <p:nvSpPr>
            <p:cNvPr id="1015" name="Google Shape;1015;p22"/>
            <p:cNvSpPr txBox="1"/>
            <p:nvPr/>
          </p:nvSpPr>
          <p:spPr>
            <a:xfrm>
              <a:off x="8355470" y="2690813"/>
              <a:ext cx="2577000" cy="1593000"/>
            </a:xfrm>
            <a:prstGeom prst="rect">
              <a:avLst/>
            </a:prstGeom>
            <a:noFill/>
            <a:ln>
              <a:noFill/>
            </a:ln>
          </p:spPr>
          <p:txBody>
            <a:bodyPr anchorCtr="0" anchor="b" bIns="71450" lIns="0" spcFirstLastPara="1" rIns="0" wrap="square" tIns="107150">
              <a:noAutofit/>
            </a:bodyPr>
            <a:lstStyle/>
            <a:p>
              <a:pPr indent="0" lvl="0" marL="0" marR="0" rtl="0" algn="l">
                <a:lnSpc>
                  <a:spcPct val="100000"/>
                </a:lnSpc>
                <a:spcBef>
                  <a:spcPts val="0"/>
                </a:spcBef>
                <a:spcAft>
                  <a:spcPts val="0"/>
                </a:spcAft>
                <a:buClr>
                  <a:srgbClr val="595959"/>
                </a:buClr>
                <a:buSzPts val="1100"/>
                <a:buFont typeface="Georgia"/>
                <a:buNone/>
              </a:pPr>
              <a:r>
                <a:t/>
              </a:r>
              <a:endParaRPr b="0" i="0" sz="1100" u="none" cap="none" strike="noStrike">
                <a:solidFill>
                  <a:srgbClr val="595959"/>
                </a:solidFill>
                <a:latin typeface="Georgia"/>
                <a:ea typeface="Georgia"/>
                <a:cs typeface="Georgia"/>
                <a:sym typeface="Georgia"/>
              </a:endParaRPr>
            </a:p>
          </p:txBody>
        </p:sp>
        <p:sp>
          <p:nvSpPr>
            <p:cNvPr id="1016" name="Google Shape;1016;p22"/>
            <p:cNvSpPr/>
            <p:nvPr/>
          </p:nvSpPr>
          <p:spPr>
            <a:xfrm>
              <a:off x="6538758"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7" name="Google Shape;1017;p22"/>
            <p:cNvSpPr txBox="1"/>
            <p:nvPr/>
          </p:nvSpPr>
          <p:spPr>
            <a:xfrm>
              <a:off x="4898611" y="1097858"/>
              <a:ext cx="3162000" cy="1593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Handling big data</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Hadoop</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Cloud Computing </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p:txBody>
        </p:sp>
      </p:grpSp>
      <p:sp>
        <p:nvSpPr>
          <p:cNvPr id="1018" name="Google Shape;1018;p22"/>
          <p:cNvSpPr/>
          <p:nvPr/>
        </p:nvSpPr>
        <p:spPr>
          <a:xfrm rot="8100000">
            <a:off x="3739091" y="1107241"/>
            <a:ext cx="294439" cy="294439"/>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19" name="Google Shape;1019;p22"/>
          <p:cNvSpPr txBox="1"/>
          <p:nvPr>
            <p:ph type="ctrTitle"/>
          </p:nvPr>
        </p:nvSpPr>
        <p:spPr>
          <a:xfrm>
            <a:off x="772825" y="0"/>
            <a:ext cx="7867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u="sng">
                <a:solidFill>
                  <a:schemeClr val="hlink"/>
                </a:solidFill>
                <a:hlinkClick action="ppaction://hlinksldjump" r:id="rId3"/>
              </a:rPr>
              <a:t>Visualization of Compulsory Course </a:t>
            </a:r>
            <a:r>
              <a:rPr lang="es"/>
              <a:t>5</a:t>
            </a:r>
            <a:endParaRPr/>
          </a:p>
        </p:txBody>
      </p:sp>
      <p:cxnSp>
        <p:nvCxnSpPr>
          <p:cNvPr id="1020" name="Google Shape;1020;p22"/>
          <p:cNvCxnSpPr/>
          <p:nvPr/>
        </p:nvCxnSpPr>
        <p:spPr>
          <a:xfrm>
            <a:off x="3886291" y="1466019"/>
            <a:ext cx="0" cy="1194600"/>
          </a:xfrm>
          <a:prstGeom prst="straightConnector1">
            <a:avLst/>
          </a:prstGeom>
          <a:noFill/>
          <a:ln cap="flat" cmpd="sng" w="38100">
            <a:solidFill>
              <a:srgbClr val="018790"/>
            </a:solidFill>
            <a:prstDash val="solid"/>
            <a:miter lim="800000"/>
            <a:headEnd len="sm" w="sm" type="none"/>
            <a:tailEnd len="sm" w="sm" type="none"/>
          </a:ln>
        </p:spPr>
      </p:cxnSp>
      <p:sp>
        <p:nvSpPr>
          <p:cNvPr id="1021" name="Google Shape;1021;p22"/>
          <p:cNvSpPr/>
          <p:nvPr/>
        </p:nvSpPr>
        <p:spPr>
          <a:xfrm>
            <a:off x="3771852" y="1139998"/>
            <a:ext cx="228900" cy="2289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22" name="Google Shape;1022;p22"/>
          <p:cNvSpPr/>
          <p:nvPr/>
        </p:nvSpPr>
        <p:spPr>
          <a:xfrm>
            <a:off x="3850651" y="2622961"/>
            <a:ext cx="75000" cy="756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1023" name="Google Shape;1023;p22"/>
          <p:cNvGrpSpPr/>
          <p:nvPr/>
        </p:nvGrpSpPr>
        <p:grpSpPr>
          <a:xfrm>
            <a:off x="1101161" y="2377564"/>
            <a:ext cx="292078" cy="339253"/>
            <a:chOff x="4492800" y="2027925"/>
            <a:chExt cx="414825" cy="481825"/>
          </a:xfrm>
        </p:grpSpPr>
        <p:sp>
          <p:nvSpPr>
            <p:cNvPr id="1024" name="Google Shape;1024;p22"/>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25" name="Google Shape;1025;p22"/>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026" name="Google Shape;1026;p22"/>
          <p:cNvGrpSpPr/>
          <p:nvPr/>
        </p:nvGrpSpPr>
        <p:grpSpPr>
          <a:xfrm>
            <a:off x="4502161" y="2402114"/>
            <a:ext cx="292078" cy="339253"/>
            <a:chOff x="4492800" y="2027925"/>
            <a:chExt cx="414825" cy="481825"/>
          </a:xfrm>
        </p:grpSpPr>
        <p:sp>
          <p:nvSpPr>
            <p:cNvPr id="1027" name="Google Shape;1027;p22"/>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28" name="Google Shape;1028;p22"/>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29" name="Google Shape;1029;p22"/>
          <p:cNvSpPr txBox="1"/>
          <p:nvPr/>
        </p:nvSpPr>
        <p:spPr>
          <a:xfrm>
            <a:off x="9544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Assign#1</a:t>
            </a:r>
            <a:endParaRPr sz="1200">
              <a:latin typeface="Arvo"/>
              <a:ea typeface="Arvo"/>
              <a:cs typeface="Arvo"/>
              <a:sym typeface="Arvo"/>
            </a:endParaRPr>
          </a:p>
        </p:txBody>
      </p:sp>
      <p:sp>
        <p:nvSpPr>
          <p:cNvPr id="1030" name="Google Shape;1030;p22"/>
          <p:cNvSpPr txBox="1"/>
          <p:nvPr/>
        </p:nvSpPr>
        <p:spPr>
          <a:xfrm>
            <a:off x="25546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Assign#2</a:t>
            </a:r>
            <a:endParaRPr sz="1200">
              <a:latin typeface="Arvo"/>
              <a:ea typeface="Arvo"/>
              <a:cs typeface="Arvo"/>
              <a:sym typeface="Arvo"/>
            </a:endParaRPr>
          </a:p>
        </p:txBody>
      </p:sp>
      <p:grpSp>
        <p:nvGrpSpPr>
          <p:cNvPr id="1031" name="Google Shape;1031;p22"/>
          <p:cNvGrpSpPr/>
          <p:nvPr/>
        </p:nvGrpSpPr>
        <p:grpSpPr>
          <a:xfrm>
            <a:off x="2894411" y="2377577"/>
            <a:ext cx="292078" cy="339253"/>
            <a:chOff x="4492800" y="2027925"/>
            <a:chExt cx="414825" cy="481825"/>
          </a:xfrm>
        </p:grpSpPr>
        <p:sp>
          <p:nvSpPr>
            <p:cNvPr id="1032" name="Google Shape;1032;p22"/>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33" name="Google Shape;1033;p22"/>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34" name="Google Shape;1034;p22"/>
          <p:cNvSpPr txBox="1"/>
          <p:nvPr/>
        </p:nvSpPr>
        <p:spPr>
          <a:xfrm>
            <a:off x="43072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Term Project starts</a:t>
            </a:r>
            <a:endParaRPr sz="1200">
              <a:latin typeface="Arvo"/>
              <a:ea typeface="Arvo"/>
              <a:cs typeface="Arvo"/>
              <a:sym typeface="Arvo"/>
            </a:endParaRPr>
          </a:p>
        </p:txBody>
      </p:sp>
      <p:grpSp>
        <p:nvGrpSpPr>
          <p:cNvPr id="1035" name="Google Shape;1035;p22"/>
          <p:cNvGrpSpPr/>
          <p:nvPr/>
        </p:nvGrpSpPr>
        <p:grpSpPr>
          <a:xfrm>
            <a:off x="8038186" y="2377564"/>
            <a:ext cx="292078" cy="339253"/>
            <a:chOff x="4492800" y="2027925"/>
            <a:chExt cx="414825" cy="481825"/>
          </a:xfrm>
        </p:grpSpPr>
        <p:sp>
          <p:nvSpPr>
            <p:cNvPr id="1036" name="Google Shape;1036;p22"/>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37" name="Google Shape;1037;p22"/>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38" name="Google Shape;1038;p22"/>
          <p:cNvSpPr txBox="1"/>
          <p:nvPr/>
        </p:nvSpPr>
        <p:spPr>
          <a:xfrm>
            <a:off x="78436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Term Project ends</a:t>
            </a:r>
            <a:endParaRPr sz="1200">
              <a:latin typeface="Arvo"/>
              <a:ea typeface="Arvo"/>
              <a:cs typeface="Arvo"/>
              <a:sym typeface="Arvo"/>
            </a:endParaRPr>
          </a:p>
        </p:txBody>
      </p:sp>
      <p:grpSp>
        <p:nvGrpSpPr>
          <p:cNvPr id="1039" name="Google Shape;1039;p22"/>
          <p:cNvGrpSpPr/>
          <p:nvPr/>
        </p:nvGrpSpPr>
        <p:grpSpPr>
          <a:xfrm>
            <a:off x="6164911" y="2377564"/>
            <a:ext cx="292078" cy="339253"/>
            <a:chOff x="4492800" y="2027925"/>
            <a:chExt cx="414825" cy="481825"/>
          </a:xfrm>
        </p:grpSpPr>
        <p:sp>
          <p:nvSpPr>
            <p:cNvPr id="1040" name="Google Shape;1040;p22"/>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41" name="Google Shape;1041;p22"/>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042" name="Google Shape;1042;p22"/>
          <p:cNvSpPr txBox="1"/>
          <p:nvPr/>
        </p:nvSpPr>
        <p:spPr>
          <a:xfrm>
            <a:off x="58251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Assign#3</a:t>
            </a:r>
            <a:endParaRPr sz="1200">
              <a:latin typeface="Arvo"/>
              <a:ea typeface="Arvo"/>
              <a:cs typeface="Arvo"/>
              <a:sym typeface="Ar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23"/>
          <p:cNvSpPr txBox="1"/>
          <p:nvPr>
            <p:ph type="ctrTitle"/>
          </p:nvPr>
        </p:nvSpPr>
        <p:spPr>
          <a:xfrm>
            <a:off x="524251" y="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Optional Technical Course</a:t>
            </a:r>
            <a:endParaRPr/>
          </a:p>
        </p:txBody>
      </p:sp>
      <p:sp>
        <p:nvSpPr>
          <p:cNvPr id="1048" name="Google Shape;1048;p23"/>
          <p:cNvSpPr/>
          <p:nvPr/>
        </p:nvSpPr>
        <p:spPr>
          <a:xfrm>
            <a:off x="1693849" y="1677374"/>
            <a:ext cx="1180302" cy="1179155"/>
          </a:xfrm>
          <a:custGeom>
            <a:rect b="b" l="l" r="r" t="t"/>
            <a:pathLst>
              <a:path extrusionOk="0" h="26717" w="26743">
                <a:moveTo>
                  <a:pt x="13384" y="0"/>
                </a:moveTo>
                <a:cubicBezTo>
                  <a:pt x="5966" y="0"/>
                  <a:pt x="1" y="5940"/>
                  <a:pt x="1" y="13359"/>
                </a:cubicBezTo>
                <a:cubicBezTo>
                  <a:pt x="1" y="20677"/>
                  <a:pt x="5966" y="26717"/>
                  <a:pt x="13384" y="26717"/>
                </a:cubicBezTo>
                <a:cubicBezTo>
                  <a:pt x="20778" y="26717"/>
                  <a:pt x="26743" y="20677"/>
                  <a:pt x="26743" y="13359"/>
                </a:cubicBezTo>
                <a:cubicBezTo>
                  <a:pt x="26743" y="5940"/>
                  <a:pt x="20778" y="0"/>
                  <a:pt x="13384"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3"/>
          <p:cNvSpPr/>
          <p:nvPr/>
        </p:nvSpPr>
        <p:spPr>
          <a:xfrm>
            <a:off x="3219197" y="1677374"/>
            <a:ext cx="1180302" cy="1179155"/>
          </a:xfrm>
          <a:custGeom>
            <a:rect b="b" l="l" r="r" t="t"/>
            <a:pathLst>
              <a:path extrusionOk="0" h="26717" w="26743">
                <a:moveTo>
                  <a:pt x="13384" y="0"/>
                </a:moveTo>
                <a:cubicBezTo>
                  <a:pt x="5965" y="0"/>
                  <a:pt x="0" y="5940"/>
                  <a:pt x="0" y="13359"/>
                </a:cubicBezTo>
                <a:cubicBezTo>
                  <a:pt x="0" y="20677"/>
                  <a:pt x="5965" y="26717"/>
                  <a:pt x="13384" y="26717"/>
                </a:cubicBezTo>
                <a:cubicBezTo>
                  <a:pt x="20803" y="26717"/>
                  <a:pt x="26742" y="20677"/>
                  <a:pt x="26742" y="13359"/>
                </a:cubicBezTo>
                <a:cubicBezTo>
                  <a:pt x="26742" y="5940"/>
                  <a:pt x="20803" y="0"/>
                  <a:pt x="13384"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3"/>
          <p:cNvSpPr/>
          <p:nvPr/>
        </p:nvSpPr>
        <p:spPr>
          <a:xfrm>
            <a:off x="3353054"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3"/>
          <p:cNvSpPr/>
          <p:nvPr/>
        </p:nvSpPr>
        <p:spPr>
          <a:xfrm>
            <a:off x="4745647" y="1677374"/>
            <a:ext cx="1179199" cy="1179155"/>
          </a:xfrm>
          <a:custGeom>
            <a:rect b="b" l="l" r="r" t="t"/>
            <a:pathLst>
              <a:path extrusionOk="0" h="26717" w="26718">
                <a:moveTo>
                  <a:pt x="13359" y="0"/>
                </a:moveTo>
                <a:cubicBezTo>
                  <a:pt x="5940" y="0"/>
                  <a:pt x="0" y="5940"/>
                  <a:pt x="0" y="13359"/>
                </a:cubicBezTo>
                <a:cubicBezTo>
                  <a:pt x="0" y="20677"/>
                  <a:pt x="5940" y="26717"/>
                  <a:pt x="13359" y="26717"/>
                </a:cubicBezTo>
                <a:cubicBezTo>
                  <a:pt x="20777" y="26717"/>
                  <a:pt x="26717" y="20677"/>
                  <a:pt x="26717" y="13359"/>
                </a:cubicBezTo>
                <a:cubicBezTo>
                  <a:pt x="26717" y="5940"/>
                  <a:pt x="20777" y="0"/>
                  <a:pt x="13359" y="0"/>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3"/>
          <p:cNvSpPr/>
          <p:nvPr/>
        </p:nvSpPr>
        <p:spPr>
          <a:xfrm>
            <a:off x="6270950" y="1677374"/>
            <a:ext cx="1179199" cy="1179155"/>
          </a:xfrm>
          <a:custGeom>
            <a:rect b="b" l="l" r="r" t="t"/>
            <a:pathLst>
              <a:path extrusionOk="0" h="26717" w="26718">
                <a:moveTo>
                  <a:pt x="13359" y="0"/>
                </a:moveTo>
                <a:cubicBezTo>
                  <a:pt x="5941" y="0"/>
                  <a:pt x="1" y="5940"/>
                  <a:pt x="1" y="13359"/>
                </a:cubicBezTo>
                <a:cubicBezTo>
                  <a:pt x="1" y="20677"/>
                  <a:pt x="5941" y="26717"/>
                  <a:pt x="13359" y="26717"/>
                </a:cubicBezTo>
                <a:cubicBezTo>
                  <a:pt x="20778" y="26717"/>
                  <a:pt x="26718" y="20677"/>
                  <a:pt x="26718" y="13359"/>
                </a:cubicBezTo>
                <a:cubicBezTo>
                  <a:pt x="26718" y="5940"/>
                  <a:pt x="20778" y="0"/>
                  <a:pt x="13359"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3"/>
          <p:cNvSpPr/>
          <p:nvPr/>
        </p:nvSpPr>
        <p:spPr>
          <a:xfrm>
            <a:off x="1827707"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3"/>
          <p:cNvSpPr/>
          <p:nvPr/>
        </p:nvSpPr>
        <p:spPr>
          <a:xfrm>
            <a:off x="4878931"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3"/>
          <p:cNvSpPr/>
          <p:nvPr/>
        </p:nvSpPr>
        <p:spPr>
          <a:xfrm>
            <a:off x="6403704"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3"/>
          <p:cNvSpPr txBox="1"/>
          <p:nvPr>
            <p:ph idx="4294967295" type="subTitle"/>
          </p:nvPr>
        </p:nvSpPr>
        <p:spPr>
          <a:xfrm>
            <a:off x="2635950" y="604675"/>
            <a:ext cx="2876100" cy="8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chemeClr val="accent2"/>
                </a:solidFill>
              </a:rPr>
              <a:t>Neural network &amp; Deep learning</a:t>
            </a:r>
            <a:br>
              <a:rPr lang="es" sz="1000"/>
            </a:br>
            <a:r>
              <a:rPr lang="es" sz="900"/>
              <a:t>-</a:t>
            </a:r>
            <a:r>
              <a:rPr lang="es" sz="900"/>
              <a:t>Deep Unsupervised Learning</a:t>
            </a:r>
            <a:endParaRPr sz="900"/>
          </a:p>
          <a:p>
            <a:pPr indent="0" lvl="0" marL="0" rtl="0" algn="l">
              <a:lnSpc>
                <a:spcPct val="100000"/>
              </a:lnSpc>
              <a:spcBef>
                <a:spcPts val="100"/>
              </a:spcBef>
              <a:spcAft>
                <a:spcPts val="0"/>
              </a:spcAft>
              <a:buNone/>
            </a:pPr>
            <a:r>
              <a:rPr lang="es" sz="900"/>
              <a:t>-Convolutional Neural Networks</a:t>
            </a:r>
            <a:endParaRPr sz="900"/>
          </a:p>
          <a:p>
            <a:pPr indent="0" lvl="0" marL="0" rtl="0" algn="l">
              <a:lnSpc>
                <a:spcPct val="100000"/>
              </a:lnSpc>
              <a:spcBef>
                <a:spcPts val="100"/>
              </a:spcBef>
              <a:spcAft>
                <a:spcPts val="0"/>
              </a:spcAft>
              <a:buNone/>
            </a:pPr>
            <a:r>
              <a:rPr lang="es" sz="900"/>
              <a:t>-Non-convex optimization for deep networks </a:t>
            </a:r>
            <a:endParaRPr sz="900"/>
          </a:p>
          <a:p>
            <a:pPr indent="0" lvl="0" marL="0" rtl="0" algn="l">
              <a:lnSpc>
                <a:spcPct val="100000"/>
              </a:lnSpc>
              <a:spcBef>
                <a:spcPts val="100"/>
              </a:spcBef>
              <a:spcAft>
                <a:spcPts val="0"/>
              </a:spcAft>
              <a:buNone/>
            </a:pPr>
            <a:r>
              <a:rPr lang="es" sz="900"/>
              <a:t>-Stochastic Optimization</a:t>
            </a:r>
            <a:endParaRPr sz="900"/>
          </a:p>
          <a:p>
            <a:pPr indent="0" lvl="0" marL="0" rtl="0" algn="l">
              <a:lnSpc>
                <a:spcPct val="100000"/>
              </a:lnSpc>
              <a:spcBef>
                <a:spcPts val="100"/>
              </a:spcBef>
              <a:spcAft>
                <a:spcPts val="0"/>
              </a:spcAft>
              <a:buNone/>
            </a:pPr>
            <a:r>
              <a:t/>
            </a:r>
            <a:endParaRPr sz="1000"/>
          </a:p>
          <a:p>
            <a:pPr indent="0" lvl="0" marL="0" rtl="0" algn="l">
              <a:lnSpc>
                <a:spcPct val="100000"/>
              </a:lnSpc>
              <a:spcBef>
                <a:spcPts val="1600"/>
              </a:spcBef>
              <a:spcAft>
                <a:spcPts val="1600"/>
              </a:spcAft>
              <a:buNone/>
            </a:pPr>
            <a:r>
              <a:t/>
            </a:r>
            <a:endParaRPr sz="1000"/>
          </a:p>
        </p:txBody>
      </p:sp>
      <p:sp>
        <p:nvSpPr>
          <p:cNvPr id="1057" name="Google Shape;1057;p23"/>
          <p:cNvSpPr txBox="1"/>
          <p:nvPr>
            <p:ph idx="4294967295" type="subTitle"/>
          </p:nvPr>
        </p:nvSpPr>
        <p:spPr>
          <a:xfrm>
            <a:off x="854800" y="2944375"/>
            <a:ext cx="3019500" cy="136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chemeClr val="accent4"/>
                </a:solidFill>
              </a:rPr>
              <a:t>Data structure and Algorithm</a:t>
            </a:r>
            <a:br>
              <a:rPr lang="es" sz="1000"/>
            </a:br>
            <a:r>
              <a:rPr lang="es" sz="900"/>
              <a:t>-Data types : list, stacks, queues, trees, traversal, binary trees, etc.</a:t>
            </a:r>
            <a:endParaRPr sz="900"/>
          </a:p>
          <a:p>
            <a:pPr indent="0" lvl="0" marL="0" rtl="0" algn="l">
              <a:lnSpc>
                <a:spcPct val="100000"/>
              </a:lnSpc>
              <a:spcBef>
                <a:spcPts val="100"/>
              </a:spcBef>
              <a:spcAft>
                <a:spcPts val="0"/>
              </a:spcAft>
              <a:buNone/>
            </a:pPr>
            <a:r>
              <a:rPr lang="es" sz="900"/>
              <a:t>-Data structures for coding and compression</a:t>
            </a:r>
            <a:endParaRPr sz="900"/>
          </a:p>
          <a:p>
            <a:pPr indent="0" lvl="0" marL="0" rtl="0" algn="l">
              <a:lnSpc>
                <a:spcPct val="100000"/>
              </a:lnSpc>
              <a:spcBef>
                <a:spcPts val="100"/>
              </a:spcBef>
              <a:spcAft>
                <a:spcPts val="0"/>
              </a:spcAft>
              <a:buNone/>
            </a:pPr>
            <a:r>
              <a:rPr lang="es" sz="900"/>
              <a:t>-Searching, merging and sorting</a:t>
            </a:r>
            <a:endParaRPr sz="900"/>
          </a:p>
          <a:p>
            <a:pPr indent="0" lvl="0" marL="0" rtl="0" algn="l">
              <a:lnSpc>
                <a:spcPct val="100000"/>
              </a:lnSpc>
              <a:spcBef>
                <a:spcPts val="100"/>
              </a:spcBef>
              <a:spcAft>
                <a:spcPts val="0"/>
              </a:spcAft>
              <a:buNone/>
            </a:pPr>
            <a:r>
              <a:rPr lang="es" sz="900"/>
              <a:t>-Dynamic programming, Greedy methods</a:t>
            </a:r>
            <a:endParaRPr sz="900"/>
          </a:p>
          <a:p>
            <a:pPr indent="0" lvl="0" marL="0" rtl="0" algn="l">
              <a:lnSpc>
                <a:spcPct val="100000"/>
              </a:lnSpc>
              <a:spcBef>
                <a:spcPts val="100"/>
              </a:spcBef>
              <a:spcAft>
                <a:spcPts val="0"/>
              </a:spcAft>
              <a:buNone/>
            </a:pPr>
            <a:r>
              <a:rPr lang="es" sz="900"/>
              <a:t>- Graph algorithms</a:t>
            </a:r>
            <a:endParaRPr sz="9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ctr">
              <a:lnSpc>
                <a:spcPct val="100000"/>
              </a:lnSpc>
              <a:spcBef>
                <a:spcPts val="100"/>
              </a:spcBef>
              <a:spcAft>
                <a:spcPts val="0"/>
              </a:spcAft>
              <a:buNone/>
            </a:pPr>
            <a:r>
              <a:t/>
            </a:r>
            <a:endParaRPr sz="1000"/>
          </a:p>
          <a:p>
            <a:pPr indent="0" lvl="0" marL="0" rtl="0" algn="ctr">
              <a:lnSpc>
                <a:spcPct val="100000"/>
              </a:lnSpc>
              <a:spcBef>
                <a:spcPts val="1600"/>
              </a:spcBef>
              <a:spcAft>
                <a:spcPts val="1600"/>
              </a:spcAft>
              <a:buNone/>
            </a:pPr>
            <a:r>
              <a:t/>
            </a:r>
            <a:endParaRPr sz="1000"/>
          </a:p>
        </p:txBody>
      </p:sp>
      <p:sp>
        <p:nvSpPr>
          <p:cNvPr id="1058" name="Google Shape;1058;p23"/>
          <p:cNvSpPr txBox="1"/>
          <p:nvPr>
            <p:ph idx="4294967295" type="subTitle"/>
          </p:nvPr>
        </p:nvSpPr>
        <p:spPr>
          <a:xfrm>
            <a:off x="4265625" y="2944375"/>
            <a:ext cx="3431700" cy="136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rgbClr val="018790"/>
                </a:solidFill>
              </a:rPr>
              <a:t>Natural language processing (NLP)</a:t>
            </a:r>
            <a:endParaRPr b="1" sz="1000">
              <a:solidFill>
                <a:srgbClr val="018790"/>
              </a:solidFill>
            </a:endParaRPr>
          </a:p>
          <a:p>
            <a:pPr indent="0" lvl="0" marL="0" rtl="0" algn="l">
              <a:lnSpc>
                <a:spcPct val="100000"/>
              </a:lnSpc>
              <a:spcBef>
                <a:spcPts val="100"/>
              </a:spcBef>
              <a:spcAft>
                <a:spcPts val="0"/>
              </a:spcAft>
              <a:buNone/>
            </a:pPr>
            <a:r>
              <a:rPr lang="es" sz="900"/>
              <a:t>-N-gram Language Models</a:t>
            </a:r>
            <a:endParaRPr sz="900"/>
          </a:p>
          <a:p>
            <a:pPr indent="0" lvl="0" marL="0" rtl="0" algn="l">
              <a:lnSpc>
                <a:spcPct val="100000"/>
              </a:lnSpc>
              <a:spcBef>
                <a:spcPts val="100"/>
              </a:spcBef>
              <a:spcAft>
                <a:spcPts val="0"/>
              </a:spcAft>
              <a:buNone/>
            </a:pPr>
            <a:r>
              <a:rPr lang="es" sz="900"/>
              <a:t>-Part Of Speech Tagging and Sequence Labeling</a:t>
            </a:r>
            <a:endParaRPr sz="900"/>
          </a:p>
          <a:p>
            <a:pPr indent="0" lvl="0" marL="0" rtl="0" algn="l">
              <a:lnSpc>
                <a:spcPct val="100000"/>
              </a:lnSpc>
              <a:spcBef>
                <a:spcPts val="100"/>
              </a:spcBef>
              <a:spcAft>
                <a:spcPts val="0"/>
              </a:spcAft>
              <a:buNone/>
            </a:pPr>
            <a:r>
              <a:rPr lang="es" sz="900"/>
              <a:t>-LSTM Recurrent Neural Networks</a:t>
            </a:r>
            <a:endParaRPr sz="900"/>
          </a:p>
          <a:p>
            <a:pPr indent="0" lvl="0" marL="0" rtl="0" algn="l">
              <a:lnSpc>
                <a:spcPct val="100000"/>
              </a:lnSpc>
              <a:spcBef>
                <a:spcPts val="100"/>
              </a:spcBef>
              <a:spcAft>
                <a:spcPts val="0"/>
              </a:spcAft>
              <a:buNone/>
            </a:pPr>
            <a:r>
              <a:rPr lang="es" sz="900"/>
              <a:t>-Syntactic parsing</a:t>
            </a:r>
            <a:endParaRPr sz="900"/>
          </a:p>
          <a:p>
            <a:pPr indent="0" lvl="0" marL="0" rtl="0" algn="l">
              <a:lnSpc>
                <a:spcPct val="100000"/>
              </a:lnSpc>
              <a:spcBef>
                <a:spcPts val="100"/>
              </a:spcBef>
              <a:spcAft>
                <a:spcPts val="0"/>
              </a:spcAft>
              <a:buNone/>
            </a:pPr>
            <a:r>
              <a:rPr lang="es" sz="900"/>
              <a:t>-Semantic Analysis</a:t>
            </a:r>
            <a:endParaRPr sz="900"/>
          </a:p>
          <a:p>
            <a:pPr indent="0" lvl="0" marL="0" rtl="0" algn="l">
              <a:lnSpc>
                <a:spcPct val="100000"/>
              </a:lnSpc>
              <a:spcBef>
                <a:spcPts val="100"/>
              </a:spcBef>
              <a:spcAft>
                <a:spcPts val="0"/>
              </a:spcAft>
              <a:buNone/>
            </a:pPr>
            <a:r>
              <a:rPr lang="es" sz="900"/>
              <a:t>-Information Extraction (IE)</a:t>
            </a:r>
            <a:endParaRPr sz="900"/>
          </a:p>
          <a:p>
            <a:pPr indent="0" lvl="0" marL="0" rtl="0" algn="l">
              <a:lnSpc>
                <a:spcPct val="100000"/>
              </a:lnSpc>
              <a:spcBef>
                <a:spcPts val="100"/>
              </a:spcBef>
              <a:spcAft>
                <a:spcPts val="0"/>
              </a:spcAft>
              <a:buNone/>
            </a:pPr>
            <a:r>
              <a:rPr lang="es" sz="900"/>
              <a:t>-Machine Translation (MT)</a:t>
            </a:r>
            <a:endParaRPr sz="900"/>
          </a:p>
          <a:p>
            <a:pPr indent="0" lvl="0" marL="0" rtl="0" algn="l">
              <a:lnSpc>
                <a:spcPct val="100000"/>
              </a:lnSpc>
              <a:spcBef>
                <a:spcPts val="100"/>
              </a:spcBef>
              <a:spcAft>
                <a:spcPts val="0"/>
              </a:spcAft>
              <a:buNone/>
            </a:pPr>
            <a:r>
              <a:t/>
            </a:r>
            <a:endParaRPr sz="1000"/>
          </a:p>
          <a:p>
            <a:pPr indent="0" lvl="0" marL="0" rtl="0" algn="l">
              <a:lnSpc>
                <a:spcPct val="100000"/>
              </a:lnSpc>
              <a:spcBef>
                <a:spcPts val="1600"/>
              </a:spcBef>
              <a:spcAft>
                <a:spcPts val="1600"/>
              </a:spcAft>
              <a:buNone/>
            </a:pPr>
            <a:br>
              <a:rPr lang="es" sz="1000"/>
            </a:br>
            <a:endParaRPr sz="1000"/>
          </a:p>
        </p:txBody>
      </p:sp>
      <p:sp>
        <p:nvSpPr>
          <p:cNvPr id="1059" name="Google Shape;1059;p23"/>
          <p:cNvSpPr txBox="1"/>
          <p:nvPr>
            <p:ph idx="4294967295" type="subTitle"/>
          </p:nvPr>
        </p:nvSpPr>
        <p:spPr>
          <a:xfrm>
            <a:off x="6076375" y="561775"/>
            <a:ext cx="2876100" cy="92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chemeClr val="accent5"/>
                </a:solidFill>
              </a:rPr>
              <a:t>Data Science Capstone</a:t>
            </a:r>
            <a:endParaRPr b="1" sz="1000"/>
          </a:p>
          <a:p>
            <a:pPr indent="0" lvl="0" marL="0" rtl="0" algn="l">
              <a:lnSpc>
                <a:spcPct val="100000"/>
              </a:lnSpc>
              <a:spcBef>
                <a:spcPts val="100"/>
              </a:spcBef>
              <a:spcAft>
                <a:spcPts val="0"/>
              </a:spcAft>
              <a:buNone/>
            </a:pPr>
            <a:r>
              <a:rPr lang="es" sz="900"/>
              <a:t>-</a:t>
            </a:r>
            <a:r>
              <a:rPr lang="es" sz="900"/>
              <a:t>Machine learning</a:t>
            </a:r>
            <a:endParaRPr sz="900"/>
          </a:p>
          <a:p>
            <a:pPr indent="0" lvl="0" marL="0" rtl="0" algn="l">
              <a:lnSpc>
                <a:spcPct val="100000"/>
              </a:lnSpc>
              <a:spcBef>
                <a:spcPts val="100"/>
              </a:spcBef>
              <a:spcAft>
                <a:spcPts val="0"/>
              </a:spcAft>
              <a:buNone/>
            </a:pPr>
            <a:r>
              <a:rPr lang="es" sz="900"/>
              <a:t>-Data mining</a:t>
            </a:r>
            <a:endParaRPr sz="900"/>
          </a:p>
          <a:p>
            <a:pPr indent="0" lvl="0" marL="0" rtl="0" algn="l">
              <a:lnSpc>
                <a:spcPct val="100000"/>
              </a:lnSpc>
              <a:spcBef>
                <a:spcPts val="100"/>
              </a:spcBef>
              <a:spcAft>
                <a:spcPts val="0"/>
              </a:spcAft>
              <a:buNone/>
            </a:pPr>
            <a:r>
              <a:rPr lang="es" sz="900"/>
              <a:t>-Preparing, analyzing and visualizing data -Building and testing models</a:t>
            </a:r>
            <a:endParaRPr sz="900"/>
          </a:p>
          <a:p>
            <a:pPr indent="0" lvl="0" marL="0" rtl="0" algn="l">
              <a:lnSpc>
                <a:spcPct val="100000"/>
              </a:lnSpc>
              <a:spcBef>
                <a:spcPts val="100"/>
              </a:spcBef>
              <a:spcAft>
                <a:spcPts val="0"/>
              </a:spcAft>
              <a:buNone/>
            </a:pPr>
            <a:r>
              <a:rPr lang="es" sz="900"/>
              <a:t>-Communication and presentation </a:t>
            </a:r>
            <a:endParaRPr sz="900"/>
          </a:p>
          <a:p>
            <a:pPr indent="0" lvl="0" marL="0" rtl="0" algn="ctr">
              <a:lnSpc>
                <a:spcPct val="100000"/>
              </a:lnSpc>
              <a:spcBef>
                <a:spcPts val="100"/>
              </a:spcBef>
              <a:spcAft>
                <a:spcPts val="1600"/>
              </a:spcAft>
              <a:buNone/>
            </a:pPr>
            <a:r>
              <a:t/>
            </a:r>
            <a:endParaRPr sz="1000"/>
          </a:p>
        </p:txBody>
      </p:sp>
      <p:grpSp>
        <p:nvGrpSpPr>
          <p:cNvPr id="1060" name="Google Shape;1060;p23"/>
          <p:cNvGrpSpPr/>
          <p:nvPr/>
        </p:nvGrpSpPr>
        <p:grpSpPr>
          <a:xfrm>
            <a:off x="5158393" y="2089866"/>
            <a:ext cx="353645" cy="354191"/>
            <a:chOff x="-31093575" y="3552550"/>
            <a:chExt cx="291450" cy="291900"/>
          </a:xfrm>
        </p:grpSpPr>
        <p:sp>
          <p:nvSpPr>
            <p:cNvPr id="1061" name="Google Shape;1061;p23"/>
            <p:cNvSpPr/>
            <p:nvPr/>
          </p:nvSpPr>
          <p:spPr>
            <a:xfrm>
              <a:off x="-31011650" y="3745525"/>
              <a:ext cx="7900" cy="12625"/>
            </a:xfrm>
            <a:custGeom>
              <a:rect b="b" l="l" r="r" t="t"/>
              <a:pathLst>
                <a:path extrusionOk="0" h="505" w="316">
                  <a:moveTo>
                    <a:pt x="158" y="1"/>
                  </a:moveTo>
                  <a:lnTo>
                    <a:pt x="0" y="505"/>
                  </a:lnTo>
                  <a:lnTo>
                    <a:pt x="315" y="505"/>
                  </a:lnTo>
                  <a:lnTo>
                    <a:pt x="15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a:off x="-31093575" y="3671500"/>
              <a:ext cx="171725" cy="172950"/>
            </a:xfrm>
            <a:custGeom>
              <a:rect b="b" l="l" r="r" t="t"/>
              <a:pathLst>
                <a:path extrusionOk="0" h="6918" w="6869">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a:off x="-30895875" y="3621075"/>
              <a:ext cx="15775" cy="26025"/>
            </a:xfrm>
            <a:custGeom>
              <a:rect b="b" l="l" r="r" t="t"/>
              <a:pathLst>
                <a:path extrusionOk="0" h="1041" w="631">
                  <a:moveTo>
                    <a:pt x="0" y="1"/>
                  </a:moveTo>
                  <a:cubicBezTo>
                    <a:pt x="32" y="410"/>
                    <a:pt x="126" y="694"/>
                    <a:pt x="315" y="1041"/>
                  </a:cubicBezTo>
                  <a:cubicBezTo>
                    <a:pt x="473" y="694"/>
                    <a:pt x="599" y="347"/>
                    <a:pt x="63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30974650" y="3552550"/>
              <a:ext cx="172525" cy="172400"/>
            </a:xfrm>
            <a:custGeom>
              <a:rect b="b" l="l" r="r" t="t"/>
              <a:pathLst>
                <a:path extrusionOk="0" h="6896" w="6901">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5" name="Google Shape;1065;p23"/>
          <p:cNvGrpSpPr/>
          <p:nvPr/>
        </p:nvGrpSpPr>
        <p:grpSpPr>
          <a:xfrm>
            <a:off x="6684997" y="2091923"/>
            <a:ext cx="350079" cy="350079"/>
            <a:chOff x="3497300" y="3227275"/>
            <a:chExt cx="296175" cy="296175"/>
          </a:xfrm>
        </p:grpSpPr>
        <p:sp>
          <p:nvSpPr>
            <p:cNvPr id="1066" name="Google Shape;1066;p23"/>
            <p:cNvSpPr/>
            <p:nvPr/>
          </p:nvSpPr>
          <p:spPr>
            <a:xfrm>
              <a:off x="3609925" y="3339900"/>
              <a:ext cx="69350" cy="68550"/>
            </a:xfrm>
            <a:custGeom>
              <a:rect b="b" l="l" r="r" t="t"/>
              <a:pathLst>
                <a:path extrusionOk="0" h="2742" w="2774">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3"/>
            <p:cNvSpPr/>
            <p:nvPr/>
          </p:nvSpPr>
          <p:spPr>
            <a:xfrm>
              <a:off x="3531175" y="3227275"/>
              <a:ext cx="86650" cy="86675"/>
            </a:xfrm>
            <a:custGeom>
              <a:rect b="b" l="l" r="r" t="t"/>
              <a:pathLst>
                <a:path extrusionOk="0" h="3467" w="3466">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3"/>
            <p:cNvSpPr/>
            <p:nvPr/>
          </p:nvSpPr>
          <p:spPr>
            <a:xfrm>
              <a:off x="3670575" y="3227275"/>
              <a:ext cx="86675" cy="86675"/>
            </a:xfrm>
            <a:custGeom>
              <a:rect b="b" l="l" r="r" t="t"/>
              <a:pathLst>
                <a:path extrusionOk="0" h="3467" w="3467">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3"/>
            <p:cNvSpPr/>
            <p:nvPr/>
          </p:nvSpPr>
          <p:spPr>
            <a:xfrm>
              <a:off x="3622525" y="3421825"/>
              <a:ext cx="41775" cy="25225"/>
            </a:xfrm>
            <a:custGeom>
              <a:rect b="b" l="l" r="r" t="t"/>
              <a:pathLst>
                <a:path extrusionOk="0" h="1009" w="1671">
                  <a:moveTo>
                    <a:pt x="1" y="0"/>
                  </a:moveTo>
                  <a:lnTo>
                    <a:pt x="851" y="1008"/>
                  </a:lnTo>
                  <a:lnTo>
                    <a:pt x="1671" y="0"/>
                  </a:lnTo>
                  <a:lnTo>
                    <a:pt x="1671" y="0"/>
                  </a:lnTo>
                  <a:cubicBezTo>
                    <a:pt x="1450" y="126"/>
                    <a:pt x="1167" y="158"/>
                    <a:pt x="851" y="158"/>
                  </a:cubicBezTo>
                  <a:cubicBezTo>
                    <a:pt x="568" y="158"/>
                    <a:pt x="284" y="9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3"/>
            <p:cNvSpPr/>
            <p:nvPr/>
          </p:nvSpPr>
          <p:spPr>
            <a:xfrm>
              <a:off x="3566600" y="3416300"/>
              <a:ext cx="70125" cy="106350"/>
            </a:xfrm>
            <a:custGeom>
              <a:rect b="b" l="l" r="r" t="t"/>
              <a:pathLst>
                <a:path extrusionOk="0" h="4254" w="2805">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3"/>
            <p:cNvSpPr/>
            <p:nvPr/>
          </p:nvSpPr>
          <p:spPr>
            <a:xfrm>
              <a:off x="3653250" y="3417100"/>
              <a:ext cx="70125" cy="106350"/>
            </a:xfrm>
            <a:custGeom>
              <a:rect b="b" l="l" r="r" t="t"/>
              <a:pathLst>
                <a:path extrusionOk="0" h="4254" w="2805">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3655625" y="3310775"/>
              <a:ext cx="137850" cy="108700"/>
            </a:xfrm>
            <a:custGeom>
              <a:rect b="b" l="l" r="r" t="t"/>
              <a:pathLst>
                <a:path extrusionOk="0" h="4348" w="5514">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3"/>
            <p:cNvSpPr/>
            <p:nvPr/>
          </p:nvSpPr>
          <p:spPr>
            <a:xfrm>
              <a:off x="3497300" y="3309975"/>
              <a:ext cx="136275" cy="108725"/>
            </a:xfrm>
            <a:custGeom>
              <a:rect b="b" l="l" r="r" t="t"/>
              <a:pathLst>
                <a:path extrusionOk="0" h="4349" w="5451">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4" name="Google Shape;1074;p23"/>
          <p:cNvGrpSpPr/>
          <p:nvPr/>
        </p:nvGrpSpPr>
        <p:grpSpPr>
          <a:xfrm>
            <a:off x="3660721" y="2087472"/>
            <a:ext cx="298377" cy="354519"/>
            <a:chOff x="-48233050" y="3569725"/>
            <a:chExt cx="252050" cy="299475"/>
          </a:xfrm>
        </p:grpSpPr>
        <p:sp>
          <p:nvSpPr>
            <p:cNvPr id="1075" name="Google Shape;1075;p23"/>
            <p:cNvSpPr/>
            <p:nvPr/>
          </p:nvSpPr>
          <p:spPr>
            <a:xfrm>
              <a:off x="-48233050" y="3569725"/>
              <a:ext cx="252050" cy="299475"/>
            </a:xfrm>
            <a:custGeom>
              <a:rect b="b" l="l" r="r" t="t"/>
              <a:pathLst>
                <a:path extrusionOk="0" h="11979" w="10082">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48170050" y="3622650"/>
              <a:ext cx="100050" cy="103225"/>
            </a:xfrm>
            <a:custGeom>
              <a:rect b="b" l="l" r="r" t="t"/>
              <a:pathLst>
                <a:path extrusionOk="0" h="4129" w="4002">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48129100" y="3665200"/>
              <a:ext cx="18150" cy="18125"/>
            </a:xfrm>
            <a:custGeom>
              <a:rect b="b" l="l" r="r" t="t"/>
              <a:pathLst>
                <a:path extrusionOk="0" h="725" w="726">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8" name="Google Shape;1078;p23"/>
          <p:cNvGrpSpPr/>
          <p:nvPr/>
        </p:nvGrpSpPr>
        <p:grpSpPr>
          <a:xfrm>
            <a:off x="2119725" y="2095107"/>
            <a:ext cx="340573" cy="339271"/>
            <a:chOff x="2085450" y="842250"/>
            <a:chExt cx="483700" cy="481850"/>
          </a:xfrm>
        </p:grpSpPr>
        <p:sp>
          <p:nvSpPr>
            <p:cNvPr id="1079" name="Google Shape;1079;p23"/>
            <p:cNvSpPr/>
            <p:nvPr/>
          </p:nvSpPr>
          <p:spPr>
            <a:xfrm>
              <a:off x="2085525" y="926925"/>
              <a:ext cx="483625" cy="397175"/>
            </a:xfrm>
            <a:custGeom>
              <a:rect b="b" l="l" r="r" t="t"/>
              <a:pathLst>
                <a:path extrusionOk="0" h="15887" w="19345">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0" name="Google Shape;1080;p23"/>
            <p:cNvSpPr/>
            <p:nvPr/>
          </p:nvSpPr>
          <p:spPr>
            <a:xfrm>
              <a:off x="2085450" y="1151875"/>
              <a:ext cx="143650" cy="87575"/>
            </a:xfrm>
            <a:custGeom>
              <a:rect b="b" l="l" r="r" t="t"/>
              <a:pathLst>
                <a:path extrusionOk="0" h="3503" w="5746">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81" name="Google Shape;1081;p23"/>
            <p:cNvSpPr/>
            <p:nvPr/>
          </p:nvSpPr>
          <p:spPr>
            <a:xfrm>
              <a:off x="2274775" y="842250"/>
              <a:ext cx="294375" cy="197650"/>
            </a:xfrm>
            <a:custGeom>
              <a:rect b="b" l="l" r="r" t="t"/>
              <a:pathLst>
                <a:path extrusionOk="0" h="7906" w="11775">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24"/>
          <p:cNvSpPr txBox="1"/>
          <p:nvPr>
            <p:ph type="ctrTitle"/>
          </p:nvPr>
        </p:nvSpPr>
        <p:spPr>
          <a:xfrm>
            <a:off x="524251" y="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Optional Business Course</a:t>
            </a:r>
            <a:endParaRPr/>
          </a:p>
        </p:txBody>
      </p:sp>
      <p:sp>
        <p:nvSpPr>
          <p:cNvPr id="1087" name="Google Shape;1087;p24"/>
          <p:cNvSpPr/>
          <p:nvPr/>
        </p:nvSpPr>
        <p:spPr>
          <a:xfrm>
            <a:off x="1693849" y="1677374"/>
            <a:ext cx="1180302" cy="1179155"/>
          </a:xfrm>
          <a:custGeom>
            <a:rect b="b" l="l" r="r" t="t"/>
            <a:pathLst>
              <a:path extrusionOk="0" h="26717" w="26743">
                <a:moveTo>
                  <a:pt x="13384" y="0"/>
                </a:moveTo>
                <a:cubicBezTo>
                  <a:pt x="5966" y="0"/>
                  <a:pt x="1" y="5940"/>
                  <a:pt x="1" y="13359"/>
                </a:cubicBezTo>
                <a:cubicBezTo>
                  <a:pt x="1" y="20677"/>
                  <a:pt x="5966" y="26717"/>
                  <a:pt x="13384" y="26717"/>
                </a:cubicBezTo>
                <a:cubicBezTo>
                  <a:pt x="20778" y="26717"/>
                  <a:pt x="26743" y="20677"/>
                  <a:pt x="26743" y="13359"/>
                </a:cubicBezTo>
                <a:cubicBezTo>
                  <a:pt x="26743" y="5940"/>
                  <a:pt x="20778" y="0"/>
                  <a:pt x="13384"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3219197" y="1677374"/>
            <a:ext cx="1180302" cy="1179155"/>
          </a:xfrm>
          <a:custGeom>
            <a:rect b="b" l="l" r="r" t="t"/>
            <a:pathLst>
              <a:path extrusionOk="0" h="26717" w="26743">
                <a:moveTo>
                  <a:pt x="13384" y="0"/>
                </a:moveTo>
                <a:cubicBezTo>
                  <a:pt x="5965" y="0"/>
                  <a:pt x="0" y="5940"/>
                  <a:pt x="0" y="13359"/>
                </a:cubicBezTo>
                <a:cubicBezTo>
                  <a:pt x="0" y="20677"/>
                  <a:pt x="5965" y="26717"/>
                  <a:pt x="13384" y="26717"/>
                </a:cubicBezTo>
                <a:cubicBezTo>
                  <a:pt x="20803" y="26717"/>
                  <a:pt x="26742" y="20677"/>
                  <a:pt x="26742" y="13359"/>
                </a:cubicBezTo>
                <a:cubicBezTo>
                  <a:pt x="26742" y="5940"/>
                  <a:pt x="20803" y="0"/>
                  <a:pt x="13384"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3353054"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a:off x="4745647" y="1677374"/>
            <a:ext cx="1179199" cy="1179155"/>
          </a:xfrm>
          <a:custGeom>
            <a:rect b="b" l="l" r="r" t="t"/>
            <a:pathLst>
              <a:path extrusionOk="0" h="26717" w="26718">
                <a:moveTo>
                  <a:pt x="13359" y="0"/>
                </a:moveTo>
                <a:cubicBezTo>
                  <a:pt x="5940" y="0"/>
                  <a:pt x="0" y="5940"/>
                  <a:pt x="0" y="13359"/>
                </a:cubicBezTo>
                <a:cubicBezTo>
                  <a:pt x="0" y="20677"/>
                  <a:pt x="5940" y="26717"/>
                  <a:pt x="13359" y="26717"/>
                </a:cubicBezTo>
                <a:cubicBezTo>
                  <a:pt x="20777" y="26717"/>
                  <a:pt x="26717" y="20677"/>
                  <a:pt x="26717" y="13359"/>
                </a:cubicBezTo>
                <a:cubicBezTo>
                  <a:pt x="26717" y="5940"/>
                  <a:pt x="20777" y="0"/>
                  <a:pt x="13359" y="0"/>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4"/>
          <p:cNvSpPr/>
          <p:nvPr/>
        </p:nvSpPr>
        <p:spPr>
          <a:xfrm>
            <a:off x="6270950" y="1677374"/>
            <a:ext cx="1179199" cy="1179155"/>
          </a:xfrm>
          <a:custGeom>
            <a:rect b="b" l="l" r="r" t="t"/>
            <a:pathLst>
              <a:path extrusionOk="0" h="26717" w="26718">
                <a:moveTo>
                  <a:pt x="13359" y="0"/>
                </a:moveTo>
                <a:cubicBezTo>
                  <a:pt x="5941" y="0"/>
                  <a:pt x="1" y="5940"/>
                  <a:pt x="1" y="13359"/>
                </a:cubicBezTo>
                <a:cubicBezTo>
                  <a:pt x="1" y="20677"/>
                  <a:pt x="5941" y="26717"/>
                  <a:pt x="13359" y="26717"/>
                </a:cubicBezTo>
                <a:cubicBezTo>
                  <a:pt x="20778" y="26717"/>
                  <a:pt x="26718" y="20677"/>
                  <a:pt x="26718" y="13359"/>
                </a:cubicBezTo>
                <a:cubicBezTo>
                  <a:pt x="26718" y="5940"/>
                  <a:pt x="20778" y="0"/>
                  <a:pt x="13359"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4"/>
          <p:cNvSpPr/>
          <p:nvPr/>
        </p:nvSpPr>
        <p:spPr>
          <a:xfrm>
            <a:off x="1827707"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4878931"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4"/>
          <p:cNvSpPr/>
          <p:nvPr/>
        </p:nvSpPr>
        <p:spPr>
          <a:xfrm>
            <a:off x="6403704" y="1805670"/>
            <a:ext cx="912579" cy="918140"/>
          </a:xfrm>
          <a:custGeom>
            <a:rect b="b" l="l" r="r" t="t"/>
            <a:pathLst>
              <a:path extrusionOk="0" h="20803" w="20677">
                <a:moveTo>
                  <a:pt x="10351" y="0"/>
                </a:moveTo>
                <a:cubicBezTo>
                  <a:pt x="4612" y="0"/>
                  <a:pt x="0" y="4712"/>
                  <a:pt x="0" y="10452"/>
                </a:cubicBezTo>
                <a:cubicBezTo>
                  <a:pt x="0" y="16191"/>
                  <a:pt x="4612" y="20802"/>
                  <a:pt x="10351" y="20802"/>
                </a:cubicBezTo>
                <a:cubicBezTo>
                  <a:pt x="16090" y="20802"/>
                  <a:pt x="20677" y="16191"/>
                  <a:pt x="20677" y="10452"/>
                </a:cubicBezTo>
                <a:cubicBezTo>
                  <a:pt x="20677" y="4712"/>
                  <a:pt x="16090" y="0"/>
                  <a:pt x="10351"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4"/>
          <p:cNvSpPr txBox="1"/>
          <p:nvPr>
            <p:ph idx="4294967295" type="subTitle"/>
          </p:nvPr>
        </p:nvSpPr>
        <p:spPr>
          <a:xfrm>
            <a:off x="2513750" y="518875"/>
            <a:ext cx="3503400" cy="1158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chemeClr val="accent2"/>
                </a:solidFill>
              </a:rPr>
              <a:t>Business analysis</a:t>
            </a:r>
            <a:endParaRPr b="1" sz="1000"/>
          </a:p>
          <a:p>
            <a:pPr indent="0" lvl="0" marL="0" rtl="0" algn="l">
              <a:lnSpc>
                <a:spcPct val="100000"/>
              </a:lnSpc>
              <a:spcBef>
                <a:spcPts val="100"/>
              </a:spcBef>
              <a:spcAft>
                <a:spcPts val="0"/>
              </a:spcAft>
              <a:buNone/>
            </a:pPr>
            <a:r>
              <a:rPr lang="es" sz="1000"/>
              <a:t>- </a:t>
            </a:r>
            <a:r>
              <a:rPr lang="es" sz="900"/>
              <a:t>Statistics</a:t>
            </a:r>
            <a:endParaRPr sz="900"/>
          </a:p>
          <a:p>
            <a:pPr indent="0" lvl="0" marL="0" rtl="0" algn="l">
              <a:lnSpc>
                <a:spcPct val="100000"/>
              </a:lnSpc>
              <a:spcBef>
                <a:spcPts val="100"/>
              </a:spcBef>
              <a:spcAft>
                <a:spcPts val="0"/>
              </a:spcAft>
              <a:buNone/>
            </a:pPr>
            <a:r>
              <a:rPr lang="es" sz="900"/>
              <a:t>- Probability models</a:t>
            </a:r>
            <a:endParaRPr sz="900"/>
          </a:p>
          <a:p>
            <a:pPr indent="0" lvl="0" marL="0" rtl="0" algn="l">
              <a:lnSpc>
                <a:spcPct val="100000"/>
              </a:lnSpc>
              <a:spcBef>
                <a:spcPts val="100"/>
              </a:spcBef>
              <a:spcAft>
                <a:spcPts val="0"/>
              </a:spcAft>
              <a:buNone/>
            </a:pPr>
            <a:r>
              <a:rPr lang="es" sz="900"/>
              <a:t>- Simulation models and Hypothesis testing </a:t>
            </a:r>
            <a:endParaRPr sz="900"/>
          </a:p>
          <a:p>
            <a:pPr indent="0" lvl="0" marL="0" rtl="0" algn="l">
              <a:lnSpc>
                <a:spcPct val="100000"/>
              </a:lnSpc>
              <a:spcBef>
                <a:spcPts val="100"/>
              </a:spcBef>
              <a:spcAft>
                <a:spcPts val="0"/>
              </a:spcAft>
              <a:buNone/>
            </a:pPr>
            <a:r>
              <a:rPr lang="es" sz="900"/>
              <a:t>- key processes, exploratory and predictive analytics</a:t>
            </a:r>
            <a:endParaRPr sz="9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600"/>
              </a:spcBef>
              <a:spcAft>
                <a:spcPts val="1600"/>
              </a:spcAft>
              <a:buNone/>
            </a:pPr>
            <a:r>
              <a:t/>
            </a:r>
            <a:endParaRPr sz="1000"/>
          </a:p>
        </p:txBody>
      </p:sp>
      <p:sp>
        <p:nvSpPr>
          <p:cNvPr id="1096" name="Google Shape;1096;p24"/>
          <p:cNvSpPr txBox="1"/>
          <p:nvPr>
            <p:ph idx="4294967295" type="subTitle"/>
          </p:nvPr>
        </p:nvSpPr>
        <p:spPr>
          <a:xfrm>
            <a:off x="348575" y="2898250"/>
            <a:ext cx="4397100" cy="141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chemeClr val="accent4"/>
                </a:solidFill>
              </a:rPr>
              <a:t>Business Decision-Making Through Advanced Analytics</a:t>
            </a:r>
            <a:br>
              <a:rPr lang="es" sz="1000"/>
            </a:br>
            <a:r>
              <a:rPr lang="es" sz="1000"/>
              <a:t>-</a:t>
            </a:r>
            <a:r>
              <a:rPr lang="es" sz="1000"/>
              <a:t>Structure, analyze, and solve business decision problems</a:t>
            </a:r>
            <a:endParaRPr sz="1000"/>
          </a:p>
          <a:p>
            <a:pPr indent="0" lvl="0" marL="0" rtl="0" algn="l">
              <a:lnSpc>
                <a:spcPct val="100000"/>
              </a:lnSpc>
              <a:spcBef>
                <a:spcPts val="100"/>
              </a:spcBef>
              <a:spcAft>
                <a:spcPts val="0"/>
              </a:spcAft>
              <a:buNone/>
            </a:pPr>
            <a:r>
              <a:rPr lang="es" sz="1000"/>
              <a:t>-Decision-making analysis: systematic, critical, and logical thinking) </a:t>
            </a:r>
            <a:endParaRPr sz="1000"/>
          </a:p>
          <a:p>
            <a:pPr indent="0" lvl="0" marL="0" rtl="0" algn="l">
              <a:lnSpc>
                <a:spcPct val="100000"/>
              </a:lnSpc>
              <a:spcBef>
                <a:spcPts val="100"/>
              </a:spcBef>
              <a:spcAft>
                <a:spcPts val="0"/>
              </a:spcAft>
              <a:buNone/>
            </a:pPr>
            <a:r>
              <a:rPr lang="es" sz="1000"/>
              <a:t>-Basic techniques and modeling approaches (interpret results of the analysis in the context of a decision-making objective).</a:t>
            </a:r>
            <a:endParaRPr sz="1000"/>
          </a:p>
          <a:p>
            <a:pPr indent="0" lvl="0" marL="0" rtl="0" algn="l">
              <a:lnSpc>
                <a:spcPct val="100000"/>
              </a:lnSpc>
              <a:spcBef>
                <a:spcPts val="100"/>
              </a:spcBef>
              <a:spcAft>
                <a:spcPts val="0"/>
              </a:spcAft>
              <a:buNone/>
            </a:pPr>
            <a:r>
              <a:rPr lang="es" sz="1000"/>
              <a:t>-Optimization </a:t>
            </a:r>
            <a:endParaRPr sz="1000"/>
          </a:p>
          <a:p>
            <a:pPr indent="0" lvl="0" marL="0" rtl="0" algn="l">
              <a:lnSpc>
                <a:spcPct val="100000"/>
              </a:lnSpc>
              <a:spcBef>
                <a:spcPts val="100"/>
              </a:spcBef>
              <a:spcAft>
                <a:spcPts val="0"/>
              </a:spcAft>
              <a:buNone/>
            </a:pPr>
            <a:r>
              <a:rPr lang="es" sz="1000"/>
              <a:t>-Decision trees, and simulation.</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ctr">
              <a:lnSpc>
                <a:spcPct val="100000"/>
              </a:lnSpc>
              <a:spcBef>
                <a:spcPts val="100"/>
              </a:spcBef>
              <a:spcAft>
                <a:spcPts val="0"/>
              </a:spcAft>
              <a:buNone/>
            </a:pPr>
            <a:r>
              <a:t/>
            </a:r>
            <a:endParaRPr sz="1000"/>
          </a:p>
          <a:p>
            <a:pPr indent="0" lvl="0" marL="0" rtl="0" algn="ctr">
              <a:lnSpc>
                <a:spcPct val="100000"/>
              </a:lnSpc>
              <a:spcBef>
                <a:spcPts val="1600"/>
              </a:spcBef>
              <a:spcAft>
                <a:spcPts val="1600"/>
              </a:spcAft>
              <a:buNone/>
            </a:pPr>
            <a:r>
              <a:t/>
            </a:r>
            <a:endParaRPr sz="1000"/>
          </a:p>
        </p:txBody>
      </p:sp>
      <p:sp>
        <p:nvSpPr>
          <p:cNvPr id="1097" name="Google Shape;1097;p24"/>
          <p:cNvSpPr txBox="1"/>
          <p:nvPr>
            <p:ph idx="4294967295" type="subTitle"/>
          </p:nvPr>
        </p:nvSpPr>
        <p:spPr>
          <a:xfrm>
            <a:off x="4698775" y="2898250"/>
            <a:ext cx="3431700" cy="141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rgbClr val="018790"/>
                </a:solidFill>
              </a:rPr>
              <a:t>Forecasting Models</a:t>
            </a:r>
            <a:endParaRPr b="1" sz="1000">
              <a:solidFill>
                <a:srgbClr val="018790"/>
              </a:solidFill>
            </a:endParaRPr>
          </a:p>
          <a:p>
            <a:pPr indent="0" lvl="0" marL="0" rtl="0" algn="l">
              <a:lnSpc>
                <a:spcPct val="100000"/>
              </a:lnSpc>
              <a:spcBef>
                <a:spcPts val="100"/>
              </a:spcBef>
              <a:spcAft>
                <a:spcPts val="0"/>
              </a:spcAft>
              <a:buNone/>
            </a:pPr>
            <a:r>
              <a:rPr lang="es" sz="900"/>
              <a:t>-M</a:t>
            </a:r>
            <a:r>
              <a:rPr lang="es" sz="900"/>
              <a:t>anagerial decision making</a:t>
            </a:r>
            <a:endParaRPr sz="900"/>
          </a:p>
          <a:p>
            <a:pPr indent="0" lvl="0" marL="0" rtl="0" algn="l">
              <a:lnSpc>
                <a:spcPct val="100000"/>
              </a:lnSpc>
              <a:spcBef>
                <a:spcPts val="100"/>
              </a:spcBef>
              <a:spcAft>
                <a:spcPts val="0"/>
              </a:spcAft>
              <a:buNone/>
            </a:pPr>
            <a:r>
              <a:rPr lang="es" sz="900"/>
              <a:t>-Forecasting techniques</a:t>
            </a:r>
            <a:endParaRPr sz="900"/>
          </a:p>
          <a:p>
            <a:pPr indent="0" lvl="0" marL="0" rtl="0" algn="l">
              <a:lnSpc>
                <a:spcPct val="100000"/>
              </a:lnSpc>
              <a:spcBef>
                <a:spcPts val="100"/>
              </a:spcBef>
              <a:spcAft>
                <a:spcPts val="0"/>
              </a:spcAft>
              <a:buNone/>
            </a:pPr>
            <a:r>
              <a:rPr lang="es" sz="900"/>
              <a:t>-ARIMA</a:t>
            </a:r>
            <a:endParaRPr sz="900"/>
          </a:p>
          <a:p>
            <a:pPr indent="0" lvl="0" marL="0" rtl="0" algn="l">
              <a:lnSpc>
                <a:spcPct val="100000"/>
              </a:lnSpc>
              <a:spcBef>
                <a:spcPts val="100"/>
              </a:spcBef>
              <a:spcAft>
                <a:spcPts val="0"/>
              </a:spcAft>
              <a:buNone/>
            </a:pPr>
            <a:r>
              <a:rPr lang="es" sz="900"/>
              <a:t>-ARCH techniques</a:t>
            </a:r>
            <a:endParaRPr sz="900"/>
          </a:p>
          <a:p>
            <a:pPr indent="0" lvl="0" marL="0" rtl="0" algn="l">
              <a:lnSpc>
                <a:spcPct val="100000"/>
              </a:lnSpc>
              <a:spcBef>
                <a:spcPts val="100"/>
              </a:spcBef>
              <a:spcAft>
                <a:spcPts val="0"/>
              </a:spcAft>
              <a:buNone/>
            </a:pPr>
            <a:r>
              <a:rPr lang="es" sz="900"/>
              <a:t>-Toolkit of techniques in Econometric Views (EVIEWS)</a:t>
            </a:r>
            <a:endParaRPr sz="9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600"/>
              </a:spcBef>
              <a:spcAft>
                <a:spcPts val="1600"/>
              </a:spcAft>
              <a:buNone/>
            </a:pPr>
            <a:br>
              <a:rPr lang="es" sz="1000"/>
            </a:br>
            <a:endParaRPr sz="1000"/>
          </a:p>
        </p:txBody>
      </p:sp>
      <p:sp>
        <p:nvSpPr>
          <p:cNvPr id="1098" name="Google Shape;1098;p24"/>
          <p:cNvSpPr txBox="1"/>
          <p:nvPr>
            <p:ph idx="4294967295" type="subTitle"/>
          </p:nvPr>
        </p:nvSpPr>
        <p:spPr>
          <a:xfrm>
            <a:off x="5924850" y="518875"/>
            <a:ext cx="3089100" cy="185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chemeClr val="accent5"/>
                </a:solidFill>
              </a:rPr>
              <a:t>Revenue Management and Pricing</a:t>
            </a:r>
            <a:endParaRPr b="1" sz="1000"/>
          </a:p>
          <a:p>
            <a:pPr indent="0" lvl="0" marL="0" rtl="0" algn="l">
              <a:lnSpc>
                <a:spcPct val="100000"/>
              </a:lnSpc>
              <a:spcBef>
                <a:spcPts val="100"/>
              </a:spcBef>
              <a:spcAft>
                <a:spcPts val="0"/>
              </a:spcAft>
              <a:buNone/>
            </a:pPr>
            <a:r>
              <a:rPr lang="es" sz="900"/>
              <a:t>-C</a:t>
            </a:r>
            <a:r>
              <a:rPr lang="es" sz="900"/>
              <a:t>apacity allocation</a:t>
            </a:r>
            <a:endParaRPr sz="900"/>
          </a:p>
          <a:p>
            <a:pPr indent="0" lvl="0" marL="0" rtl="0" algn="l">
              <a:lnSpc>
                <a:spcPct val="100000"/>
              </a:lnSpc>
              <a:spcBef>
                <a:spcPts val="100"/>
              </a:spcBef>
              <a:spcAft>
                <a:spcPts val="0"/>
              </a:spcAft>
              <a:buNone/>
            </a:pPr>
            <a:r>
              <a:rPr lang="es" sz="900"/>
              <a:t>-Markdown management</a:t>
            </a:r>
            <a:endParaRPr sz="900"/>
          </a:p>
          <a:p>
            <a:pPr indent="0" lvl="0" marL="0" rtl="0" algn="l">
              <a:lnSpc>
                <a:spcPct val="100000"/>
              </a:lnSpc>
              <a:spcBef>
                <a:spcPts val="100"/>
              </a:spcBef>
              <a:spcAft>
                <a:spcPts val="0"/>
              </a:spcAft>
              <a:buNone/>
            </a:pPr>
            <a:r>
              <a:rPr lang="es" sz="900"/>
              <a:t>-Dynamic pricing for e-commerce</a:t>
            </a:r>
            <a:endParaRPr sz="900"/>
          </a:p>
          <a:p>
            <a:pPr indent="0" lvl="0" marL="0" rtl="0" algn="l">
              <a:lnSpc>
                <a:spcPct val="100000"/>
              </a:lnSpc>
              <a:spcBef>
                <a:spcPts val="100"/>
              </a:spcBef>
              <a:spcAft>
                <a:spcPts val="0"/>
              </a:spcAft>
              <a:buNone/>
            </a:pPr>
            <a:r>
              <a:rPr lang="es" sz="900"/>
              <a:t>-Customized pricing</a:t>
            </a:r>
            <a:endParaRPr sz="900"/>
          </a:p>
          <a:p>
            <a:pPr indent="0" lvl="0" marL="0" rtl="0" algn="l">
              <a:lnSpc>
                <a:spcPct val="100000"/>
              </a:lnSpc>
              <a:spcBef>
                <a:spcPts val="100"/>
              </a:spcBef>
              <a:spcAft>
                <a:spcPts val="0"/>
              </a:spcAft>
              <a:buNone/>
            </a:pPr>
            <a:r>
              <a:rPr lang="es" sz="900"/>
              <a:t>-Demand forecasts under market uncertainty</a:t>
            </a:r>
            <a:endParaRPr sz="900"/>
          </a:p>
          <a:p>
            <a:pPr indent="0" lvl="0" marL="0" rtl="0" algn="ctr">
              <a:lnSpc>
                <a:spcPct val="100000"/>
              </a:lnSpc>
              <a:spcBef>
                <a:spcPts val="100"/>
              </a:spcBef>
              <a:spcAft>
                <a:spcPts val="1600"/>
              </a:spcAft>
              <a:buNone/>
            </a:pPr>
            <a:r>
              <a:t/>
            </a:r>
            <a:endParaRPr sz="1000"/>
          </a:p>
        </p:txBody>
      </p:sp>
      <p:sp>
        <p:nvSpPr>
          <p:cNvPr id="1099" name="Google Shape;1099;p24"/>
          <p:cNvSpPr/>
          <p:nvPr/>
        </p:nvSpPr>
        <p:spPr>
          <a:xfrm>
            <a:off x="6685000" y="2063636"/>
            <a:ext cx="395416" cy="402177"/>
          </a:xfrm>
          <a:custGeom>
            <a:rect b="b" l="l" r="r" t="t"/>
            <a:pathLst>
              <a:path extrusionOk="0" h="12666" w="12697">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00" name="Google Shape;1100;p24"/>
          <p:cNvSpPr/>
          <p:nvPr/>
        </p:nvSpPr>
        <p:spPr>
          <a:xfrm>
            <a:off x="2088429" y="2097361"/>
            <a:ext cx="367261" cy="365438"/>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4"/>
          <p:cNvSpPr/>
          <p:nvPr/>
        </p:nvSpPr>
        <p:spPr>
          <a:xfrm>
            <a:off x="3632122" y="2111042"/>
            <a:ext cx="355557" cy="353645"/>
          </a:xfrm>
          <a:custGeom>
            <a:rect b="b" l="l" r="r" t="t"/>
            <a:pathLst>
              <a:path extrusionOk="0" h="11658" w="11721">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2" name="Google Shape;1102;p24"/>
          <p:cNvGrpSpPr/>
          <p:nvPr/>
        </p:nvGrpSpPr>
        <p:grpSpPr>
          <a:xfrm>
            <a:off x="5152043" y="2081082"/>
            <a:ext cx="366364" cy="367290"/>
            <a:chOff x="-61783350" y="3743950"/>
            <a:chExt cx="316650" cy="317450"/>
          </a:xfrm>
        </p:grpSpPr>
        <p:sp>
          <p:nvSpPr>
            <p:cNvPr id="1103" name="Google Shape;1103;p24"/>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4"/>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25"/>
          <p:cNvSpPr txBox="1"/>
          <p:nvPr>
            <p:ph type="ctrTitle"/>
          </p:nvPr>
        </p:nvSpPr>
        <p:spPr>
          <a:xfrm>
            <a:off x="266501" y="46845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EDTECH STARTUP</a:t>
            </a:r>
            <a:endParaRPr/>
          </a:p>
        </p:txBody>
      </p:sp>
      <p:sp>
        <p:nvSpPr>
          <p:cNvPr id="1110" name="Google Shape;1110;p25"/>
          <p:cNvSpPr txBox="1"/>
          <p:nvPr/>
        </p:nvSpPr>
        <p:spPr>
          <a:xfrm>
            <a:off x="5122575" y="1556025"/>
            <a:ext cx="3531900" cy="286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s" sz="1200">
                <a:solidFill>
                  <a:srgbClr val="434343"/>
                </a:solidFill>
                <a:latin typeface="Arvo"/>
                <a:ea typeface="Arvo"/>
                <a:cs typeface="Arvo"/>
                <a:sym typeface="Arvo"/>
              </a:rPr>
              <a:t>Our EdTech program, </a:t>
            </a:r>
            <a:r>
              <a:rPr b="1" lang="es" sz="1200">
                <a:solidFill>
                  <a:srgbClr val="434343"/>
                </a:solidFill>
                <a:latin typeface="Arvo"/>
                <a:ea typeface="Arvo"/>
                <a:cs typeface="Arvo"/>
                <a:sym typeface="Arvo"/>
              </a:rPr>
              <a:t>Data Science for Education</a:t>
            </a:r>
            <a:r>
              <a:rPr lang="es" sz="1200">
                <a:solidFill>
                  <a:srgbClr val="434343"/>
                </a:solidFill>
                <a:latin typeface="Arvo"/>
                <a:ea typeface="Arvo"/>
                <a:cs typeface="Arvo"/>
                <a:sym typeface="Arvo"/>
              </a:rPr>
              <a:t>, aims at helping students approach internships of Canadian companies in data science.  </a:t>
            </a:r>
            <a:endParaRPr sz="1200">
              <a:solidFill>
                <a:srgbClr val="434343"/>
              </a:solidFill>
              <a:latin typeface="Arvo"/>
              <a:ea typeface="Arvo"/>
              <a:cs typeface="Arvo"/>
              <a:sym typeface="Arvo"/>
            </a:endParaRPr>
          </a:p>
          <a:p>
            <a:pPr indent="0" lvl="0" marL="0" rtl="0" algn="ctr">
              <a:lnSpc>
                <a:spcPct val="115000"/>
              </a:lnSpc>
              <a:spcBef>
                <a:spcPts val="0"/>
              </a:spcBef>
              <a:spcAft>
                <a:spcPts val="0"/>
              </a:spcAft>
              <a:buNone/>
            </a:pPr>
            <a:r>
              <a:t/>
            </a:r>
            <a:endParaRPr sz="1200">
              <a:solidFill>
                <a:srgbClr val="434343"/>
              </a:solidFill>
              <a:latin typeface="Arvo"/>
              <a:ea typeface="Arvo"/>
              <a:cs typeface="Arvo"/>
              <a:sym typeface="Arvo"/>
            </a:endParaRPr>
          </a:p>
          <a:p>
            <a:pPr indent="0" lvl="0" marL="0" rtl="0" algn="ctr">
              <a:lnSpc>
                <a:spcPct val="115000"/>
              </a:lnSpc>
              <a:spcBef>
                <a:spcPts val="0"/>
              </a:spcBef>
              <a:spcAft>
                <a:spcPts val="0"/>
              </a:spcAft>
              <a:buNone/>
            </a:pPr>
            <a:r>
              <a:rPr lang="es" sz="1200">
                <a:solidFill>
                  <a:srgbClr val="434343"/>
                </a:solidFill>
                <a:latin typeface="Arvo"/>
                <a:ea typeface="Arvo"/>
                <a:cs typeface="Arvo"/>
                <a:sym typeface="Arvo"/>
              </a:rPr>
              <a:t>It will connect the students with the courses in universities as well as the program in large corporations that are in huge demand of help. </a:t>
            </a:r>
            <a:endParaRPr sz="1200">
              <a:solidFill>
                <a:srgbClr val="434343"/>
              </a:solidFill>
              <a:latin typeface="Arvo"/>
              <a:ea typeface="Arvo"/>
              <a:cs typeface="Arvo"/>
              <a:sym typeface="Arvo"/>
            </a:endParaRPr>
          </a:p>
          <a:p>
            <a:pPr indent="0" lvl="0" marL="0" rtl="0" algn="ctr">
              <a:lnSpc>
                <a:spcPct val="115000"/>
              </a:lnSpc>
              <a:spcBef>
                <a:spcPts val="0"/>
              </a:spcBef>
              <a:spcAft>
                <a:spcPts val="0"/>
              </a:spcAft>
              <a:buNone/>
            </a:pPr>
            <a:r>
              <a:t/>
            </a:r>
            <a:endParaRPr sz="1200">
              <a:solidFill>
                <a:srgbClr val="434343"/>
              </a:solidFill>
              <a:latin typeface="Arvo"/>
              <a:ea typeface="Arvo"/>
              <a:cs typeface="Arvo"/>
              <a:sym typeface="Arvo"/>
            </a:endParaRPr>
          </a:p>
          <a:p>
            <a:pPr indent="0" lvl="0" marL="0" rtl="0" algn="ctr">
              <a:lnSpc>
                <a:spcPct val="115000"/>
              </a:lnSpc>
              <a:spcBef>
                <a:spcPts val="0"/>
              </a:spcBef>
              <a:spcAft>
                <a:spcPts val="0"/>
              </a:spcAft>
              <a:buNone/>
            </a:pPr>
            <a:r>
              <a:rPr lang="es" sz="1200">
                <a:solidFill>
                  <a:srgbClr val="434343"/>
                </a:solidFill>
                <a:latin typeface="Arvo"/>
                <a:ea typeface="Arvo"/>
                <a:cs typeface="Arvo"/>
                <a:sym typeface="Arvo"/>
              </a:rPr>
              <a:t>While attending this program, students need to take three courses as well as one capstone project. </a:t>
            </a:r>
            <a:endParaRPr sz="1200">
              <a:solidFill>
                <a:srgbClr val="434343"/>
              </a:solidFill>
              <a:latin typeface="Arvo"/>
              <a:ea typeface="Arvo"/>
              <a:cs typeface="Arvo"/>
              <a:sym typeface="Arvo"/>
            </a:endParaRPr>
          </a:p>
        </p:txBody>
      </p:sp>
      <p:sp>
        <p:nvSpPr>
          <p:cNvPr id="1111" name="Google Shape;1111;p25"/>
          <p:cNvSpPr txBox="1"/>
          <p:nvPr/>
        </p:nvSpPr>
        <p:spPr>
          <a:xfrm>
            <a:off x="3162975" y="2119075"/>
            <a:ext cx="8559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434343"/>
                </a:solidFill>
                <a:latin typeface="Arvo"/>
                <a:ea typeface="Arvo"/>
                <a:cs typeface="Arvo"/>
                <a:sym typeface="Arvo"/>
              </a:rPr>
              <a:t>COURSE</a:t>
            </a:r>
            <a:endParaRPr sz="1000">
              <a:solidFill>
                <a:srgbClr val="434343"/>
              </a:solidFill>
              <a:latin typeface="Arvo"/>
              <a:ea typeface="Arvo"/>
              <a:cs typeface="Arvo"/>
              <a:sym typeface="Arvo"/>
            </a:endParaRPr>
          </a:p>
        </p:txBody>
      </p:sp>
      <p:sp>
        <p:nvSpPr>
          <p:cNvPr id="1112" name="Google Shape;1112;p25"/>
          <p:cNvSpPr txBox="1"/>
          <p:nvPr/>
        </p:nvSpPr>
        <p:spPr>
          <a:xfrm>
            <a:off x="1659150" y="3135150"/>
            <a:ext cx="10032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434343"/>
                </a:solidFill>
                <a:latin typeface="Arvo"/>
                <a:ea typeface="Arvo"/>
                <a:cs typeface="Arvo"/>
                <a:sym typeface="Arvo"/>
              </a:rPr>
              <a:t>PROJECT</a:t>
            </a:r>
            <a:endParaRPr sz="1000">
              <a:solidFill>
                <a:srgbClr val="434343"/>
              </a:solidFill>
              <a:latin typeface="Arvo"/>
              <a:ea typeface="Arvo"/>
              <a:cs typeface="Arvo"/>
              <a:sym typeface="Arvo"/>
            </a:endParaRPr>
          </a:p>
        </p:txBody>
      </p:sp>
      <p:sp>
        <p:nvSpPr>
          <p:cNvPr id="1113" name="Google Shape;1113;p25"/>
          <p:cNvSpPr txBox="1"/>
          <p:nvPr/>
        </p:nvSpPr>
        <p:spPr>
          <a:xfrm>
            <a:off x="2799075" y="1265075"/>
            <a:ext cx="7182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434343"/>
                </a:solidFill>
                <a:latin typeface="Arvo"/>
                <a:ea typeface="Arvo"/>
                <a:cs typeface="Arvo"/>
                <a:sym typeface="Arvo"/>
              </a:rPr>
              <a:t>START</a:t>
            </a:r>
            <a:endParaRPr sz="1000">
              <a:solidFill>
                <a:srgbClr val="434343"/>
              </a:solidFill>
              <a:latin typeface="Arvo"/>
              <a:ea typeface="Arvo"/>
              <a:cs typeface="Arvo"/>
              <a:sym typeface="Arvo"/>
            </a:endParaRPr>
          </a:p>
        </p:txBody>
      </p:sp>
      <p:grpSp>
        <p:nvGrpSpPr>
          <p:cNvPr id="1114" name="Google Shape;1114;p25"/>
          <p:cNvGrpSpPr/>
          <p:nvPr/>
        </p:nvGrpSpPr>
        <p:grpSpPr>
          <a:xfrm>
            <a:off x="1331551" y="1547927"/>
            <a:ext cx="2915399" cy="2330483"/>
            <a:chOff x="2233143" y="3555572"/>
            <a:chExt cx="1097169" cy="818489"/>
          </a:xfrm>
        </p:grpSpPr>
        <p:sp>
          <p:nvSpPr>
            <p:cNvPr id="1115" name="Google Shape;1115;p25"/>
            <p:cNvSpPr/>
            <p:nvPr/>
          </p:nvSpPr>
          <p:spPr>
            <a:xfrm>
              <a:off x="2790263" y="4362270"/>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6" name="Google Shape;1116;p25"/>
            <p:cNvGrpSpPr/>
            <p:nvPr/>
          </p:nvGrpSpPr>
          <p:grpSpPr>
            <a:xfrm>
              <a:off x="2233143" y="3637269"/>
              <a:ext cx="1097169" cy="736792"/>
              <a:chOff x="2233143" y="3637269"/>
              <a:chExt cx="1097169" cy="736792"/>
            </a:xfrm>
          </p:grpSpPr>
          <p:sp>
            <p:nvSpPr>
              <p:cNvPr id="1117" name="Google Shape;1117;p25"/>
              <p:cNvSpPr/>
              <p:nvPr/>
            </p:nvSpPr>
            <p:spPr>
              <a:xfrm>
                <a:off x="2266062" y="4216212"/>
                <a:ext cx="555376" cy="157849"/>
              </a:xfrm>
              <a:custGeom>
                <a:rect b="b" l="l" r="r" t="t"/>
                <a:pathLst>
                  <a:path extrusionOk="0" h="36518" w="128485">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a:off x="2268247" y="3992665"/>
                <a:ext cx="218757" cy="153401"/>
              </a:xfrm>
              <a:custGeom>
                <a:rect b="b" l="l" r="r" t="t"/>
                <a:pathLst>
                  <a:path extrusionOk="0" h="35489" w="50609">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2487003" y="3847747"/>
                <a:ext cx="808740" cy="157849"/>
              </a:xfrm>
              <a:custGeom>
                <a:rect b="b" l="l" r="r" t="t"/>
                <a:pathLst>
                  <a:path extrusionOk="0" h="36518" w="18710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5"/>
              <p:cNvSpPr/>
              <p:nvPr/>
            </p:nvSpPr>
            <p:spPr>
              <a:xfrm>
                <a:off x="2919192" y="3637269"/>
                <a:ext cx="375081" cy="148491"/>
              </a:xfrm>
              <a:custGeom>
                <a:rect b="b" l="l" r="r" t="t"/>
                <a:pathLst>
                  <a:path extrusionOk="0" h="34353" w="86774">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5"/>
              <p:cNvSpPr/>
              <p:nvPr/>
            </p:nvSpPr>
            <p:spPr>
              <a:xfrm>
                <a:off x="2233143" y="3637269"/>
                <a:ext cx="621199" cy="11697"/>
              </a:xfrm>
              <a:custGeom>
                <a:rect b="b" l="l" r="r" t="t"/>
                <a:pathLst>
                  <a:path extrusionOk="0" h="2706" w="143713">
                    <a:moveTo>
                      <a:pt x="0" y="0"/>
                    </a:moveTo>
                    <a:lnTo>
                      <a:pt x="0" y="2705"/>
                    </a:lnTo>
                    <a:lnTo>
                      <a:pt x="143712" y="2705"/>
                    </a:lnTo>
                    <a:lnTo>
                      <a:pt x="143712"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5"/>
              <p:cNvSpPr/>
              <p:nvPr/>
            </p:nvSpPr>
            <p:spPr>
              <a:xfrm>
                <a:off x="3060285" y="4362270"/>
                <a:ext cx="270028" cy="11697"/>
              </a:xfrm>
              <a:custGeom>
                <a:rect b="b" l="l" r="r" t="t"/>
                <a:pathLst>
                  <a:path extrusionOk="0" h="2706" w="106520">
                    <a:moveTo>
                      <a:pt x="0" y="0"/>
                    </a:moveTo>
                    <a:lnTo>
                      <a:pt x="0" y="2705"/>
                    </a:lnTo>
                    <a:lnTo>
                      <a:pt x="106520" y="2705"/>
                    </a:lnTo>
                    <a:lnTo>
                      <a:pt x="106520"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3" name="Google Shape;1123;p25"/>
            <p:cNvSpPr/>
            <p:nvPr/>
          </p:nvSpPr>
          <p:spPr>
            <a:xfrm rot="5400000">
              <a:off x="2852961" y="3612770"/>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4" name="Google Shape;1124;p25"/>
            <p:cNvCxnSpPr/>
            <p:nvPr/>
          </p:nvCxnSpPr>
          <p:spPr>
            <a:xfrm>
              <a:off x="2887992" y="3555572"/>
              <a:ext cx="0" cy="52500"/>
            </a:xfrm>
            <a:prstGeom prst="straightConnector1">
              <a:avLst/>
            </a:prstGeom>
            <a:noFill/>
            <a:ln cap="flat" cmpd="sng" w="9525">
              <a:solidFill>
                <a:srgbClr val="BAC8D3"/>
              </a:solidFill>
              <a:prstDash val="solid"/>
              <a:round/>
              <a:headEnd len="med" w="med" type="diamond"/>
              <a:tailEnd len="med" w="med" type="none"/>
            </a:ln>
          </p:spPr>
        </p:cxnSp>
        <p:grpSp>
          <p:nvGrpSpPr>
            <p:cNvPr id="1125" name="Google Shape;1125;p25"/>
            <p:cNvGrpSpPr/>
            <p:nvPr/>
          </p:nvGrpSpPr>
          <p:grpSpPr>
            <a:xfrm>
              <a:off x="3173850" y="3779426"/>
              <a:ext cx="145679" cy="70048"/>
              <a:chOff x="3173850" y="3779426"/>
              <a:chExt cx="145679" cy="70048"/>
            </a:xfrm>
          </p:grpSpPr>
          <p:cxnSp>
            <p:nvCxnSpPr>
              <p:cNvPr id="1126" name="Google Shape;1126;p25"/>
              <p:cNvCxnSpPr/>
              <p:nvPr/>
            </p:nvCxnSpPr>
            <p:spPr>
              <a:xfrm rot="10800000">
                <a:off x="3173850" y="3817250"/>
                <a:ext cx="94500" cy="0"/>
              </a:xfrm>
              <a:prstGeom prst="straightConnector1">
                <a:avLst/>
              </a:prstGeom>
              <a:noFill/>
              <a:ln cap="flat" cmpd="sng" w="9525">
                <a:solidFill>
                  <a:srgbClr val="BAC8D3"/>
                </a:solidFill>
                <a:prstDash val="solid"/>
                <a:round/>
                <a:headEnd len="med" w="med" type="none"/>
                <a:tailEnd len="med" w="med" type="diamond"/>
              </a:ln>
            </p:spPr>
          </p:cxnSp>
          <p:sp>
            <p:nvSpPr>
              <p:cNvPr id="1127" name="Google Shape;1127;p25"/>
              <p:cNvSpPr/>
              <p:nvPr/>
            </p:nvSpPr>
            <p:spPr>
              <a:xfrm rot="5400000">
                <a:off x="3254146" y="3784092"/>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2233152" y="4139475"/>
              <a:ext cx="150120" cy="70048"/>
              <a:chOff x="2233152" y="4139475"/>
              <a:chExt cx="150120" cy="70048"/>
            </a:xfrm>
          </p:grpSpPr>
          <p:cxnSp>
            <p:nvCxnSpPr>
              <p:cNvPr id="1129" name="Google Shape;1129;p25"/>
              <p:cNvCxnSpPr/>
              <p:nvPr/>
            </p:nvCxnSpPr>
            <p:spPr>
              <a:xfrm rot="10800000">
                <a:off x="2293872" y="4174494"/>
                <a:ext cx="89400" cy="0"/>
              </a:xfrm>
              <a:prstGeom prst="straightConnector1">
                <a:avLst/>
              </a:prstGeom>
              <a:noFill/>
              <a:ln cap="flat" cmpd="sng" w="9525">
                <a:solidFill>
                  <a:srgbClr val="BAC8D3"/>
                </a:solidFill>
                <a:prstDash val="solid"/>
                <a:round/>
                <a:headEnd len="med" w="med" type="diamond"/>
                <a:tailEnd len="med" w="med" type="none"/>
              </a:ln>
            </p:spPr>
          </p:cxnSp>
          <p:sp>
            <p:nvSpPr>
              <p:cNvPr id="1130" name="Google Shape;1130;p25"/>
              <p:cNvSpPr/>
              <p:nvPr/>
            </p:nvSpPr>
            <p:spPr>
              <a:xfrm rot="5400000">
                <a:off x="2228487" y="4144140"/>
                <a:ext cx="70048" cy="60717"/>
              </a:xfrm>
              <a:custGeom>
                <a:rect b="b" l="l" r="r" t="t"/>
                <a:pathLst>
                  <a:path extrusionOk="0" h="27693" w="31949">
                    <a:moveTo>
                      <a:pt x="7959" y="1"/>
                    </a:moveTo>
                    <a:lnTo>
                      <a:pt x="1" y="13847"/>
                    </a:lnTo>
                    <a:lnTo>
                      <a:pt x="7959" y="27693"/>
                    </a:lnTo>
                    <a:lnTo>
                      <a:pt x="23991" y="27693"/>
                    </a:lnTo>
                    <a:lnTo>
                      <a:pt x="31949" y="13847"/>
                    </a:lnTo>
                    <a:lnTo>
                      <a:pt x="23991" y="1"/>
                    </a:lnTo>
                    <a:close/>
                  </a:path>
                </a:pathLst>
              </a:custGeom>
              <a:solidFill>
                <a:srgbClr val="435D74"/>
              </a:solid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26"/>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COURSE SELECTION SYSTEM</a:t>
            </a:r>
            <a:endParaRPr/>
          </a:p>
        </p:txBody>
      </p:sp>
      <p:sp>
        <p:nvSpPr>
          <p:cNvPr id="1136" name="Google Shape;1136;p26"/>
          <p:cNvSpPr/>
          <p:nvPr/>
        </p:nvSpPr>
        <p:spPr>
          <a:xfrm>
            <a:off x="5921571" y="2334678"/>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6234106" y="1857875"/>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FA73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4492012" y="2334678"/>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4804547" y="1857875"/>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F5413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3095221" y="2334678"/>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3407756" y="1857875"/>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1707414" y="2334678"/>
            <a:ext cx="1529065" cy="463776"/>
          </a:xfrm>
          <a:custGeom>
            <a:rect b="b" l="l" r="r" t="t"/>
            <a:pathLst>
              <a:path extrusionOk="0" h="12332" w="29550">
                <a:moveTo>
                  <a:pt x="1579" y="0"/>
                </a:moveTo>
                <a:cubicBezTo>
                  <a:pt x="727" y="0"/>
                  <a:pt x="0" y="627"/>
                  <a:pt x="0" y="1579"/>
                </a:cubicBezTo>
                <a:lnTo>
                  <a:pt x="0" y="10777"/>
                </a:lnTo>
                <a:cubicBezTo>
                  <a:pt x="0" y="11604"/>
                  <a:pt x="727" y="12331"/>
                  <a:pt x="1579" y="12331"/>
                </a:cubicBezTo>
                <a:lnTo>
                  <a:pt x="24437" y="12331"/>
                </a:lnTo>
                <a:cubicBezTo>
                  <a:pt x="24437" y="12231"/>
                  <a:pt x="29549" y="6166"/>
                  <a:pt x="29549" y="6166"/>
                </a:cubicBezTo>
                <a:cubicBezTo>
                  <a:pt x="29549" y="6166"/>
                  <a:pt x="24537" y="126"/>
                  <a:pt x="24437" y="0"/>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2019949" y="1857875"/>
            <a:ext cx="742253" cy="736251"/>
          </a:xfrm>
          <a:custGeom>
            <a:rect b="b" l="l" r="r" t="t"/>
            <a:pathLst>
              <a:path extrusionOk="0" h="12332" w="12432">
                <a:moveTo>
                  <a:pt x="6166" y="1"/>
                </a:moveTo>
                <a:cubicBezTo>
                  <a:pt x="2808" y="1"/>
                  <a:pt x="1" y="2733"/>
                  <a:pt x="1" y="6166"/>
                </a:cubicBezTo>
                <a:cubicBezTo>
                  <a:pt x="1" y="9625"/>
                  <a:pt x="2808" y="12332"/>
                  <a:pt x="6166" y="12332"/>
                </a:cubicBezTo>
                <a:cubicBezTo>
                  <a:pt x="9600" y="12332"/>
                  <a:pt x="12432" y="9625"/>
                  <a:pt x="12432" y="6166"/>
                </a:cubicBezTo>
                <a:cubicBezTo>
                  <a:pt x="12432" y="2733"/>
                  <a:pt x="9600" y="1"/>
                  <a:pt x="6166" y="1"/>
                </a:cubicBezTo>
                <a:close/>
              </a:path>
            </a:pathLst>
          </a:custGeom>
          <a:solidFill>
            <a:srgbClr val="01879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26"/>
          <p:cNvGrpSpPr/>
          <p:nvPr/>
        </p:nvGrpSpPr>
        <p:grpSpPr>
          <a:xfrm>
            <a:off x="2224300" y="2060508"/>
            <a:ext cx="333562" cy="330991"/>
            <a:chOff x="-50524250" y="2686150"/>
            <a:chExt cx="301675" cy="299350"/>
          </a:xfrm>
        </p:grpSpPr>
        <p:sp>
          <p:nvSpPr>
            <p:cNvPr id="1145" name="Google Shape;1145;p26"/>
            <p:cNvSpPr/>
            <p:nvPr/>
          </p:nvSpPr>
          <p:spPr>
            <a:xfrm>
              <a:off x="-50488025" y="2792500"/>
              <a:ext cx="18150" cy="52800"/>
            </a:xfrm>
            <a:custGeom>
              <a:rect b="b" l="l" r="r" t="t"/>
              <a:pathLst>
                <a:path extrusionOk="0" h="2112" w="726">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50488025" y="2897250"/>
              <a:ext cx="18150" cy="53600"/>
            </a:xfrm>
            <a:custGeom>
              <a:rect b="b" l="l" r="r" t="t"/>
              <a:pathLst>
                <a:path extrusionOk="0" h="2144" w="726">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50488025" y="2861825"/>
              <a:ext cx="18150" cy="18125"/>
            </a:xfrm>
            <a:custGeom>
              <a:rect b="b" l="l" r="r" t="t"/>
              <a:pathLst>
                <a:path extrusionOk="0" h="725" w="726">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50524250" y="2686150"/>
              <a:ext cx="301675" cy="52825"/>
            </a:xfrm>
            <a:custGeom>
              <a:rect b="b" l="l" r="r" t="t"/>
              <a:pathLst>
                <a:path extrusionOk="0" h="2113" w="12067">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50523475" y="2757075"/>
              <a:ext cx="300900" cy="228425"/>
            </a:xfrm>
            <a:custGeom>
              <a:rect b="b" l="l" r="r" t="t"/>
              <a:pathLst>
                <a:path extrusionOk="0" h="9137" w="12036">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50453375" y="2792500"/>
              <a:ext cx="194575" cy="158350"/>
            </a:xfrm>
            <a:custGeom>
              <a:rect b="b" l="l" r="r" t="t"/>
              <a:pathLst>
                <a:path extrusionOk="0" h="6334" w="7783">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26"/>
          <p:cNvGrpSpPr/>
          <p:nvPr/>
        </p:nvGrpSpPr>
        <p:grpSpPr>
          <a:xfrm>
            <a:off x="6439313" y="2099718"/>
            <a:ext cx="331821" cy="252570"/>
            <a:chOff x="-47527350" y="2747625"/>
            <a:chExt cx="300100" cy="228425"/>
          </a:xfrm>
        </p:grpSpPr>
        <p:sp>
          <p:nvSpPr>
            <p:cNvPr id="1152" name="Google Shape;1152;p26"/>
            <p:cNvSpPr/>
            <p:nvPr/>
          </p:nvSpPr>
          <p:spPr>
            <a:xfrm>
              <a:off x="-47475350" y="2782275"/>
              <a:ext cx="124450" cy="124475"/>
            </a:xfrm>
            <a:custGeom>
              <a:rect b="b" l="l" r="r" t="t"/>
              <a:pathLst>
                <a:path extrusionOk="0" h="4979" w="4978">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6"/>
            <p:cNvSpPr/>
            <p:nvPr/>
          </p:nvSpPr>
          <p:spPr>
            <a:xfrm>
              <a:off x="-47333600" y="278227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6"/>
            <p:cNvSpPr/>
            <p:nvPr/>
          </p:nvSpPr>
          <p:spPr>
            <a:xfrm>
              <a:off x="-47333600" y="2817725"/>
              <a:ext cx="53600" cy="18125"/>
            </a:xfrm>
            <a:custGeom>
              <a:rect b="b" l="l" r="r" t="t"/>
              <a:pathLst>
                <a:path extrusionOk="0" h="725" w="2144">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47333600" y="2852375"/>
              <a:ext cx="53600" cy="17350"/>
            </a:xfrm>
            <a:custGeom>
              <a:rect b="b" l="l" r="r" t="t"/>
              <a:pathLst>
                <a:path extrusionOk="0" h="694" w="2144">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47333600" y="2887800"/>
              <a:ext cx="53600" cy="17375"/>
            </a:xfrm>
            <a:custGeom>
              <a:rect b="b" l="l" r="r" t="t"/>
              <a:pathLst>
                <a:path extrusionOk="0" h="695" w="2144">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47527350" y="2747625"/>
              <a:ext cx="300100" cy="228425"/>
            </a:xfrm>
            <a:custGeom>
              <a:rect b="b" l="l" r="r" t="t"/>
              <a:pathLst>
                <a:path extrusionOk="0" h="9137" w="12004">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26"/>
          <p:cNvSpPr txBox="1"/>
          <p:nvPr>
            <p:ph idx="4294967295" type="subTitle"/>
          </p:nvPr>
        </p:nvSpPr>
        <p:spPr>
          <a:xfrm>
            <a:off x="3171638" y="2868900"/>
            <a:ext cx="1337400" cy="1350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1100">
                <a:solidFill>
                  <a:schemeClr val="accent5"/>
                </a:solidFill>
              </a:rPr>
              <a:t>Analyze Data</a:t>
            </a:r>
            <a:br>
              <a:rPr lang="es" sz="1100"/>
            </a:br>
            <a:r>
              <a:rPr lang="es" sz="1000"/>
              <a:t>This system subtracts keywords from descriptions of targeted courses and personal data. </a:t>
            </a:r>
            <a:endParaRPr sz="1000"/>
          </a:p>
        </p:txBody>
      </p:sp>
      <p:sp>
        <p:nvSpPr>
          <p:cNvPr id="1159" name="Google Shape;1159;p26"/>
          <p:cNvSpPr txBox="1"/>
          <p:nvPr>
            <p:ph idx="4294967295" type="subTitle"/>
          </p:nvPr>
        </p:nvSpPr>
        <p:spPr>
          <a:xfrm>
            <a:off x="1525025" y="2868900"/>
            <a:ext cx="1570200" cy="1128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1100">
                <a:solidFill>
                  <a:srgbClr val="018790"/>
                </a:solidFill>
              </a:rPr>
              <a:t>Questionnaire</a:t>
            </a:r>
            <a:br>
              <a:rPr lang="es" sz="1100"/>
            </a:br>
            <a:r>
              <a:rPr lang="es" sz="1000"/>
              <a:t>Use input function to create a temporary questionnaire in python to get student’s personal interest data.</a:t>
            </a:r>
            <a:endParaRPr sz="1000"/>
          </a:p>
        </p:txBody>
      </p:sp>
      <p:sp>
        <p:nvSpPr>
          <p:cNvPr id="1160" name="Google Shape;1160;p26"/>
          <p:cNvSpPr txBox="1"/>
          <p:nvPr>
            <p:ph idx="4294967295" type="subTitle"/>
          </p:nvPr>
        </p:nvSpPr>
        <p:spPr>
          <a:xfrm>
            <a:off x="4585438" y="2868900"/>
            <a:ext cx="1257300" cy="92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1100">
                <a:solidFill>
                  <a:srgbClr val="F54132"/>
                </a:solidFill>
              </a:rPr>
              <a:t>Find Similarity</a:t>
            </a:r>
            <a:br>
              <a:rPr lang="es" sz="1100"/>
            </a:br>
            <a:r>
              <a:rPr lang="es" sz="1000"/>
              <a:t>A designed system scores every course based on their similarity.</a:t>
            </a:r>
            <a:endParaRPr sz="1000"/>
          </a:p>
        </p:txBody>
      </p:sp>
      <p:sp>
        <p:nvSpPr>
          <p:cNvPr id="1161" name="Google Shape;1161;p26"/>
          <p:cNvSpPr txBox="1"/>
          <p:nvPr>
            <p:ph idx="4294967295" type="subTitle"/>
          </p:nvPr>
        </p:nvSpPr>
        <p:spPr>
          <a:xfrm>
            <a:off x="6016175" y="2868900"/>
            <a:ext cx="1150500" cy="929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1100">
                <a:solidFill>
                  <a:schemeClr val="accent6"/>
                </a:solidFill>
              </a:rPr>
              <a:t>Print Output</a:t>
            </a:r>
            <a:br>
              <a:rPr lang="es" sz="1100"/>
            </a:br>
            <a:r>
              <a:rPr lang="es" sz="1000"/>
              <a:t>Recommend the top three courses based on the rank of scores.</a:t>
            </a:r>
            <a:endParaRPr sz="1000"/>
          </a:p>
        </p:txBody>
      </p:sp>
      <p:sp>
        <p:nvSpPr>
          <p:cNvPr id="1162" name="Google Shape;1162;p26"/>
          <p:cNvSpPr/>
          <p:nvPr/>
        </p:nvSpPr>
        <p:spPr>
          <a:xfrm>
            <a:off x="3599742" y="2043299"/>
            <a:ext cx="367261" cy="365438"/>
          </a:xfrm>
          <a:custGeom>
            <a:rect b="b" l="l" r="r" t="t"/>
            <a:pathLst>
              <a:path extrusionOk="0" h="12634" w="12697">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3" name="Google Shape;1163;p26"/>
          <p:cNvGrpSpPr/>
          <p:nvPr/>
        </p:nvGrpSpPr>
        <p:grpSpPr>
          <a:xfrm>
            <a:off x="5005686" y="2040555"/>
            <a:ext cx="372749" cy="370909"/>
            <a:chOff x="-42994575" y="3950300"/>
            <a:chExt cx="319025" cy="317450"/>
          </a:xfrm>
        </p:grpSpPr>
        <p:sp>
          <p:nvSpPr>
            <p:cNvPr id="1164" name="Google Shape;1164;p26"/>
            <p:cNvSpPr/>
            <p:nvPr/>
          </p:nvSpPr>
          <p:spPr>
            <a:xfrm>
              <a:off x="-42930775" y="4225200"/>
              <a:ext cx="191425" cy="42550"/>
            </a:xfrm>
            <a:custGeom>
              <a:rect b="b" l="l" r="r" t="t"/>
              <a:pathLst>
                <a:path extrusionOk="0" h="1702" w="7657">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42908725" y="4163750"/>
              <a:ext cx="148900" cy="42550"/>
            </a:xfrm>
            <a:custGeom>
              <a:rect b="b" l="l" r="r" t="t"/>
              <a:pathLst>
                <a:path extrusionOk="0" h="1702" w="5956">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42994575" y="3950300"/>
              <a:ext cx="319025" cy="211125"/>
            </a:xfrm>
            <a:custGeom>
              <a:rect b="b" l="l" r="r" t="t"/>
              <a:pathLst>
                <a:path extrusionOk="0" h="8445" w="12761">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grpSp>
        <p:nvGrpSpPr>
          <p:cNvPr id="1171" name="Google Shape;1171;p27"/>
          <p:cNvGrpSpPr/>
          <p:nvPr/>
        </p:nvGrpSpPr>
        <p:grpSpPr>
          <a:xfrm>
            <a:off x="3375638" y="1480538"/>
            <a:ext cx="2392731" cy="2380034"/>
            <a:chOff x="3375638" y="1381738"/>
            <a:chExt cx="2392731" cy="2380034"/>
          </a:xfrm>
        </p:grpSpPr>
        <p:grpSp>
          <p:nvGrpSpPr>
            <p:cNvPr id="1172" name="Google Shape;1172;p27"/>
            <p:cNvGrpSpPr/>
            <p:nvPr/>
          </p:nvGrpSpPr>
          <p:grpSpPr>
            <a:xfrm>
              <a:off x="3375638" y="1381738"/>
              <a:ext cx="1090308" cy="1083256"/>
              <a:chOff x="3375638" y="1381738"/>
              <a:chExt cx="1090308" cy="1083256"/>
            </a:xfrm>
          </p:grpSpPr>
          <p:sp>
            <p:nvSpPr>
              <p:cNvPr id="1173" name="Google Shape;1173;p27"/>
              <p:cNvSpPr/>
              <p:nvPr/>
            </p:nvSpPr>
            <p:spPr>
              <a:xfrm>
                <a:off x="3576449" y="1575495"/>
                <a:ext cx="347901" cy="347901"/>
              </a:xfrm>
              <a:custGeom>
                <a:rect b="b" l="l" r="r" t="t"/>
                <a:pathLst>
                  <a:path extrusionOk="0" h="6166" w="6166">
                    <a:moveTo>
                      <a:pt x="0" y="0"/>
                    </a:moveTo>
                    <a:lnTo>
                      <a:pt x="1679" y="6166"/>
                    </a:lnTo>
                    <a:lnTo>
                      <a:pt x="6166" y="1579"/>
                    </a:lnTo>
                    <a:lnTo>
                      <a:pt x="0" y="0"/>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3375638" y="1381738"/>
                <a:ext cx="1090308" cy="1083256"/>
              </a:xfrm>
              <a:custGeom>
                <a:rect b="b" l="l" r="r" t="t"/>
                <a:pathLst>
                  <a:path extrusionOk="0" h="19199" w="19324">
                    <a:moveTo>
                      <a:pt x="19324" y="1"/>
                    </a:moveTo>
                    <a:cubicBezTo>
                      <a:pt x="8672" y="1"/>
                      <a:pt x="0" y="8672"/>
                      <a:pt x="0" y="19199"/>
                    </a:cubicBezTo>
                    <a:lnTo>
                      <a:pt x="19324" y="19199"/>
                    </a:lnTo>
                    <a:lnTo>
                      <a:pt x="19324" y="1"/>
                    </a:ln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3676826" y="1646194"/>
                <a:ext cx="701445" cy="701445"/>
              </a:xfrm>
              <a:custGeom>
                <a:rect b="b" l="l" r="r" t="t"/>
                <a:pathLst>
                  <a:path extrusionOk="0" h="12432" w="12432">
                    <a:moveTo>
                      <a:pt x="6266" y="0"/>
                    </a:moveTo>
                    <a:cubicBezTo>
                      <a:pt x="2808" y="0"/>
                      <a:pt x="1" y="2732"/>
                      <a:pt x="1" y="6166"/>
                    </a:cubicBezTo>
                    <a:cubicBezTo>
                      <a:pt x="1" y="9624"/>
                      <a:pt x="2808" y="12431"/>
                      <a:pt x="6266" y="12431"/>
                    </a:cubicBezTo>
                    <a:cubicBezTo>
                      <a:pt x="9600" y="12431"/>
                      <a:pt x="12432" y="9624"/>
                      <a:pt x="12432" y="6166"/>
                    </a:cubicBezTo>
                    <a:cubicBezTo>
                      <a:pt x="12432" y="2732"/>
                      <a:pt x="9600" y="0"/>
                      <a:pt x="6266"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7"/>
              <p:cNvSpPr/>
              <p:nvPr/>
            </p:nvSpPr>
            <p:spPr>
              <a:xfrm>
                <a:off x="3752424" y="1721549"/>
                <a:ext cx="548855" cy="545097"/>
              </a:xfrm>
              <a:custGeom>
                <a:rect b="b" l="l" r="r" t="t"/>
                <a:pathLst>
                  <a:path extrusionOk="0" h="10878" w="10953">
                    <a:moveTo>
                      <a:pt x="5539" y="0"/>
                    </a:moveTo>
                    <a:cubicBezTo>
                      <a:pt x="2507" y="0"/>
                      <a:pt x="0" y="2406"/>
                      <a:pt x="0" y="5439"/>
                    </a:cubicBezTo>
                    <a:cubicBezTo>
                      <a:pt x="0" y="8471"/>
                      <a:pt x="2507" y="10877"/>
                      <a:pt x="5539" y="10877"/>
                    </a:cubicBezTo>
                    <a:cubicBezTo>
                      <a:pt x="8447" y="10877"/>
                      <a:pt x="10953" y="8471"/>
                      <a:pt x="10953" y="5439"/>
                    </a:cubicBezTo>
                    <a:cubicBezTo>
                      <a:pt x="10953" y="2406"/>
                      <a:pt x="8447" y="0"/>
                      <a:pt x="5539" y="0"/>
                    </a:cubicBezTo>
                    <a:close/>
                  </a:path>
                </a:pathLst>
              </a:cu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27"/>
            <p:cNvGrpSpPr/>
            <p:nvPr/>
          </p:nvGrpSpPr>
          <p:grpSpPr>
            <a:xfrm>
              <a:off x="4683703" y="1381738"/>
              <a:ext cx="1084666" cy="1083256"/>
              <a:chOff x="4683703" y="1381738"/>
              <a:chExt cx="1084666" cy="1083256"/>
            </a:xfrm>
          </p:grpSpPr>
          <p:sp>
            <p:nvSpPr>
              <p:cNvPr id="1178" name="Google Shape;1178;p27"/>
              <p:cNvSpPr/>
              <p:nvPr/>
            </p:nvSpPr>
            <p:spPr>
              <a:xfrm>
                <a:off x="5232365" y="1558512"/>
                <a:ext cx="347958" cy="347901"/>
              </a:xfrm>
              <a:custGeom>
                <a:rect b="b" l="l" r="r" t="t"/>
                <a:pathLst>
                  <a:path extrusionOk="0" h="6166" w="6167">
                    <a:moveTo>
                      <a:pt x="6166" y="0"/>
                    </a:moveTo>
                    <a:lnTo>
                      <a:pt x="1" y="1655"/>
                    </a:lnTo>
                    <a:lnTo>
                      <a:pt x="4487" y="6166"/>
                    </a:lnTo>
                    <a:lnTo>
                      <a:pt x="6166" y="0"/>
                    </a:ln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a:off x="4683703" y="1381738"/>
                <a:ext cx="1084666" cy="1083256"/>
              </a:xfrm>
              <a:custGeom>
                <a:rect b="b" l="l" r="r" t="t"/>
                <a:pathLst>
                  <a:path extrusionOk="0" h="19199" w="19224">
                    <a:moveTo>
                      <a:pt x="0" y="1"/>
                    </a:moveTo>
                    <a:lnTo>
                      <a:pt x="0" y="19199"/>
                    </a:lnTo>
                    <a:lnTo>
                      <a:pt x="19224" y="19199"/>
                    </a:lnTo>
                    <a:cubicBezTo>
                      <a:pt x="19224" y="8672"/>
                      <a:pt x="10552" y="1"/>
                      <a:pt x="0" y="1"/>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7"/>
              <p:cNvSpPr/>
              <p:nvPr/>
            </p:nvSpPr>
            <p:spPr>
              <a:xfrm>
                <a:off x="4754401" y="1646194"/>
                <a:ext cx="695802" cy="701445"/>
              </a:xfrm>
              <a:custGeom>
                <a:rect b="b" l="l" r="r" t="t"/>
                <a:pathLst>
                  <a:path extrusionOk="0" h="12432" w="12332">
                    <a:moveTo>
                      <a:pt x="6166" y="0"/>
                    </a:moveTo>
                    <a:cubicBezTo>
                      <a:pt x="2732" y="0"/>
                      <a:pt x="1" y="2732"/>
                      <a:pt x="1" y="6166"/>
                    </a:cubicBezTo>
                    <a:cubicBezTo>
                      <a:pt x="1" y="9624"/>
                      <a:pt x="2732" y="12431"/>
                      <a:pt x="6166" y="12431"/>
                    </a:cubicBezTo>
                    <a:cubicBezTo>
                      <a:pt x="9625" y="12431"/>
                      <a:pt x="12331" y="9624"/>
                      <a:pt x="12331" y="6166"/>
                    </a:cubicBezTo>
                    <a:cubicBezTo>
                      <a:pt x="12331" y="2732"/>
                      <a:pt x="9625" y="0"/>
                      <a:pt x="6166"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7"/>
              <p:cNvSpPr/>
              <p:nvPr/>
            </p:nvSpPr>
            <p:spPr>
              <a:xfrm>
                <a:off x="4829750" y="1721549"/>
                <a:ext cx="545097" cy="545097"/>
              </a:xfrm>
              <a:custGeom>
                <a:rect b="b" l="l" r="r" t="t"/>
                <a:pathLst>
                  <a:path extrusionOk="0" h="10878" w="10878">
                    <a:moveTo>
                      <a:pt x="5439" y="0"/>
                    </a:moveTo>
                    <a:cubicBezTo>
                      <a:pt x="2406" y="0"/>
                      <a:pt x="0" y="2406"/>
                      <a:pt x="0" y="5439"/>
                    </a:cubicBezTo>
                    <a:cubicBezTo>
                      <a:pt x="0" y="8471"/>
                      <a:pt x="2406" y="10877"/>
                      <a:pt x="5439" y="10877"/>
                    </a:cubicBezTo>
                    <a:cubicBezTo>
                      <a:pt x="8472" y="10877"/>
                      <a:pt x="10878" y="8471"/>
                      <a:pt x="10878" y="5439"/>
                    </a:cubicBezTo>
                    <a:cubicBezTo>
                      <a:pt x="10878" y="2406"/>
                      <a:pt x="8472" y="0"/>
                      <a:pt x="5439" y="0"/>
                    </a:cubicBezTo>
                    <a:close/>
                  </a:path>
                </a:pathLst>
              </a:cu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7"/>
            <p:cNvGrpSpPr/>
            <p:nvPr/>
          </p:nvGrpSpPr>
          <p:grpSpPr>
            <a:xfrm>
              <a:off x="3394032" y="2665764"/>
              <a:ext cx="1083256" cy="1090365"/>
              <a:chOff x="3394032" y="2665764"/>
              <a:chExt cx="1083256" cy="1090365"/>
            </a:xfrm>
          </p:grpSpPr>
          <p:sp>
            <p:nvSpPr>
              <p:cNvPr id="1183" name="Google Shape;1183;p27"/>
              <p:cNvSpPr/>
              <p:nvPr/>
            </p:nvSpPr>
            <p:spPr>
              <a:xfrm>
                <a:off x="3587733" y="3231408"/>
                <a:ext cx="347958" cy="347958"/>
              </a:xfrm>
              <a:custGeom>
                <a:rect b="b" l="l" r="r" t="t"/>
                <a:pathLst>
                  <a:path extrusionOk="0" h="6167" w="6167">
                    <a:moveTo>
                      <a:pt x="1680" y="1"/>
                    </a:moveTo>
                    <a:lnTo>
                      <a:pt x="1" y="6166"/>
                    </a:lnTo>
                    <a:lnTo>
                      <a:pt x="6166" y="4487"/>
                    </a:lnTo>
                    <a:lnTo>
                      <a:pt x="1680"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3394032" y="2665764"/>
                <a:ext cx="1083256" cy="1090365"/>
              </a:xfrm>
              <a:custGeom>
                <a:rect b="b" l="l" r="r" t="t"/>
                <a:pathLst>
                  <a:path extrusionOk="0" h="19325" w="19199">
                    <a:moveTo>
                      <a:pt x="0" y="1"/>
                    </a:moveTo>
                    <a:cubicBezTo>
                      <a:pt x="0" y="10652"/>
                      <a:pt x="8672" y="19324"/>
                      <a:pt x="19198" y="19324"/>
                    </a:cubicBezTo>
                    <a:lnTo>
                      <a:pt x="19198" y="1"/>
                    </a:ln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3676826" y="2766197"/>
                <a:ext cx="701445" cy="695746"/>
              </a:xfrm>
              <a:custGeom>
                <a:rect b="b" l="l" r="r" t="t"/>
                <a:pathLst>
                  <a:path extrusionOk="0" h="12331" w="12432">
                    <a:moveTo>
                      <a:pt x="6266" y="0"/>
                    </a:moveTo>
                    <a:cubicBezTo>
                      <a:pt x="2808" y="0"/>
                      <a:pt x="1" y="2707"/>
                      <a:pt x="1" y="6166"/>
                    </a:cubicBezTo>
                    <a:cubicBezTo>
                      <a:pt x="1" y="9599"/>
                      <a:pt x="2808" y="12331"/>
                      <a:pt x="6266" y="12331"/>
                    </a:cubicBezTo>
                    <a:cubicBezTo>
                      <a:pt x="9600" y="12331"/>
                      <a:pt x="12432" y="9599"/>
                      <a:pt x="12432" y="6166"/>
                    </a:cubicBezTo>
                    <a:cubicBezTo>
                      <a:pt x="12432" y="2707"/>
                      <a:pt x="9600" y="0"/>
                      <a:pt x="6266" y="0"/>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3752413" y="2841425"/>
                <a:ext cx="548855" cy="543894"/>
              </a:xfrm>
              <a:custGeom>
                <a:rect b="b" l="l" r="r" t="t"/>
                <a:pathLst>
                  <a:path extrusionOk="0" h="10854" w="10953">
                    <a:moveTo>
                      <a:pt x="5539" y="1"/>
                    </a:moveTo>
                    <a:cubicBezTo>
                      <a:pt x="2507" y="1"/>
                      <a:pt x="0" y="2407"/>
                      <a:pt x="0" y="5440"/>
                    </a:cubicBezTo>
                    <a:cubicBezTo>
                      <a:pt x="0" y="8472"/>
                      <a:pt x="2507" y="10853"/>
                      <a:pt x="5539" y="10853"/>
                    </a:cubicBezTo>
                    <a:cubicBezTo>
                      <a:pt x="8447" y="10853"/>
                      <a:pt x="10953" y="8472"/>
                      <a:pt x="10953" y="5440"/>
                    </a:cubicBezTo>
                    <a:cubicBezTo>
                      <a:pt x="10953" y="2407"/>
                      <a:pt x="8447" y="1"/>
                      <a:pt x="5539" y="1"/>
                    </a:cubicBezTo>
                    <a:close/>
                  </a:path>
                </a:pathLst>
              </a:cu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7" name="Google Shape;1187;p27"/>
            <p:cNvGrpSpPr/>
            <p:nvPr/>
          </p:nvGrpSpPr>
          <p:grpSpPr>
            <a:xfrm>
              <a:off x="4672362" y="2677105"/>
              <a:ext cx="1084723" cy="1084666"/>
              <a:chOff x="4672362" y="2677105"/>
              <a:chExt cx="1084723" cy="1084666"/>
            </a:xfrm>
          </p:grpSpPr>
          <p:sp>
            <p:nvSpPr>
              <p:cNvPr id="1188" name="Google Shape;1188;p27"/>
              <p:cNvSpPr/>
              <p:nvPr/>
            </p:nvSpPr>
            <p:spPr>
              <a:xfrm>
                <a:off x="5243706" y="3220123"/>
                <a:ext cx="347901" cy="347901"/>
              </a:xfrm>
              <a:custGeom>
                <a:rect b="b" l="l" r="r" t="t"/>
                <a:pathLst>
                  <a:path extrusionOk="0" h="6166" w="6166">
                    <a:moveTo>
                      <a:pt x="4486" y="0"/>
                    </a:moveTo>
                    <a:lnTo>
                      <a:pt x="0" y="4486"/>
                    </a:lnTo>
                    <a:lnTo>
                      <a:pt x="6166" y="6166"/>
                    </a:lnTo>
                    <a:lnTo>
                      <a:pt x="6166" y="6166"/>
                    </a:lnTo>
                    <a:lnTo>
                      <a:pt x="4486" y="0"/>
                    </a:ln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7"/>
              <p:cNvSpPr/>
              <p:nvPr/>
            </p:nvSpPr>
            <p:spPr>
              <a:xfrm>
                <a:off x="4672362" y="2677105"/>
                <a:ext cx="1084723" cy="1084666"/>
              </a:xfrm>
              <a:custGeom>
                <a:rect b="b" l="l" r="r" t="t"/>
                <a:pathLst>
                  <a:path extrusionOk="0" h="19224" w="19225">
                    <a:moveTo>
                      <a:pt x="1" y="0"/>
                    </a:moveTo>
                    <a:lnTo>
                      <a:pt x="1" y="19223"/>
                    </a:lnTo>
                    <a:cubicBezTo>
                      <a:pt x="10653" y="19223"/>
                      <a:pt x="19224" y="10652"/>
                      <a:pt x="19224" y="0"/>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7"/>
              <p:cNvSpPr/>
              <p:nvPr/>
            </p:nvSpPr>
            <p:spPr>
              <a:xfrm>
                <a:off x="4754401" y="2766197"/>
                <a:ext cx="695802" cy="695746"/>
              </a:xfrm>
              <a:custGeom>
                <a:rect b="b" l="l" r="r" t="t"/>
                <a:pathLst>
                  <a:path extrusionOk="0" h="12331" w="12332">
                    <a:moveTo>
                      <a:pt x="6166" y="0"/>
                    </a:moveTo>
                    <a:cubicBezTo>
                      <a:pt x="2732" y="0"/>
                      <a:pt x="1" y="2707"/>
                      <a:pt x="1" y="6166"/>
                    </a:cubicBezTo>
                    <a:cubicBezTo>
                      <a:pt x="1" y="9599"/>
                      <a:pt x="2732" y="12331"/>
                      <a:pt x="6166" y="12331"/>
                    </a:cubicBezTo>
                    <a:cubicBezTo>
                      <a:pt x="9625" y="12331"/>
                      <a:pt x="12331" y="9599"/>
                      <a:pt x="12331" y="6166"/>
                    </a:cubicBezTo>
                    <a:cubicBezTo>
                      <a:pt x="12331" y="2707"/>
                      <a:pt x="9625" y="0"/>
                      <a:pt x="6166" y="0"/>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7"/>
              <p:cNvSpPr/>
              <p:nvPr/>
            </p:nvSpPr>
            <p:spPr>
              <a:xfrm>
                <a:off x="4827875" y="2839542"/>
                <a:ext cx="548849" cy="547666"/>
              </a:xfrm>
              <a:custGeom>
                <a:rect b="b" l="l" r="r" t="t"/>
                <a:pathLst>
                  <a:path extrusionOk="0" h="10854" w="10878">
                    <a:moveTo>
                      <a:pt x="5439" y="1"/>
                    </a:moveTo>
                    <a:cubicBezTo>
                      <a:pt x="2406" y="1"/>
                      <a:pt x="0" y="2407"/>
                      <a:pt x="0" y="5440"/>
                    </a:cubicBezTo>
                    <a:cubicBezTo>
                      <a:pt x="0" y="8472"/>
                      <a:pt x="2406" y="10853"/>
                      <a:pt x="5439" y="10853"/>
                    </a:cubicBezTo>
                    <a:cubicBezTo>
                      <a:pt x="8472" y="10853"/>
                      <a:pt x="10878" y="8472"/>
                      <a:pt x="10878" y="5440"/>
                    </a:cubicBezTo>
                    <a:cubicBezTo>
                      <a:pt x="10878" y="2407"/>
                      <a:pt x="8472" y="1"/>
                      <a:pt x="5439" y="1"/>
                    </a:cubicBezTo>
                    <a:close/>
                  </a:path>
                </a:pathLst>
              </a:custGeom>
              <a:solidFill>
                <a:schemeClr val="l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2" name="Google Shape;1192;p27"/>
          <p:cNvSpPr txBox="1"/>
          <p:nvPr>
            <p:ph type="ctrTitle"/>
          </p:nvPr>
        </p:nvSpPr>
        <p:spPr>
          <a:xfrm flipH="1">
            <a:off x="770700" y="468450"/>
            <a:ext cx="8095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Capstone project directions</a:t>
            </a:r>
            <a:endParaRPr/>
          </a:p>
        </p:txBody>
      </p:sp>
      <p:sp>
        <p:nvSpPr>
          <p:cNvPr id="1193" name="Google Shape;1193;p27"/>
          <p:cNvSpPr txBox="1"/>
          <p:nvPr>
            <p:ph idx="4294967295" type="subTitle"/>
          </p:nvPr>
        </p:nvSpPr>
        <p:spPr>
          <a:xfrm>
            <a:off x="832875" y="3369550"/>
            <a:ext cx="2604900" cy="10641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s" sz="1200">
                <a:solidFill>
                  <a:schemeClr val="accent4"/>
                </a:solidFill>
              </a:rPr>
              <a:t>Academic Research</a:t>
            </a:r>
            <a:endParaRPr sz="1200">
              <a:solidFill>
                <a:schemeClr val="accent4"/>
              </a:solidFill>
            </a:endParaRPr>
          </a:p>
          <a:p>
            <a:pPr indent="0" lvl="0" marL="0" rtl="0" algn="r">
              <a:lnSpc>
                <a:spcPct val="100000"/>
              </a:lnSpc>
              <a:spcBef>
                <a:spcPts val="0"/>
              </a:spcBef>
              <a:spcAft>
                <a:spcPts val="0"/>
              </a:spcAft>
              <a:buNone/>
            </a:pPr>
            <a:r>
              <a:rPr lang="es" sz="1200"/>
              <a:t>Queen’s University</a:t>
            </a:r>
            <a:endParaRPr sz="1200"/>
          </a:p>
          <a:p>
            <a:pPr indent="0" lvl="0" marL="0" rtl="0" algn="r">
              <a:lnSpc>
                <a:spcPct val="100000"/>
              </a:lnSpc>
              <a:spcBef>
                <a:spcPts val="0"/>
              </a:spcBef>
              <a:spcAft>
                <a:spcPts val="0"/>
              </a:spcAft>
              <a:buNone/>
            </a:pPr>
            <a:r>
              <a:rPr lang="es" sz="1200"/>
              <a:t>McGill University</a:t>
            </a:r>
            <a:endParaRPr sz="1200"/>
          </a:p>
          <a:p>
            <a:pPr indent="0" lvl="0" marL="0" rtl="0" algn="r">
              <a:lnSpc>
                <a:spcPct val="100000"/>
              </a:lnSpc>
              <a:spcBef>
                <a:spcPts val="0"/>
              </a:spcBef>
              <a:spcAft>
                <a:spcPts val="0"/>
              </a:spcAft>
              <a:buNone/>
            </a:pPr>
            <a:r>
              <a:rPr lang="es" sz="1200"/>
              <a:t>University of Toronto</a:t>
            </a:r>
            <a:endParaRPr sz="1200"/>
          </a:p>
        </p:txBody>
      </p:sp>
      <p:sp>
        <p:nvSpPr>
          <p:cNvPr id="1194" name="Google Shape;1194;p27"/>
          <p:cNvSpPr txBox="1"/>
          <p:nvPr>
            <p:ph idx="4294967295" type="subTitle"/>
          </p:nvPr>
        </p:nvSpPr>
        <p:spPr>
          <a:xfrm>
            <a:off x="1078850" y="1183650"/>
            <a:ext cx="2296800" cy="9009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0"/>
              </a:spcAft>
              <a:buNone/>
            </a:pPr>
            <a:r>
              <a:rPr lang="es" sz="1200">
                <a:solidFill>
                  <a:schemeClr val="accent5"/>
                </a:solidFill>
              </a:rPr>
              <a:t>Financial Analysis Field</a:t>
            </a:r>
            <a:br>
              <a:rPr lang="es" sz="1200"/>
            </a:br>
            <a:r>
              <a:rPr lang="es" sz="1200"/>
              <a:t>RBC </a:t>
            </a:r>
            <a:endParaRPr sz="1200"/>
          </a:p>
          <a:p>
            <a:pPr indent="0" lvl="0" marL="0" rtl="0" algn="r">
              <a:lnSpc>
                <a:spcPct val="100000"/>
              </a:lnSpc>
              <a:spcBef>
                <a:spcPts val="0"/>
              </a:spcBef>
              <a:spcAft>
                <a:spcPts val="0"/>
              </a:spcAft>
              <a:buNone/>
            </a:pPr>
            <a:r>
              <a:rPr lang="es" sz="1200"/>
              <a:t>CIBC </a:t>
            </a:r>
            <a:endParaRPr sz="1200"/>
          </a:p>
          <a:p>
            <a:pPr indent="0" lvl="0" marL="0" rtl="0" algn="r">
              <a:lnSpc>
                <a:spcPct val="100000"/>
              </a:lnSpc>
              <a:spcBef>
                <a:spcPts val="0"/>
              </a:spcBef>
              <a:spcAft>
                <a:spcPts val="0"/>
              </a:spcAft>
              <a:buNone/>
            </a:pPr>
            <a:r>
              <a:rPr lang="es" sz="1200"/>
              <a:t> Scotia</a:t>
            </a:r>
            <a:r>
              <a:rPr b="1" lang="es" sz="1200"/>
              <a:t> </a:t>
            </a:r>
            <a:endParaRPr b="1" sz="1200"/>
          </a:p>
          <a:p>
            <a:pPr indent="0" lvl="0" marL="0" rtl="0" algn="r">
              <a:lnSpc>
                <a:spcPct val="100000"/>
              </a:lnSpc>
              <a:spcBef>
                <a:spcPts val="0"/>
              </a:spcBef>
              <a:spcAft>
                <a:spcPts val="0"/>
              </a:spcAft>
              <a:buNone/>
            </a:pPr>
            <a:r>
              <a:t/>
            </a:r>
            <a:endParaRPr sz="1200"/>
          </a:p>
        </p:txBody>
      </p:sp>
      <p:sp>
        <p:nvSpPr>
          <p:cNvPr id="1195" name="Google Shape;1195;p27"/>
          <p:cNvSpPr txBox="1"/>
          <p:nvPr>
            <p:ph idx="4294967295" type="subTitle"/>
          </p:nvPr>
        </p:nvSpPr>
        <p:spPr>
          <a:xfrm>
            <a:off x="5737175" y="1183650"/>
            <a:ext cx="2236800" cy="8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solidFill>
                  <a:schemeClr val="accent2"/>
                </a:solidFill>
              </a:rPr>
              <a:t>Information Techniques</a:t>
            </a:r>
            <a:br>
              <a:rPr lang="es" sz="1200"/>
            </a:br>
            <a:r>
              <a:rPr lang="es" sz="1200"/>
              <a:t>Microsoft</a:t>
            </a:r>
            <a:endParaRPr sz="1200"/>
          </a:p>
          <a:p>
            <a:pPr indent="0" lvl="0" marL="0" rtl="0" algn="l">
              <a:lnSpc>
                <a:spcPct val="100000"/>
              </a:lnSpc>
              <a:spcBef>
                <a:spcPts val="0"/>
              </a:spcBef>
              <a:spcAft>
                <a:spcPts val="0"/>
              </a:spcAft>
              <a:buNone/>
            </a:pPr>
            <a:r>
              <a:rPr lang="es" sz="1200"/>
              <a:t>Pinterest</a:t>
            </a:r>
            <a:endParaRPr sz="1200"/>
          </a:p>
          <a:p>
            <a:pPr indent="0" lvl="0" marL="0" rtl="0" algn="l">
              <a:lnSpc>
                <a:spcPct val="100000"/>
              </a:lnSpc>
              <a:spcBef>
                <a:spcPts val="0"/>
              </a:spcBef>
              <a:spcAft>
                <a:spcPts val="0"/>
              </a:spcAft>
              <a:buNone/>
            </a:pPr>
            <a:r>
              <a:rPr lang="es" sz="1200"/>
              <a:t>TELUS</a:t>
            </a:r>
            <a:endParaRPr sz="1200"/>
          </a:p>
          <a:p>
            <a:pPr indent="0" lvl="0" marL="0" rtl="0" algn="l">
              <a:lnSpc>
                <a:spcPct val="100000"/>
              </a:lnSpc>
              <a:spcBef>
                <a:spcPts val="0"/>
              </a:spcBef>
              <a:spcAft>
                <a:spcPts val="0"/>
              </a:spcAft>
              <a:buNone/>
            </a:pPr>
            <a:r>
              <a:t/>
            </a:r>
            <a:endParaRPr sz="1200"/>
          </a:p>
        </p:txBody>
      </p:sp>
      <p:sp>
        <p:nvSpPr>
          <p:cNvPr id="1196" name="Google Shape;1196;p27"/>
          <p:cNvSpPr txBox="1"/>
          <p:nvPr>
            <p:ph idx="4294967295" type="subTitle"/>
          </p:nvPr>
        </p:nvSpPr>
        <p:spPr>
          <a:xfrm>
            <a:off x="5768375" y="3386950"/>
            <a:ext cx="2174400" cy="73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200">
                <a:solidFill>
                  <a:schemeClr val="lt2"/>
                </a:solidFill>
              </a:rPr>
              <a:t>A.I in Big Data</a:t>
            </a:r>
            <a:br>
              <a:rPr lang="es" sz="1200"/>
            </a:br>
            <a:r>
              <a:rPr lang="es" sz="1200"/>
              <a:t>Yelp</a:t>
            </a:r>
            <a:endParaRPr sz="1200"/>
          </a:p>
          <a:p>
            <a:pPr indent="0" lvl="0" marL="0" rtl="0" algn="l">
              <a:lnSpc>
                <a:spcPct val="100000"/>
              </a:lnSpc>
              <a:spcBef>
                <a:spcPts val="0"/>
              </a:spcBef>
              <a:spcAft>
                <a:spcPts val="0"/>
              </a:spcAft>
              <a:buNone/>
            </a:pPr>
            <a:r>
              <a:rPr lang="es" sz="1200"/>
              <a:t>Uber</a:t>
            </a:r>
            <a:endParaRPr sz="1200"/>
          </a:p>
        </p:txBody>
      </p:sp>
      <p:sp>
        <p:nvSpPr>
          <p:cNvPr id="1197" name="Google Shape;1197;p27"/>
          <p:cNvSpPr/>
          <p:nvPr/>
        </p:nvSpPr>
        <p:spPr>
          <a:xfrm>
            <a:off x="3831291" y="1913631"/>
            <a:ext cx="370009" cy="367724"/>
          </a:xfrm>
          <a:custGeom>
            <a:rect b="b" l="l" r="r" t="t"/>
            <a:pathLst>
              <a:path extrusionOk="0" h="12713" w="12792">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7"/>
          <p:cNvSpPr/>
          <p:nvPr/>
        </p:nvSpPr>
        <p:spPr>
          <a:xfrm>
            <a:off x="3888362" y="3045299"/>
            <a:ext cx="255876" cy="332545"/>
          </a:xfrm>
          <a:custGeom>
            <a:rect b="b" l="l" r="r" t="t"/>
            <a:pathLst>
              <a:path extrusionOk="0" h="12729" w="10776">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9" name="Google Shape;1199;p27"/>
          <p:cNvGrpSpPr/>
          <p:nvPr/>
        </p:nvGrpSpPr>
        <p:grpSpPr>
          <a:xfrm>
            <a:off x="4913304" y="1913581"/>
            <a:ext cx="382765" cy="367810"/>
            <a:chOff x="-62890750" y="3747425"/>
            <a:chExt cx="330825" cy="317900"/>
          </a:xfrm>
        </p:grpSpPr>
        <p:sp>
          <p:nvSpPr>
            <p:cNvPr id="1200" name="Google Shape;1200;p27"/>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7"/>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7"/>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7"/>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27"/>
          <p:cNvGrpSpPr/>
          <p:nvPr/>
        </p:nvGrpSpPr>
        <p:grpSpPr>
          <a:xfrm>
            <a:off x="4919684" y="3045300"/>
            <a:ext cx="370006" cy="332561"/>
            <a:chOff x="-61783350" y="3743950"/>
            <a:chExt cx="316650" cy="317450"/>
          </a:xfrm>
        </p:grpSpPr>
        <p:sp>
          <p:nvSpPr>
            <p:cNvPr id="1215" name="Google Shape;1215;p27"/>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28"/>
          <p:cNvSpPr txBox="1"/>
          <p:nvPr>
            <p:ph type="ctrTitle"/>
          </p:nvPr>
        </p:nvSpPr>
        <p:spPr>
          <a:xfrm>
            <a:off x="1795512" y="1545452"/>
            <a:ext cx="55530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1"/>
          <p:cNvSpPr txBox="1"/>
          <p:nvPr>
            <p:ph idx="9" type="ctrTitle"/>
          </p:nvPr>
        </p:nvSpPr>
        <p:spPr>
          <a:xfrm>
            <a:off x="4155425" y="1272250"/>
            <a:ext cx="2737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rgbClr val="F54132"/>
                </a:solidFill>
              </a:rPr>
              <a:t>TABLE OF CONTENTS</a:t>
            </a:r>
            <a:endParaRPr>
              <a:solidFill>
                <a:srgbClr val="F54132"/>
              </a:solidFill>
            </a:endParaRPr>
          </a:p>
        </p:txBody>
      </p:sp>
      <p:sp>
        <p:nvSpPr>
          <p:cNvPr id="426" name="Google Shape;426;p11"/>
          <p:cNvSpPr txBox="1"/>
          <p:nvPr>
            <p:ph type="ctrTitle"/>
          </p:nvPr>
        </p:nvSpPr>
        <p:spPr>
          <a:xfrm>
            <a:off x="4155425" y="205433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Skill Extraction</a:t>
            </a:r>
            <a:endParaRPr/>
          </a:p>
        </p:txBody>
      </p:sp>
      <p:sp>
        <p:nvSpPr>
          <p:cNvPr id="427" name="Google Shape;427;p11"/>
          <p:cNvSpPr txBox="1"/>
          <p:nvPr>
            <p:ph idx="2" type="title"/>
          </p:nvPr>
        </p:nvSpPr>
        <p:spPr>
          <a:xfrm>
            <a:off x="2319727" y="196688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Barlow Condensed"/>
                <a:ea typeface="Barlow Condensed"/>
                <a:cs typeface="Barlow Condensed"/>
                <a:sym typeface="Barlow Condensed"/>
              </a:rPr>
              <a:t>01</a:t>
            </a:r>
            <a:endParaRPr>
              <a:latin typeface="Barlow Condensed"/>
              <a:ea typeface="Barlow Condensed"/>
              <a:cs typeface="Barlow Condensed"/>
              <a:sym typeface="Barlow Condensed"/>
            </a:endParaRPr>
          </a:p>
        </p:txBody>
      </p:sp>
      <p:sp>
        <p:nvSpPr>
          <p:cNvPr id="428" name="Google Shape;428;p11"/>
          <p:cNvSpPr txBox="1"/>
          <p:nvPr>
            <p:ph idx="3" type="ctrTitle"/>
          </p:nvPr>
        </p:nvSpPr>
        <p:spPr>
          <a:xfrm>
            <a:off x="4148225" y="271958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MIE 1624 Redesign</a:t>
            </a:r>
            <a:endParaRPr/>
          </a:p>
        </p:txBody>
      </p:sp>
      <p:sp>
        <p:nvSpPr>
          <p:cNvPr id="429" name="Google Shape;429;p11"/>
          <p:cNvSpPr txBox="1"/>
          <p:nvPr>
            <p:ph idx="5" type="ctrTitle"/>
          </p:nvPr>
        </p:nvSpPr>
        <p:spPr>
          <a:xfrm>
            <a:off x="4155425" y="338483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lt1"/>
                </a:solidFill>
              </a:rPr>
              <a:t>Program &amp; Courses Description</a:t>
            </a:r>
            <a:endParaRPr/>
          </a:p>
        </p:txBody>
      </p:sp>
      <p:sp>
        <p:nvSpPr>
          <p:cNvPr id="430" name="Google Shape;430;p11"/>
          <p:cNvSpPr txBox="1"/>
          <p:nvPr>
            <p:ph idx="4" type="title"/>
          </p:nvPr>
        </p:nvSpPr>
        <p:spPr>
          <a:xfrm>
            <a:off x="2319727" y="263213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Barlow Condensed"/>
                <a:ea typeface="Barlow Condensed"/>
                <a:cs typeface="Barlow Condensed"/>
                <a:sym typeface="Barlow Condensed"/>
              </a:rPr>
              <a:t>02</a:t>
            </a:r>
            <a:endParaRPr>
              <a:latin typeface="Barlow Condensed"/>
              <a:ea typeface="Barlow Condensed"/>
              <a:cs typeface="Barlow Condensed"/>
              <a:sym typeface="Barlow Condensed"/>
            </a:endParaRPr>
          </a:p>
        </p:txBody>
      </p:sp>
      <p:sp>
        <p:nvSpPr>
          <p:cNvPr id="431" name="Google Shape;431;p11"/>
          <p:cNvSpPr txBox="1"/>
          <p:nvPr>
            <p:ph idx="6" type="title"/>
          </p:nvPr>
        </p:nvSpPr>
        <p:spPr>
          <a:xfrm>
            <a:off x="2319727" y="329738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Barlow Condensed"/>
                <a:ea typeface="Barlow Condensed"/>
                <a:cs typeface="Barlow Condensed"/>
                <a:sym typeface="Barlow Condensed"/>
              </a:rPr>
              <a:t>03</a:t>
            </a:r>
            <a:endParaRPr>
              <a:latin typeface="Barlow Condensed"/>
              <a:ea typeface="Barlow Condensed"/>
              <a:cs typeface="Barlow Condensed"/>
              <a:sym typeface="Barlow Condensed"/>
            </a:endParaRPr>
          </a:p>
        </p:txBody>
      </p:sp>
      <p:sp>
        <p:nvSpPr>
          <p:cNvPr id="432" name="Google Shape;432;p11"/>
          <p:cNvSpPr txBox="1"/>
          <p:nvPr>
            <p:ph idx="7" type="ctrTitle"/>
          </p:nvPr>
        </p:nvSpPr>
        <p:spPr>
          <a:xfrm>
            <a:off x="4155425" y="4050088"/>
            <a:ext cx="6807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solidFill>
                  <a:schemeClr val="lt1"/>
                </a:solidFill>
              </a:rPr>
              <a:t>EDTECH STARTUP</a:t>
            </a:r>
            <a:endParaRPr/>
          </a:p>
        </p:txBody>
      </p:sp>
      <p:sp>
        <p:nvSpPr>
          <p:cNvPr id="433" name="Google Shape;433;p11"/>
          <p:cNvSpPr txBox="1"/>
          <p:nvPr>
            <p:ph idx="8" type="title"/>
          </p:nvPr>
        </p:nvSpPr>
        <p:spPr>
          <a:xfrm>
            <a:off x="2319727" y="3962638"/>
            <a:ext cx="14607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s">
                <a:latin typeface="Barlow Condensed"/>
                <a:ea typeface="Barlow Condensed"/>
                <a:cs typeface="Barlow Condensed"/>
                <a:sym typeface="Barlow Condensed"/>
              </a:rPr>
              <a:t>04</a:t>
            </a:r>
            <a:endParaRPr>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5" name="Shape 1225"/>
        <p:cNvGrpSpPr/>
        <p:nvPr/>
      </p:nvGrpSpPr>
      <p:grpSpPr>
        <a:xfrm>
          <a:off x="0" y="0"/>
          <a:ext cx="0" cy="0"/>
          <a:chOff x="0" y="0"/>
          <a:chExt cx="0" cy="0"/>
        </a:xfrm>
      </p:grpSpPr>
      <p:sp>
        <p:nvSpPr>
          <p:cNvPr id="1226" name="Google Shape;1226;p29"/>
          <p:cNvSpPr txBox="1"/>
          <p:nvPr>
            <p:ph type="ctrTitle"/>
          </p:nvPr>
        </p:nvSpPr>
        <p:spPr>
          <a:xfrm>
            <a:off x="4308049" y="2067485"/>
            <a:ext cx="32943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Reference</a:t>
            </a:r>
            <a:endParaRPr/>
          </a:p>
        </p:txBody>
      </p:sp>
      <p:sp>
        <p:nvSpPr>
          <p:cNvPr id="1227" name="Google Shape;1227;p29"/>
          <p:cNvSpPr txBox="1"/>
          <p:nvPr>
            <p:ph idx="1" type="subTitle"/>
          </p:nvPr>
        </p:nvSpPr>
        <p:spPr>
          <a:xfrm>
            <a:off x="619225" y="2745550"/>
            <a:ext cx="6791100" cy="20403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s" sz="1000"/>
              <a:t>This is where you give credit to the ones who are part of this project.</a:t>
            </a:r>
            <a:endParaRPr sz="1000"/>
          </a:p>
          <a:p>
            <a:pPr indent="0" lvl="0" marL="0" rtl="0" algn="l">
              <a:spcBef>
                <a:spcPts val="300"/>
              </a:spcBef>
              <a:spcAft>
                <a:spcPts val="0"/>
              </a:spcAft>
              <a:buNone/>
            </a:pPr>
            <a:r>
              <a:rPr lang="es" sz="1000"/>
              <a:t>Did you like the resources on this template? Get them for free at our other websites.</a:t>
            </a:r>
            <a:endParaRPr sz="1000"/>
          </a:p>
          <a:p>
            <a:pPr indent="-190500" lvl="0" marL="241300" rtl="0" algn="l">
              <a:lnSpc>
                <a:spcPct val="115000"/>
              </a:lnSpc>
              <a:spcBef>
                <a:spcPts val="300"/>
              </a:spcBef>
              <a:spcAft>
                <a:spcPts val="0"/>
              </a:spcAft>
              <a:buClr>
                <a:srgbClr val="434343"/>
              </a:buClr>
              <a:buSzPts val="1000"/>
              <a:buFont typeface="Arvo"/>
              <a:buChar char="◂"/>
            </a:pPr>
            <a:r>
              <a:rPr lang="es" sz="1000"/>
              <a:t>Presentation template by </a:t>
            </a:r>
            <a:r>
              <a:rPr lang="es" sz="1000">
                <a:highlight>
                  <a:schemeClr val="accent2"/>
                </a:highlight>
                <a:uFill>
                  <a:noFill/>
                </a:uFill>
                <a:hlinkClick r:id="rId3"/>
              </a:rPr>
              <a:t>Slidesgo</a:t>
            </a:r>
            <a:endParaRPr sz="1000">
              <a:highlight>
                <a:schemeClr val="accent2"/>
              </a:highlight>
            </a:endParaRPr>
          </a:p>
          <a:p>
            <a:pPr indent="-190500" lvl="0" marL="241300" rtl="0" algn="l">
              <a:lnSpc>
                <a:spcPct val="115000"/>
              </a:lnSpc>
              <a:spcBef>
                <a:spcPts val="0"/>
              </a:spcBef>
              <a:spcAft>
                <a:spcPts val="0"/>
              </a:spcAft>
              <a:buClr>
                <a:srgbClr val="434343"/>
              </a:buClr>
              <a:buSzPts val="1000"/>
              <a:buFont typeface="Arvo"/>
              <a:buChar char="◂"/>
            </a:pPr>
            <a:r>
              <a:rPr lang="es" sz="1000"/>
              <a:t>Icons by </a:t>
            </a:r>
            <a:r>
              <a:rPr lang="es" sz="1000">
                <a:highlight>
                  <a:schemeClr val="accent2"/>
                </a:highlight>
                <a:uFill>
                  <a:noFill/>
                </a:uFill>
                <a:hlinkClick r:id="rId4"/>
              </a:rPr>
              <a:t>Flaticon</a:t>
            </a:r>
            <a:endParaRPr sz="1000">
              <a:highlight>
                <a:schemeClr val="accent2"/>
              </a:highlight>
            </a:endParaRPr>
          </a:p>
          <a:p>
            <a:pPr indent="-190500" lvl="0" marL="241300" rtl="0" algn="l">
              <a:lnSpc>
                <a:spcPct val="115000"/>
              </a:lnSpc>
              <a:spcBef>
                <a:spcPts val="0"/>
              </a:spcBef>
              <a:spcAft>
                <a:spcPts val="0"/>
              </a:spcAft>
              <a:buClr>
                <a:srgbClr val="434343"/>
              </a:buClr>
              <a:buSzPts val="1000"/>
              <a:buFont typeface="Arvo"/>
              <a:buChar char="◂"/>
            </a:pPr>
            <a:r>
              <a:rPr lang="es" sz="1000"/>
              <a:t>Infographics by </a:t>
            </a:r>
            <a:r>
              <a:rPr lang="es" sz="1000">
                <a:highlight>
                  <a:schemeClr val="accent2"/>
                </a:highlight>
                <a:uFill>
                  <a:noFill/>
                </a:uFill>
                <a:hlinkClick r:id="rId5"/>
              </a:rPr>
              <a:t>Freepik</a:t>
            </a:r>
            <a:endParaRPr sz="1000">
              <a:highlight>
                <a:schemeClr val="accent2"/>
              </a:highlight>
            </a:endParaRPr>
          </a:p>
          <a:p>
            <a:pPr indent="-190500" lvl="0" marL="241300" rtl="0" algn="l">
              <a:lnSpc>
                <a:spcPct val="115000"/>
              </a:lnSpc>
              <a:spcBef>
                <a:spcPts val="0"/>
              </a:spcBef>
              <a:spcAft>
                <a:spcPts val="0"/>
              </a:spcAft>
              <a:buClr>
                <a:srgbClr val="434343"/>
              </a:buClr>
              <a:buSzPts val="1000"/>
              <a:buFont typeface="Arvo"/>
              <a:buChar char="◂"/>
            </a:pPr>
            <a:r>
              <a:rPr lang="es" sz="1000"/>
              <a:t>Author introduction slide photo created by Freepik</a:t>
            </a:r>
            <a:endParaRPr sz="1000"/>
          </a:p>
          <a:p>
            <a:pPr indent="-190500" lvl="0" marL="241300" rtl="0" algn="l">
              <a:lnSpc>
                <a:spcPct val="115000"/>
              </a:lnSpc>
              <a:spcBef>
                <a:spcPts val="0"/>
              </a:spcBef>
              <a:spcAft>
                <a:spcPts val="0"/>
              </a:spcAft>
              <a:buClr>
                <a:srgbClr val="434343"/>
              </a:buClr>
              <a:buSzPts val="1000"/>
              <a:buFont typeface="Arvo"/>
              <a:buChar char="◂"/>
            </a:pPr>
            <a:r>
              <a:rPr lang="es" sz="1000"/>
              <a:t>Text &amp; Image slide photo created by Freepik.com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2"/>
          <p:cNvSpPr txBox="1"/>
          <p:nvPr>
            <p:ph type="ctrTitle"/>
          </p:nvPr>
        </p:nvSpPr>
        <p:spPr>
          <a:xfrm>
            <a:off x="4856901" y="89775"/>
            <a:ext cx="37899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lt1"/>
                </a:solidFill>
              </a:rPr>
              <a:t>Skill Extraction</a:t>
            </a:r>
            <a:endParaRPr/>
          </a:p>
        </p:txBody>
      </p:sp>
      <p:sp>
        <p:nvSpPr>
          <p:cNvPr id="439" name="Google Shape;439;p12"/>
          <p:cNvSpPr txBox="1"/>
          <p:nvPr>
            <p:ph type="ctrTitle"/>
          </p:nvPr>
        </p:nvSpPr>
        <p:spPr>
          <a:xfrm>
            <a:off x="4525863" y="823000"/>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01</a:t>
            </a:r>
            <a:endParaRPr>
              <a:solidFill>
                <a:srgbClr val="FFFFFF"/>
              </a:solidFill>
            </a:endParaRPr>
          </a:p>
        </p:txBody>
      </p:sp>
      <p:sp>
        <p:nvSpPr>
          <p:cNvPr id="440" name="Google Shape;440;p12"/>
          <p:cNvSpPr txBox="1"/>
          <p:nvPr>
            <p:ph type="ctrTitle"/>
          </p:nvPr>
        </p:nvSpPr>
        <p:spPr>
          <a:xfrm>
            <a:off x="6222201" y="2408650"/>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02</a:t>
            </a:r>
            <a:endParaRPr>
              <a:solidFill>
                <a:srgbClr val="FFFFFF"/>
              </a:solidFill>
            </a:endParaRPr>
          </a:p>
        </p:txBody>
      </p:sp>
      <p:sp>
        <p:nvSpPr>
          <p:cNvPr id="441" name="Google Shape;441;p12"/>
          <p:cNvSpPr txBox="1"/>
          <p:nvPr>
            <p:ph type="ctrTitle"/>
          </p:nvPr>
        </p:nvSpPr>
        <p:spPr>
          <a:xfrm>
            <a:off x="4525876" y="4151825"/>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03</a:t>
            </a:r>
            <a:endParaRPr>
              <a:solidFill>
                <a:srgbClr val="FFFFFF"/>
              </a:solidFill>
            </a:endParaRPr>
          </a:p>
        </p:txBody>
      </p:sp>
      <p:sp>
        <p:nvSpPr>
          <p:cNvPr id="442" name="Google Shape;442;p12"/>
          <p:cNvSpPr txBox="1"/>
          <p:nvPr>
            <p:ph type="ctrTitle"/>
          </p:nvPr>
        </p:nvSpPr>
        <p:spPr>
          <a:xfrm>
            <a:off x="2639151" y="2487413"/>
            <a:ext cx="5985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FFFFF"/>
                </a:solidFill>
              </a:rPr>
              <a:t>04</a:t>
            </a:r>
            <a:endParaRPr>
              <a:solidFill>
                <a:srgbClr val="FFFFFF"/>
              </a:solidFill>
            </a:endParaRPr>
          </a:p>
        </p:txBody>
      </p:sp>
      <p:sp>
        <p:nvSpPr>
          <p:cNvPr id="443" name="Google Shape;443;p12"/>
          <p:cNvSpPr txBox="1"/>
          <p:nvPr>
            <p:ph idx="4294967295" type="subTitle"/>
          </p:nvPr>
        </p:nvSpPr>
        <p:spPr>
          <a:xfrm>
            <a:off x="4977675" y="823000"/>
            <a:ext cx="2156700" cy="577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s" sz="1000">
                <a:solidFill>
                  <a:srgbClr val="1DCDC3"/>
                </a:solidFill>
              </a:rPr>
              <a:t>Words/</a:t>
            </a:r>
            <a:r>
              <a:rPr lang="es" sz="1000">
                <a:solidFill>
                  <a:srgbClr val="1DCDC3"/>
                </a:solidFill>
              </a:rPr>
              <a:t>Phrases</a:t>
            </a:r>
            <a:r>
              <a:rPr lang="es" sz="1000">
                <a:solidFill>
                  <a:srgbClr val="1DCDC3"/>
                </a:solidFill>
              </a:rPr>
              <a:t> from Coursera</a:t>
            </a:r>
            <a:br>
              <a:rPr lang="es" sz="1000"/>
            </a:br>
            <a:r>
              <a:rPr lang="es" sz="1000"/>
              <a:t>Top 3000 most frequent words &amp; phrases</a:t>
            </a:r>
            <a:endParaRPr sz="1000"/>
          </a:p>
          <a:p>
            <a:pPr indent="0" lvl="0" marL="0" rtl="0" algn="l">
              <a:spcBef>
                <a:spcPts val="1600"/>
              </a:spcBef>
              <a:spcAft>
                <a:spcPts val="1600"/>
              </a:spcAft>
              <a:buNone/>
            </a:pPr>
            <a:r>
              <a:t/>
            </a:r>
            <a:endParaRPr sz="1000"/>
          </a:p>
        </p:txBody>
      </p:sp>
      <p:sp>
        <p:nvSpPr>
          <p:cNvPr id="444" name="Google Shape;444;p12"/>
          <p:cNvSpPr txBox="1"/>
          <p:nvPr>
            <p:ph idx="4294967295" type="subTitle"/>
          </p:nvPr>
        </p:nvSpPr>
        <p:spPr>
          <a:xfrm>
            <a:off x="6553200" y="2408650"/>
            <a:ext cx="2387100" cy="877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600"/>
              </a:spcAft>
              <a:buNone/>
            </a:pPr>
            <a:r>
              <a:rPr lang="es" sz="1000">
                <a:solidFill>
                  <a:schemeClr val="accent2"/>
                </a:solidFill>
              </a:rPr>
              <a:t>Words/Phrases from Job descriptions</a:t>
            </a:r>
            <a:br>
              <a:rPr lang="es" sz="1000"/>
            </a:br>
            <a:r>
              <a:rPr lang="es" sz="1000"/>
              <a:t>TF-IDF &amp; N-grams                              Cross-filtering</a:t>
            </a:r>
            <a:endParaRPr sz="1000"/>
          </a:p>
        </p:txBody>
      </p:sp>
      <p:sp>
        <p:nvSpPr>
          <p:cNvPr id="445" name="Google Shape;445;p12"/>
          <p:cNvSpPr txBox="1"/>
          <p:nvPr>
            <p:ph idx="4294967295" type="subTitle"/>
          </p:nvPr>
        </p:nvSpPr>
        <p:spPr>
          <a:xfrm>
            <a:off x="4977675" y="4151825"/>
            <a:ext cx="2253000" cy="577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000">
                <a:solidFill>
                  <a:srgbClr val="1DCDC3"/>
                </a:solidFill>
              </a:rPr>
              <a:t>Projection Filtering                </a:t>
            </a:r>
            <a:r>
              <a:rPr lang="es" sz="1000"/>
              <a:t>    Intersection between Coursera and job </a:t>
            </a:r>
            <a:r>
              <a:rPr lang="es" sz="1000"/>
              <a:t>description</a:t>
            </a:r>
            <a:endParaRPr sz="1000"/>
          </a:p>
          <a:p>
            <a:pPr indent="0" lvl="0" marL="0" rtl="0" algn="r">
              <a:spcBef>
                <a:spcPts val="1600"/>
              </a:spcBef>
              <a:spcAft>
                <a:spcPts val="1600"/>
              </a:spcAft>
              <a:buNone/>
            </a:pPr>
            <a:r>
              <a:t/>
            </a:r>
            <a:endParaRPr sz="1000"/>
          </a:p>
        </p:txBody>
      </p:sp>
      <p:grpSp>
        <p:nvGrpSpPr>
          <p:cNvPr id="446" name="Google Shape;446;p12"/>
          <p:cNvGrpSpPr/>
          <p:nvPr/>
        </p:nvGrpSpPr>
        <p:grpSpPr>
          <a:xfrm>
            <a:off x="3237658" y="1367671"/>
            <a:ext cx="3174930" cy="2817313"/>
            <a:chOff x="3351965" y="1148808"/>
            <a:chExt cx="750770" cy="698375"/>
          </a:xfrm>
        </p:grpSpPr>
        <p:grpSp>
          <p:nvGrpSpPr>
            <p:cNvPr id="447" name="Google Shape;447;p12"/>
            <p:cNvGrpSpPr/>
            <p:nvPr/>
          </p:nvGrpSpPr>
          <p:grpSpPr>
            <a:xfrm>
              <a:off x="3586796" y="1148808"/>
              <a:ext cx="294857" cy="286830"/>
              <a:chOff x="3750225" y="1774000"/>
              <a:chExt cx="149575" cy="145525"/>
            </a:xfrm>
          </p:grpSpPr>
          <p:sp>
            <p:nvSpPr>
              <p:cNvPr id="448" name="Google Shape;448;p12"/>
              <p:cNvSpPr/>
              <p:nvPr/>
            </p:nvSpPr>
            <p:spPr>
              <a:xfrm>
                <a:off x="3750225" y="1774000"/>
                <a:ext cx="149575" cy="145525"/>
              </a:xfrm>
              <a:custGeom>
                <a:rect b="b" l="l" r="r" t="t"/>
                <a:pathLst>
                  <a:path extrusionOk="0" h="5821" w="5983">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2"/>
              <p:cNvSpPr/>
              <p:nvPr/>
            </p:nvSpPr>
            <p:spPr>
              <a:xfrm>
                <a:off x="3776075" y="1794931"/>
                <a:ext cx="82600" cy="78800"/>
              </a:xfrm>
              <a:custGeom>
                <a:rect b="b" l="l" r="r" t="t"/>
                <a:pathLst>
                  <a:path extrusionOk="0" h="3152" w="3304">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12"/>
            <p:cNvGrpSpPr/>
            <p:nvPr/>
          </p:nvGrpSpPr>
          <p:grpSpPr>
            <a:xfrm>
              <a:off x="3779245" y="1375768"/>
              <a:ext cx="323490" cy="286978"/>
              <a:chOff x="3847850" y="1889150"/>
              <a:chExt cx="164100" cy="145600"/>
            </a:xfrm>
          </p:grpSpPr>
          <p:sp>
            <p:nvSpPr>
              <p:cNvPr id="451" name="Google Shape;451;p12"/>
              <p:cNvSpPr/>
              <p:nvPr/>
            </p:nvSpPr>
            <p:spPr>
              <a:xfrm>
                <a:off x="3847850" y="1889150"/>
                <a:ext cx="164100" cy="145600"/>
              </a:xfrm>
              <a:custGeom>
                <a:rect b="b" l="l" r="r" t="t"/>
                <a:pathLst>
                  <a:path extrusionOk="0" h="5824" w="6564">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2"/>
              <p:cNvSpPr/>
              <p:nvPr/>
            </p:nvSpPr>
            <p:spPr>
              <a:xfrm>
                <a:off x="3887875" y="1912456"/>
                <a:ext cx="89450" cy="78700"/>
              </a:xfrm>
              <a:custGeom>
                <a:rect b="b" l="l" r="r" t="t"/>
                <a:pathLst>
                  <a:path extrusionOk="0" h="3148" w="3578">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12"/>
            <p:cNvGrpSpPr/>
            <p:nvPr/>
          </p:nvGrpSpPr>
          <p:grpSpPr>
            <a:xfrm>
              <a:off x="3351965" y="1330435"/>
              <a:ext cx="295449" cy="285401"/>
              <a:chOff x="3631100" y="1866150"/>
              <a:chExt cx="149875" cy="144800"/>
            </a:xfrm>
          </p:grpSpPr>
          <p:sp>
            <p:nvSpPr>
              <p:cNvPr id="454" name="Google Shape;454;p12"/>
              <p:cNvSpPr/>
              <p:nvPr/>
            </p:nvSpPr>
            <p:spPr>
              <a:xfrm>
                <a:off x="3631100" y="1866150"/>
                <a:ext cx="149875" cy="144800"/>
              </a:xfrm>
              <a:custGeom>
                <a:rect b="b" l="l" r="r" t="t"/>
                <a:pathLst>
                  <a:path extrusionOk="0" h="5792" w="5995">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rgbClr val="3749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2"/>
              <p:cNvSpPr/>
              <p:nvPr/>
            </p:nvSpPr>
            <p:spPr>
              <a:xfrm>
                <a:off x="3654725" y="1907806"/>
                <a:ext cx="86575" cy="78800"/>
              </a:xfrm>
              <a:custGeom>
                <a:rect b="b" l="l" r="r" t="t"/>
                <a:pathLst>
                  <a:path extrusionOk="0" h="3152" w="3463">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2"/>
            <p:cNvGrpSpPr/>
            <p:nvPr/>
          </p:nvGrpSpPr>
          <p:grpSpPr>
            <a:xfrm>
              <a:off x="3548208" y="1560352"/>
              <a:ext cx="294808" cy="286830"/>
              <a:chOff x="3730650" y="1982800"/>
              <a:chExt cx="149550" cy="145525"/>
            </a:xfrm>
          </p:grpSpPr>
          <p:sp>
            <p:nvSpPr>
              <p:cNvPr id="457" name="Google Shape;457;p12"/>
              <p:cNvSpPr/>
              <p:nvPr/>
            </p:nvSpPr>
            <p:spPr>
              <a:xfrm>
                <a:off x="3730650" y="1982800"/>
                <a:ext cx="149550" cy="145525"/>
              </a:xfrm>
              <a:custGeom>
                <a:rect b="b" l="l" r="r" t="t"/>
                <a:pathLst>
                  <a:path extrusionOk="0" h="5821" w="5982">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rgbClr val="A5B7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2"/>
              <p:cNvSpPr/>
              <p:nvPr/>
            </p:nvSpPr>
            <p:spPr>
              <a:xfrm>
                <a:off x="3771925" y="2027231"/>
                <a:ext cx="86575" cy="78750"/>
              </a:xfrm>
              <a:custGeom>
                <a:rect b="b" l="l" r="r" t="t"/>
                <a:pathLst>
                  <a:path extrusionOk="0" h="3150" w="3463">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9" name="Google Shape;459;p12"/>
          <p:cNvSpPr txBox="1"/>
          <p:nvPr>
            <p:ph idx="4294967295" type="subTitle"/>
          </p:nvPr>
        </p:nvSpPr>
        <p:spPr>
          <a:xfrm>
            <a:off x="504625" y="2487425"/>
            <a:ext cx="2253000" cy="5778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000">
                <a:solidFill>
                  <a:srgbClr val="1DCDC3"/>
                </a:solidFill>
              </a:rPr>
              <a:t>Manual Filtering</a:t>
            </a:r>
            <a:br>
              <a:rPr lang="es" sz="1000"/>
            </a:br>
            <a:r>
              <a:rPr lang="es" sz="1000"/>
              <a:t>Manually filter redundant words</a:t>
            </a:r>
            <a:endParaRPr sz="1000"/>
          </a:p>
          <a:p>
            <a:pPr indent="0" lvl="0" marL="0" rtl="0" algn="r">
              <a:spcBef>
                <a:spcPts val="1600"/>
              </a:spcBef>
              <a:spcAft>
                <a:spcPts val="1600"/>
              </a:spcAft>
              <a:buNone/>
            </a:pPr>
            <a:r>
              <a:t/>
            </a:r>
            <a:endParaRPr sz="1000"/>
          </a:p>
        </p:txBody>
      </p:sp>
      <p:pic>
        <p:nvPicPr>
          <p:cNvPr id="460" name="Google Shape;460;p12"/>
          <p:cNvPicPr preferRelativeResize="0"/>
          <p:nvPr/>
        </p:nvPicPr>
        <p:blipFill>
          <a:blip r:embed="rId3">
            <a:alphaModFix/>
          </a:blip>
          <a:stretch>
            <a:fillRect/>
          </a:stretch>
        </p:blipFill>
        <p:spPr>
          <a:xfrm>
            <a:off x="5534625" y="2563600"/>
            <a:ext cx="445700" cy="126924"/>
          </a:xfrm>
          <a:prstGeom prst="rect">
            <a:avLst/>
          </a:prstGeom>
          <a:noFill/>
          <a:ln>
            <a:noFill/>
          </a:ln>
        </p:spPr>
      </p:pic>
      <p:pic>
        <p:nvPicPr>
          <p:cNvPr id="461" name="Google Shape;461;p12"/>
          <p:cNvPicPr preferRelativeResize="0"/>
          <p:nvPr/>
        </p:nvPicPr>
        <p:blipFill>
          <a:blip r:embed="rId4">
            <a:alphaModFix/>
          </a:blip>
          <a:stretch>
            <a:fillRect/>
          </a:stretch>
        </p:blipFill>
        <p:spPr>
          <a:xfrm>
            <a:off x="4572000" y="1602575"/>
            <a:ext cx="445700" cy="444950"/>
          </a:xfrm>
          <a:prstGeom prst="rect">
            <a:avLst/>
          </a:prstGeom>
          <a:noFill/>
          <a:ln>
            <a:noFill/>
          </a:ln>
        </p:spPr>
      </p:pic>
      <p:pic>
        <p:nvPicPr>
          <p:cNvPr id="462" name="Google Shape;462;p12"/>
          <p:cNvPicPr preferRelativeResize="0"/>
          <p:nvPr/>
        </p:nvPicPr>
        <p:blipFill>
          <a:blip r:embed="rId5">
            <a:alphaModFix/>
          </a:blip>
          <a:stretch>
            <a:fillRect/>
          </a:stretch>
        </p:blipFill>
        <p:spPr>
          <a:xfrm>
            <a:off x="5534625" y="2708506"/>
            <a:ext cx="445700" cy="135597"/>
          </a:xfrm>
          <a:prstGeom prst="rect">
            <a:avLst/>
          </a:prstGeom>
          <a:noFill/>
          <a:ln>
            <a:noFill/>
          </a:ln>
        </p:spPr>
      </p:pic>
      <p:pic>
        <p:nvPicPr>
          <p:cNvPr id="463" name="Google Shape;463;p12"/>
          <p:cNvPicPr preferRelativeResize="0"/>
          <p:nvPr/>
        </p:nvPicPr>
        <p:blipFill>
          <a:blip r:embed="rId6">
            <a:alphaModFix/>
          </a:blip>
          <a:stretch>
            <a:fillRect/>
          </a:stretch>
        </p:blipFill>
        <p:spPr>
          <a:xfrm>
            <a:off x="5580900" y="2865664"/>
            <a:ext cx="353145" cy="135600"/>
          </a:xfrm>
          <a:prstGeom prst="rect">
            <a:avLst/>
          </a:prstGeom>
          <a:noFill/>
          <a:ln>
            <a:noFill/>
          </a:ln>
        </p:spPr>
      </p:pic>
      <p:pic>
        <p:nvPicPr>
          <p:cNvPr id="464" name="Google Shape;464;p12"/>
          <p:cNvPicPr preferRelativeResize="0"/>
          <p:nvPr/>
        </p:nvPicPr>
        <p:blipFill>
          <a:blip r:embed="rId7">
            <a:alphaModFix/>
          </a:blip>
          <a:stretch>
            <a:fillRect/>
          </a:stretch>
        </p:blipFill>
        <p:spPr>
          <a:xfrm>
            <a:off x="3580300" y="2526588"/>
            <a:ext cx="409350" cy="403128"/>
          </a:xfrm>
          <a:prstGeom prst="rect">
            <a:avLst/>
          </a:prstGeom>
          <a:noFill/>
          <a:ln>
            <a:noFill/>
          </a:ln>
        </p:spPr>
      </p:pic>
      <p:pic>
        <p:nvPicPr>
          <p:cNvPr id="465" name="Google Shape;465;p12"/>
          <p:cNvPicPr preferRelativeResize="0"/>
          <p:nvPr/>
        </p:nvPicPr>
        <p:blipFill>
          <a:blip r:embed="rId8">
            <a:alphaModFix/>
          </a:blip>
          <a:stretch>
            <a:fillRect/>
          </a:stretch>
        </p:blipFill>
        <p:spPr>
          <a:xfrm>
            <a:off x="4590175" y="3457125"/>
            <a:ext cx="409352" cy="44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13"/>
          <p:cNvSpPr txBox="1"/>
          <p:nvPr>
            <p:ph type="ctrTitle"/>
          </p:nvPr>
        </p:nvSpPr>
        <p:spPr>
          <a:xfrm>
            <a:off x="4842101" y="149000"/>
            <a:ext cx="37899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solidFill>
                  <a:schemeClr val="lt1"/>
                </a:solidFill>
              </a:rPr>
              <a:t>Skill Extraction</a:t>
            </a:r>
            <a:endParaRPr/>
          </a:p>
        </p:txBody>
      </p:sp>
      <p:pic>
        <p:nvPicPr>
          <p:cNvPr id="471" name="Google Shape;471;p13"/>
          <p:cNvPicPr preferRelativeResize="0"/>
          <p:nvPr/>
        </p:nvPicPr>
        <p:blipFill>
          <a:blip r:embed="rId3">
            <a:alphaModFix/>
          </a:blip>
          <a:stretch>
            <a:fillRect/>
          </a:stretch>
        </p:blipFill>
        <p:spPr>
          <a:xfrm>
            <a:off x="2957800" y="1056800"/>
            <a:ext cx="1809644" cy="2924800"/>
          </a:xfrm>
          <a:prstGeom prst="rect">
            <a:avLst/>
          </a:prstGeom>
          <a:noFill/>
          <a:ln>
            <a:noFill/>
          </a:ln>
        </p:spPr>
      </p:pic>
      <p:pic>
        <p:nvPicPr>
          <p:cNvPr id="472" name="Google Shape;472;p13"/>
          <p:cNvPicPr preferRelativeResize="0"/>
          <p:nvPr/>
        </p:nvPicPr>
        <p:blipFill>
          <a:blip r:embed="rId4">
            <a:alphaModFix/>
          </a:blip>
          <a:stretch>
            <a:fillRect/>
          </a:stretch>
        </p:blipFill>
        <p:spPr>
          <a:xfrm>
            <a:off x="552025" y="1056800"/>
            <a:ext cx="2143643" cy="2924800"/>
          </a:xfrm>
          <a:prstGeom prst="rect">
            <a:avLst/>
          </a:prstGeom>
          <a:noFill/>
          <a:ln>
            <a:noFill/>
          </a:ln>
        </p:spPr>
      </p:pic>
      <p:sp>
        <p:nvSpPr>
          <p:cNvPr id="473" name="Google Shape;473;p13"/>
          <p:cNvSpPr txBox="1"/>
          <p:nvPr>
            <p:ph idx="4294967295" type="subTitle"/>
          </p:nvPr>
        </p:nvSpPr>
        <p:spPr>
          <a:xfrm>
            <a:off x="859450" y="650826"/>
            <a:ext cx="1528800" cy="369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300">
                <a:solidFill>
                  <a:srgbClr val="1DCDC3"/>
                </a:solidFill>
              </a:rPr>
              <a:t>Technical Skills</a:t>
            </a:r>
            <a:endParaRPr sz="1300"/>
          </a:p>
          <a:p>
            <a:pPr indent="0" lvl="0" marL="0" rtl="0" algn="r">
              <a:spcBef>
                <a:spcPts val="1600"/>
              </a:spcBef>
              <a:spcAft>
                <a:spcPts val="1600"/>
              </a:spcAft>
              <a:buNone/>
            </a:pPr>
            <a:r>
              <a:t/>
            </a:r>
            <a:endParaRPr sz="1000"/>
          </a:p>
        </p:txBody>
      </p:sp>
      <p:sp>
        <p:nvSpPr>
          <p:cNvPr id="474" name="Google Shape;474;p13"/>
          <p:cNvSpPr/>
          <p:nvPr/>
        </p:nvSpPr>
        <p:spPr>
          <a:xfrm>
            <a:off x="552029" y="650776"/>
            <a:ext cx="369083" cy="369112"/>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13"/>
          <p:cNvGrpSpPr/>
          <p:nvPr/>
        </p:nvGrpSpPr>
        <p:grpSpPr>
          <a:xfrm>
            <a:off x="2957790" y="672189"/>
            <a:ext cx="351786" cy="326274"/>
            <a:chOff x="-62511900" y="4129100"/>
            <a:chExt cx="304050" cy="282000"/>
          </a:xfrm>
        </p:grpSpPr>
        <p:sp>
          <p:nvSpPr>
            <p:cNvPr id="476" name="Google Shape;476;p13"/>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3"/>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13"/>
          <p:cNvSpPr txBox="1"/>
          <p:nvPr>
            <p:ph idx="4294967295" type="subTitle"/>
          </p:nvPr>
        </p:nvSpPr>
        <p:spPr>
          <a:xfrm>
            <a:off x="3203250" y="672113"/>
            <a:ext cx="1564200" cy="326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300">
                <a:solidFill>
                  <a:srgbClr val="1DCDC3"/>
                </a:solidFill>
              </a:rPr>
              <a:t>Business </a:t>
            </a:r>
            <a:r>
              <a:rPr lang="es" sz="1300">
                <a:solidFill>
                  <a:srgbClr val="1DCDC3"/>
                </a:solidFill>
              </a:rPr>
              <a:t>Skills</a:t>
            </a:r>
            <a:endParaRPr sz="1300"/>
          </a:p>
          <a:p>
            <a:pPr indent="0" lvl="0" marL="0" rtl="0" algn="r">
              <a:spcBef>
                <a:spcPts val="1600"/>
              </a:spcBef>
              <a:spcAft>
                <a:spcPts val="1600"/>
              </a:spcAft>
              <a:buNone/>
            </a:pPr>
            <a:r>
              <a:t/>
            </a:r>
            <a:endParaRPr sz="1000"/>
          </a:p>
        </p:txBody>
      </p:sp>
      <p:grpSp>
        <p:nvGrpSpPr>
          <p:cNvPr id="482" name="Google Shape;482;p13"/>
          <p:cNvGrpSpPr/>
          <p:nvPr/>
        </p:nvGrpSpPr>
        <p:grpSpPr>
          <a:xfrm>
            <a:off x="5134883" y="1056836"/>
            <a:ext cx="2983668" cy="2969116"/>
            <a:chOff x="4411970" y="1801825"/>
            <a:chExt cx="734586" cy="409262"/>
          </a:xfrm>
        </p:grpSpPr>
        <p:sp>
          <p:nvSpPr>
            <p:cNvPr id="483" name="Google Shape;483;p13"/>
            <p:cNvSpPr/>
            <p:nvPr/>
          </p:nvSpPr>
          <p:spPr>
            <a:xfrm>
              <a:off x="4411970" y="1801825"/>
              <a:ext cx="734586" cy="409262"/>
            </a:xfrm>
            <a:custGeom>
              <a:rect b="b" l="l" r="r" t="t"/>
              <a:pathLst>
                <a:path extrusionOk="0" h="9064" w="16269">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4411970" y="1801825"/>
              <a:ext cx="184087" cy="330923"/>
            </a:xfrm>
            <a:custGeom>
              <a:rect b="b" l="l" r="r" t="t"/>
              <a:pathLst>
                <a:path extrusionOk="0" h="7329" w="4077">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13"/>
          <p:cNvSpPr txBox="1"/>
          <p:nvPr>
            <p:ph idx="4294967295" type="subTitle"/>
          </p:nvPr>
        </p:nvSpPr>
        <p:spPr>
          <a:xfrm>
            <a:off x="5863900" y="1550175"/>
            <a:ext cx="2397600" cy="1084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s" sz="1300">
                <a:solidFill>
                  <a:schemeClr val="accent2"/>
                </a:solidFill>
              </a:rPr>
              <a:t>Python programming</a:t>
            </a:r>
            <a:endParaRPr sz="1300">
              <a:solidFill>
                <a:schemeClr val="accent2"/>
              </a:solidFill>
            </a:endParaRPr>
          </a:p>
          <a:p>
            <a:pPr indent="0" lvl="0" marL="0" rtl="0" algn="ctr">
              <a:lnSpc>
                <a:spcPct val="100000"/>
              </a:lnSpc>
              <a:spcBef>
                <a:spcPts val="1600"/>
              </a:spcBef>
              <a:spcAft>
                <a:spcPts val="0"/>
              </a:spcAft>
              <a:buNone/>
            </a:pPr>
            <a:r>
              <a:rPr lang="es" sz="1300">
                <a:solidFill>
                  <a:schemeClr val="accent2"/>
                </a:solidFill>
              </a:rPr>
              <a:t>Machine learning </a:t>
            </a:r>
            <a:endParaRPr sz="1300">
              <a:solidFill>
                <a:schemeClr val="accent2"/>
              </a:solidFill>
            </a:endParaRPr>
          </a:p>
          <a:p>
            <a:pPr indent="0" lvl="0" marL="0" rtl="0" algn="ctr">
              <a:lnSpc>
                <a:spcPct val="100000"/>
              </a:lnSpc>
              <a:spcBef>
                <a:spcPts val="1600"/>
              </a:spcBef>
              <a:spcAft>
                <a:spcPts val="1600"/>
              </a:spcAft>
              <a:buNone/>
            </a:pPr>
            <a:r>
              <a:rPr lang="es" sz="1300">
                <a:solidFill>
                  <a:schemeClr val="accent2"/>
                </a:solidFill>
              </a:rPr>
              <a:t>SQL</a:t>
            </a:r>
            <a:endParaRPr sz="13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14"/>
          <p:cNvSpPr/>
          <p:nvPr/>
        </p:nvSpPr>
        <p:spPr>
          <a:xfrm rot="8100000">
            <a:off x="3739091" y="1107241"/>
            <a:ext cx="294439" cy="294439"/>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1" name="Google Shape;491;p14"/>
          <p:cNvSpPr txBox="1"/>
          <p:nvPr>
            <p:ph type="ctrTitle"/>
          </p:nvPr>
        </p:nvSpPr>
        <p:spPr>
          <a:xfrm>
            <a:off x="772825" y="0"/>
            <a:ext cx="7867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C</a:t>
            </a:r>
            <a:r>
              <a:rPr lang="es"/>
              <a:t>ourse curriculum for MIE 1624</a:t>
            </a:r>
            <a:endParaRPr/>
          </a:p>
        </p:txBody>
      </p:sp>
      <p:cxnSp>
        <p:nvCxnSpPr>
          <p:cNvPr id="492" name="Google Shape;492;p14"/>
          <p:cNvCxnSpPr/>
          <p:nvPr/>
        </p:nvCxnSpPr>
        <p:spPr>
          <a:xfrm>
            <a:off x="3886291" y="1466019"/>
            <a:ext cx="0" cy="1194600"/>
          </a:xfrm>
          <a:prstGeom prst="straightConnector1">
            <a:avLst/>
          </a:prstGeom>
          <a:noFill/>
          <a:ln cap="flat" cmpd="sng" w="38100">
            <a:solidFill>
              <a:srgbClr val="018790"/>
            </a:solidFill>
            <a:prstDash val="solid"/>
            <a:miter lim="800000"/>
            <a:headEnd len="sm" w="sm" type="none"/>
            <a:tailEnd len="sm" w="sm" type="none"/>
          </a:ln>
        </p:spPr>
      </p:cxnSp>
      <p:sp>
        <p:nvSpPr>
          <p:cNvPr id="493" name="Google Shape;493;p14"/>
          <p:cNvSpPr/>
          <p:nvPr/>
        </p:nvSpPr>
        <p:spPr>
          <a:xfrm>
            <a:off x="3771852" y="1139998"/>
            <a:ext cx="228900" cy="2289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4" name="Google Shape;494;p14"/>
          <p:cNvSpPr/>
          <p:nvPr/>
        </p:nvSpPr>
        <p:spPr>
          <a:xfrm>
            <a:off x="3850651" y="2622961"/>
            <a:ext cx="75000" cy="756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495" name="Google Shape;495;p14"/>
          <p:cNvGrpSpPr/>
          <p:nvPr/>
        </p:nvGrpSpPr>
        <p:grpSpPr>
          <a:xfrm>
            <a:off x="1101161" y="2377564"/>
            <a:ext cx="292078" cy="339253"/>
            <a:chOff x="4492800" y="2027925"/>
            <a:chExt cx="414825" cy="481825"/>
          </a:xfrm>
        </p:grpSpPr>
        <p:sp>
          <p:nvSpPr>
            <p:cNvPr id="496" name="Google Shape;496;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497" name="Google Shape;497;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498" name="Google Shape;498;p14"/>
          <p:cNvGrpSpPr/>
          <p:nvPr/>
        </p:nvGrpSpPr>
        <p:grpSpPr>
          <a:xfrm>
            <a:off x="4502161" y="2402114"/>
            <a:ext cx="292078" cy="339253"/>
            <a:chOff x="4492800" y="2027925"/>
            <a:chExt cx="414825" cy="481825"/>
          </a:xfrm>
        </p:grpSpPr>
        <p:sp>
          <p:nvSpPr>
            <p:cNvPr id="499" name="Google Shape;499;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0" name="Google Shape;500;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01" name="Google Shape;501;p14"/>
          <p:cNvSpPr txBox="1"/>
          <p:nvPr/>
        </p:nvSpPr>
        <p:spPr>
          <a:xfrm>
            <a:off x="2637050" y="2738925"/>
            <a:ext cx="1545900" cy="28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rgbClr val="595959"/>
                </a:solidFill>
                <a:latin typeface="Georgia"/>
                <a:ea typeface="Georgia"/>
                <a:cs typeface="Georgia"/>
                <a:sym typeface="Georgia"/>
              </a:rPr>
              <a:t>Assignment #1</a:t>
            </a:r>
            <a:endParaRPr sz="1200">
              <a:latin typeface="Arvo"/>
              <a:ea typeface="Arvo"/>
              <a:cs typeface="Arvo"/>
              <a:sym typeface="Arvo"/>
            </a:endParaRPr>
          </a:p>
        </p:txBody>
      </p:sp>
      <p:sp>
        <p:nvSpPr>
          <p:cNvPr id="502" name="Google Shape;502;p14"/>
          <p:cNvSpPr txBox="1"/>
          <p:nvPr/>
        </p:nvSpPr>
        <p:spPr>
          <a:xfrm>
            <a:off x="5633650" y="2738925"/>
            <a:ext cx="1783500" cy="28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rgbClr val="595959"/>
                </a:solidFill>
                <a:latin typeface="Georgia"/>
                <a:ea typeface="Georgia"/>
                <a:cs typeface="Georgia"/>
                <a:sym typeface="Georgia"/>
              </a:rPr>
              <a:t>Assignment #2</a:t>
            </a:r>
            <a:endParaRPr sz="1200">
              <a:latin typeface="Arvo"/>
              <a:ea typeface="Arvo"/>
              <a:cs typeface="Arvo"/>
              <a:sym typeface="Arvo"/>
            </a:endParaRPr>
          </a:p>
        </p:txBody>
      </p:sp>
      <p:grpSp>
        <p:nvGrpSpPr>
          <p:cNvPr id="503" name="Google Shape;503;p14"/>
          <p:cNvGrpSpPr/>
          <p:nvPr/>
        </p:nvGrpSpPr>
        <p:grpSpPr>
          <a:xfrm>
            <a:off x="2894411" y="2377577"/>
            <a:ext cx="292078" cy="339253"/>
            <a:chOff x="4492800" y="2027925"/>
            <a:chExt cx="414825" cy="481825"/>
          </a:xfrm>
        </p:grpSpPr>
        <p:sp>
          <p:nvSpPr>
            <p:cNvPr id="504" name="Google Shape;504;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5" name="Google Shape;505;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06" name="Google Shape;506;p14"/>
          <p:cNvSpPr txBox="1"/>
          <p:nvPr/>
        </p:nvSpPr>
        <p:spPr>
          <a:xfrm>
            <a:off x="8096100" y="2741375"/>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200">
                <a:solidFill>
                  <a:srgbClr val="595959"/>
                </a:solidFill>
                <a:latin typeface="Georgia"/>
                <a:ea typeface="Georgia"/>
                <a:cs typeface="Georgia"/>
                <a:sym typeface="Georgia"/>
              </a:rPr>
              <a:t>Term Project starts</a:t>
            </a:r>
            <a:endParaRPr sz="1200">
              <a:latin typeface="Arvo"/>
              <a:ea typeface="Arvo"/>
              <a:cs typeface="Arvo"/>
              <a:sym typeface="Arvo"/>
            </a:endParaRPr>
          </a:p>
        </p:txBody>
      </p:sp>
      <p:grpSp>
        <p:nvGrpSpPr>
          <p:cNvPr id="507" name="Google Shape;507;p14"/>
          <p:cNvGrpSpPr/>
          <p:nvPr/>
        </p:nvGrpSpPr>
        <p:grpSpPr>
          <a:xfrm>
            <a:off x="8038186" y="2377564"/>
            <a:ext cx="292078" cy="339253"/>
            <a:chOff x="4492800" y="2027925"/>
            <a:chExt cx="414825" cy="481825"/>
          </a:xfrm>
        </p:grpSpPr>
        <p:sp>
          <p:nvSpPr>
            <p:cNvPr id="508" name="Google Shape;508;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09" name="Google Shape;509;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10" name="Google Shape;510;p14"/>
          <p:cNvGrpSpPr/>
          <p:nvPr/>
        </p:nvGrpSpPr>
        <p:grpSpPr>
          <a:xfrm>
            <a:off x="6164911" y="2377564"/>
            <a:ext cx="292078" cy="339253"/>
            <a:chOff x="4492800" y="2027925"/>
            <a:chExt cx="414825" cy="481825"/>
          </a:xfrm>
        </p:grpSpPr>
        <p:sp>
          <p:nvSpPr>
            <p:cNvPr id="511" name="Google Shape;511;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2" name="Google Shape;512;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13" name="Google Shape;513;p14"/>
          <p:cNvSpPr txBox="1"/>
          <p:nvPr/>
        </p:nvSpPr>
        <p:spPr>
          <a:xfrm>
            <a:off x="2637050" y="2967977"/>
            <a:ext cx="2058900" cy="8076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Feature selection/</a:t>
            </a:r>
            <a:r>
              <a:rPr lang="es" sz="1000">
                <a:solidFill>
                  <a:srgbClr val="434343"/>
                </a:solidFill>
                <a:latin typeface="Arvo"/>
                <a:ea typeface="Arvo"/>
                <a:cs typeface="Arvo"/>
                <a:sym typeface="Arvo"/>
              </a:rPr>
              <a:t>visualization</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Statistical measures</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a:t>
            </a:r>
            <a:r>
              <a:rPr lang="es" sz="1000">
                <a:solidFill>
                  <a:srgbClr val="434343"/>
                </a:solidFill>
                <a:latin typeface="Arvo"/>
                <a:ea typeface="Arvo"/>
                <a:cs typeface="Arvo"/>
                <a:sym typeface="Arvo"/>
              </a:rPr>
              <a:t>Basic supervised models</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Result analysis</a:t>
            </a:r>
            <a:endParaRPr sz="1000">
              <a:solidFill>
                <a:srgbClr val="434343"/>
              </a:solidFill>
              <a:latin typeface="Arvo"/>
              <a:ea typeface="Arvo"/>
              <a:cs typeface="Arvo"/>
              <a:sym typeface="Arvo"/>
            </a:endParaRPr>
          </a:p>
        </p:txBody>
      </p:sp>
      <p:grpSp>
        <p:nvGrpSpPr>
          <p:cNvPr id="514" name="Google Shape;514;p14"/>
          <p:cNvGrpSpPr/>
          <p:nvPr/>
        </p:nvGrpSpPr>
        <p:grpSpPr>
          <a:xfrm>
            <a:off x="2801661" y="2402114"/>
            <a:ext cx="292078" cy="339253"/>
            <a:chOff x="4492800" y="2027925"/>
            <a:chExt cx="414825" cy="481825"/>
          </a:xfrm>
        </p:grpSpPr>
        <p:sp>
          <p:nvSpPr>
            <p:cNvPr id="515" name="Google Shape;515;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16" name="Google Shape;516;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17" name="Google Shape;517;p14"/>
          <p:cNvGrpSpPr/>
          <p:nvPr/>
        </p:nvGrpSpPr>
        <p:grpSpPr>
          <a:xfrm>
            <a:off x="1" y="496850"/>
            <a:ext cx="9505702" cy="4394300"/>
            <a:chOff x="-324742" y="105614"/>
            <a:chExt cx="11898488" cy="5540664"/>
          </a:xfrm>
        </p:grpSpPr>
        <p:sp>
          <p:nvSpPr>
            <p:cNvPr id="518" name="Google Shape;518;p14"/>
            <p:cNvSpPr/>
            <p:nvPr/>
          </p:nvSpPr>
          <p:spPr>
            <a:xfrm>
              <a:off x="0" y="2476501"/>
              <a:ext cx="10939500" cy="428700"/>
            </a:xfrm>
            <a:prstGeom prst="homePlate">
              <a:avLst>
                <a:gd fmla="val 50000" name="adj"/>
              </a:avLst>
            </a:prstGeom>
            <a:gradFill>
              <a:gsLst>
                <a:gs pos="0">
                  <a:srgbClr val="F86A4B"/>
                </a:gs>
                <a:gs pos="100000">
                  <a:srgbClr val="B12C0F"/>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9" name="Google Shape;519;p14"/>
            <p:cNvSpPr/>
            <p:nvPr/>
          </p:nvSpPr>
          <p:spPr>
            <a:xfrm rot="8100000">
              <a:off x="88337"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0" name="Google Shape;520;p14"/>
            <p:cNvSpPr/>
            <p:nvPr/>
          </p:nvSpPr>
          <p:spPr>
            <a:xfrm>
              <a:off x="134514" y="665422"/>
              <a:ext cx="305100" cy="3051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1" name="Google Shape;521;p14"/>
            <p:cNvSpPr/>
            <p:nvPr/>
          </p:nvSpPr>
          <p:spPr>
            <a:xfrm>
              <a:off x="562060"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2" name="Google Shape;522;p14"/>
            <p:cNvSpPr txBox="1"/>
            <p:nvPr/>
          </p:nvSpPr>
          <p:spPr>
            <a:xfrm>
              <a:off x="547287" y="601201"/>
              <a:ext cx="2869500" cy="1318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Intro to course</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Overview of Linear algebra </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Basic statistics</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Python warmup</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523" name="Google Shape;523;p14"/>
            <p:cNvSpPr/>
            <p:nvPr/>
          </p:nvSpPr>
          <p:spPr>
            <a:xfrm>
              <a:off x="562060" y="283166"/>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4" name="Google Shape;524;p14"/>
            <p:cNvSpPr txBox="1"/>
            <p:nvPr/>
          </p:nvSpPr>
          <p:spPr>
            <a:xfrm>
              <a:off x="-234418" y="105614"/>
              <a:ext cx="4099200" cy="559800"/>
            </a:xfrm>
            <a:prstGeom prst="rect">
              <a:avLst/>
            </a:prstGeom>
            <a:noFill/>
            <a:ln>
              <a:noFill/>
            </a:ln>
          </p:spPr>
          <p:txBody>
            <a:bodyPr anchorCtr="0" anchor="ctr" bIns="0" lIns="0" spcFirstLastPara="1" rIns="76200" wrap="square" tIns="0">
              <a:noAutofit/>
            </a:bodyPr>
            <a:lstStyle/>
            <a:p>
              <a:pPr indent="0" lvl="0" marL="0" marR="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1 </a:t>
              </a:r>
              <a:endParaRPr b="1" sz="1200">
                <a:solidFill>
                  <a:srgbClr val="595959"/>
                </a:solidFill>
                <a:latin typeface="Georgia"/>
                <a:ea typeface="Georgia"/>
                <a:cs typeface="Georgia"/>
                <a:sym typeface="Georgia"/>
              </a:endParaRPr>
            </a:p>
            <a:p>
              <a:pPr indent="0" lvl="0" marL="0" marR="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(Statistics &amp; Linear algebra)</a:t>
              </a:r>
              <a:endParaRPr sz="1100"/>
            </a:p>
          </p:txBody>
        </p:sp>
        <p:cxnSp>
          <p:nvCxnSpPr>
            <p:cNvPr id="525" name="Google Shape;525;p14"/>
            <p:cNvCxnSpPr/>
            <p:nvPr/>
          </p:nvCxnSpPr>
          <p:spPr>
            <a:xfrm>
              <a:off x="284633"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526" name="Google Shape;526;p14"/>
            <p:cNvSpPr/>
            <p:nvPr/>
          </p:nvSpPr>
          <p:spPr>
            <a:xfrm>
              <a:off x="237113"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7" name="Google Shape;527;p14"/>
            <p:cNvSpPr/>
            <p:nvPr/>
          </p:nvSpPr>
          <p:spPr>
            <a:xfrm rot="-2700000">
              <a:off x="2256703" y="3751522"/>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8" name="Google Shape;528;p14"/>
            <p:cNvSpPr/>
            <p:nvPr/>
          </p:nvSpPr>
          <p:spPr>
            <a:xfrm>
              <a:off x="2302785" y="3795190"/>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9" name="Google Shape;529;p14"/>
            <p:cNvSpPr txBox="1"/>
            <p:nvPr/>
          </p:nvSpPr>
          <p:spPr>
            <a:xfrm>
              <a:off x="134514" y="3670234"/>
              <a:ext cx="1915200" cy="10182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Linear regression </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Logistic regression</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Feature extraction</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Feature visualization</a:t>
              </a:r>
              <a:endParaRPr sz="1000">
                <a:solidFill>
                  <a:srgbClr val="434343"/>
                </a:solidFill>
                <a:latin typeface="Arvo"/>
                <a:ea typeface="Arvo"/>
                <a:cs typeface="Arvo"/>
                <a:sym typeface="Arvo"/>
              </a:endParaRPr>
            </a:p>
          </p:txBody>
        </p:sp>
        <p:sp>
          <p:nvSpPr>
            <p:cNvPr id="530" name="Google Shape;530;p14"/>
            <p:cNvSpPr txBox="1"/>
            <p:nvPr/>
          </p:nvSpPr>
          <p:spPr>
            <a:xfrm>
              <a:off x="-324742" y="3207414"/>
              <a:ext cx="3055200" cy="559800"/>
            </a:xfrm>
            <a:prstGeom prst="rect">
              <a:avLst/>
            </a:prstGeom>
            <a:noFill/>
            <a:ln>
              <a:noFill/>
            </a:ln>
          </p:spPr>
          <p:txBody>
            <a:bodyPr anchorCtr="0" anchor="ctr" bIns="0" lIns="0" spcFirstLastPara="1" rIns="76200" wrap="square" tIns="0">
              <a:noAutofit/>
            </a:bodyPr>
            <a:lstStyle/>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2 </a:t>
              </a:r>
              <a:endParaRPr b="1" sz="1200">
                <a:solidFill>
                  <a:srgbClr val="595959"/>
                </a:solidFill>
                <a:latin typeface="Georgia"/>
                <a:ea typeface="Georgia"/>
                <a:cs typeface="Georgia"/>
                <a:sym typeface="Georgia"/>
              </a:endParaRPr>
            </a:p>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(Regression &amp; Feature)</a:t>
              </a:r>
              <a:endParaRPr b="1" sz="1200">
                <a:solidFill>
                  <a:srgbClr val="595959"/>
                </a:solidFill>
                <a:latin typeface="Georgia"/>
                <a:ea typeface="Georgia"/>
                <a:cs typeface="Georgia"/>
                <a:sym typeface="Georgia"/>
              </a:endParaRPr>
            </a:p>
          </p:txBody>
        </p:sp>
        <p:cxnSp>
          <p:nvCxnSpPr>
            <p:cNvPr id="531" name="Google Shape;531;p14"/>
            <p:cNvCxnSpPr/>
            <p:nvPr/>
          </p:nvCxnSpPr>
          <p:spPr>
            <a:xfrm>
              <a:off x="2452914" y="2690813"/>
              <a:ext cx="1500" cy="987600"/>
            </a:xfrm>
            <a:prstGeom prst="straightConnector1">
              <a:avLst/>
            </a:prstGeom>
            <a:noFill/>
            <a:ln cap="flat" cmpd="sng" w="38100">
              <a:solidFill>
                <a:srgbClr val="018790"/>
              </a:solidFill>
              <a:prstDash val="solid"/>
              <a:miter lim="800000"/>
              <a:headEnd len="sm" w="sm" type="none"/>
              <a:tailEnd len="sm" w="sm" type="none"/>
            </a:ln>
          </p:spPr>
        </p:cxnSp>
        <p:sp>
          <p:nvSpPr>
            <p:cNvPr id="532" name="Google Shape;532;p14"/>
            <p:cNvSpPr/>
            <p:nvPr/>
          </p:nvSpPr>
          <p:spPr>
            <a:xfrm>
              <a:off x="2405395"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3" name="Google Shape;533;p14"/>
            <p:cNvSpPr/>
            <p:nvPr/>
          </p:nvSpPr>
          <p:spPr>
            <a:xfrm>
              <a:off x="3679424"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4" name="Google Shape;534;p14"/>
            <p:cNvSpPr txBox="1"/>
            <p:nvPr/>
          </p:nvSpPr>
          <p:spPr>
            <a:xfrm>
              <a:off x="4648362" y="347670"/>
              <a:ext cx="2342700" cy="559800"/>
            </a:xfrm>
            <a:prstGeom prst="rect">
              <a:avLst/>
            </a:prstGeom>
            <a:noFill/>
            <a:ln>
              <a:noFill/>
            </a:ln>
          </p:spPr>
          <p:txBody>
            <a:bodyPr anchorCtr="0" anchor="ctr" bIns="0" lIns="0" spcFirstLastPara="1" rIns="95250" wrap="square" tIns="0">
              <a:noAutofit/>
            </a:bodyPr>
            <a:lstStyle/>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3 </a:t>
              </a:r>
              <a:endParaRPr b="1" sz="1200">
                <a:solidFill>
                  <a:srgbClr val="595959"/>
                </a:solidFill>
                <a:latin typeface="Georgia"/>
                <a:ea typeface="Georgia"/>
                <a:cs typeface="Georgia"/>
                <a:sym typeface="Georgia"/>
              </a:endParaRPr>
            </a:p>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(Advanced ML)</a:t>
              </a:r>
              <a:endParaRPr b="1" sz="1200">
                <a:solidFill>
                  <a:srgbClr val="595959"/>
                </a:solidFill>
                <a:latin typeface="Georgia"/>
                <a:ea typeface="Georgia"/>
                <a:cs typeface="Georgia"/>
                <a:sym typeface="Georgia"/>
              </a:endParaRPr>
            </a:p>
          </p:txBody>
        </p:sp>
        <p:sp>
          <p:nvSpPr>
            <p:cNvPr id="535" name="Google Shape;535;p14"/>
            <p:cNvSpPr/>
            <p:nvPr/>
          </p:nvSpPr>
          <p:spPr>
            <a:xfrm rot="-2700000">
              <a:off x="6390128"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6" name="Google Shape;536;p14"/>
            <p:cNvSpPr/>
            <p:nvPr/>
          </p:nvSpPr>
          <p:spPr>
            <a:xfrm>
              <a:off x="6433693"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537" name="Google Shape;537;p14"/>
            <p:cNvCxnSpPr/>
            <p:nvPr/>
          </p:nvCxnSpPr>
          <p:spPr>
            <a:xfrm>
              <a:off x="6586278"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538" name="Google Shape;538;p14"/>
            <p:cNvSpPr/>
            <p:nvPr/>
          </p:nvSpPr>
          <p:spPr>
            <a:xfrm rot="8100000">
              <a:off x="8456665"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9" name="Google Shape;539;p14"/>
            <p:cNvSpPr/>
            <p:nvPr/>
          </p:nvSpPr>
          <p:spPr>
            <a:xfrm>
              <a:off x="8500375" y="665422"/>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0" name="Google Shape;540;p14"/>
            <p:cNvSpPr txBox="1"/>
            <p:nvPr/>
          </p:nvSpPr>
          <p:spPr>
            <a:xfrm>
              <a:off x="8996746" y="798339"/>
              <a:ext cx="2577000" cy="1230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Neural Networks</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CNN</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RNN</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p:txBody>
        </p:sp>
        <p:sp>
          <p:nvSpPr>
            <p:cNvPr id="541" name="Google Shape;541;p14"/>
            <p:cNvSpPr txBox="1"/>
            <p:nvPr/>
          </p:nvSpPr>
          <p:spPr>
            <a:xfrm>
              <a:off x="8805459" y="283178"/>
              <a:ext cx="1860000" cy="559800"/>
            </a:xfrm>
            <a:prstGeom prst="rect">
              <a:avLst/>
            </a:prstGeom>
            <a:noFill/>
            <a:ln>
              <a:noFill/>
            </a:ln>
          </p:spPr>
          <p:txBody>
            <a:bodyPr anchorCtr="0" anchor="ctr" bIns="0" lIns="0" spcFirstLastPara="1" rIns="76200" wrap="square" tIns="0">
              <a:noAutofit/>
            </a:bodyPr>
            <a:lstStyle/>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5 </a:t>
              </a:r>
              <a:endParaRPr b="1" sz="1200">
                <a:solidFill>
                  <a:srgbClr val="595959"/>
                </a:solidFill>
                <a:latin typeface="Georgia"/>
                <a:ea typeface="Georgia"/>
                <a:cs typeface="Georgia"/>
                <a:sym typeface="Georgia"/>
              </a:endParaRPr>
            </a:p>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(Deep learning)</a:t>
              </a:r>
              <a:endParaRPr b="1" sz="1200">
                <a:solidFill>
                  <a:srgbClr val="595959"/>
                </a:solidFill>
                <a:latin typeface="Georgia"/>
                <a:ea typeface="Georgia"/>
                <a:cs typeface="Georgia"/>
                <a:sym typeface="Georgia"/>
              </a:endParaRPr>
            </a:p>
          </p:txBody>
        </p:sp>
        <p:cxnSp>
          <p:nvCxnSpPr>
            <p:cNvPr id="542" name="Google Shape;542;p14"/>
            <p:cNvCxnSpPr/>
            <p:nvPr/>
          </p:nvCxnSpPr>
          <p:spPr>
            <a:xfrm>
              <a:off x="8652960"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543" name="Google Shape;543;p14"/>
            <p:cNvSpPr/>
            <p:nvPr/>
          </p:nvSpPr>
          <p:spPr>
            <a:xfrm>
              <a:off x="8605440"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4" name="Google Shape;544;p14"/>
            <p:cNvSpPr/>
            <p:nvPr/>
          </p:nvSpPr>
          <p:spPr>
            <a:xfrm>
              <a:off x="6538758"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5" name="Google Shape;545;p14"/>
            <p:cNvSpPr txBox="1"/>
            <p:nvPr/>
          </p:nvSpPr>
          <p:spPr>
            <a:xfrm>
              <a:off x="4876596" y="875141"/>
              <a:ext cx="3162000" cy="9339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Decision trees</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a:t>
              </a:r>
              <a:r>
                <a:rPr lang="es" sz="1000">
                  <a:solidFill>
                    <a:srgbClr val="434343"/>
                  </a:solidFill>
                  <a:latin typeface="Arvo"/>
                  <a:ea typeface="Arvo"/>
                  <a:cs typeface="Arvo"/>
                  <a:sym typeface="Arvo"/>
                </a:rPr>
                <a:t>Naive Bayes, k-NN, SVM</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Ensemble learning</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p:txBody>
        </p:sp>
        <p:sp>
          <p:nvSpPr>
            <p:cNvPr id="546" name="Google Shape;546;p14"/>
            <p:cNvSpPr txBox="1"/>
            <p:nvPr/>
          </p:nvSpPr>
          <p:spPr>
            <a:xfrm>
              <a:off x="3994382" y="4345653"/>
              <a:ext cx="2869500" cy="559800"/>
            </a:xfrm>
            <a:prstGeom prst="rect">
              <a:avLst/>
            </a:prstGeom>
            <a:noFill/>
            <a:ln>
              <a:noFill/>
            </a:ln>
          </p:spPr>
          <p:txBody>
            <a:bodyPr anchorCtr="0" anchor="ctr" bIns="0" lIns="0" spcFirstLastPara="1" rIns="76200" wrap="square" tIns="0">
              <a:noAutofit/>
            </a:bodyPr>
            <a:lstStyle/>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4 </a:t>
              </a:r>
              <a:endParaRPr b="1" sz="1200">
                <a:solidFill>
                  <a:srgbClr val="595959"/>
                </a:solidFill>
                <a:latin typeface="Georgia"/>
                <a:ea typeface="Georgia"/>
                <a:cs typeface="Georgia"/>
                <a:sym typeface="Georgia"/>
              </a:endParaRPr>
            </a:p>
            <a:p>
              <a:pPr indent="0" lvl="0" marL="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(NLP)</a:t>
              </a:r>
              <a:endParaRPr b="1" sz="1200">
                <a:solidFill>
                  <a:srgbClr val="595959"/>
                </a:solidFill>
                <a:latin typeface="Georgia"/>
                <a:ea typeface="Georgia"/>
                <a:cs typeface="Georgia"/>
                <a:sym typeface="Georgia"/>
              </a:endParaRPr>
            </a:p>
          </p:txBody>
        </p:sp>
        <p:sp>
          <p:nvSpPr>
            <p:cNvPr id="547" name="Google Shape;547;p14"/>
            <p:cNvSpPr txBox="1"/>
            <p:nvPr/>
          </p:nvSpPr>
          <p:spPr>
            <a:xfrm>
              <a:off x="4648360" y="4712378"/>
              <a:ext cx="2975700" cy="9339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100">
                  <a:solidFill>
                    <a:srgbClr val="434343"/>
                  </a:solidFill>
                </a:rPr>
                <a:t>-</a:t>
              </a:r>
              <a:r>
                <a:rPr lang="es" sz="1000">
                  <a:solidFill>
                    <a:srgbClr val="434343"/>
                  </a:solidFill>
                  <a:latin typeface="Arvo"/>
                  <a:ea typeface="Arvo"/>
                  <a:cs typeface="Arvo"/>
                  <a:sym typeface="Arvo"/>
                </a:rPr>
                <a:t> </a:t>
              </a:r>
              <a:r>
                <a:rPr lang="es" sz="1000">
                  <a:solidFill>
                    <a:srgbClr val="434343"/>
                  </a:solidFill>
                  <a:latin typeface="Arvo"/>
                  <a:ea typeface="Arvo"/>
                  <a:cs typeface="Arvo"/>
                  <a:sym typeface="Arvo"/>
                </a:rPr>
                <a:t>Text Mining/Analysis</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Recommender Systems</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Social Network Analysis</a:t>
              </a:r>
              <a:endParaRPr sz="1000">
                <a:solidFill>
                  <a:srgbClr val="434343"/>
                </a:solidFill>
                <a:latin typeface="Arvo"/>
                <a:ea typeface="Arvo"/>
                <a:cs typeface="Arvo"/>
                <a:sym typeface="Arvo"/>
              </a:endParaRPr>
            </a:p>
          </p:txBody>
        </p:sp>
      </p:grpSp>
      <p:grpSp>
        <p:nvGrpSpPr>
          <p:cNvPr id="548" name="Google Shape;548;p14"/>
          <p:cNvGrpSpPr/>
          <p:nvPr/>
        </p:nvGrpSpPr>
        <p:grpSpPr>
          <a:xfrm>
            <a:off x="6379361" y="2377564"/>
            <a:ext cx="292078" cy="339253"/>
            <a:chOff x="4492800" y="2027925"/>
            <a:chExt cx="414825" cy="481825"/>
          </a:xfrm>
        </p:grpSpPr>
        <p:sp>
          <p:nvSpPr>
            <p:cNvPr id="549" name="Google Shape;549;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0" name="Google Shape;550;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51" name="Google Shape;551;p14"/>
          <p:cNvGrpSpPr/>
          <p:nvPr/>
        </p:nvGrpSpPr>
        <p:grpSpPr>
          <a:xfrm>
            <a:off x="3263961" y="2377564"/>
            <a:ext cx="292078" cy="339253"/>
            <a:chOff x="4492800" y="2027925"/>
            <a:chExt cx="414825" cy="481825"/>
          </a:xfrm>
        </p:grpSpPr>
        <p:sp>
          <p:nvSpPr>
            <p:cNvPr id="552" name="Google Shape;552;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3" name="Google Shape;553;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54" name="Google Shape;554;p14"/>
          <p:cNvGrpSpPr/>
          <p:nvPr/>
        </p:nvGrpSpPr>
        <p:grpSpPr>
          <a:xfrm>
            <a:off x="8330286" y="2377564"/>
            <a:ext cx="292078" cy="339253"/>
            <a:chOff x="4492800" y="2027925"/>
            <a:chExt cx="414825" cy="481825"/>
          </a:xfrm>
        </p:grpSpPr>
        <p:sp>
          <p:nvSpPr>
            <p:cNvPr id="555" name="Google Shape;555;p14"/>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56" name="Google Shape;556;p14"/>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57" name="Google Shape;557;p14"/>
          <p:cNvSpPr txBox="1"/>
          <p:nvPr/>
        </p:nvSpPr>
        <p:spPr>
          <a:xfrm>
            <a:off x="5705425" y="3066677"/>
            <a:ext cx="2058900" cy="8076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Tweet text </a:t>
            </a:r>
            <a:r>
              <a:rPr lang="es" sz="1000">
                <a:solidFill>
                  <a:srgbClr val="434343"/>
                </a:solidFill>
                <a:latin typeface="Arvo"/>
                <a:ea typeface="Arvo"/>
                <a:cs typeface="Arvo"/>
                <a:sym typeface="Arvo"/>
              </a:rPr>
              <a:t>mining</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User group classification</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Sentiment analysis</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Social </a:t>
            </a:r>
            <a:r>
              <a:rPr lang="es" sz="1000">
                <a:solidFill>
                  <a:srgbClr val="434343"/>
                </a:solidFill>
                <a:latin typeface="Arvo"/>
                <a:ea typeface="Arvo"/>
                <a:cs typeface="Arvo"/>
                <a:sym typeface="Arvo"/>
              </a:rPr>
              <a:t>network analysis</a:t>
            </a:r>
            <a:r>
              <a:rPr lang="es" sz="1000">
                <a:solidFill>
                  <a:srgbClr val="434343"/>
                </a:solidFill>
                <a:latin typeface="Arvo"/>
                <a:ea typeface="Arvo"/>
                <a:cs typeface="Arvo"/>
                <a:sym typeface="Arvo"/>
              </a:rPr>
              <a:t> </a:t>
            </a:r>
            <a:endParaRPr sz="1000">
              <a:solidFill>
                <a:srgbClr val="434343"/>
              </a:solidFill>
              <a:latin typeface="Arvo"/>
              <a:ea typeface="Arvo"/>
              <a:cs typeface="Arvo"/>
              <a:sym typeface="Arvo"/>
            </a:endParaRPr>
          </a:p>
        </p:txBody>
      </p:sp>
      <p:sp>
        <p:nvSpPr>
          <p:cNvPr id="558" name="Google Shape;558;p14"/>
          <p:cNvSpPr txBox="1"/>
          <p:nvPr/>
        </p:nvSpPr>
        <p:spPr>
          <a:xfrm>
            <a:off x="7952375" y="3398325"/>
            <a:ext cx="1047900" cy="281100"/>
          </a:xfrm>
          <a:prstGeom prst="rect">
            <a:avLst/>
          </a:prstGeom>
          <a:noFill/>
          <a:ln>
            <a:noFill/>
          </a:ln>
        </p:spPr>
        <p:txBody>
          <a:bodyPr anchorCtr="0" anchor="b" bIns="71450" lIns="0" spcFirstLastPara="1" rIns="0" wrap="square" tIns="107150">
            <a:noAutofit/>
          </a:bodyPr>
          <a:lstStyle/>
          <a:p>
            <a:pPr indent="0" lvl="0" marL="0" rtl="0" algn="ctr">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a:t>
            </a:r>
            <a:r>
              <a:rPr lang="es" sz="1000">
                <a:solidFill>
                  <a:srgbClr val="434343"/>
                </a:solidFill>
                <a:latin typeface="Arvo"/>
                <a:ea typeface="Arvo"/>
                <a:cs typeface="Arvo"/>
                <a:sym typeface="Arvo"/>
              </a:rPr>
              <a:t>Open-ended </a:t>
            </a:r>
            <a:r>
              <a:rPr lang="es" sz="1000">
                <a:solidFill>
                  <a:srgbClr val="434343"/>
                </a:solidFill>
                <a:latin typeface="Arvo"/>
                <a:ea typeface="Arvo"/>
                <a:cs typeface="Arvo"/>
                <a:sym typeface="Arvo"/>
              </a:rPr>
              <a:t>)</a:t>
            </a:r>
            <a:endParaRPr sz="1000">
              <a:solidFill>
                <a:srgbClr val="434343"/>
              </a:solidFill>
              <a:latin typeface="Arvo"/>
              <a:ea typeface="Arvo"/>
              <a:cs typeface="Arvo"/>
              <a:sym typeface="Arv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5"/>
          <p:cNvSpPr txBox="1"/>
          <p:nvPr>
            <p:ph type="ctrTitle"/>
          </p:nvPr>
        </p:nvSpPr>
        <p:spPr>
          <a:xfrm>
            <a:off x="925225" y="152400"/>
            <a:ext cx="7867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Course curriculum for MIE 1624</a:t>
            </a:r>
            <a:endParaRPr/>
          </a:p>
        </p:txBody>
      </p:sp>
      <p:sp>
        <p:nvSpPr>
          <p:cNvPr id="564" name="Google Shape;564;p15"/>
          <p:cNvSpPr/>
          <p:nvPr/>
        </p:nvSpPr>
        <p:spPr>
          <a:xfrm>
            <a:off x="4003051" y="2775361"/>
            <a:ext cx="75000" cy="756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565" name="Google Shape;565;p15"/>
          <p:cNvGrpSpPr/>
          <p:nvPr/>
        </p:nvGrpSpPr>
        <p:grpSpPr>
          <a:xfrm>
            <a:off x="1253561" y="2529964"/>
            <a:ext cx="292078" cy="339253"/>
            <a:chOff x="4492800" y="2027925"/>
            <a:chExt cx="414825" cy="481825"/>
          </a:xfrm>
        </p:grpSpPr>
        <p:sp>
          <p:nvSpPr>
            <p:cNvPr id="566" name="Google Shape;566;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67" name="Google Shape;567;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68" name="Google Shape;568;p15"/>
          <p:cNvGrpSpPr/>
          <p:nvPr/>
        </p:nvGrpSpPr>
        <p:grpSpPr>
          <a:xfrm>
            <a:off x="4654561" y="2554514"/>
            <a:ext cx="292078" cy="339253"/>
            <a:chOff x="4492800" y="2027925"/>
            <a:chExt cx="414825" cy="481825"/>
          </a:xfrm>
        </p:grpSpPr>
        <p:sp>
          <p:nvSpPr>
            <p:cNvPr id="569" name="Google Shape;569;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0" name="Google Shape;570;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71" name="Google Shape;571;p15"/>
          <p:cNvSpPr txBox="1"/>
          <p:nvPr/>
        </p:nvSpPr>
        <p:spPr>
          <a:xfrm>
            <a:off x="3359550" y="2932200"/>
            <a:ext cx="1362000" cy="28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solidFill>
                  <a:srgbClr val="595959"/>
                </a:solidFill>
                <a:latin typeface="Georgia"/>
                <a:ea typeface="Georgia"/>
                <a:cs typeface="Georgia"/>
                <a:sym typeface="Georgia"/>
              </a:rPr>
              <a:t>Assignment #3</a:t>
            </a:r>
            <a:endParaRPr sz="1200">
              <a:latin typeface="Arvo"/>
              <a:ea typeface="Arvo"/>
              <a:cs typeface="Arvo"/>
              <a:sym typeface="Arvo"/>
            </a:endParaRPr>
          </a:p>
        </p:txBody>
      </p:sp>
      <p:grpSp>
        <p:nvGrpSpPr>
          <p:cNvPr id="572" name="Google Shape;572;p15"/>
          <p:cNvGrpSpPr/>
          <p:nvPr/>
        </p:nvGrpSpPr>
        <p:grpSpPr>
          <a:xfrm>
            <a:off x="3046811" y="2529977"/>
            <a:ext cx="292078" cy="339253"/>
            <a:chOff x="4492800" y="2027925"/>
            <a:chExt cx="414825" cy="481825"/>
          </a:xfrm>
        </p:grpSpPr>
        <p:sp>
          <p:nvSpPr>
            <p:cNvPr id="573" name="Google Shape;573;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4" name="Google Shape;574;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575" name="Google Shape;575;p15"/>
          <p:cNvSpPr txBox="1"/>
          <p:nvPr/>
        </p:nvSpPr>
        <p:spPr>
          <a:xfrm>
            <a:off x="8248500" y="2893775"/>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434343"/>
                </a:solidFill>
                <a:latin typeface="Arvo"/>
                <a:ea typeface="Arvo"/>
                <a:cs typeface="Arvo"/>
                <a:sym typeface="Arvo"/>
              </a:rPr>
              <a:t>Term Project Ends</a:t>
            </a:r>
            <a:endParaRPr sz="1200">
              <a:solidFill>
                <a:srgbClr val="434343"/>
              </a:solidFill>
              <a:latin typeface="Arvo"/>
              <a:ea typeface="Arvo"/>
              <a:cs typeface="Arvo"/>
              <a:sym typeface="Arvo"/>
            </a:endParaRPr>
          </a:p>
        </p:txBody>
      </p:sp>
      <p:grpSp>
        <p:nvGrpSpPr>
          <p:cNvPr id="576" name="Google Shape;576;p15"/>
          <p:cNvGrpSpPr/>
          <p:nvPr/>
        </p:nvGrpSpPr>
        <p:grpSpPr>
          <a:xfrm>
            <a:off x="8190586" y="2529964"/>
            <a:ext cx="292078" cy="339253"/>
            <a:chOff x="4492800" y="2027925"/>
            <a:chExt cx="414825" cy="481825"/>
          </a:xfrm>
        </p:grpSpPr>
        <p:sp>
          <p:nvSpPr>
            <p:cNvPr id="577" name="Google Shape;577;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78" name="Google Shape;578;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79" name="Google Shape;579;p15"/>
          <p:cNvGrpSpPr/>
          <p:nvPr/>
        </p:nvGrpSpPr>
        <p:grpSpPr>
          <a:xfrm>
            <a:off x="6317311" y="2529964"/>
            <a:ext cx="292078" cy="339253"/>
            <a:chOff x="4492800" y="2027925"/>
            <a:chExt cx="414825" cy="481825"/>
          </a:xfrm>
        </p:grpSpPr>
        <p:sp>
          <p:nvSpPr>
            <p:cNvPr id="580" name="Google Shape;580;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1" name="Google Shape;581;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82" name="Google Shape;582;p15"/>
          <p:cNvGrpSpPr/>
          <p:nvPr/>
        </p:nvGrpSpPr>
        <p:grpSpPr>
          <a:xfrm>
            <a:off x="2954061" y="2554514"/>
            <a:ext cx="292078" cy="339253"/>
            <a:chOff x="4492800" y="2027925"/>
            <a:chExt cx="414825" cy="481825"/>
          </a:xfrm>
        </p:grpSpPr>
        <p:sp>
          <p:nvSpPr>
            <p:cNvPr id="583" name="Google Shape;583;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4" name="Google Shape;584;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85" name="Google Shape;585;p15"/>
          <p:cNvGrpSpPr/>
          <p:nvPr/>
        </p:nvGrpSpPr>
        <p:grpSpPr>
          <a:xfrm>
            <a:off x="2954061" y="2529964"/>
            <a:ext cx="292078" cy="339253"/>
            <a:chOff x="4492800" y="2027925"/>
            <a:chExt cx="414825" cy="481825"/>
          </a:xfrm>
        </p:grpSpPr>
        <p:sp>
          <p:nvSpPr>
            <p:cNvPr id="586" name="Google Shape;586;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87" name="Google Shape;587;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88" name="Google Shape;588;p15"/>
          <p:cNvGrpSpPr/>
          <p:nvPr/>
        </p:nvGrpSpPr>
        <p:grpSpPr>
          <a:xfrm>
            <a:off x="8482686" y="2529964"/>
            <a:ext cx="292078" cy="339253"/>
            <a:chOff x="4492800" y="2027925"/>
            <a:chExt cx="414825" cy="481825"/>
          </a:xfrm>
        </p:grpSpPr>
        <p:sp>
          <p:nvSpPr>
            <p:cNvPr id="589" name="Google Shape;589;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590" name="Google Shape;590;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591" name="Google Shape;591;p15"/>
          <p:cNvGrpSpPr/>
          <p:nvPr/>
        </p:nvGrpSpPr>
        <p:grpSpPr>
          <a:xfrm>
            <a:off x="238833" y="730200"/>
            <a:ext cx="9240583" cy="4284600"/>
            <a:chOff x="-121626" y="207682"/>
            <a:chExt cx="11566633" cy="5402346"/>
          </a:xfrm>
        </p:grpSpPr>
        <p:sp>
          <p:nvSpPr>
            <p:cNvPr id="592" name="Google Shape;592;p15"/>
            <p:cNvSpPr/>
            <p:nvPr/>
          </p:nvSpPr>
          <p:spPr>
            <a:xfrm>
              <a:off x="0" y="2476501"/>
              <a:ext cx="10939500" cy="428700"/>
            </a:xfrm>
            <a:prstGeom prst="homePlate">
              <a:avLst>
                <a:gd fmla="val 50000" name="adj"/>
              </a:avLst>
            </a:prstGeom>
            <a:gradFill>
              <a:gsLst>
                <a:gs pos="0">
                  <a:srgbClr val="F86A4B"/>
                </a:gs>
                <a:gs pos="100000">
                  <a:srgbClr val="B12C0F"/>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3" name="Google Shape;593;p15"/>
            <p:cNvSpPr/>
            <p:nvPr/>
          </p:nvSpPr>
          <p:spPr>
            <a:xfrm rot="8100000">
              <a:off x="88337"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4" name="Google Shape;594;p15"/>
            <p:cNvSpPr/>
            <p:nvPr/>
          </p:nvSpPr>
          <p:spPr>
            <a:xfrm>
              <a:off x="134514" y="665422"/>
              <a:ext cx="305100" cy="3051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5" name="Google Shape;595;p15"/>
            <p:cNvSpPr/>
            <p:nvPr/>
          </p:nvSpPr>
          <p:spPr>
            <a:xfrm>
              <a:off x="562060"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6" name="Google Shape;596;p15"/>
            <p:cNvSpPr/>
            <p:nvPr/>
          </p:nvSpPr>
          <p:spPr>
            <a:xfrm>
              <a:off x="562060" y="283166"/>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7" name="Google Shape;597;p15"/>
            <p:cNvSpPr txBox="1"/>
            <p:nvPr/>
          </p:nvSpPr>
          <p:spPr>
            <a:xfrm>
              <a:off x="79670" y="207682"/>
              <a:ext cx="40992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6(Databases &amp; Basic SQL )</a:t>
              </a:r>
              <a:endParaRPr sz="1100"/>
            </a:p>
          </p:txBody>
        </p:sp>
        <p:cxnSp>
          <p:nvCxnSpPr>
            <p:cNvPr id="598" name="Google Shape;598;p15"/>
            <p:cNvCxnSpPr/>
            <p:nvPr/>
          </p:nvCxnSpPr>
          <p:spPr>
            <a:xfrm>
              <a:off x="284633"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599" name="Google Shape;599;p15"/>
            <p:cNvSpPr/>
            <p:nvPr/>
          </p:nvSpPr>
          <p:spPr>
            <a:xfrm>
              <a:off x="237113"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0" name="Google Shape;600;p15"/>
            <p:cNvSpPr/>
            <p:nvPr/>
          </p:nvSpPr>
          <p:spPr>
            <a:xfrm rot="-2700000">
              <a:off x="2259128" y="4405538"/>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1" name="Google Shape;601;p15"/>
            <p:cNvSpPr/>
            <p:nvPr/>
          </p:nvSpPr>
          <p:spPr>
            <a:xfrm>
              <a:off x="2300376" y="4449206"/>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2" name="Google Shape;602;p15"/>
            <p:cNvSpPr txBox="1"/>
            <p:nvPr/>
          </p:nvSpPr>
          <p:spPr>
            <a:xfrm>
              <a:off x="278806" y="3670234"/>
              <a:ext cx="1915200" cy="1018200"/>
            </a:xfrm>
            <a:prstGeom prst="rect">
              <a:avLst/>
            </a:prstGeom>
            <a:noFill/>
            <a:ln>
              <a:noFill/>
            </a:ln>
          </p:spPr>
          <p:txBody>
            <a:bodyPr anchorCtr="0" anchor="b" bIns="71450" lIns="0" spcFirstLastPara="1" rIns="0" wrap="square" tIns="107150">
              <a:noAutofit/>
            </a:bodyPr>
            <a:lstStyle/>
            <a:p>
              <a:pPr indent="0" lvl="0" marL="0" rtl="0" algn="r">
                <a:spcBef>
                  <a:spcPts val="0"/>
                </a:spcBef>
                <a:spcAft>
                  <a:spcPts val="0"/>
                </a:spcAft>
                <a:buClr>
                  <a:srgbClr val="595959"/>
                </a:buClr>
                <a:buSzPts val="1100"/>
                <a:buFont typeface="Georgia"/>
                <a:buNone/>
              </a:pPr>
              <a:r>
                <a:t/>
              </a:r>
              <a:endParaRPr sz="1100"/>
            </a:p>
          </p:txBody>
        </p:sp>
        <p:sp>
          <p:nvSpPr>
            <p:cNvPr id="603" name="Google Shape;603;p15"/>
            <p:cNvSpPr txBox="1"/>
            <p:nvPr/>
          </p:nvSpPr>
          <p:spPr>
            <a:xfrm>
              <a:off x="-121626" y="3007816"/>
              <a:ext cx="2577000" cy="559800"/>
            </a:xfrm>
            <a:prstGeom prst="rect">
              <a:avLst/>
            </a:prstGeom>
            <a:noFill/>
            <a:ln>
              <a:noFill/>
            </a:ln>
          </p:spPr>
          <p:txBody>
            <a:bodyPr anchorCtr="0" anchor="ctr" bIns="0" lIns="0" spcFirstLastPara="1" rIns="76200" wrap="square" tIns="0">
              <a:noAutofit/>
            </a:bodyPr>
            <a:lstStyle/>
            <a:p>
              <a:pPr indent="0" lvl="0" marL="0" marR="0" rtl="0" algn="ct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7 (Advanced SQL)</a:t>
              </a:r>
              <a:endParaRPr sz="1100"/>
            </a:p>
          </p:txBody>
        </p:sp>
        <p:cxnSp>
          <p:nvCxnSpPr>
            <p:cNvPr id="604" name="Google Shape;604;p15"/>
            <p:cNvCxnSpPr>
              <a:endCxn id="600" idx="7"/>
            </p:cNvCxnSpPr>
            <p:nvPr/>
          </p:nvCxnSpPr>
          <p:spPr>
            <a:xfrm>
              <a:off x="2452950" y="2690535"/>
              <a:ext cx="2400" cy="1592100"/>
            </a:xfrm>
            <a:prstGeom prst="straightConnector1">
              <a:avLst/>
            </a:prstGeom>
            <a:noFill/>
            <a:ln cap="flat" cmpd="sng" w="38100">
              <a:solidFill>
                <a:srgbClr val="018790"/>
              </a:solidFill>
              <a:prstDash val="solid"/>
              <a:miter lim="800000"/>
              <a:headEnd len="sm" w="sm" type="none"/>
              <a:tailEnd len="sm" w="sm" type="none"/>
            </a:ln>
          </p:spPr>
        </p:cxnSp>
        <p:sp>
          <p:nvSpPr>
            <p:cNvPr id="605" name="Google Shape;605;p15"/>
            <p:cNvSpPr/>
            <p:nvPr/>
          </p:nvSpPr>
          <p:spPr>
            <a:xfrm>
              <a:off x="2405395"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6" name="Google Shape;606;p15"/>
            <p:cNvSpPr/>
            <p:nvPr/>
          </p:nvSpPr>
          <p:spPr>
            <a:xfrm>
              <a:off x="3679424"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7" name="Google Shape;607;p15"/>
            <p:cNvSpPr txBox="1"/>
            <p:nvPr/>
          </p:nvSpPr>
          <p:spPr>
            <a:xfrm>
              <a:off x="4898608" y="207682"/>
              <a:ext cx="2953800" cy="559800"/>
            </a:xfrm>
            <a:prstGeom prst="rect">
              <a:avLst/>
            </a:prstGeom>
            <a:noFill/>
            <a:ln>
              <a:noFill/>
            </a:ln>
          </p:spPr>
          <p:txBody>
            <a:bodyPr anchorCtr="0" anchor="ctr" bIns="0" lIns="0" spcFirstLastPara="1" rIns="95250" wrap="square" tIns="0">
              <a:noAutofit/>
            </a:bodyPr>
            <a:lstStyle/>
            <a:p>
              <a:pPr indent="0" lvl="0" marL="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8 (Cloud computing)</a:t>
              </a:r>
              <a:endParaRPr i="1" sz="1500">
                <a:solidFill>
                  <a:srgbClr val="595959"/>
                </a:solidFill>
                <a:latin typeface="Georgia"/>
                <a:ea typeface="Georgia"/>
                <a:cs typeface="Georgia"/>
                <a:sym typeface="Georgia"/>
              </a:endParaRPr>
            </a:p>
          </p:txBody>
        </p:sp>
        <p:sp>
          <p:nvSpPr>
            <p:cNvPr id="608" name="Google Shape;608;p15"/>
            <p:cNvSpPr/>
            <p:nvPr/>
          </p:nvSpPr>
          <p:spPr>
            <a:xfrm rot="-2700000">
              <a:off x="6390128"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9" name="Google Shape;609;p15"/>
            <p:cNvSpPr/>
            <p:nvPr/>
          </p:nvSpPr>
          <p:spPr>
            <a:xfrm>
              <a:off x="6433693"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610" name="Google Shape;610;p15"/>
            <p:cNvCxnSpPr/>
            <p:nvPr/>
          </p:nvCxnSpPr>
          <p:spPr>
            <a:xfrm>
              <a:off x="6586278"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611" name="Google Shape;611;p15"/>
            <p:cNvSpPr/>
            <p:nvPr/>
          </p:nvSpPr>
          <p:spPr>
            <a:xfrm rot="8100000">
              <a:off x="8456665"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2" name="Google Shape;612;p15"/>
            <p:cNvSpPr/>
            <p:nvPr/>
          </p:nvSpPr>
          <p:spPr>
            <a:xfrm>
              <a:off x="8500375" y="665422"/>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3" name="Google Shape;613;p15"/>
            <p:cNvSpPr txBox="1"/>
            <p:nvPr/>
          </p:nvSpPr>
          <p:spPr>
            <a:xfrm>
              <a:off x="8868006" y="545817"/>
              <a:ext cx="2577000" cy="1230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t/>
              </a:r>
              <a:endParaRPr sz="1100"/>
            </a:p>
            <a:p>
              <a:pPr indent="0" lvl="0" marL="0" rtl="0" algn="l">
                <a:spcBef>
                  <a:spcPts val="0"/>
                </a:spcBef>
                <a:spcAft>
                  <a:spcPts val="0"/>
                </a:spcAft>
                <a:buClr>
                  <a:srgbClr val="595959"/>
                </a:buClr>
                <a:buSzPts val="1100"/>
                <a:buFont typeface="Georgia"/>
                <a:buNone/>
              </a:pPr>
              <a:r>
                <a:t/>
              </a:r>
              <a:endParaRPr sz="1100"/>
            </a:p>
          </p:txBody>
        </p:sp>
        <p:sp>
          <p:nvSpPr>
            <p:cNvPr id="614" name="Google Shape;614;p15"/>
            <p:cNvSpPr txBox="1"/>
            <p:nvPr/>
          </p:nvSpPr>
          <p:spPr>
            <a:xfrm>
              <a:off x="8805483" y="207682"/>
              <a:ext cx="21339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10 (Term project showcase)</a:t>
              </a:r>
              <a:endParaRPr sz="1100"/>
            </a:p>
          </p:txBody>
        </p:sp>
        <p:cxnSp>
          <p:nvCxnSpPr>
            <p:cNvPr id="615" name="Google Shape;615;p15"/>
            <p:cNvCxnSpPr/>
            <p:nvPr/>
          </p:nvCxnSpPr>
          <p:spPr>
            <a:xfrm>
              <a:off x="8652960"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616" name="Google Shape;616;p15"/>
            <p:cNvSpPr/>
            <p:nvPr/>
          </p:nvSpPr>
          <p:spPr>
            <a:xfrm>
              <a:off x="8605440"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7" name="Google Shape;617;p15"/>
            <p:cNvSpPr/>
            <p:nvPr/>
          </p:nvSpPr>
          <p:spPr>
            <a:xfrm>
              <a:off x="6538758"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8" name="Google Shape;618;p15"/>
            <p:cNvSpPr txBox="1"/>
            <p:nvPr/>
          </p:nvSpPr>
          <p:spPr>
            <a:xfrm>
              <a:off x="4889943" y="545831"/>
              <a:ext cx="3162000" cy="1593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t/>
              </a:r>
              <a:endParaRPr sz="1100"/>
            </a:p>
          </p:txBody>
        </p:sp>
        <p:sp>
          <p:nvSpPr>
            <p:cNvPr id="619" name="Google Shape;619;p15"/>
            <p:cNvSpPr txBox="1"/>
            <p:nvPr/>
          </p:nvSpPr>
          <p:spPr>
            <a:xfrm>
              <a:off x="6931124" y="3007833"/>
              <a:ext cx="2282400" cy="559800"/>
            </a:xfrm>
            <a:prstGeom prst="rect">
              <a:avLst/>
            </a:prstGeom>
            <a:noFill/>
            <a:ln>
              <a:noFill/>
            </a:ln>
          </p:spPr>
          <p:txBody>
            <a:bodyPr anchorCtr="0" anchor="ctr" bIns="0" lIns="0" spcFirstLastPara="1" rIns="76200" wrap="square" tIns="0">
              <a:noAutofit/>
            </a:bodyPr>
            <a:lstStyle/>
            <a:p>
              <a:pPr indent="0" lvl="0" marL="0" marR="0" rtl="0" algn="r">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9(Big Data)</a:t>
              </a:r>
              <a:endParaRPr sz="1100"/>
            </a:p>
          </p:txBody>
        </p:sp>
        <p:sp>
          <p:nvSpPr>
            <p:cNvPr id="620" name="Google Shape;620;p15"/>
            <p:cNvSpPr txBox="1"/>
            <p:nvPr/>
          </p:nvSpPr>
          <p:spPr>
            <a:xfrm>
              <a:off x="4396545" y="4676128"/>
              <a:ext cx="2975700" cy="933900"/>
            </a:xfrm>
            <a:prstGeom prst="rect">
              <a:avLst/>
            </a:prstGeom>
            <a:noFill/>
            <a:ln>
              <a:noFill/>
            </a:ln>
          </p:spPr>
          <p:txBody>
            <a:bodyPr anchorCtr="0" anchor="b" bIns="71450" lIns="0" spcFirstLastPara="1" rIns="0" wrap="square" tIns="107150">
              <a:noAutofit/>
            </a:bodyPr>
            <a:lstStyle/>
            <a:p>
              <a:pPr indent="0" lvl="0" marL="0" rtl="0" algn="ctr">
                <a:spcBef>
                  <a:spcPts val="0"/>
                </a:spcBef>
                <a:spcAft>
                  <a:spcPts val="0"/>
                </a:spcAft>
                <a:buClr>
                  <a:srgbClr val="595959"/>
                </a:buClr>
                <a:buSzPts val="1100"/>
                <a:buFont typeface="Georgia"/>
                <a:buNone/>
              </a:pPr>
              <a:r>
                <a:t/>
              </a:r>
              <a:endParaRPr sz="1100"/>
            </a:p>
          </p:txBody>
        </p:sp>
      </p:grpSp>
      <p:cxnSp>
        <p:nvCxnSpPr>
          <p:cNvPr id="621" name="Google Shape;621;p15"/>
          <p:cNvCxnSpPr/>
          <p:nvPr/>
        </p:nvCxnSpPr>
        <p:spPr>
          <a:xfrm>
            <a:off x="4040556" y="1393718"/>
            <a:ext cx="0" cy="1263300"/>
          </a:xfrm>
          <a:prstGeom prst="straightConnector1">
            <a:avLst/>
          </a:prstGeom>
          <a:noFill/>
          <a:ln cap="flat" cmpd="sng" w="38100">
            <a:solidFill>
              <a:srgbClr val="018790"/>
            </a:solidFill>
            <a:prstDash val="solid"/>
            <a:miter lim="800000"/>
            <a:headEnd len="sm" w="sm" type="none"/>
            <a:tailEnd len="sm" w="sm" type="none"/>
          </a:ln>
        </p:spPr>
      </p:cxnSp>
      <p:sp>
        <p:nvSpPr>
          <p:cNvPr id="622" name="Google Shape;622;p15"/>
          <p:cNvSpPr/>
          <p:nvPr/>
        </p:nvSpPr>
        <p:spPr>
          <a:xfrm rot="8111669">
            <a:off x="3884306" y="1017287"/>
            <a:ext cx="312472" cy="312472"/>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3" name="Google Shape;623;p15"/>
          <p:cNvSpPr/>
          <p:nvPr/>
        </p:nvSpPr>
        <p:spPr>
          <a:xfrm>
            <a:off x="3918740" y="1052478"/>
            <a:ext cx="243600" cy="242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4" name="Google Shape;624;p15"/>
          <p:cNvSpPr txBox="1"/>
          <p:nvPr/>
        </p:nvSpPr>
        <p:spPr>
          <a:xfrm>
            <a:off x="754490" y="1178975"/>
            <a:ext cx="2292300" cy="1045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Database Basics </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Intro to relational database</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Basic SQL queries (CREATE, SELECT, COUNT, INSERT, UPDATE)</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Basic SQL practice</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625" name="Google Shape;625;p15"/>
          <p:cNvSpPr txBox="1"/>
          <p:nvPr/>
        </p:nvSpPr>
        <p:spPr>
          <a:xfrm>
            <a:off x="208040" y="3334700"/>
            <a:ext cx="2292300" cy="1045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Advanced SQL queries (Group data, range, sorting data, multi-table query)</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Advanced SQL practice</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a:p>
            <a:pPr indent="0" lvl="0" marL="0" marR="0" rtl="0" algn="l">
              <a:lnSpc>
                <a:spcPct val="100000"/>
              </a:lnSpc>
              <a:spcBef>
                <a:spcPts val="0"/>
              </a:spcBef>
              <a:spcAft>
                <a:spcPts val="0"/>
              </a:spcAft>
              <a:buClr>
                <a:srgbClr val="595959"/>
              </a:buClr>
              <a:buSzPts val="1100"/>
              <a:buFont typeface="Georgia"/>
              <a:buNone/>
            </a:pPr>
            <a:r>
              <a:t/>
            </a:r>
            <a:endParaRPr sz="1100"/>
          </a:p>
        </p:txBody>
      </p:sp>
      <p:grpSp>
        <p:nvGrpSpPr>
          <p:cNvPr id="626" name="Google Shape;626;p15"/>
          <p:cNvGrpSpPr/>
          <p:nvPr/>
        </p:nvGrpSpPr>
        <p:grpSpPr>
          <a:xfrm>
            <a:off x="4682061" y="2529964"/>
            <a:ext cx="292078" cy="339253"/>
            <a:chOff x="4492800" y="2027925"/>
            <a:chExt cx="414825" cy="481825"/>
          </a:xfrm>
        </p:grpSpPr>
        <p:sp>
          <p:nvSpPr>
            <p:cNvPr id="627" name="Google Shape;627;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28" name="Google Shape;628;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29" name="Google Shape;629;p15"/>
          <p:cNvSpPr txBox="1"/>
          <p:nvPr/>
        </p:nvSpPr>
        <p:spPr>
          <a:xfrm>
            <a:off x="3338900" y="3389202"/>
            <a:ext cx="2058900" cy="8076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Open topic project require utilizing AWS and SQL</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Apply deep learning technique:</a:t>
            </a:r>
            <a:endParaRPr sz="1000">
              <a:solidFill>
                <a:srgbClr val="434343"/>
              </a:solidFill>
              <a:latin typeface="Arvo"/>
              <a:ea typeface="Arvo"/>
              <a:cs typeface="Arvo"/>
              <a:sym typeface="Arvo"/>
            </a:endParaRPr>
          </a:p>
          <a:p>
            <a:pPr indent="0" lvl="0" marL="0" rtl="0" algn="l">
              <a:spcBef>
                <a:spcPts val="0"/>
              </a:spcBef>
              <a:spcAft>
                <a:spcPts val="0"/>
              </a:spcAft>
              <a:buNone/>
            </a:pPr>
            <a:r>
              <a:rPr lang="es" sz="1000">
                <a:solidFill>
                  <a:srgbClr val="434343"/>
                </a:solidFill>
                <a:latin typeface="Arvo"/>
                <a:ea typeface="Arvo"/>
                <a:cs typeface="Arvo"/>
                <a:sym typeface="Arvo"/>
              </a:rPr>
              <a:t>  CNN - image processing</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RNN - text analysis</a:t>
            </a:r>
            <a:endParaRPr sz="1000">
              <a:solidFill>
                <a:srgbClr val="434343"/>
              </a:solidFill>
              <a:latin typeface="Arvo"/>
              <a:ea typeface="Arvo"/>
              <a:cs typeface="Arvo"/>
              <a:sym typeface="Arvo"/>
            </a:endParaRPr>
          </a:p>
        </p:txBody>
      </p:sp>
      <p:sp>
        <p:nvSpPr>
          <p:cNvPr id="630" name="Google Shape;630;p15"/>
          <p:cNvSpPr txBox="1"/>
          <p:nvPr/>
        </p:nvSpPr>
        <p:spPr>
          <a:xfrm>
            <a:off x="4262240" y="1178975"/>
            <a:ext cx="2292300" cy="1045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Cloud computing overview </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Introduction to AWS</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Model hosting and scheduling</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Main service intro: AWS EC2, AWS Data pipeline, AWS Lambda</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631" name="Google Shape;631;p15"/>
          <p:cNvSpPr txBox="1"/>
          <p:nvPr/>
        </p:nvSpPr>
        <p:spPr>
          <a:xfrm>
            <a:off x="7500525" y="1178975"/>
            <a:ext cx="1672200" cy="10458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In-class project demonstration</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In-class project presentation </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Q&amp;A session</a:t>
            </a:r>
            <a:endParaRPr sz="10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t/>
            </a:r>
            <a:endParaRPr sz="1100"/>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632" name="Google Shape;632;p15"/>
          <p:cNvSpPr txBox="1"/>
          <p:nvPr/>
        </p:nvSpPr>
        <p:spPr>
          <a:xfrm>
            <a:off x="6100290" y="3334700"/>
            <a:ext cx="2292300" cy="1045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Big Data overview </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Big data modelling </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Foundations for big data system </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000">
                <a:solidFill>
                  <a:srgbClr val="434343"/>
                </a:solidFill>
                <a:latin typeface="Arvo"/>
                <a:ea typeface="Arvo"/>
                <a:cs typeface="Arvo"/>
                <a:sym typeface="Arvo"/>
              </a:rPr>
              <a:t>- Intro to Hadoop</a:t>
            </a:r>
            <a:endParaRPr sz="10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t/>
            </a:r>
            <a:endParaRPr sz="1100"/>
          </a:p>
        </p:txBody>
      </p:sp>
      <p:grpSp>
        <p:nvGrpSpPr>
          <p:cNvPr id="633" name="Google Shape;633;p15"/>
          <p:cNvGrpSpPr/>
          <p:nvPr/>
        </p:nvGrpSpPr>
        <p:grpSpPr>
          <a:xfrm>
            <a:off x="8349911" y="2529964"/>
            <a:ext cx="292078" cy="339253"/>
            <a:chOff x="4492800" y="2027925"/>
            <a:chExt cx="414825" cy="481825"/>
          </a:xfrm>
        </p:grpSpPr>
        <p:sp>
          <p:nvSpPr>
            <p:cNvPr id="634" name="Google Shape;634;p15"/>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35" name="Google Shape;635;p15"/>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6"/>
          <p:cNvSpPr txBox="1"/>
          <p:nvPr>
            <p:ph type="ctrTitle"/>
          </p:nvPr>
        </p:nvSpPr>
        <p:spPr>
          <a:xfrm>
            <a:off x="4823776" y="0"/>
            <a:ext cx="37899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Program Structure</a:t>
            </a:r>
            <a:endParaRPr/>
          </a:p>
        </p:txBody>
      </p:sp>
      <p:grpSp>
        <p:nvGrpSpPr>
          <p:cNvPr id="641" name="Google Shape;641;p16"/>
          <p:cNvGrpSpPr/>
          <p:nvPr/>
        </p:nvGrpSpPr>
        <p:grpSpPr>
          <a:xfrm>
            <a:off x="3013491" y="1556916"/>
            <a:ext cx="2695469" cy="2576524"/>
            <a:chOff x="1706078" y="2092648"/>
            <a:chExt cx="660913" cy="637296"/>
          </a:xfrm>
        </p:grpSpPr>
        <p:sp>
          <p:nvSpPr>
            <p:cNvPr id="642" name="Google Shape;642;p16"/>
            <p:cNvSpPr/>
            <p:nvPr/>
          </p:nvSpPr>
          <p:spPr>
            <a:xfrm>
              <a:off x="1745332" y="2158066"/>
              <a:ext cx="571867" cy="571878"/>
            </a:xfrm>
            <a:custGeom>
              <a:rect b="b" l="l" r="r" t="t"/>
              <a:pathLst>
                <a:path extrusionOk="0" h="107749" w="107747">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213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16"/>
            <p:cNvGrpSpPr/>
            <p:nvPr/>
          </p:nvGrpSpPr>
          <p:grpSpPr>
            <a:xfrm>
              <a:off x="1706078" y="2092648"/>
              <a:ext cx="660913" cy="575241"/>
              <a:chOff x="1706078" y="2092648"/>
              <a:chExt cx="660913" cy="575241"/>
            </a:xfrm>
          </p:grpSpPr>
          <p:sp>
            <p:nvSpPr>
              <p:cNvPr id="644" name="Google Shape;644;p16"/>
              <p:cNvSpPr/>
              <p:nvPr/>
            </p:nvSpPr>
            <p:spPr>
              <a:xfrm>
                <a:off x="1938891" y="2092648"/>
                <a:ext cx="192041" cy="353676"/>
              </a:xfrm>
              <a:custGeom>
                <a:rect b="b" l="l" r="r" t="t"/>
                <a:pathLst>
                  <a:path extrusionOk="0" h="66637" w="36183">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FF82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1706078" y="2390779"/>
                <a:ext cx="329208" cy="277004"/>
              </a:xfrm>
              <a:custGeom>
                <a:rect b="b" l="l" r="r" t="t"/>
                <a:pathLst>
                  <a:path extrusionOk="0" h="52191" w="62027">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2035235" y="2390779"/>
                <a:ext cx="331756" cy="277110"/>
              </a:xfrm>
              <a:custGeom>
                <a:rect b="b" l="l" r="r" t="t"/>
                <a:pathLst>
                  <a:path extrusionOk="0" h="52211" w="62507">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00A6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7" name="Google Shape;647;p16"/>
          <p:cNvGrpSpPr/>
          <p:nvPr/>
        </p:nvGrpSpPr>
        <p:grpSpPr>
          <a:xfrm>
            <a:off x="3353839" y="3333769"/>
            <a:ext cx="195532" cy="349163"/>
            <a:chOff x="5056800" y="3962900"/>
            <a:chExt cx="165425" cy="295400"/>
          </a:xfrm>
        </p:grpSpPr>
        <p:sp>
          <p:nvSpPr>
            <p:cNvPr id="648" name="Google Shape;648;p16"/>
            <p:cNvSpPr/>
            <p:nvPr/>
          </p:nvSpPr>
          <p:spPr>
            <a:xfrm>
              <a:off x="5155250" y="4042450"/>
              <a:ext cx="66975" cy="104800"/>
            </a:xfrm>
            <a:custGeom>
              <a:rect b="b" l="l" r="r" t="t"/>
              <a:pathLst>
                <a:path extrusionOk="0" h="4192" w="2679">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5065450" y="3962900"/>
              <a:ext cx="88250" cy="52025"/>
            </a:xfrm>
            <a:custGeom>
              <a:rect b="b" l="l" r="r" t="t"/>
              <a:pathLst>
                <a:path extrusionOk="0" h="2081" w="353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5056800" y="4032225"/>
              <a:ext cx="104000" cy="226075"/>
            </a:xfrm>
            <a:custGeom>
              <a:rect b="b" l="l" r="r" t="t"/>
              <a:pathLst>
                <a:path extrusionOk="0" h="9043" w="416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a:off x="4175689" y="1722586"/>
            <a:ext cx="370879" cy="337755"/>
            <a:chOff x="-40378075" y="3267450"/>
            <a:chExt cx="317425" cy="289075"/>
          </a:xfrm>
        </p:grpSpPr>
        <p:sp>
          <p:nvSpPr>
            <p:cNvPr id="652" name="Google Shape;652;p16"/>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6" name="Google Shape;656;p16"/>
          <p:cNvGrpSpPr/>
          <p:nvPr/>
        </p:nvGrpSpPr>
        <p:grpSpPr>
          <a:xfrm>
            <a:off x="5140854" y="3349333"/>
            <a:ext cx="339253" cy="318042"/>
            <a:chOff x="5049725" y="2635825"/>
            <a:chExt cx="481825" cy="451700"/>
          </a:xfrm>
        </p:grpSpPr>
        <p:sp>
          <p:nvSpPr>
            <p:cNvPr id="657" name="Google Shape;657;p16"/>
            <p:cNvSpPr/>
            <p:nvPr/>
          </p:nvSpPr>
          <p:spPr>
            <a:xfrm>
              <a:off x="5135325" y="3031050"/>
              <a:ext cx="310550" cy="56475"/>
            </a:xfrm>
            <a:custGeom>
              <a:rect b="b" l="l" r="r" t="t"/>
              <a:pathLst>
                <a:path extrusionOk="0" h="2259" w="12422">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8" name="Google Shape;658;p16"/>
            <p:cNvSpPr/>
            <p:nvPr/>
          </p:nvSpPr>
          <p:spPr>
            <a:xfrm>
              <a:off x="5049725" y="2946350"/>
              <a:ext cx="481825" cy="56500"/>
            </a:xfrm>
            <a:custGeom>
              <a:rect b="b" l="l" r="r" t="t"/>
              <a:pathLst>
                <a:path extrusionOk="0" h="2260" w="19273">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659" name="Google Shape;659;p16"/>
            <p:cNvSpPr/>
            <p:nvPr/>
          </p:nvSpPr>
          <p:spPr>
            <a:xfrm>
              <a:off x="5049725" y="2635825"/>
              <a:ext cx="481825" cy="282325"/>
            </a:xfrm>
            <a:custGeom>
              <a:rect b="b" l="l" r="r" t="t"/>
              <a:pathLst>
                <a:path extrusionOk="0" h="11293" w="19273">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660" name="Google Shape;660;p16"/>
          <p:cNvSpPr txBox="1"/>
          <p:nvPr>
            <p:ph idx="4294967295" type="subTitle"/>
          </p:nvPr>
        </p:nvSpPr>
        <p:spPr>
          <a:xfrm>
            <a:off x="484125" y="2375975"/>
            <a:ext cx="2453700" cy="1710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300">
                <a:solidFill>
                  <a:schemeClr val="accent4"/>
                </a:solidFill>
              </a:rPr>
              <a:t>Business Option</a:t>
            </a:r>
            <a:br>
              <a:rPr lang="es" sz="1000"/>
            </a:br>
            <a:r>
              <a:rPr lang="es" sz="1100"/>
              <a:t>The business stream emphasizes </a:t>
            </a:r>
            <a:endParaRPr sz="1000"/>
          </a:p>
          <a:p>
            <a:pPr indent="0" lvl="0" marL="0" rtl="0" algn="l">
              <a:lnSpc>
                <a:spcPct val="115000"/>
              </a:lnSpc>
              <a:spcBef>
                <a:spcPts val="100"/>
              </a:spcBef>
              <a:spcAft>
                <a:spcPts val="0"/>
              </a:spcAft>
              <a:buNone/>
            </a:pPr>
            <a:r>
              <a:rPr lang="es" sz="1100"/>
              <a:t>on real-world management analytics and the usage of predictive tools in machine learning and artificial intelligence for the innovation and tech-driven economy.</a:t>
            </a:r>
            <a:endParaRPr sz="11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ctr">
              <a:lnSpc>
                <a:spcPct val="100000"/>
              </a:lnSpc>
              <a:spcBef>
                <a:spcPts val="100"/>
              </a:spcBef>
              <a:spcAft>
                <a:spcPts val="0"/>
              </a:spcAft>
              <a:buNone/>
            </a:pPr>
            <a:r>
              <a:t/>
            </a:r>
            <a:endParaRPr sz="1000"/>
          </a:p>
          <a:p>
            <a:pPr indent="0" lvl="0" marL="0" rtl="0" algn="ctr">
              <a:lnSpc>
                <a:spcPct val="100000"/>
              </a:lnSpc>
              <a:spcBef>
                <a:spcPts val="1600"/>
              </a:spcBef>
              <a:spcAft>
                <a:spcPts val="1600"/>
              </a:spcAft>
              <a:buNone/>
            </a:pPr>
            <a:r>
              <a:t/>
            </a:r>
            <a:endParaRPr sz="1000"/>
          </a:p>
        </p:txBody>
      </p:sp>
      <p:sp>
        <p:nvSpPr>
          <p:cNvPr id="661" name="Google Shape;661;p16"/>
          <p:cNvSpPr txBox="1"/>
          <p:nvPr>
            <p:ph idx="4294967295" type="subTitle"/>
          </p:nvPr>
        </p:nvSpPr>
        <p:spPr>
          <a:xfrm>
            <a:off x="2558550" y="244950"/>
            <a:ext cx="3327600" cy="136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300">
                <a:solidFill>
                  <a:schemeClr val="accent5"/>
                </a:solidFill>
              </a:rPr>
              <a:t>Core Courses</a:t>
            </a:r>
            <a:endParaRPr b="1" sz="1300"/>
          </a:p>
          <a:p>
            <a:pPr indent="0" lvl="0" marL="0" rtl="0" algn="l">
              <a:lnSpc>
                <a:spcPct val="100000"/>
              </a:lnSpc>
              <a:spcBef>
                <a:spcPts val="100"/>
              </a:spcBef>
              <a:spcAft>
                <a:spcPts val="0"/>
              </a:spcAft>
              <a:buNone/>
            </a:pPr>
            <a:r>
              <a:rPr lang="es" sz="1100"/>
              <a:t>The core courses are five fundamental courses  including aspects of machine learning, data science and statistical analysis. These courses give students a solid foundation for more advanced topics.</a:t>
            </a:r>
            <a:endParaRPr sz="1100"/>
          </a:p>
          <a:p>
            <a:pPr indent="0" lvl="0" marL="0" rtl="0" algn="ctr">
              <a:lnSpc>
                <a:spcPct val="100000"/>
              </a:lnSpc>
              <a:spcBef>
                <a:spcPts val="100"/>
              </a:spcBef>
              <a:spcAft>
                <a:spcPts val="1600"/>
              </a:spcAft>
              <a:buNone/>
            </a:pPr>
            <a:r>
              <a:t/>
            </a:r>
            <a:endParaRPr sz="1000"/>
          </a:p>
        </p:txBody>
      </p:sp>
      <p:sp>
        <p:nvSpPr>
          <p:cNvPr id="662" name="Google Shape;662;p16"/>
          <p:cNvSpPr txBox="1"/>
          <p:nvPr>
            <p:ph idx="4294967295" type="subTitle"/>
          </p:nvPr>
        </p:nvSpPr>
        <p:spPr>
          <a:xfrm>
            <a:off x="5784425" y="2575500"/>
            <a:ext cx="2876100" cy="256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300">
                <a:solidFill>
                  <a:srgbClr val="018790"/>
                </a:solidFill>
              </a:rPr>
              <a:t>Technical Option</a:t>
            </a:r>
            <a:endParaRPr b="1" sz="1300">
              <a:solidFill>
                <a:srgbClr val="018790"/>
              </a:solidFill>
            </a:endParaRPr>
          </a:p>
          <a:p>
            <a:pPr indent="0" lvl="0" marL="0" rtl="0" algn="l">
              <a:lnSpc>
                <a:spcPct val="115000"/>
              </a:lnSpc>
              <a:spcBef>
                <a:spcPts val="100"/>
              </a:spcBef>
              <a:spcAft>
                <a:spcPts val="0"/>
              </a:spcAft>
              <a:buNone/>
            </a:pPr>
            <a:r>
              <a:rPr lang="es" sz="1100"/>
              <a:t>The technical  option course provides students with advanced statistical tools in order to properly analyze complex and large data and how to prepare and interpret visual representation of complex and large data.</a:t>
            </a:r>
            <a:endParaRPr sz="1100"/>
          </a:p>
          <a:p>
            <a:pPr indent="0" lvl="0" marL="0" rtl="0" algn="l">
              <a:lnSpc>
                <a:spcPct val="100000"/>
              </a:lnSpc>
              <a:spcBef>
                <a:spcPts val="100"/>
              </a:spcBef>
              <a:spcAft>
                <a:spcPts val="0"/>
              </a:spcAft>
              <a:buNone/>
            </a:pPr>
            <a:r>
              <a:t/>
            </a:r>
            <a:endParaRPr sz="1000"/>
          </a:p>
          <a:p>
            <a:pPr indent="0" lvl="0" marL="0" rtl="0" algn="l">
              <a:lnSpc>
                <a:spcPct val="100000"/>
              </a:lnSpc>
              <a:spcBef>
                <a:spcPts val="100"/>
              </a:spcBef>
              <a:spcAft>
                <a:spcPts val="0"/>
              </a:spcAft>
              <a:buNone/>
            </a:pPr>
            <a:r>
              <a:t/>
            </a:r>
            <a:endParaRPr sz="1000"/>
          </a:p>
          <a:p>
            <a:pPr indent="0" lvl="0" marL="0" rtl="0" algn="l">
              <a:lnSpc>
                <a:spcPct val="100000"/>
              </a:lnSpc>
              <a:spcBef>
                <a:spcPts val="1600"/>
              </a:spcBef>
              <a:spcAft>
                <a:spcPts val="1600"/>
              </a:spcAft>
              <a:buNone/>
            </a:pPr>
            <a:br>
              <a:rPr lang="es" sz="1000"/>
            </a:b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7"/>
          <p:cNvSpPr txBox="1"/>
          <p:nvPr>
            <p:ph type="ctrTitle"/>
          </p:nvPr>
        </p:nvSpPr>
        <p:spPr>
          <a:xfrm>
            <a:off x="524251" y="0"/>
            <a:ext cx="80955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a:t>Compulsory Course</a:t>
            </a:r>
            <a:endParaRPr/>
          </a:p>
        </p:txBody>
      </p:sp>
      <p:grpSp>
        <p:nvGrpSpPr>
          <p:cNvPr id="668" name="Google Shape;668;p17"/>
          <p:cNvGrpSpPr/>
          <p:nvPr/>
        </p:nvGrpSpPr>
        <p:grpSpPr>
          <a:xfrm>
            <a:off x="464379" y="1870148"/>
            <a:ext cx="6655255" cy="1328284"/>
            <a:chOff x="2218050" y="2014360"/>
            <a:chExt cx="5586080" cy="1114800"/>
          </a:xfrm>
        </p:grpSpPr>
        <p:cxnSp>
          <p:nvCxnSpPr>
            <p:cNvPr id="669" name="Google Shape;669;p17"/>
            <p:cNvCxnSpPr/>
            <p:nvPr/>
          </p:nvCxnSpPr>
          <p:spPr>
            <a:xfrm flipH="1" rot="10800000">
              <a:off x="2854130" y="2568451"/>
              <a:ext cx="4950000" cy="16500"/>
            </a:xfrm>
            <a:prstGeom prst="straightConnector1">
              <a:avLst/>
            </a:prstGeom>
            <a:noFill/>
            <a:ln cap="flat" cmpd="sng" w="28575">
              <a:solidFill>
                <a:schemeClr val="accent4"/>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670" name="Google Shape;670;p17"/>
            <p:cNvGrpSpPr/>
            <p:nvPr/>
          </p:nvGrpSpPr>
          <p:grpSpPr>
            <a:xfrm>
              <a:off x="2218050" y="2014360"/>
              <a:ext cx="665100" cy="905929"/>
              <a:chOff x="2218050" y="2014360"/>
              <a:chExt cx="665100" cy="905929"/>
            </a:xfrm>
          </p:grpSpPr>
          <p:cxnSp>
            <p:nvCxnSpPr>
              <p:cNvPr id="671" name="Google Shape;671;p17"/>
              <p:cNvCxnSpPr>
                <a:stCxn id="672" idx="0"/>
              </p:cNvCxnSpPr>
              <p:nvPr/>
            </p:nvCxnSpPr>
            <p:spPr>
              <a:xfrm rot="10800000">
                <a:off x="2550669" y="2014360"/>
                <a:ext cx="0" cy="325800"/>
              </a:xfrm>
              <a:prstGeom prst="straightConnector1">
                <a:avLst/>
              </a:prstGeom>
              <a:noFill/>
              <a:ln cap="flat" cmpd="sng" w="19050">
                <a:solidFill>
                  <a:schemeClr val="accent4"/>
                </a:solidFill>
                <a:prstDash val="solid"/>
                <a:round/>
                <a:headEnd len="med" w="med" type="none"/>
                <a:tailEnd len="med" w="med" type="oval"/>
              </a:ln>
              <a:effectLst>
                <a:outerShdw blurRad="57150" rotWithShape="0" algn="bl" dir="5400000" dist="19050">
                  <a:srgbClr val="000000">
                    <a:alpha val="50000"/>
                  </a:srgbClr>
                </a:outerShdw>
              </a:effectLst>
            </p:spPr>
          </p:cxnSp>
          <p:sp>
            <p:nvSpPr>
              <p:cNvPr id="673" name="Google Shape;673;p17"/>
              <p:cNvSpPr/>
              <p:nvPr/>
            </p:nvSpPr>
            <p:spPr>
              <a:xfrm>
                <a:off x="2218050" y="2255189"/>
                <a:ext cx="665100" cy="665100"/>
              </a:xfrm>
              <a:prstGeom prst="ellipse">
                <a:avLst/>
              </a:prstGeom>
              <a:solidFill>
                <a:schemeClr val="accent4"/>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7"/>
              <p:cNvSpPr/>
              <p:nvPr/>
            </p:nvSpPr>
            <p:spPr>
              <a:xfrm>
                <a:off x="23030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4" name="Google Shape;674;p17"/>
            <p:cNvGrpSpPr/>
            <p:nvPr/>
          </p:nvGrpSpPr>
          <p:grpSpPr>
            <a:xfrm>
              <a:off x="3565650" y="2255189"/>
              <a:ext cx="665100" cy="873971"/>
              <a:chOff x="3565650" y="2255189"/>
              <a:chExt cx="665100" cy="873971"/>
            </a:xfrm>
          </p:grpSpPr>
          <p:cxnSp>
            <p:nvCxnSpPr>
              <p:cNvPr id="675" name="Google Shape;675;p17"/>
              <p:cNvCxnSpPr>
                <a:stCxn id="676" idx="4"/>
              </p:cNvCxnSpPr>
              <p:nvPr/>
            </p:nvCxnSpPr>
            <p:spPr>
              <a:xfrm>
                <a:off x="3898269" y="2835460"/>
                <a:ext cx="0" cy="293700"/>
              </a:xfrm>
              <a:prstGeom prst="straightConnector1">
                <a:avLst/>
              </a:prstGeom>
              <a:noFill/>
              <a:ln cap="flat" cmpd="sng" w="19050">
                <a:solidFill>
                  <a:schemeClr val="accent4"/>
                </a:solidFill>
                <a:prstDash val="solid"/>
                <a:round/>
                <a:headEnd len="med" w="med" type="none"/>
                <a:tailEnd len="med" w="med" type="oval"/>
              </a:ln>
              <a:effectLst>
                <a:outerShdw blurRad="57150" rotWithShape="0" algn="bl" dir="5400000" dist="19050">
                  <a:srgbClr val="000000">
                    <a:alpha val="50000"/>
                  </a:srgbClr>
                </a:outerShdw>
              </a:effectLst>
            </p:spPr>
          </p:cxnSp>
          <p:sp>
            <p:nvSpPr>
              <p:cNvPr id="677" name="Google Shape;677;p17"/>
              <p:cNvSpPr/>
              <p:nvPr/>
            </p:nvSpPr>
            <p:spPr>
              <a:xfrm>
                <a:off x="3565650" y="2255189"/>
                <a:ext cx="665100" cy="665100"/>
              </a:xfrm>
              <a:prstGeom prst="ellipse">
                <a:avLst/>
              </a:prstGeom>
              <a:solidFill>
                <a:schemeClr val="accent4"/>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6506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8" name="Google Shape;678;p17"/>
            <p:cNvGrpSpPr/>
            <p:nvPr/>
          </p:nvGrpSpPr>
          <p:grpSpPr>
            <a:xfrm>
              <a:off x="4913250" y="2014360"/>
              <a:ext cx="665100" cy="905929"/>
              <a:chOff x="4913250" y="2014360"/>
              <a:chExt cx="665100" cy="905929"/>
            </a:xfrm>
          </p:grpSpPr>
          <p:cxnSp>
            <p:nvCxnSpPr>
              <p:cNvPr id="679" name="Google Shape;679;p17"/>
              <p:cNvCxnSpPr>
                <a:stCxn id="680" idx="0"/>
              </p:cNvCxnSpPr>
              <p:nvPr/>
            </p:nvCxnSpPr>
            <p:spPr>
              <a:xfrm rot="10800000">
                <a:off x="5245869" y="2014360"/>
                <a:ext cx="0" cy="325800"/>
              </a:xfrm>
              <a:prstGeom prst="straightConnector1">
                <a:avLst/>
              </a:prstGeom>
              <a:noFill/>
              <a:ln cap="flat" cmpd="sng" w="19050">
                <a:solidFill>
                  <a:schemeClr val="accent4"/>
                </a:solidFill>
                <a:prstDash val="solid"/>
                <a:round/>
                <a:headEnd len="med" w="med" type="none"/>
                <a:tailEnd len="med" w="med" type="oval"/>
              </a:ln>
              <a:effectLst>
                <a:outerShdw blurRad="57150" rotWithShape="0" algn="bl" dir="5400000" dist="19050">
                  <a:srgbClr val="000000">
                    <a:alpha val="50000"/>
                  </a:srgbClr>
                </a:outerShdw>
              </a:effectLst>
            </p:spPr>
          </p:cxnSp>
          <p:sp>
            <p:nvSpPr>
              <p:cNvPr id="681" name="Google Shape;681;p17"/>
              <p:cNvSpPr/>
              <p:nvPr/>
            </p:nvSpPr>
            <p:spPr>
              <a:xfrm>
                <a:off x="4913250" y="2255189"/>
                <a:ext cx="665100" cy="665100"/>
              </a:xfrm>
              <a:prstGeom prst="ellipse">
                <a:avLst/>
              </a:prstGeom>
              <a:solidFill>
                <a:schemeClr val="accent4"/>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49982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2" name="Google Shape;682;p17"/>
            <p:cNvGrpSpPr/>
            <p:nvPr/>
          </p:nvGrpSpPr>
          <p:grpSpPr>
            <a:xfrm>
              <a:off x="6260850" y="2255189"/>
              <a:ext cx="665100" cy="873971"/>
              <a:chOff x="6260850" y="2255189"/>
              <a:chExt cx="665100" cy="873971"/>
            </a:xfrm>
          </p:grpSpPr>
          <p:cxnSp>
            <p:nvCxnSpPr>
              <p:cNvPr id="683" name="Google Shape;683;p17"/>
              <p:cNvCxnSpPr>
                <a:stCxn id="684" idx="4"/>
              </p:cNvCxnSpPr>
              <p:nvPr/>
            </p:nvCxnSpPr>
            <p:spPr>
              <a:xfrm>
                <a:off x="6593469" y="2835460"/>
                <a:ext cx="0" cy="293700"/>
              </a:xfrm>
              <a:prstGeom prst="straightConnector1">
                <a:avLst/>
              </a:prstGeom>
              <a:noFill/>
              <a:ln cap="flat" cmpd="sng" w="19050">
                <a:solidFill>
                  <a:schemeClr val="accent4"/>
                </a:solidFill>
                <a:prstDash val="solid"/>
                <a:round/>
                <a:headEnd len="med" w="med" type="none"/>
                <a:tailEnd len="med" w="med" type="oval"/>
              </a:ln>
              <a:effectLst>
                <a:outerShdw blurRad="57150" rotWithShape="0" algn="bl" dir="5400000" dist="19050">
                  <a:srgbClr val="000000">
                    <a:alpha val="50000"/>
                  </a:srgbClr>
                </a:outerShdw>
              </a:effectLst>
            </p:spPr>
          </p:cxnSp>
          <p:sp>
            <p:nvSpPr>
              <p:cNvPr id="685" name="Google Shape;685;p17"/>
              <p:cNvSpPr/>
              <p:nvPr/>
            </p:nvSpPr>
            <p:spPr>
              <a:xfrm>
                <a:off x="6260850" y="2255189"/>
                <a:ext cx="665100" cy="665100"/>
              </a:xfrm>
              <a:prstGeom prst="ellipse">
                <a:avLst/>
              </a:prstGeom>
              <a:solidFill>
                <a:schemeClr val="accent4"/>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7"/>
              <p:cNvSpPr/>
              <p:nvPr/>
            </p:nvSpPr>
            <p:spPr>
              <a:xfrm>
                <a:off x="6345819" y="2340160"/>
                <a:ext cx="495300" cy="4953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6" name="Google Shape;686;p17"/>
          <p:cNvSpPr txBox="1"/>
          <p:nvPr>
            <p:ph type="ctrTitle"/>
          </p:nvPr>
        </p:nvSpPr>
        <p:spPr>
          <a:xfrm>
            <a:off x="506500" y="2334376"/>
            <a:ext cx="713100" cy="4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a:solidFill>
                  <a:srgbClr val="FFFFFF"/>
                </a:solidFill>
              </a:rPr>
              <a:t>01</a:t>
            </a:r>
            <a:endParaRPr sz="2400">
              <a:solidFill>
                <a:srgbClr val="FFFFFF"/>
              </a:solidFill>
            </a:endParaRPr>
          </a:p>
        </p:txBody>
      </p:sp>
      <p:sp>
        <p:nvSpPr>
          <p:cNvPr id="687" name="Google Shape;687;p17"/>
          <p:cNvSpPr txBox="1"/>
          <p:nvPr>
            <p:ph type="ctrTitle"/>
          </p:nvPr>
        </p:nvSpPr>
        <p:spPr>
          <a:xfrm>
            <a:off x="2117291" y="2308387"/>
            <a:ext cx="713100" cy="4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u="sng">
                <a:solidFill>
                  <a:schemeClr val="hlink"/>
                </a:solidFill>
                <a:hlinkClick action="ppaction://hlinksldjump" r:id="rId3"/>
              </a:rPr>
              <a:t>02</a:t>
            </a:r>
            <a:endParaRPr sz="2400">
              <a:solidFill>
                <a:srgbClr val="FFFFFF"/>
              </a:solidFill>
            </a:endParaRPr>
          </a:p>
        </p:txBody>
      </p:sp>
      <p:sp>
        <p:nvSpPr>
          <p:cNvPr id="688" name="Google Shape;688;p17"/>
          <p:cNvSpPr txBox="1"/>
          <p:nvPr>
            <p:ph type="ctrTitle"/>
          </p:nvPr>
        </p:nvSpPr>
        <p:spPr>
          <a:xfrm>
            <a:off x="3728083" y="2334363"/>
            <a:ext cx="713100" cy="4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u="sng">
                <a:solidFill>
                  <a:schemeClr val="hlink"/>
                </a:solidFill>
                <a:hlinkClick action="ppaction://hlinksldjump" r:id="rId4"/>
              </a:rPr>
              <a:t>03</a:t>
            </a:r>
            <a:endParaRPr sz="2400">
              <a:solidFill>
                <a:srgbClr val="FFFFFF"/>
              </a:solidFill>
            </a:endParaRPr>
          </a:p>
        </p:txBody>
      </p:sp>
      <p:sp>
        <p:nvSpPr>
          <p:cNvPr id="689" name="Google Shape;689;p17"/>
          <p:cNvSpPr txBox="1"/>
          <p:nvPr>
            <p:ph type="ctrTitle"/>
          </p:nvPr>
        </p:nvSpPr>
        <p:spPr>
          <a:xfrm>
            <a:off x="5313900" y="2334376"/>
            <a:ext cx="713100" cy="4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u="sng">
                <a:solidFill>
                  <a:schemeClr val="hlink"/>
                </a:solidFill>
                <a:hlinkClick action="ppaction://hlinksldjump" r:id="rId5"/>
              </a:rPr>
              <a:t>04</a:t>
            </a:r>
            <a:endParaRPr sz="2400">
              <a:solidFill>
                <a:srgbClr val="FFFFFF"/>
              </a:solidFill>
            </a:endParaRPr>
          </a:p>
        </p:txBody>
      </p:sp>
      <p:cxnSp>
        <p:nvCxnSpPr>
          <p:cNvPr id="690" name="Google Shape;690;p17"/>
          <p:cNvCxnSpPr/>
          <p:nvPr/>
        </p:nvCxnSpPr>
        <p:spPr>
          <a:xfrm rot="10800000">
            <a:off x="7515772" y="1804014"/>
            <a:ext cx="0" cy="388200"/>
          </a:xfrm>
          <a:prstGeom prst="straightConnector1">
            <a:avLst/>
          </a:prstGeom>
          <a:noFill/>
          <a:ln cap="flat" cmpd="sng" w="19050">
            <a:solidFill>
              <a:schemeClr val="accent4"/>
            </a:solidFill>
            <a:prstDash val="solid"/>
            <a:round/>
            <a:headEnd len="med" w="med" type="none"/>
            <a:tailEnd len="med" w="med" type="oval"/>
          </a:ln>
          <a:effectLst>
            <a:outerShdw blurRad="57150" rotWithShape="0" algn="bl" dir="5400000" dist="19050">
              <a:srgbClr val="000000">
                <a:alpha val="50000"/>
              </a:srgbClr>
            </a:outerShdw>
          </a:effectLst>
        </p:spPr>
      </p:cxnSp>
      <p:sp>
        <p:nvSpPr>
          <p:cNvPr id="691" name="Google Shape;691;p17"/>
          <p:cNvSpPr/>
          <p:nvPr/>
        </p:nvSpPr>
        <p:spPr>
          <a:xfrm>
            <a:off x="7119634" y="2175459"/>
            <a:ext cx="792300" cy="792600"/>
          </a:xfrm>
          <a:prstGeom prst="ellipse">
            <a:avLst/>
          </a:prstGeom>
          <a:solidFill>
            <a:schemeClr val="accent4"/>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7"/>
          <p:cNvSpPr txBox="1"/>
          <p:nvPr>
            <p:ph idx="4294967295" type="subTitle"/>
          </p:nvPr>
        </p:nvSpPr>
        <p:spPr>
          <a:xfrm>
            <a:off x="55625" y="543675"/>
            <a:ext cx="2687700" cy="125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rgbClr val="018790"/>
                </a:solidFill>
              </a:rPr>
              <a:t>Statistical Predictive Modeling For Analytics</a:t>
            </a:r>
            <a:endParaRPr sz="1000"/>
          </a:p>
          <a:p>
            <a:pPr indent="0" lvl="0" marL="0" rtl="0" algn="l">
              <a:lnSpc>
                <a:spcPct val="100000"/>
              </a:lnSpc>
              <a:spcBef>
                <a:spcPts val="100"/>
              </a:spcBef>
              <a:spcAft>
                <a:spcPts val="0"/>
              </a:spcAft>
              <a:buNone/>
            </a:pPr>
            <a:r>
              <a:rPr lang="es" sz="900"/>
              <a:t>-Basic statistics, linear algebra</a:t>
            </a:r>
            <a:endParaRPr sz="900"/>
          </a:p>
          <a:p>
            <a:pPr indent="0" lvl="0" marL="0" rtl="0" algn="l">
              <a:lnSpc>
                <a:spcPct val="100000"/>
              </a:lnSpc>
              <a:spcBef>
                <a:spcPts val="100"/>
              </a:spcBef>
              <a:spcAft>
                <a:spcPts val="0"/>
              </a:spcAft>
              <a:buNone/>
            </a:pPr>
            <a:r>
              <a:rPr lang="es" sz="900"/>
              <a:t>-Probability theorem</a:t>
            </a:r>
            <a:endParaRPr sz="900"/>
          </a:p>
          <a:p>
            <a:pPr indent="0" lvl="0" marL="0" rtl="0" algn="l">
              <a:lnSpc>
                <a:spcPct val="100000"/>
              </a:lnSpc>
              <a:spcBef>
                <a:spcPts val="100"/>
              </a:spcBef>
              <a:spcAft>
                <a:spcPts val="0"/>
              </a:spcAft>
              <a:buNone/>
            </a:pPr>
            <a:r>
              <a:rPr lang="es" sz="900"/>
              <a:t>-Estimation and prediction</a:t>
            </a:r>
            <a:endParaRPr sz="900"/>
          </a:p>
          <a:p>
            <a:pPr indent="0" lvl="0" marL="0" rtl="0" algn="l">
              <a:lnSpc>
                <a:spcPct val="100000"/>
              </a:lnSpc>
              <a:spcBef>
                <a:spcPts val="100"/>
              </a:spcBef>
              <a:spcAft>
                <a:spcPts val="0"/>
              </a:spcAft>
              <a:buNone/>
            </a:pPr>
            <a:r>
              <a:rPr lang="es" sz="900"/>
              <a:t>-Classification models</a:t>
            </a:r>
            <a:endParaRPr sz="900"/>
          </a:p>
          <a:p>
            <a:pPr indent="0" lvl="0" marL="0" rtl="0" algn="l">
              <a:lnSpc>
                <a:spcPct val="100000"/>
              </a:lnSpc>
              <a:spcBef>
                <a:spcPts val="100"/>
              </a:spcBef>
              <a:spcAft>
                <a:spcPts val="0"/>
              </a:spcAft>
              <a:buNone/>
            </a:pPr>
            <a:r>
              <a:rPr lang="es" sz="900"/>
              <a:t>-Programming language R</a:t>
            </a:r>
            <a:endParaRPr sz="900"/>
          </a:p>
          <a:p>
            <a:pPr indent="0" lvl="0" marL="0" rtl="0" algn="l">
              <a:lnSpc>
                <a:spcPct val="100000"/>
              </a:lnSpc>
              <a:spcBef>
                <a:spcPts val="100"/>
              </a:spcBef>
              <a:spcAft>
                <a:spcPts val="0"/>
              </a:spcAft>
              <a:buNone/>
            </a:pPr>
            <a:r>
              <a:t/>
            </a:r>
            <a:endParaRPr sz="900"/>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0"/>
              </a:spcAft>
              <a:buNone/>
            </a:pPr>
            <a:r>
              <a:t/>
            </a:r>
            <a:endParaRPr sz="900"/>
          </a:p>
          <a:p>
            <a:pPr indent="0" lvl="0" marL="0" rtl="0" algn="l">
              <a:lnSpc>
                <a:spcPct val="100000"/>
              </a:lnSpc>
              <a:spcBef>
                <a:spcPts val="1600"/>
              </a:spcBef>
              <a:spcAft>
                <a:spcPts val="0"/>
              </a:spcAft>
              <a:buNone/>
            </a:pPr>
            <a:r>
              <a:t/>
            </a:r>
            <a:endParaRPr sz="1000"/>
          </a:p>
          <a:p>
            <a:pPr indent="0" lvl="0" marL="0" rtl="0" algn="l">
              <a:lnSpc>
                <a:spcPct val="100000"/>
              </a:lnSpc>
              <a:spcBef>
                <a:spcPts val="1600"/>
              </a:spcBef>
              <a:spcAft>
                <a:spcPts val="1600"/>
              </a:spcAft>
              <a:buNone/>
            </a:pPr>
            <a:r>
              <a:t/>
            </a:r>
            <a:endParaRPr sz="1000"/>
          </a:p>
        </p:txBody>
      </p:sp>
      <p:sp>
        <p:nvSpPr>
          <p:cNvPr id="693" name="Google Shape;693;p17"/>
          <p:cNvSpPr/>
          <p:nvPr/>
        </p:nvSpPr>
        <p:spPr>
          <a:xfrm>
            <a:off x="7220722" y="2276702"/>
            <a:ext cx="590100" cy="590100"/>
          </a:xfrm>
          <a:prstGeom prst="ellipse">
            <a:avLst/>
          </a:prstGeom>
          <a:solidFill>
            <a:srgbClr val="1DCDC3"/>
          </a:solidFill>
          <a:ln>
            <a:noFill/>
          </a:ln>
          <a:effectLst>
            <a:outerShdw blurRad="57150" rotWithShape="0" algn="bl" dir="5400000" dist="19050">
              <a:srgbClr val="0C2E3A">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7"/>
          <p:cNvSpPr txBox="1"/>
          <p:nvPr>
            <p:ph type="ctrTitle"/>
          </p:nvPr>
        </p:nvSpPr>
        <p:spPr>
          <a:xfrm>
            <a:off x="7159225" y="2345851"/>
            <a:ext cx="713100" cy="4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400" u="sng">
                <a:solidFill>
                  <a:schemeClr val="hlink"/>
                </a:solidFill>
                <a:hlinkClick action="ppaction://hlinksldjump" r:id="rId6"/>
              </a:rPr>
              <a:t>05</a:t>
            </a:r>
            <a:endParaRPr sz="2400">
              <a:solidFill>
                <a:srgbClr val="FFFFFF"/>
              </a:solidFill>
            </a:endParaRPr>
          </a:p>
        </p:txBody>
      </p:sp>
      <p:sp>
        <p:nvSpPr>
          <p:cNvPr id="695" name="Google Shape;695;p17"/>
          <p:cNvSpPr txBox="1"/>
          <p:nvPr>
            <p:ph idx="4294967295" type="subTitle"/>
          </p:nvPr>
        </p:nvSpPr>
        <p:spPr>
          <a:xfrm>
            <a:off x="893575" y="3128175"/>
            <a:ext cx="3353400" cy="10881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s" sz="1000">
                <a:solidFill>
                  <a:schemeClr val="accent5"/>
                </a:solidFill>
              </a:rPr>
              <a:t>Introduction to File and Database Management</a:t>
            </a:r>
            <a:endParaRPr b="1" sz="1000">
              <a:solidFill>
                <a:schemeClr val="accent5"/>
              </a:solidFill>
            </a:endParaRPr>
          </a:p>
          <a:p>
            <a:pPr indent="0" lvl="0" marL="0" rtl="0" algn="l">
              <a:lnSpc>
                <a:spcPct val="100000"/>
              </a:lnSpc>
              <a:spcBef>
                <a:spcPts val="200"/>
              </a:spcBef>
              <a:spcAft>
                <a:spcPts val="0"/>
              </a:spcAft>
              <a:buNone/>
            </a:pPr>
            <a:r>
              <a:rPr lang="es" sz="1000"/>
              <a:t>-</a:t>
            </a:r>
            <a:r>
              <a:rPr lang="es" sz="900"/>
              <a:t>MySQL/ NoSQL </a:t>
            </a:r>
            <a:endParaRPr sz="900"/>
          </a:p>
          <a:p>
            <a:pPr indent="0" lvl="0" marL="0" rtl="0" algn="l">
              <a:lnSpc>
                <a:spcPct val="100000"/>
              </a:lnSpc>
              <a:spcBef>
                <a:spcPts val="200"/>
              </a:spcBef>
              <a:spcAft>
                <a:spcPts val="0"/>
              </a:spcAft>
              <a:buNone/>
            </a:pPr>
            <a:r>
              <a:rPr lang="es" sz="900"/>
              <a:t>- CRUD ( create, read, update and delete )</a:t>
            </a:r>
            <a:endParaRPr sz="900"/>
          </a:p>
          <a:p>
            <a:pPr indent="0" lvl="0" marL="0" rtl="0" algn="l">
              <a:lnSpc>
                <a:spcPct val="100000"/>
              </a:lnSpc>
              <a:spcBef>
                <a:spcPts val="200"/>
              </a:spcBef>
              <a:spcAft>
                <a:spcPts val="0"/>
              </a:spcAft>
              <a:buNone/>
            </a:pPr>
            <a:r>
              <a:rPr lang="es" sz="900"/>
              <a:t>- Python, web scraping</a:t>
            </a:r>
            <a:endParaRPr sz="900"/>
          </a:p>
          <a:p>
            <a:pPr indent="0" lvl="0" marL="0" rtl="0" algn="l">
              <a:lnSpc>
                <a:spcPct val="100000"/>
              </a:lnSpc>
              <a:spcBef>
                <a:spcPts val="200"/>
              </a:spcBef>
              <a:spcAft>
                <a:spcPts val="0"/>
              </a:spcAft>
              <a:buNone/>
            </a:pPr>
            <a:r>
              <a:rPr lang="es" sz="900"/>
              <a:t>- Database Modeling, Design, Normalization, Security </a:t>
            </a:r>
            <a:endParaRPr sz="900"/>
          </a:p>
          <a:p>
            <a:pPr indent="0" lvl="0" marL="0" rtl="0" algn="l">
              <a:lnSpc>
                <a:spcPct val="100000"/>
              </a:lnSpc>
              <a:spcBef>
                <a:spcPts val="200"/>
              </a:spcBef>
              <a:spcAft>
                <a:spcPts val="0"/>
              </a:spcAft>
              <a:buNone/>
            </a:pPr>
            <a:r>
              <a:t/>
            </a:r>
            <a:endParaRPr sz="1000">
              <a:solidFill>
                <a:srgbClr val="000000"/>
              </a:solidFill>
            </a:endParaRPr>
          </a:p>
          <a:p>
            <a:pPr indent="0" lvl="0" marL="0" rtl="0" algn="l">
              <a:lnSpc>
                <a:spcPct val="100000"/>
              </a:lnSpc>
              <a:spcBef>
                <a:spcPts val="200"/>
              </a:spcBef>
              <a:spcAft>
                <a:spcPts val="200"/>
              </a:spcAft>
              <a:buNone/>
            </a:pPr>
            <a:r>
              <a:t/>
            </a:r>
            <a:endParaRPr sz="1000">
              <a:solidFill>
                <a:srgbClr val="000000"/>
              </a:solidFill>
            </a:endParaRPr>
          </a:p>
        </p:txBody>
      </p:sp>
      <p:sp>
        <p:nvSpPr>
          <p:cNvPr id="696" name="Google Shape;696;p17"/>
          <p:cNvSpPr txBox="1"/>
          <p:nvPr>
            <p:ph idx="4294967295" type="subTitle"/>
          </p:nvPr>
        </p:nvSpPr>
        <p:spPr>
          <a:xfrm>
            <a:off x="2858525" y="543675"/>
            <a:ext cx="3471300" cy="139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rgbClr val="018790"/>
                </a:solidFill>
              </a:rPr>
              <a:t>Visualizations  And Business Communications</a:t>
            </a:r>
            <a:br>
              <a:rPr lang="es" sz="1000"/>
            </a:br>
            <a:r>
              <a:rPr lang="es" sz="1000"/>
              <a:t>-</a:t>
            </a:r>
            <a:r>
              <a:rPr lang="es" sz="900"/>
              <a:t>Matlab, R, excel: data visualization</a:t>
            </a:r>
            <a:endParaRPr sz="900"/>
          </a:p>
          <a:p>
            <a:pPr indent="0" lvl="0" marL="0" rtl="0" algn="l">
              <a:lnSpc>
                <a:spcPct val="100000"/>
              </a:lnSpc>
              <a:spcBef>
                <a:spcPts val="100"/>
              </a:spcBef>
              <a:spcAft>
                <a:spcPts val="0"/>
              </a:spcAft>
              <a:buNone/>
            </a:pPr>
            <a:r>
              <a:rPr lang="es" sz="900"/>
              <a:t>-Tableau, PowerBI</a:t>
            </a:r>
            <a:endParaRPr sz="900"/>
          </a:p>
          <a:p>
            <a:pPr indent="0" lvl="0" marL="0" rtl="0" algn="l">
              <a:lnSpc>
                <a:spcPct val="100000"/>
              </a:lnSpc>
              <a:spcBef>
                <a:spcPts val="100"/>
              </a:spcBef>
              <a:spcAft>
                <a:spcPts val="0"/>
              </a:spcAft>
              <a:buNone/>
            </a:pPr>
            <a:r>
              <a:rPr lang="es" sz="900"/>
              <a:t>-Professional presentation</a:t>
            </a:r>
            <a:endParaRPr sz="900"/>
          </a:p>
          <a:p>
            <a:pPr indent="0" lvl="0" marL="0" rtl="0" algn="l">
              <a:lnSpc>
                <a:spcPct val="100000"/>
              </a:lnSpc>
              <a:spcBef>
                <a:spcPts val="100"/>
              </a:spcBef>
              <a:spcAft>
                <a:spcPts val="0"/>
              </a:spcAft>
              <a:buNone/>
            </a:pPr>
            <a:r>
              <a:rPr lang="es" sz="900"/>
              <a:t>-Learn visual representation methods and  techniques that increase the understanding of complex data and models</a:t>
            </a:r>
            <a:endParaRPr sz="900"/>
          </a:p>
          <a:p>
            <a:pPr indent="0" lvl="0" marL="0" rtl="0" algn="ctr">
              <a:lnSpc>
                <a:spcPct val="100000"/>
              </a:lnSpc>
              <a:spcBef>
                <a:spcPts val="100"/>
              </a:spcBef>
              <a:spcAft>
                <a:spcPts val="0"/>
              </a:spcAft>
              <a:buNone/>
            </a:pPr>
            <a:r>
              <a:t/>
            </a:r>
            <a:endParaRPr sz="1000"/>
          </a:p>
          <a:p>
            <a:pPr indent="0" lvl="0" marL="0" rtl="0" algn="ctr">
              <a:lnSpc>
                <a:spcPct val="100000"/>
              </a:lnSpc>
              <a:spcBef>
                <a:spcPts val="1600"/>
              </a:spcBef>
              <a:spcAft>
                <a:spcPts val="1600"/>
              </a:spcAft>
              <a:buNone/>
            </a:pPr>
            <a:r>
              <a:t/>
            </a:r>
            <a:endParaRPr sz="1000"/>
          </a:p>
        </p:txBody>
      </p:sp>
      <p:sp>
        <p:nvSpPr>
          <p:cNvPr id="697" name="Google Shape;697;p17"/>
          <p:cNvSpPr txBox="1"/>
          <p:nvPr>
            <p:ph idx="4294967295" type="subTitle"/>
          </p:nvPr>
        </p:nvSpPr>
        <p:spPr>
          <a:xfrm>
            <a:off x="4441175" y="3128175"/>
            <a:ext cx="2610300" cy="1088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chemeClr val="accent5"/>
                </a:solidFill>
              </a:rPr>
              <a:t>Introduction to Machine Learning</a:t>
            </a:r>
            <a:endParaRPr b="1" sz="1000">
              <a:solidFill>
                <a:schemeClr val="accent5"/>
              </a:solidFill>
            </a:endParaRPr>
          </a:p>
          <a:p>
            <a:pPr indent="0" lvl="0" marL="0" rtl="0" algn="l">
              <a:lnSpc>
                <a:spcPct val="100000"/>
              </a:lnSpc>
              <a:spcBef>
                <a:spcPts val="200"/>
              </a:spcBef>
              <a:spcAft>
                <a:spcPts val="0"/>
              </a:spcAft>
              <a:buNone/>
            </a:pPr>
            <a:r>
              <a:rPr lang="es" sz="900"/>
              <a:t>- Python</a:t>
            </a:r>
            <a:endParaRPr sz="900"/>
          </a:p>
          <a:p>
            <a:pPr indent="0" lvl="0" marL="0" rtl="0" algn="l">
              <a:lnSpc>
                <a:spcPct val="100000"/>
              </a:lnSpc>
              <a:spcBef>
                <a:spcPts val="200"/>
              </a:spcBef>
              <a:spcAft>
                <a:spcPts val="0"/>
              </a:spcAft>
              <a:buNone/>
            </a:pPr>
            <a:r>
              <a:rPr lang="es" sz="900"/>
              <a:t>- Cloud API</a:t>
            </a:r>
            <a:endParaRPr sz="900"/>
          </a:p>
          <a:p>
            <a:pPr indent="0" lvl="0" marL="0" rtl="0" algn="l">
              <a:lnSpc>
                <a:spcPct val="100000"/>
              </a:lnSpc>
              <a:spcBef>
                <a:spcPts val="200"/>
              </a:spcBef>
              <a:spcAft>
                <a:spcPts val="0"/>
              </a:spcAft>
              <a:buNone/>
            </a:pPr>
            <a:r>
              <a:rPr lang="es" sz="900"/>
              <a:t>- Data Cleaning and exploration</a:t>
            </a:r>
            <a:endParaRPr sz="900"/>
          </a:p>
          <a:p>
            <a:pPr indent="0" lvl="0" marL="0" rtl="0" algn="l">
              <a:lnSpc>
                <a:spcPct val="100000"/>
              </a:lnSpc>
              <a:spcBef>
                <a:spcPts val="200"/>
              </a:spcBef>
              <a:spcAft>
                <a:spcPts val="0"/>
              </a:spcAft>
              <a:buNone/>
            </a:pPr>
            <a:r>
              <a:rPr lang="es" sz="900"/>
              <a:t>- Regression algorithms</a:t>
            </a:r>
            <a:endParaRPr sz="900"/>
          </a:p>
          <a:p>
            <a:pPr indent="0" lvl="0" marL="0" rtl="0" algn="l">
              <a:lnSpc>
                <a:spcPct val="100000"/>
              </a:lnSpc>
              <a:spcBef>
                <a:spcPts val="200"/>
              </a:spcBef>
              <a:spcAft>
                <a:spcPts val="0"/>
              </a:spcAft>
              <a:buNone/>
            </a:pPr>
            <a:r>
              <a:rPr lang="es" sz="900"/>
              <a:t>- Classification algorithms</a:t>
            </a:r>
            <a:endParaRPr sz="900"/>
          </a:p>
          <a:p>
            <a:pPr indent="0" lvl="0" marL="0" rtl="0" algn="l">
              <a:lnSpc>
                <a:spcPct val="100000"/>
              </a:lnSpc>
              <a:spcBef>
                <a:spcPts val="200"/>
              </a:spcBef>
              <a:spcAft>
                <a:spcPts val="0"/>
              </a:spcAft>
              <a:buNone/>
            </a:pPr>
            <a:r>
              <a:t/>
            </a:r>
            <a:endParaRPr sz="900">
              <a:solidFill>
                <a:srgbClr val="000000"/>
              </a:solidFill>
            </a:endParaRPr>
          </a:p>
          <a:p>
            <a:pPr indent="0" lvl="0" marL="0" rtl="0" algn="l">
              <a:lnSpc>
                <a:spcPct val="100000"/>
              </a:lnSpc>
              <a:spcBef>
                <a:spcPts val="200"/>
              </a:spcBef>
              <a:spcAft>
                <a:spcPts val="200"/>
              </a:spcAft>
              <a:buNone/>
            </a:pPr>
            <a:r>
              <a:t/>
            </a:r>
            <a:endParaRPr sz="900">
              <a:solidFill>
                <a:srgbClr val="000000"/>
              </a:solidFill>
            </a:endParaRPr>
          </a:p>
        </p:txBody>
      </p:sp>
      <p:sp>
        <p:nvSpPr>
          <p:cNvPr id="698" name="Google Shape;698;p17"/>
          <p:cNvSpPr txBox="1"/>
          <p:nvPr>
            <p:ph idx="4294967295" type="subTitle"/>
          </p:nvPr>
        </p:nvSpPr>
        <p:spPr>
          <a:xfrm>
            <a:off x="6445025" y="543675"/>
            <a:ext cx="2344800" cy="125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000">
                <a:solidFill>
                  <a:srgbClr val="018790"/>
                </a:solidFill>
              </a:rPr>
              <a:t>Big Data</a:t>
            </a:r>
            <a:endParaRPr sz="1000"/>
          </a:p>
          <a:p>
            <a:pPr indent="0" lvl="0" marL="0" rtl="0" algn="l">
              <a:lnSpc>
                <a:spcPct val="100000"/>
              </a:lnSpc>
              <a:spcBef>
                <a:spcPts val="200"/>
              </a:spcBef>
              <a:spcAft>
                <a:spcPts val="0"/>
              </a:spcAft>
              <a:buNone/>
            </a:pPr>
            <a:r>
              <a:rPr lang="es" sz="900"/>
              <a:t>- Data exploration and cleaning</a:t>
            </a:r>
            <a:endParaRPr sz="900"/>
          </a:p>
          <a:p>
            <a:pPr indent="0" lvl="0" marL="0" rtl="0" algn="l">
              <a:lnSpc>
                <a:spcPct val="100000"/>
              </a:lnSpc>
              <a:spcBef>
                <a:spcPts val="200"/>
              </a:spcBef>
              <a:spcAft>
                <a:spcPts val="0"/>
              </a:spcAft>
              <a:buNone/>
            </a:pPr>
            <a:r>
              <a:rPr lang="es" sz="900"/>
              <a:t>- Feature engineering</a:t>
            </a:r>
            <a:endParaRPr sz="900"/>
          </a:p>
          <a:p>
            <a:pPr indent="0" lvl="0" marL="0" rtl="0" algn="l">
              <a:lnSpc>
                <a:spcPct val="100000"/>
              </a:lnSpc>
              <a:spcBef>
                <a:spcPts val="200"/>
              </a:spcBef>
              <a:spcAft>
                <a:spcPts val="0"/>
              </a:spcAft>
              <a:buNone/>
            </a:pPr>
            <a:r>
              <a:rPr lang="es" sz="900"/>
              <a:t>- Spark</a:t>
            </a:r>
            <a:endParaRPr sz="900"/>
          </a:p>
          <a:p>
            <a:pPr indent="0" lvl="0" marL="0" rtl="0" algn="l">
              <a:lnSpc>
                <a:spcPct val="100000"/>
              </a:lnSpc>
              <a:spcBef>
                <a:spcPts val="200"/>
              </a:spcBef>
              <a:spcAft>
                <a:spcPts val="0"/>
              </a:spcAft>
              <a:buNone/>
            </a:pPr>
            <a:r>
              <a:rPr lang="es" sz="900"/>
              <a:t>- Hadoop, hive</a:t>
            </a:r>
            <a:endParaRPr sz="900"/>
          </a:p>
          <a:p>
            <a:pPr indent="0" lvl="0" marL="0" rtl="0" algn="l">
              <a:lnSpc>
                <a:spcPct val="100000"/>
              </a:lnSpc>
              <a:spcBef>
                <a:spcPts val="200"/>
              </a:spcBef>
              <a:spcAft>
                <a:spcPts val="0"/>
              </a:spcAft>
              <a:buNone/>
            </a:pPr>
            <a:r>
              <a:rPr lang="es" sz="900"/>
              <a:t>- Cloud Service: AWS, Google, IBM</a:t>
            </a:r>
            <a:endParaRPr sz="900"/>
          </a:p>
          <a:p>
            <a:pPr indent="0" lvl="0" marL="0" rtl="0" algn="l">
              <a:lnSpc>
                <a:spcPct val="100000"/>
              </a:lnSpc>
              <a:spcBef>
                <a:spcPts val="200"/>
              </a:spcBef>
              <a:spcAft>
                <a:spcPts val="0"/>
              </a:spcAft>
              <a:buNone/>
            </a:pPr>
            <a:r>
              <a:t/>
            </a:r>
            <a:endParaRPr sz="900"/>
          </a:p>
          <a:p>
            <a:pPr indent="0" lvl="0" marL="0" rtl="0" algn="l">
              <a:lnSpc>
                <a:spcPct val="100000"/>
              </a:lnSpc>
              <a:spcBef>
                <a:spcPts val="200"/>
              </a:spcBef>
              <a:spcAft>
                <a:spcPts val="200"/>
              </a:spcAft>
              <a:buNone/>
            </a:pPr>
            <a:r>
              <a:t/>
            </a:r>
            <a:endParaRPr sz="900"/>
          </a:p>
        </p:txBody>
      </p:sp>
      <p:sp>
        <p:nvSpPr>
          <p:cNvPr id="699" name="Google Shape;699;p17"/>
          <p:cNvSpPr txBox="1"/>
          <p:nvPr/>
        </p:nvSpPr>
        <p:spPr>
          <a:xfrm>
            <a:off x="506525" y="2290497"/>
            <a:ext cx="713100" cy="5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400" u="sng">
                <a:solidFill>
                  <a:schemeClr val="hlink"/>
                </a:solidFill>
                <a:latin typeface="Barlow Condensed SemiBold"/>
                <a:ea typeface="Barlow Condensed SemiBold"/>
                <a:cs typeface="Barlow Condensed SemiBold"/>
                <a:sym typeface="Barlow Condensed SemiBold"/>
                <a:hlinkClick action="ppaction://hlinksldjump" r:id="rId7"/>
              </a:rPr>
              <a:t>01</a:t>
            </a:r>
            <a:endParaRPr>
              <a:latin typeface="Arvo"/>
              <a:ea typeface="Arvo"/>
              <a:cs typeface="Arvo"/>
              <a:sym typeface="Ar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grpSp>
        <p:nvGrpSpPr>
          <p:cNvPr id="704" name="Google Shape;704;p18"/>
          <p:cNvGrpSpPr/>
          <p:nvPr/>
        </p:nvGrpSpPr>
        <p:grpSpPr>
          <a:xfrm>
            <a:off x="187925" y="839901"/>
            <a:ext cx="9086111" cy="3414625"/>
            <a:chOff x="0" y="538158"/>
            <a:chExt cx="11373278" cy="4305415"/>
          </a:xfrm>
        </p:grpSpPr>
        <p:sp>
          <p:nvSpPr>
            <p:cNvPr id="705" name="Google Shape;705;p18"/>
            <p:cNvSpPr/>
            <p:nvPr/>
          </p:nvSpPr>
          <p:spPr>
            <a:xfrm>
              <a:off x="0" y="2476501"/>
              <a:ext cx="10939500" cy="428700"/>
            </a:xfrm>
            <a:prstGeom prst="homePlate">
              <a:avLst>
                <a:gd fmla="val 50000" name="adj"/>
              </a:avLst>
            </a:prstGeom>
            <a:gradFill>
              <a:gsLst>
                <a:gs pos="0">
                  <a:srgbClr val="F86A4B"/>
                </a:gs>
                <a:gs pos="100000">
                  <a:srgbClr val="B12C0F"/>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6" name="Google Shape;706;p18"/>
            <p:cNvSpPr/>
            <p:nvPr/>
          </p:nvSpPr>
          <p:spPr>
            <a:xfrm rot="8100000">
              <a:off x="88337"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7" name="Google Shape;707;p18"/>
            <p:cNvSpPr/>
            <p:nvPr/>
          </p:nvSpPr>
          <p:spPr>
            <a:xfrm>
              <a:off x="134514" y="665422"/>
              <a:ext cx="305100" cy="3051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8" name="Google Shape;708;p18"/>
            <p:cNvSpPr/>
            <p:nvPr/>
          </p:nvSpPr>
          <p:spPr>
            <a:xfrm>
              <a:off x="562060"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9" name="Google Shape;709;p18"/>
            <p:cNvSpPr txBox="1"/>
            <p:nvPr/>
          </p:nvSpPr>
          <p:spPr>
            <a:xfrm>
              <a:off x="562045" y="1097858"/>
              <a:ext cx="2234700" cy="1318800"/>
            </a:xfrm>
            <a:prstGeom prst="rect">
              <a:avLst/>
            </a:prstGeom>
            <a:noFill/>
            <a:ln>
              <a:noFill/>
            </a:ln>
          </p:spPr>
          <p:txBody>
            <a:bodyPr anchorCtr="0" anchor="t" bIns="107150" lIns="0" spcFirstLastPara="1" rIns="71450" wrap="square" tIns="71450">
              <a:noAutofit/>
            </a:bodyPr>
            <a:lstStyle/>
            <a:p>
              <a:pPr indent="0" lvl="0" marL="0" marR="0" rtl="0" algn="l">
                <a:lnSpc>
                  <a:spcPct val="100000"/>
                </a:lnSpc>
                <a:spcBef>
                  <a:spcPts val="0"/>
                </a:spcBef>
                <a:spcAft>
                  <a:spcPts val="0"/>
                </a:spcAft>
                <a:buClr>
                  <a:srgbClr val="595959"/>
                </a:buClr>
                <a:buSzPts val="1100"/>
                <a:buFont typeface="Georgia"/>
                <a:buNone/>
              </a:pPr>
              <a:r>
                <a:rPr lang="es" sz="1100"/>
                <a:t>-</a:t>
              </a:r>
              <a:r>
                <a:rPr lang="es" sz="1100">
                  <a:solidFill>
                    <a:srgbClr val="434343"/>
                  </a:solidFill>
                  <a:latin typeface="Arvo"/>
                  <a:ea typeface="Arvo"/>
                  <a:cs typeface="Arvo"/>
                  <a:sym typeface="Arvo"/>
                </a:rPr>
                <a:t> Intro to course</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Linear algebra &amp; matrix</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Foundations of R </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Data visualization</a:t>
              </a:r>
              <a:endParaRPr sz="1100">
                <a:solidFill>
                  <a:srgbClr val="434343"/>
                </a:solidFill>
                <a:latin typeface="Arvo"/>
                <a:ea typeface="Arvo"/>
                <a:cs typeface="Arvo"/>
                <a:sym typeface="Arvo"/>
              </a:endParaRPr>
            </a:p>
            <a:p>
              <a:pPr indent="0" lvl="0" marL="0" marR="0" rtl="0" algn="l">
                <a:lnSpc>
                  <a:spcPct val="100000"/>
                </a:lnSpc>
                <a:spcBef>
                  <a:spcPts val="0"/>
                </a:spcBef>
                <a:spcAft>
                  <a:spcPts val="0"/>
                </a:spcAft>
                <a:buClr>
                  <a:srgbClr val="595959"/>
                </a:buClr>
                <a:buSzPts val="1100"/>
                <a:buFont typeface="Georgia"/>
                <a:buNone/>
              </a:pPr>
              <a:r>
                <a:t/>
              </a:r>
              <a:endParaRPr sz="1100"/>
            </a:p>
          </p:txBody>
        </p:sp>
        <p:sp>
          <p:nvSpPr>
            <p:cNvPr id="710" name="Google Shape;710;p18"/>
            <p:cNvSpPr/>
            <p:nvPr/>
          </p:nvSpPr>
          <p:spPr>
            <a:xfrm>
              <a:off x="562060"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1" name="Google Shape;711;p18"/>
            <p:cNvSpPr txBox="1"/>
            <p:nvPr/>
          </p:nvSpPr>
          <p:spPr>
            <a:xfrm>
              <a:off x="562060" y="538162"/>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1/2</a:t>
              </a:r>
              <a:endParaRPr sz="1100"/>
            </a:p>
          </p:txBody>
        </p:sp>
        <p:cxnSp>
          <p:nvCxnSpPr>
            <p:cNvPr id="712" name="Google Shape;712;p18"/>
            <p:cNvCxnSpPr/>
            <p:nvPr/>
          </p:nvCxnSpPr>
          <p:spPr>
            <a:xfrm>
              <a:off x="284633"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713" name="Google Shape;713;p18"/>
            <p:cNvSpPr/>
            <p:nvPr/>
          </p:nvSpPr>
          <p:spPr>
            <a:xfrm>
              <a:off x="237113"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4" name="Google Shape;714;p18"/>
            <p:cNvSpPr/>
            <p:nvPr/>
          </p:nvSpPr>
          <p:spPr>
            <a:xfrm rot="-2700000">
              <a:off x="2256765"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5" name="Google Shape;715;p18"/>
            <p:cNvSpPr/>
            <p:nvPr/>
          </p:nvSpPr>
          <p:spPr>
            <a:xfrm>
              <a:off x="2300329"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6" name="Google Shape;716;p18"/>
            <p:cNvSpPr/>
            <p:nvPr/>
          </p:nvSpPr>
          <p:spPr>
            <a:xfrm>
              <a:off x="2120742"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7" name="Google Shape;717;p18"/>
            <p:cNvSpPr txBox="1"/>
            <p:nvPr/>
          </p:nvSpPr>
          <p:spPr>
            <a:xfrm>
              <a:off x="2730342"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Ideas in data mining </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(Un)Supervised learning</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Estimation and predictions</a:t>
              </a:r>
              <a:endParaRPr sz="1100">
                <a:solidFill>
                  <a:srgbClr val="434343"/>
                </a:solidFill>
                <a:latin typeface="Arvo"/>
                <a:ea typeface="Arvo"/>
                <a:cs typeface="Arvo"/>
                <a:sym typeface="Arvo"/>
              </a:endParaRPr>
            </a:p>
          </p:txBody>
        </p:sp>
        <p:sp>
          <p:nvSpPr>
            <p:cNvPr id="718" name="Google Shape;718;p18"/>
            <p:cNvSpPr/>
            <p:nvPr/>
          </p:nvSpPr>
          <p:spPr>
            <a:xfrm>
              <a:off x="2120742"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9" name="Google Shape;719;p18"/>
            <p:cNvSpPr txBox="1"/>
            <p:nvPr/>
          </p:nvSpPr>
          <p:spPr>
            <a:xfrm>
              <a:off x="2730342"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3/4</a:t>
              </a:r>
              <a:endParaRPr sz="1100"/>
            </a:p>
          </p:txBody>
        </p:sp>
        <p:cxnSp>
          <p:nvCxnSpPr>
            <p:cNvPr id="720" name="Google Shape;720;p18"/>
            <p:cNvCxnSpPr/>
            <p:nvPr/>
          </p:nvCxnSpPr>
          <p:spPr>
            <a:xfrm>
              <a:off x="2452914"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721" name="Google Shape;721;p18"/>
            <p:cNvSpPr/>
            <p:nvPr/>
          </p:nvSpPr>
          <p:spPr>
            <a:xfrm>
              <a:off x="2405395"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2" name="Google Shape;722;p18"/>
            <p:cNvSpPr/>
            <p:nvPr/>
          </p:nvSpPr>
          <p:spPr>
            <a:xfrm>
              <a:off x="3679424"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3" name="Google Shape;723;p18"/>
            <p:cNvSpPr/>
            <p:nvPr/>
          </p:nvSpPr>
          <p:spPr>
            <a:xfrm>
              <a:off x="3679424" y="538162"/>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4" name="Google Shape;724;p18"/>
            <p:cNvSpPr txBox="1"/>
            <p:nvPr/>
          </p:nvSpPr>
          <p:spPr>
            <a:xfrm>
              <a:off x="4931045" y="538158"/>
              <a:ext cx="2442900" cy="559800"/>
            </a:xfrm>
            <a:prstGeom prst="rect">
              <a:avLst/>
            </a:prstGeom>
            <a:noFill/>
            <a:ln>
              <a:noFill/>
            </a:ln>
          </p:spPr>
          <p:txBody>
            <a:bodyPr anchorCtr="0" anchor="ctr" bIns="0" lIns="0" spcFirstLastPara="1" rIns="95250" wrap="square" tIns="0">
              <a:noAutofit/>
            </a:bodyPr>
            <a:lstStyle/>
            <a:p>
              <a:pPr indent="0" lvl="0" marL="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5/6</a:t>
              </a:r>
              <a:endParaRPr i="1" sz="1500">
                <a:solidFill>
                  <a:srgbClr val="595959"/>
                </a:solidFill>
                <a:latin typeface="Georgia"/>
                <a:ea typeface="Georgia"/>
                <a:cs typeface="Georgia"/>
                <a:sym typeface="Georgia"/>
              </a:endParaRPr>
            </a:p>
          </p:txBody>
        </p:sp>
        <p:sp>
          <p:nvSpPr>
            <p:cNvPr id="725" name="Google Shape;725;p18"/>
            <p:cNvSpPr/>
            <p:nvPr/>
          </p:nvSpPr>
          <p:spPr>
            <a:xfrm rot="-2700000">
              <a:off x="6390128" y="4367396"/>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6" name="Google Shape;726;p18"/>
            <p:cNvSpPr/>
            <p:nvPr/>
          </p:nvSpPr>
          <p:spPr>
            <a:xfrm>
              <a:off x="6433693" y="4411033"/>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7" name="Google Shape;727;p18"/>
            <p:cNvSpPr txBox="1"/>
            <p:nvPr/>
          </p:nvSpPr>
          <p:spPr>
            <a:xfrm>
              <a:off x="6762106" y="2690813"/>
              <a:ext cx="2577000" cy="1593000"/>
            </a:xfrm>
            <a:prstGeom prst="rect">
              <a:avLst/>
            </a:prstGeom>
            <a:noFill/>
            <a:ln>
              <a:noFill/>
            </a:ln>
          </p:spPr>
          <p:txBody>
            <a:bodyPr anchorCtr="0" anchor="b" bIns="71450" lIns="0" spcFirstLastPara="1" rIns="0" wrap="square" tIns="107150">
              <a:noAutofit/>
            </a:bodyPr>
            <a:lstStyle/>
            <a:p>
              <a:pPr indent="0" lvl="0" marL="0" rtl="0" algn="l">
                <a:spcBef>
                  <a:spcPts val="0"/>
                </a:spcBef>
                <a:spcAft>
                  <a:spcPts val="0"/>
                </a:spcAft>
                <a:buClr>
                  <a:srgbClr val="595959"/>
                </a:buClr>
                <a:buSzPts val="1100"/>
                <a:buFont typeface="Georgia"/>
                <a:buNone/>
              </a:pPr>
              <a:r>
                <a:t/>
              </a:r>
              <a:endParaRPr sz="1100"/>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Variable Importance</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Dimension reduction</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Model evaluation</a:t>
              </a:r>
              <a:endParaRPr sz="1100">
                <a:solidFill>
                  <a:srgbClr val="434343"/>
                </a:solidFill>
                <a:latin typeface="Arvo"/>
                <a:ea typeface="Arvo"/>
                <a:cs typeface="Arvo"/>
                <a:sym typeface="Arvo"/>
              </a:endParaRPr>
            </a:p>
          </p:txBody>
        </p:sp>
        <p:sp>
          <p:nvSpPr>
            <p:cNvPr id="728" name="Google Shape;728;p18"/>
            <p:cNvSpPr txBox="1"/>
            <p:nvPr/>
          </p:nvSpPr>
          <p:spPr>
            <a:xfrm>
              <a:off x="6965306" y="4283774"/>
              <a:ext cx="2577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7/8</a:t>
              </a:r>
              <a:endParaRPr sz="1100"/>
            </a:p>
          </p:txBody>
        </p:sp>
        <p:cxnSp>
          <p:nvCxnSpPr>
            <p:cNvPr id="729" name="Google Shape;729;p18"/>
            <p:cNvCxnSpPr/>
            <p:nvPr/>
          </p:nvCxnSpPr>
          <p:spPr>
            <a:xfrm>
              <a:off x="6586278" y="2690813"/>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730" name="Google Shape;730;p18"/>
            <p:cNvSpPr/>
            <p:nvPr/>
          </p:nvSpPr>
          <p:spPr>
            <a:xfrm rot="8100000">
              <a:off x="8456665" y="621784"/>
              <a:ext cx="392444" cy="392444"/>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1" name="Google Shape;731;p18"/>
            <p:cNvSpPr/>
            <p:nvPr/>
          </p:nvSpPr>
          <p:spPr>
            <a:xfrm>
              <a:off x="8500375" y="665422"/>
              <a:ext cx="305100" cy="305100"/>
            </a:xfrm>
            <a:prstGeom prst="donut">
              <a:avLst>
                <a:gd fmla="val 25000" name="adj"/>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2" name="Google Shape;732;p18"/>
            <p:cNvSpPr/>
            <p:nvPr/>
          </p:nvSpPr>
          <p:spPr>
            <a:xfrm>
              <a:off x="6796788" y="1097851"/>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3" name="Google Shape;733;p18"/>
            <p:cNvSpPr txBox="1"/>
            <p:nvPr/>
          </p:nvSpPr>
          <p:spPr>
            <a:xfrm>
              <a:off x="8930378" y="1097858"/>
              <a:ext cx="2442900" cy="1230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Prediction methods</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Comparison of models</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Project Presentation</a:t>
              </a:r>
              <a:endParaRPr sz="1100">
                <a:solidFill>
                  <a:srgbClr val="434343"/>
                </a:solidFill>
                <a:latin typeface="Arvo"/>
                <a:ea typeface="Arvo"/>
                <a:cs typeface="Arvo"/>
                <a:sym typeface="Arvo"/>
              </a:endParaRPr>
            </a:p>
          </p:txBody>
        </p:sp>
        <p:sp>
          <p:nvSpPr>
            <p:cNvPr id="734" name="Google Shape;734;p18"/>
            <p:cNvSpPr txBox="1"/>
            <p:nvPr/>
          </p:nvSpPr>
          <p:spPr>
            <a:xfrm>
              <a:off x="8930381" y="538158"/>
              <a:ext cx="1860000" cy="559800"/>
            </a:xfrm>
            <a:prstGeom prst="rect">
              <a:avLst/>
            </a:prstGeom>
            <a:noFill/>
            <a:ln>
              <a:noFill/>
            </a:ln>
          </p:spPr>
          <p:txBody>
            <a:bodyPr anchorCtr="0" anchor="ctr" bIns="0" lIns="0" spcFirstLastPara="1" rIns="76200" wrap="square" tIns="0">
              <a:noAutofit/>
            </a:bodyPr>
            <a:lstStyle/>
            <a:p>
              <a:pPr indent="0" lvl="0" marL="0" marR="0" rtl="0" algn="l">
                <a:lnSpc>
                  <a:spcPct val="90000"/>
                </a:lnSpc>
                <a:spcBef>
                  <a:spcPts val="0"/>
                </a:spcBef>
                <a:spcAft>
                  <a:spcPts val="0"/>
                </a:spcAft>
                <a:buClr>
                  <a:srgbClr val="595959"/>
                </a:buClr>
                <a:buSzPts val="1200"/>
                <a:buFont typeface="Georgia"/>
                <a:buNone/>
              </a:pPr>
              <a:r>
                <a:rPr b="1" lang="es" sz="1200">
                  <a:solidFill>
                    <a:srgbClr val="595959"/>
                  </a:solidFill>
                  <a:latin typeface="Georgia"/>
                  <a:ea typeface="Georgia"/>
                  <a:cs typeface="Georgia"/>
                  <a:sym typeface="Georgia"/>
                </a:rPr>
                <a:t>Week 9/10</a:t>
              </a:r>
              <a:endParaRPr sz="1100"/>
            </a:p>
          </p:txBody>
        </p:sp>
        <p:cxnSp>
          <p:nvCxnSpPr>
            <p:cNvPr id="735" name="Google Shape;735;p18"/>
            <p:cNvCxnSpPr/>
            <p:nvPr/>
          </p:nvCxnSpPr>
          <p:spPr>
            <a:xfrm>
              <a:off x="8652960" y="1097851"/>
              <a:ext cx="0" cy="1593000"/>
            </a:xfrm>
            <a:prstGeom prst="straightConnector1">
              <a:avLst/>
            </a:prstGeom>
            <a:noFill/>
            <a:ln cap="flat" cmpd="sng" w="38100">
              <a:solidFill>
                <a:srgbClr val="018790"/>
              </a:solidFill>
              <a:prstDash val="solid"/>
              <a:miter lim="800000"/>
              <a:headEnd len="sm" w="sm" type="none"/>
              <a:tailEnd len="sm" w="sm" type="none"/>
            </a:ln>
          </p:spPr>
        </p:cxnSp>
        <p:sp>
          <p:nvSpPr>
            <p:cNvPr id="736" name="Google Shape;736;p18"/>
            <p:cNvSpPr/>
            <p:nvPr/>
          </p:nvSpPr>
          <p:spPr>
            <a:xfrm>
              <a:off x="8605440"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7" name="Google Shape;737;p18"/>
            <p:cNvSpPr/>
            <p:nvPr/>
          </p:nvSpPr>
          <p:spPr>
            <a:xfrm>
              <a:off x="8355470"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8" name="Google Shape;738;p18"/>
            <p:cNvSpPr/>
            <p:nvPr/>
          </p:nvSpPr>
          <p:spPr>
            <a:xfrm>
              <a:off x="8355470" y="4283774"/>
              <a:ext cx="2577000" cy="5598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39" name="Google Shape;739;p18"/>
            <p:cNvSpPr txBox="1"/>
            <p:nvPr/>
          </p:nvSpPr>
          <p:spPr>
            <a:xfrm>
              <a:off x="8355470" y="4283774"/>
              <a:ext cx="2577000" cy="559800"/>
            </a:xfrm>
            <a:prstGeom prst="rect">
              <a:avLst/>
            </a:prstGeom>
            <a:noFill/>
            <a:ln>
              <a:noFill/>
            </a:ln>
          </p:spPr>
          <p:txBody>
            <a:bodyPr anchorCtr="0" anchor="ctr" bIns="0" lIns="0" spcFirstLastPara="1" rIns="95250" wrap="square" tIns="0">
              <a:noAutofit/>
            </a:bodyPr>
            <a:lstStyle/>
            <a:p>
              <a:pPr indent="0" lvl="0" marL="0" marR="0" rtl="0" algn="l">
                <a:lnSpc>
                  <a:spcPct val="90000"/>
                </a:lnSpc>
                <a:spcBef>
                  <a:spcPts val="0"/>
                </a:spcBef>
                <a:spcAft>
                  <a:spcPts val="0"/>
                </a:spcAft>
                <a:buClr>
                  <a:srgbClr val="595959"/>
                </a:buClr>
                <a:buSzPts val="1500"/>
                <a:buFont typeface="Georgia"/>
                <a:buNone/>
              </a:pPr>
              <a:r>
                <a:t/>
              </a:r>
              <a:endParaRPr sz="1100"/>
            </a:p>
          </p:txBody>
        </p:sp>
        <p:sp>
          <p:nvSpPr>
            <p:cNvPr id="740" name="Google Shape;740;p18"/>
            <p:cNvSpPr txBox="1"/>
            <p:nvPr/>
          </p:nvSpPr>
          <p:spPr>
            <a:xfrm>
              <a:off x="8355470" y="2690813"/>
              <a:ext cx="2577000" cy="1593000"/>
            </a:xfrm>
            <a:prstGeom prst="rect">
              <a:avLst/>
            </a:prstGeom>
            <a:noFill/>
            <a:ln>
              <a:noFill/>
            </a:ln>
          </p:spPr>
          <p:txBody>
            <a:bodyPr anchorCtr="0" anchor="b" bIns="71450" lIns="0" spcFirstLastPara="1" rIns="0" wrap="square" tIns="107150">
              <a:noAutofit/>
            </a:bodyPr>
            <a:lstStyle/>
            <a:p>
              <a:pPr indent="0" lvl="0" marL="0" marR="0" rtl="0" algn="l">
                <a:lnSpc>
                  <a:spcPct val="100000"/>
                </a:lnSpc>
                <a:spcBef>
                  <a:spcPts val="0"/>
                </a:spcBef>
                <a:spcAft>
                  <a:spcPts val="0"/>
                </a:spcAft>
                <a:buClr>
                  <a:srgbClr val="595959"/>
                </a:buClr>
                <a:buSzPts val="1100"/>
                <a:buFont typeface="Georgia"/>
                <a:buNone/>
              </a:pPr>
              <a:r>
                <a:t/>
              </a:r>
              <a:endParaRPr b="0" i="0" sz="1100" u="none" cap="none" strike="noStrike">
                <a:solidFill>
                  <a:srgbClr val="595959"/>
                </a:solidFill>
                <a:latin typeface="Georgia"/>
                <a:ea typeface="Georgia"/>
                <a:cs typeface="Georgia"/>
                <a:sym typeface="Georgia"/>
              </a:endParaRPr>
            </a:p>
          </p:txBody>
        </p:sp>
        <p:sp>
          <p:nvSpPr>
            <p:cNvPr id="741" name="Google Shape;741;p18"/>
            <p:cNvSpPr/>
            <p:nvPr/>
          </p:nvSpPr>
          <p:spPr>
            <a:xfrm>
              <a:off x="6538758" y="2640440"/>
              <a:ext cx="99900" cy="1008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2" name="Google Shape;742;p18"/>
            <p:cNvSpPr/>
            <p:nvPr/>
          </p:nvSpPr>
          <p:spPr>
            <a:xfrm>
              <a:off x="5238106" y="2690813"/>
              <a:ext cx="2577000" cy="15930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3" name="Google Shape;743;p18"/>
            <p:cNvSpPr txBox="1"/>
            <p:nvPr/>
          </p:nvSpPr>
          <p:spPr>
            <a:xfrm>
              <a:off x="4898611" y="1097858"/>
              <a:ext cx="3162000" cy="1593000"/>
            </a:xfrm>
            <a:prstGeom prst="rect">
              <a:avLst/>
            </a:prstGeom>
            <a:noFill/>
            <a:ln>
              <a:noFill/>
            </a:ln>
          </p:spPr>
          <p:txBody>
            <a:bodyPr anchorCtr="0" anchor="t" bIns="107150" lIns="0" spcFirstLastPara="1" rIns="71450" wrap="square" tIns="71450">
              <a:noAutofit/>
            </a:bodyPr>
            <a:lstStyle/>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Data exploration and refinement</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Missing data treatment </a:t>
              </a:r>
              <a:endParaRPr sz="1100">
                <a:solidFill>
                  <a:srgbClr val="434343"/>
                </a:solidFill>
                <a:latin typeface="Arvo"/>
                <a:ea typeface="Arvo"/>
                <a:cs typeface="Arvo"/>
                <a:sym typeface="Arvo"/>
              </a:endParaRPr>
            </a:p>
            <a:p>
              <a:pPr indent="0" lvl="0" marL="0" rtl="0" algn="l">
                <a:spcBef>
                  <a:spcPts val="0"/>
                </a:spcBef>
                <a:spcAft>
                  <a:spcPts val="0"/>
                </a:spcAft>
                <a:buClr>
                  <a:srgbClr val="595959"/>
                </a:buClr>
                <a:buSzPts val="1100"/>
                <a:buFont typeface="Georgia"/>
                <a:buNone/>
              </a:pPr>
              <a:r>
                <a:rPr lang="es" sz="1100">
                  <a:solidFill>
                    <a:srgbClr val="434343"/>
                  </a:solidFill>
                  <a:latin typeface="Arvo"/>
                  <a:ea typeface="Arvo"/>
                  <a:cs typeface="Arvo"/>
                  <a:sym typeface="Arvo"/>
                </a:rPr>
                <a:t>- Correlation analysis</a:t>
              </a:r>
              <a:endParaRPr sz="1100">
                <a:solidFill>
                  <a:srgbClr val="434343"/>
                </a:solidFill>
                <a:latin typeface="Arvo"/>
                <a:ea typeface="Arvo"/>
                <a:cs typeface="Arvo"/>
                <a:sym typeface="Arvo"/>
              </a:endParaRPr>
            </a:p>
          </p:txBody>
        </p:sp>
      </p:grpSp>
      <p:sp>
        <p:nvSpPr>
          <p:cNvPr id="744" name="Google Shape;744;p18"/>
          <p:cNvSpPr/>
          <p:nvPr/>
        </p:nvSpPr>
        <p:spPr>
          <a:xfrm rot="8100000">
            <a:off x="3739091" y="1107241"/>
            <a:ext cx="294439" cy="294439"/>
          </a:xfrm>
          <a:prstGeom prst="teardrop">
            <a:avLst>
              <a:gd fmla="val 115000" name="adj"/>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5" name="Google Shape;745;p18"/>
          <p:cNvSpPr txBox="1"/>
          <p:nvPr>
            <p:ph type="ctrTitle"/>
          </p:nvPr>
        </p:nvSpPr>
        <p:spPr>
          <a:xfrm>
            <a:off x="772825" y="0"/>
            <a:ext cx="7867800" cy="577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s" u="sng">
                <a:solidFill>
                  <a:schemeClr val="hlink"/>
                </a:solidFill>
                <a:hlinkClick action="ppaction://hlinksldjump" r:id="rId3"/>
              </a:rPr>
              <a:t>V</a:t>
            </a:r>
            <a:r>
              <a:rPr lang="es" u="sng">
                <a:solidFill>
                  <a:schemeClr val="hlink"/>
                </a:solidFill>
                <a:hlinkClick action="ppaction://hlinksldjump" r:id="rId4"/>
              </a:rPr>
              <a:t>isualization of </a:t>
            </a:r>
            <a:r>
              <a:rPr lang="es" u="sng">
                <a:solidFill>
                  <a:schemeClr val="hlink"/>
                </a:solidFill>
                <a:hlinkClick action="ppaction://hlinksldjump" r:id="rId5"/>
              </a:rPr>
              <a:t>Compulsory </a:t>
            </a:r>
            <a:r>
              <a:rPr lang="es" u="sng">
                <a:solidFill>
                  <a:schemeClr val="hlink"/>
                </a:solidFill>
                <a:hlinkClick action="ppaction://hlinksldjump" r:id="rId6"/>
              </a:rPr>
              <a:t>Course 1</a:t>
            </a:r>
            <a:endParaRPr/>
          </a:p>
        </p:txBody>
      </p:sp>
      <p:cxnSp>
        <p:nvCxnSpPr>
          <p:cNvPr id="746" name="Google Shape;746;p18"/>
          <p:cNvCxnSpPr/>
          <p:nvPr/>
        </p:nvCxnSpPr>
        <p:spPr>
          <a:xfrm>
            <a:off x="3886291" y="1466019"/>
            <a:ext cx="0" cy="1194600"/>
          </a:xfrm>
          <a:prstGeom prst="straightConnector1">
            <a:avLst/>
          </a:prstGeom>
          <a:noFill/>
          <a:ln cap="flat" cmpd="sng" w="38100">
            <a:solidFill>
              <a:srgbClr val="018790"/>
            </a:solidFill>
            <a:prstDash val="solid"/>
            <a:miter lim="800000"/>
            <a:headEnd len="sm" w="sm" type="none"/>
            <a:tailEnd len="sm" w="sm" type="none"/>
          </a:ln>
        </p:spPr>
      </p:cxnSp>
      <p:sp>
        <p:nvSpPr>
          <p:cNvPr id="747" name="Google Shape;747;p18"/>
          <p:cNvSpPr/>
          <p:nvPr/>
        </p:nvSpPr>
        <p:spPr>
          <a:xfrm>
            <a:off x="3771852" y="1139998"/>
            <a:ext cx="228900" cy="228900"/>
          </a:xfrm>
          <a:prstGeom prst="donut">
            <a:avLst>
              <a:gd fmla="val 25000" name="adj"/>
            </a:avLst>
          </a:prstGeom>
          <a:solidFill>
            <a:srgbClr val="000000"/>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8" name="Google Shape;748;p18"/>
          <p:cNvSpPr/>
          <p:nvPr/>
        </p:nvSpPr>
        <p:spPr>
          <a:xfrm>
            <a:off x="3850651" y="2622961"/>
            <a:ext cx="75000" cy="75600"/>
          </a:xfrm>
          <a:prstGeom prst="ellipse">
            <a:avLst/>
          </a:prstGeom>
          <a:solidFill>
            <a:srgbClr val="72D5E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nvGrpSpPr>
          <p:cNvPr id="749" name="Google Shape;749;p18"/>
          <p:cNvGrpSpPr/>
          <p:nvPr/>
        </p:nvGrpSpPr>
        <p:grpSpPr>
          <a:xfrm>
            <a:off x="1101161" y="2377564"/>
            <a:ext cx="292078" cy="339253"/>
            <a:chOff x="4492800" y="2027925"/>
            <a:chExt cx="414825" cy="481825"/>
          </a:xfrm>
        </p:grpSpPr>
        <p:sp>
          <p:nvSpPr>
            <p:cNvPr id="750" name="Google Shape;750;p18"/>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51" name="Google Shape;751;p18"/>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52" name="Google Shape;752;p18"/>
          <p:cNvGrpSpPr/>
          <p:nvPr/>
        </p:nvGrpSpPr>
        <p:grpSpPr>
          <a:xfrm>
            <a:off x="4502161" y="2402114"/>
            <a:ext cx="292078" cy="339253"/>
            <a:chOff x="4492800" y="2027925"/>
            <a:chExt cx="414825" cy="481825"/>
          </a:xfrm>
        </p:grpSpPr>
        <p:sp>
          <p:nvSpPr>
            <p:cNvPr id="753" name="Google Shape;753;p18"/>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54" name="Google Shape;754;p18"/>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55" name="Google Shape;755;p18"/>
          <p:cNvSpPr txBox="1"/>
          <p:nvPr/>
        </p:nvSpPr>
        <p:spPr>
          <a:xfrm>
            <a:off x="9544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Assign#1</a:t>
            </a:r>
            <a:endParaRPr sz="1200">
              <a:latin typeface="Arvo"/>
              <a:ea typeface="Arvo"/>
              <a:cs typeface="Arvo"/>
              <a:sym typeface="Arvo"/>
            </a:endParaRPr>
          </a:p>
        </p:txBody>
      </p:sp>
      <p:sp>
        <p:nvSpPr>
          <p:cNvPr id="756" name="Google Shape;756;p18"/>
          <p:cNvSpPr txBox="1"/>
          <p:nvPr/>
        </p:nvSpPr>
        <p:spPr>
          <a:xfrm>
            <a:off x="25546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Assign#2</a:t>
            </a:r>
            <a:endParaRPr sz="1200">
              <a:latin typeface="Arvo"/>
              <a:ea typeface="Arvo"/>
              <a:cs typeface="Arvo"/>
              <a:sym typeface="Arvo"/>
            </a:endParaRPr>
          </a:p>
        </p:txBody>
      </p:sp>
      <p:grpSp>
        <p:nvGrpSpPr>
          <p:cNvPr id="757" name="Google Shape;757;p18"/>
          <p:cNvGrpSpPr/>
          <p:nvPr/>
        </p:nvGrpSpPr>
        <p:grpSpPr>
          <a:xfrm>
            <a:off x="2894411" y="2377577"/>
            <a:ext cx="292078" cy="339253"/>
            <a:chOff x="4492800" y="2027925"/>
            <a:chExt cx="414825" cy="481825"/>
          </a:xfrm>
        </p:grpSpPr>
        <p:sp>
          <p:nvSpPr>
            <p:cNvPr id="758" name="Google Shape;758;p18"/>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59" name="Google Shape;759;p18"/>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60" name="Google Shape;760;p18"/>
          <p:cNvSpPr txBox="1"/>
          <p:nvPr/>
        </p:nvSpPr>
        <p:spPr>
          <a:xfrm>
            <a:off x="43072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Term Project starts</a:t>
            </a:r>
            <a:endParaRPr sz="1200">
              <a:latin typeface="Arvo"/>
              <a:ea typeface="Arvo"/>
              <a:cs typeface="Arvo"/>
              <a:sym typeface="Arvo"/>
            </a:endParaRPr>
          </a:p>
        </p:txBody>
      </p:sp>
      <p:grpSp>
        <p:nvGrpSpPr>
          <p:cNvPr id="761" name="Google Shape;761;p18"/>
          <p:cNvGrpSpPr/>
          <p:nvPr/>
        </p:nvGrpSpPr>
        <p:grpSpPr>
          <a:xfrm>
            <a:off x="8038186" y="2377564"/>
            <a:ext cx="292078" cy="339253"/>
            <a:chOff x="4492800" y="2027925"/>
            <a:chExt cx="414825" cy="481825"/>
          </a:xfrm>
        </p:grpSpPr>
        <p:sp>
          <p:nvSpPr>
            <p:cNvPr id="762" name="Google Shape;762;p18"/>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63" name="Google Shape;763;p18"/>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64" name="Google Shape;764;p18"/>
          <p:cNvSpPr txBox="1"/>
          <p:nvPr/>
        </p:nvSpPr>
        <p:spPr>
          <a:xfrm>
            <a:off x="7843600" y="2751200"/>
            <a:ext cx="1047900" cy="6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Term Project ends</a:t>
            </a:r>
            <a:endParaRPr sz="1200">
              <a:latin typeface="Arvo"/>
              <a:ea typeface="Arvo"/>
              <a:cs typeface="Arvo"/>
              <a:sym typeface="Arvo"/>
            </a:endParaRPr>
          </a:p>
        </p:txBody>
      </p:sp>
      <p:grpSp>
        <p:nvGrpSpPr>
          <p:cNvPr id="765" name="Google Shape;765;p18"/>
          <p:cNvGrpSpPr/>
          <p:nvPr/>
        </p:nvGrpSpPr>
        <p:grpSpPr>
          <a:xfrm>
            <a:off x="6164911" y="2377564"/>
            <a:ext cx="292078" cy="339253"/>
            <a:chOff x="4492800" y="2027925"/>
            <a:chExt cx="414825" cy="481825"/>
          </a:xfrm>
        </p:grpSpPr>
        <p:sp>
          <p:nvSpPr>
            <p:cNvPr id="766" name="Google Shape;766;p18"/>
            <p:cNvSpPr/>
            <p:nvPr/>
          </p:nvSpPr>
          <p:spPr>
            <a:xfrm>
              <a:off x="4492800" y="2027925"/>
              <a:ext cx="54600" cy="481825"/>
            </a:xfrm>
            <a:custGeom>
              <a:rect b="b" l="l" r="r" t="t"/>
              <a:pathLst>
                <a:path extrusionOk="0" h="19273" w="2184">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67" name="Google Shape;767;p18"/>
            <p:cNvSpPr/>
            <p:nvPr/>
          </p:nvSpPr>
          <p:spPr>
            <a:xfrm>
              <a:off x="4575600" y="2051425"/>
              <a:ext cx="332025" cy="262450"/>
            </a:xfrm>
            <a:custGeom>
              <a:rect b="b" l="l" r="r" t="t"/>
              <a:pathLst>
                <a:path extrusionOk="0" h="10498" w="13281">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768" name="Google Shape;768;p18"/>
          <p:cNvSpPr txBox="1"/>
          <p:nvPr/>
        </p:nvSpPr>
        <p:spPr>
          <a:xfrm>
            <a:off x="5825100" y="2751200"/>
            <a:ext cx="9717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200">
                <a:latin typeface="Arvo"/>
                <a:ea typeface="Arvo"/>
                <a:cs typeface="Arvo"/>
                <a:sym typeface="Arvo"/>
              </a:rPr>
              <a:t>Assign#3</a:t>
            </a:r>
            <a:endParaRPr sz="1200">
              <a:latin typeface="Arvo"/>
              <a:ea typeface="Arvo"/>
              <a:cs typeface="Arvo"/>
              <a:sym typeface="Arv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