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2"/>
  </p:notesMasterIdLst>
  <p:handoutMasterIdLst>
    <p:handoutMasterId r:id="rId13"/>
  </p:handoutMasterIdLst>
  <p:sldIdLst>
    <p:sldId id="338" r:id="rId5"/>
    <p:sldId id="327" r:id="rId6"/>
    <p:sldId id="315" r:id="rId7"/>
    <p:sldId id="329" r:id="rId8"/>
    <p:sldId id="302" r:id="rId9"/>
    <p:sldId id="339" r:id="rId10"/>
    <p:sldId id="30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5" autoAdjust="0"/>
    <p:restoredTop sz="95033" autoAdjust="0"/>
  </p:normalViewPr>
  <p:slideViewPr>
    <p:cSldViewPr snapToGrid="0">
      <p:cViewPr varScale="1">
        <p:scale>
          <a:sx n="82" d="100"/>
          <a:sy n="82" d="100"/>
        </p:scale>
        <p:origin x="624" y="77"/>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7/12/2024</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7/12/2024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7/12/2024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7/12/2024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7/12/2024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7/12/2024</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7/12/2024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7/12/2024</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6356835" y="2794000"/>
            <a:ext cx="3400089" cy="861497"/>
          </a:xfrm>
        </p:spPr>
        <p:txBody>
          <a:bodyPr/>
          <a:lstStyle/>
          <a:p>
            <a:pPr algn="r"/>
            <a:r>
              <a:rPr lang="en-IN" b="0" dirty="0">
                <a:solidFill>
                  <a:schemeClr val="tx1"/>
                </a:solidFill>
              </a:rPr>
              <a:t>Jessica Gonsalves </a:t>
            </a:r>
          </a:p>
          <a:p>
            <a:pPr algn="r"/>
            <a:r>
              <a:rPr lang="en-IN" b="0" dirty="0" err="1">
                <a:solidFill>
                  <a:schemeClr val="tx1"/>
                </a:solidFill>
              </a:rPr>
              <a:t>MIT,Manipal</a:t>
            </a:r>
            <a:endParaRPr lang="en-IN" b="0" dirty="0">
              <a:solidFill>
                <a:schemeClr val="tx1"/>
              </a:solidFill>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6312871" y="2050553"/>
            <a:ext cx="4998720" cy="743448"/>
          </a:xfrm>
        </p:spPr>
        <p:txBody>
          <a:bodyPr>
            <a:normAutofit fontScale="90000"/>
          </a:bodyPr>
          <a:lstStyle/>
          <a:p>
            <a:r>
              <a:rPr lang="en-GB" sz="3200" dirty="0"/>
              <a:t>Doctor Visit Data Report</a:t>
            </a:r>
            <a:br>
              <a:rPr lang="en-GB" sz="3200" dirty="0"/>
            </a:br>
            <a:endParaRPr lang="en-IN" sz="3200" dirty="0"/>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1046480" y="1875556"/>
            <a:ext cx="6431280" cy="3607987"/>
          </a:xfrm>
        </p:spPr>
        <p:txBody>
          <a:bodyPr>
            <a:noAutofit/>
          </a:bodyPr>
          <a:lstStyle/>
          <a:p>
            <a:pPr>
              <a:lnSpc>
                <a:spcPct val="150000"/>
              </a:lnSpc>
            </a:pPr>
            <a:r>
              <a:rPr lang="en-US" sz="1800" dirty="0">
                <a:latin typeface="Times New Roman" panose="02020603050405020304" pitchFamily="18" charset="0"/>
                <a:cs typeface="Times New Roman" panose="02020603050405020304" pitchFamily="18" charset="0"/>
              </a:rPr>
              <a:t>The problem is to analyze how demographic factors (gender, age, income), health status (illness, reduced activities, general health), healthcare coverage (private insurance, free healthcare for the poor, free healthcare for repatriated individuals), and chronic conditions affect the number of healthcare visits individuals make. The goal is to identify the key determinants that drive healthcare visits and to provide insights that can inform targeted healthcare interventions and improve resource allocation.</a:t>
            </a:r>
            <a:endParaRPr lang="en-IN" sz="1800" dirty="0">
              <a:latin typeface="Times New Roman" panose="02020603050405020304" pitchFamily="18" charset="0"/>
              <a:cs typeface="Times New Roman" panose="02020603050405020304" pitchFamily="18" charset="0"/>
            </a:endParaRPr>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675957" y="376005"/>
            <a:ext cx="6276109" cy="631701"/>
          </a:xfrm>
        </p:spPr>
        <p:txBody>
          <a:bodyPr>
            <a:normAutofit fontScale="90000"/>
          </a:bodyPr>
          <a:lstStyle/>
          <a:p>
            <a:r>
              <a:rPr lang="en-IN" dirty="0"/>
              <a:t>Project Description</a:t>
            </a:r>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
        <p:nvSpPr>
          <p:cNvPr id="4" name="TextBox 3">
            <a:extLst>
              <a:ext uri="{FF2B5EF4-FFF2-40B4-BE49-F238E27FC236}">
                <a16:creationId xmlns:a16="http://schemas.microsoft.com/office/drawing/2014/main" id="{2A4A6BF1-219A-0A96-7CD8-4D2FDC99D278}"/>
              </a:ext>
            </a:extLst>
          </p:cNvPr>
          <p:cNvSpPr txBox="1"/>
          <p:nvPr/>
        </p:nvSpPr>
        <p:spPr>
          <a:xfrm>
            <a:off x="675958" y="1642188"/>
            <a:ext cx="8262770" cy="4470263"/>
          </a:xfrm>
          <a:prstGeom prst="rect">
            <a:avLst/>
          </a:prstGeom>
          <a:noFill/>
        </p:spPr>
        <p:txBody>
          <a:bodyPr wrap="square">
            <a:spAutoFit/>
          </a:bodyPr>
          <a:lstStyle/>
          <a:p>
            <a:r>
              <a:rPr lang="en-US" sz="1400" dirty="0">
                <a:latin typeface="Times New Roman" panose="02020603050405020304" pitchFamily="18" charset="0"/>
                <a:cs typeface="Times New Roman" panose="02020603050405020304" pitchFamily="18" charset="0"/>
              </a:rPr>
              <a:t>The dataset includes individual records on healthcare visits, demographic details (gender, age, income), health status (illness, reduced activities, general health), healthcare coverage (private insurance, free healthcare for the poor, free healthcare for repatriated individuals), and chronic conditions.</a:t>
            </a:r>
          </a:p>
          <a:p>
            <a:endParaRPr lang="en-US" sz="1400"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Objective:</a:t>
            </a:r>
            <a:r>
              <a:rPr lang="en-US" sz="1400" dirty="0">
                <a:latin typeface="Times New Roman" panose="02020603050405020304" pitchFamily="18" charset="0"/>
                <a:cs typeface="Times New Roman" panose="02020603050405020304" pitchFamily="18" charset="0"/>
              </a:rPr>
              <a:t> To analyze and identify key factors influencing the number of healthcare visits.</a:t>
            </a:r>
          </a:p>
          <a:p>
            <a:endParaRPr lang="en-US" sz="1400" b="1"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Analysis Areas:</a:t>
            </a:r>
            <a:endParaRPr lang="en-US" sz="1400" dirty="0">
              <a:latin typeface="Times New Roman" panose="02020603050405020304" pitchFamily="18" charset="0"/>
              <a:cs typeface="Times New Roman" panose="02020603050405020304" pitchFamily="18" charset="0"/>
            </a:endParaRPr>
          </a:p>
          <a:p>
            <a:pPr>
              <a:lnSpc>
                <a:spcPct val="150000"/>
              </a:lnSpc>
              <a:buFont typeface="+mj-lt"/>
              <a:buAutoNum type="arabicPeriod"/>
            </a:pPr>
            <a:r>
              <a:rPr lang="en-US" sz="1400" b="1" dirty="0">
                <a:latin typeface="Times New Roman" panose="02020603050405020304" pitchFamily="18" charset="0"/>
                <a:cs typeface="Times New Roman" panose="02020603050405020304" pitchFamily="18" charset="0"/>
              </a:rPr>
              <a:t>Demographics</a:t>
            </a:r>
            <a:r>
              <a:rPr lang="en-US" sz="1400" dirty="0">
                <a:latin typeface="Times New Roman" panose="02020603050405020304" pitchFamily="18" charset="0"/>
                <a:cs typeface="Times New Roman" panose="02020603050405020304" pitchFamily="18" charset="0"/>
              </a:rPr>
              <a:t>: Correlation of gender, age, and income with healthcare visits.</a:t>
            </a:r>
          </a:p>
          <a:p>
            <a:pPr>
              <a:lnSpc>
                <a:spcPct val="150000"/>
              </a:lnSpc>
              <a:buFont typeface="+mj-lt"/>
              <a:buAutoNum type="arabicPeriod"/>
            </a:pPr>
            <a:r>
              <a:rPr lang="en-US" sz="1400" b="1" dirty="0">
                <a:latin typeface="Times New Roman" panose="02020603050405020304" pitchFamily="18" charset="0"/>
                <a:cs typeface="Times New Roman" panose="02020603050405020304" pitchFamily="18" charset="0"/>
              </a:rPr>
              <a:t>Health Status</a:t>
            </a:r>
            <a:r>
              <a:rPr lang="en-US" sz="1400" dirty="0">
                <a:latin typeface="Times New Roman" panose="02020603050405020304" pitchFamily="18" charset="0"/>
                <a:cs typeface="Times New Roman" panose="02020603050405020304" pitchFamily="18" charset="0"/>
              </a:rPr>
              <a:t>: Impact of illness, reduced activities, and general health on visit frequency.</a:t>
            </a:r>
          </a:p>
          <a:p>
            <a:pPr>
              <a:lnSpc>
                <a:spcPct val="150000"/>
              </a:lnSpc>
              <a:buFont typeface="+mj-lt"/>
              <a:buAutoNum type="arabicPeriod"/>
            </a:pPr>
            <a:r>
              <a:rPr lang="en-US" sz="1400" b="1" dirty="0">
                <a:latin typeface="Times New Roman" panose="02020603050405020304" pitchFamily="18" charset="0"/>
                <a:cs typeface="Times New Roman" panose="02020603050405020304" pitchFamily="18" charset="0"/>
              </a:rPr>
              <a:t>Healthcare Coverage</a:t>
            </a:r>
            <a:r>
              <a:rPr lang="en-US" sz="1400" dirty="0">
                <a:latin typeface="Times New Roman" panose="02020603050405020304" pitchFamily="18" charset="0"/>
                <a:cs typeface="Times New Roman" panose="02020603050405020304" pitchFamily="18" charset="0"/>
              </a:rPr>
              <a:t>: Role of different coverage types in determining visit frequency.</a:t>
            </a:r>
          </a:p>
          <a:p>
            <a:pPr>
              <a:buFont typeface="+mj-lt"/>
              <a:buAutoNum type="arabicPeriod"/>
            </a:pPr>
            <a:r>
              <a:rPr lang="en-US" sz="1400" b="1" dirty="0">
                <a:latin typeface="Times New Roman" panose="02020603050405020304" pitchFamily="18" charset="0"/>
                <a:cs typeface="Times New Roman" panose="02020603050405020304" pitchFamily="18" charset="0"/>
              </a:rPr>
              <a:t>Chronic Conditions</a:t>
            </a:r>
            <a:r>
              <a:rPr lang="en-US" sz="1400" dirty="0">
                <a:latin typeface="Times New Roman" panose="02020603050405020304" pitchFamily="18" charset="0"/>
                <a:cs typeface="Times New Roman" panose="02020603050405020304" pitchFamily="18" charset="0"/>
              </a:rPr>
              <a:t>: Relationship between chronic conditions and healthcare visits</a:t>
            </a:r>
          </a:p>
          <a:p>
            <a:endParaRPr lang="en-US" sz="1400"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Goals:</a:t>
            </a:r>
            <a:endParaRPr lang="en-US" sz="1400" dirty="0">
              <a:latin typeface="Times New Roman" panose="02020603050405020304" pitchFamily="18" charset="0"/>
              <a:cs typeface="Times New Roman" panose="02020603050405020304" pitchFamily="18" charset="0"/>
            </a:endParaRPr>
          </a:p>
          <a:p>
            <a:pPr>
              <a:lnSpc>
                <a:spcPct val="150000"/>
              </a:lnSpc>
              <a:buFont typeface="+mj-lt"/>
              <a:buAutoNum type="arabicPeriod"/>
            </a:pPr>
            <a:r>
              <a:rPr lang="en-US" sz="1400" dirty="0">
                <a:latin typeface="Times New Roman" panose="02020603050405020304" pitchFamily="18" charset="0"/>
                <a:cs typeface="Times New Roman" panose="02020603050405020304" pitchFamily="18" charset="0"/>
              </a:rPr>
              <a:t>Identify significant determinants of healthcare visits.</a:t>
            </a:r>
          </a:p>
          <a:p>
            <a:pPr>
              <a:lnSpc>
                <a:spcPct val="150000"/>
              </a:lnSpc>
              <a:buFont typeface="+mj-lt"/>
              <a:buAutoNum type="arabicPeriod"/>
            </a:pPr>
            <a:r>
              <a:rPr lang="en-US" sz="1400" dirty="0">
                <a:latin typeface="Times New Roman" panose="02020603050405020304" pitchFamily="18" charset="0"/>
                <a:cs typeface="Times New Roman" panose="02020603050405020304" pitchFamily="18" charset="0"/>
              </a:rPr>
              <a:t>Provide insights for optimizing healthcare resource allocation.</a:t>
            </a:r>
          </a:p>
          <a:p>
            <a:pPr>
              <a:lnSpc>
                <a:spcPct val="150000"/>
              </a:lnSpc>
              <a:buFont typeface="+mj-lt"/>
              <a:buAutoNum type="arabicPeriod"/>
            </a:pPr>
            <a:r>
              <a:rPr lang="en-US" sz="1400" dirty="0">
                <a:latin typeface="Times New Roman" panose="02020603050405020304" pitchFamily="18" charset="0"/>
                <a:cs typeface="Times New Roman" panose="02020603050405020304" pitchFamily="18" charset="0"/>
              </a:rPr>
              <a:t>Develop predictive models for healthcare visit trends.</a:t>
            </a:r>
          </a:p>
          <a:p>
            <a:pPr>
              <a:lnSpc>
                <a:spcPct val="150000"/>
              </a:lnSpc>
            </a:pPr>
            <a:r>
              <a:rPr lang="en-US" sz="1400" dirty="0">
                <a:latin typeface="Times New Roman" panose="02020603050405020304" pitchFamily="18" charset="0"/>
                <a:cs typeface="Times New Roman" panose="02020603050405020304" pitchFamily="18" charset="0"/>
              </a:rPr>
              <a:t>This analysis will inform targeted healthcare interventions and improve healthcare delivery.</a:t>
            </a:r>
          </a:p>
        </p:txBody>
      </p:sp>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4E3B60-2780-459A-8583-F095D5E7463A}"/>
              </a:ext>
            </a:extLst>
          </p:cNvPr>
          <p:cNvSpPr>
            <a:spLocks noGrp="1"/>
          </p:cNvSpPr>
          <p:nvPr>
            <p:ph type="body" sz="quarter" idx="12"/>
          </p:nvPr>
        </p:nvSpPr>
        <p:spPr>
          <a:xfrm>
            <a:off x="751183" y="1436079"/>
            <a:ext cx="8581261" cy="4896153"/>
          </a:xfrm>
        </p:spPr>
        <p:txBody>
          <a:bodyPr>
            <a:noAutofit/>
          </a:bodyPr>
          <a:lstStyle/>
          <a:p>
            <a:pPr algn="just">
              <a:lnSpc>
                <a:spcPct val="150000"/>
              </a:lnSpc>
            </a:pPr>
            <a:r>
              <a:rPr lang="en-US" sz="1400" b="1" dirty="0">
                <a:latin typeface="Times New Roman" panose="02020603050405020304" pitchFamily="18" charset="0"/>
                <a:cs typeface="Times New Roman" panose="02020603050405020304" pitchFamily="18" charset="0"/>
              </a:rPr>
              <a:t>Healthcare Providers: </a:t>
            </a:r>
            <a:r>
              <a:rPr lang="en-US" sz="1400" dirty="0">
                <a:latin typeface="Times New Roman" panose="02020603050405020304" pitchFamily="18" charset="0"/>
                <a:cs typeface="Times New Roman" panose="02020603050405020304" pitchFamily="18" charset="0"/>
              </a:rPr>
              <a:t>Hospitals, clinics, and individual practitioners can use the insights to optimize resource allocation, improve patient care, and plan for staffing and inventory needs based on predicted visit trends.</a:t>
            </a:r>
          </a:p>
          <a:p>
            <a:pPr algn="just">
              <a:lnSpc>
                <a:spcPct val="150000"/>
              </a:lnSpc>
            </a:pPr>
            <a:r>
              <a:rPr lang="en-US" sz="1400" b="1" dirty="0">
                <a:latin typeface="Times New Roman" panose="02020603050405020304" pitchFamily="18" charset="0"/>
                <a:cs typeface="Times New Roman" panose="02020603050405020304" pitchFamily="18" charset="0"/>
              </a:rPr>
              <a:t>Policy Makers</a:t>
            </a:r>
            <a:r>
              <a:rPr lang="en-US" sz="1400" dirty="0">
                <a:latin typeface="Times New Roman" panose="02020603050405020304" pitchFamily="18" charset="0"/>
                <a:cs typeface="Times New Roman" panose="02020603050405020304" pitchFamily="18" charset="0"/>
              </a:rPr>
              <a:t>: Government agencies and public health organizations can leverage the findings to create informed policies, allocate funding more effectively, and design targeted health programs for different demographic groups.</a:t>
            </a:r>
          </a:p>
          <a:p>
            <a:pPr algn="just">
              <a:lnSpc>
                <a:spcPct val="150000"/>
              </a:lnSpc>
            </a:pPr>
            <a:r>
              <a:rPr lang="en-US" sz="1400" b="1" dirty="0">
                <a:latin typeface="Times New Roman" panose="02020603050405020304" pitchFamily="18" charset="0"/>
                <a:cs typeface="Times New Roman" panose="02020603050405020304" pitchFamily="18" charset="0"/>
              </a:rPr>
              <a:t>Insurance Companies: </a:t>
            </a:r>
            <a:r>
              <a:rPr lang="en-US" sz="1400" dirty="0">
                <a:latin typeface="Times New Roman" panose="02020603050405020304" pitchFamily="18" charset="0"/>
                <a:cs typeface="Times New Roman" panose="02020603050405020304" pitchFamily="18" charset="0"/>
              </a:rPr>
              <a:t>Private insurers can use the data to understand patterns in healthcare utilization, adjust premiums, and develop customized insurance plans that better meet the needs of their clients.</a:t>
            </a:r>
          </a:p>
          <a:p>
            <a:pPr algn="just">
              <a:lnSpc>
                <a:spcPct val="150000"/>
              </a:lnSpc>
            </a:pPr>
            <a:r>
              <a:rPr lang="en-US" sz="1400" b="1" dirty="0">
                <a:latin typeface="Times New Roman" panose="02020603050405020304" pitchFamily="18" charset="0"/>
                <a:cs typeface="Times New Roman" panose="02020603050405020304" pitchFamily="18" charset="0"/>
              </a:rPr>
              <a:t>Healthcare Researchers: </a:t>
            </a:r>
            <a:r>
              <a:rPr lang="en-US" sz="1400" dirty="0">
                <a:latin typeface="Times New Roman" panose="02020603050405020304" pitchFamily="18" charset="0"/>
                <a:cs typeface="Times New Roman" panose="02020603050405020304" pitchFamily="18" charset="0"/>
              </a:rPr>
              <a:t>Academics and analysts can further investigate the correlations and causal relationships identified in the data, contributing to the broader body of healthcare knowledge.</a:t>
            </a:r>
          </a:p>
          <a:p>
            <a:pPr algn="just">
              <a:lnSpc>
                <a:spcPct val="150000"/>
              </a:lnSpc>
            </a:pPr>
            <a:r>
              <a:rPr lang="en-US" sz="1400" b="1" dirty="0">
                <a:latin typeface="Times New Roman" panose="02020603050405020304" pitchFamily="18" charset="0"/>
                <a:cs typeface="Times New Roman" panose="02020603050405020304" pitchFamily="18" charset="0"/>
              </a:rPr>
              <a:t>Public Health Organizations: </a:t>
            </a:r>
            <a:r>
              <a:rPr lang="en-US" sz="1400" dirty="0">
                <a:latin typeface="Times New Roman" panose="02020603050405020304" pitchFamily="18" charset="0"/>
                <a:cs typeface="Times New Roman" panose="02020603050405020304" pitchFamily="18" charset="0"/>
              </a:rPr>
              <a:t>Organizations focused on public health can use the insights to identify at-risk populations, develop intervention programs, and improve access to healthcare services.</a:t>
            </a:r>
            <a:endParaRPr lang="en-IN" sz="1400" dirty="0">
              <a:latin typeface="Times New Roman" panose="02020603050405020304" pitchFamily="18" charset="0"/>
              <a:cs typeface="Times New Roman" panose="02020603050405020304" pitchFamily="18" charset="0"/>
            </a:endParaRPr>
          </a:p>
        </p:txBody>
      </p:sp>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721359" y="390842"/>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animEffect transition="in" filter="fade">
                                      <p:cBhvr>
                                        <p:cTn id="35" dur="1000"/>
                                        <p:tgtEl>
                                          <p:spTgt spid="2">
                                            <p:txEl>
                                              <p:pRg st="3" end="3"/>
                                            </p:txEl>
                                          </p:spTgt>
                                        </p:tgtEl>
                                      </p:cBhvr>
                                    </p:animEffect>
                                    <p:anim calcmode="lin" valueType="num">
                                      <p:cBhvr>
                                        <p:cTn id="3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4" end="4"/>
                                            </p:txEl>
                                          </p:spTgt>
                                        </p:tgtEl>
                                        <p:attrNameLst>
                                          <p:attrName>style.visibility</p:attrName>
                                        </p:attrNameLst>
                                      </p:cBhvr>
                                      <p:to>
                                        <p:strVal val="visible"/>
                                      </p:to>
                                    </p:set>
                                    <p:animEffect transition="in" filter="fade">
                                      <p:cBhvr>
                                        <p:cTn id="42" dur="1000"/>
                                        <p:tgtEl>
                                          <p:spTgt spid="2">
                                            <p:txEl>
                                              <p:pRg st="4" end="4"/>
                                            </p:txEl>
                                          </p:spTgt>
                                        </p:tgtEl>
                                      </p:cBhvr>
                                    </p:animEffect>
                                    <p:anim calcmode="lin" valueType="num">
                                      <p:cBhvr>
                                        <p:cTn id="43"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1778000" y="1315059"/>
            <a:ext cx="9027702" cy="5243448"/>
          </a:xfrm>
        </p:spPr>
        <p:txBody>
          <a:bodyPr>
            <a:normAutofit fontScale="85000" lnSpcReduction="20000"/>
          </a:bodyPr>
          <a:lstStyle/>
          <a:p>
            <a:r>
              <a:rPr lang="en-IN" b="1" dirty="0"/>
              <a:t>Development Environment:</a:t>
            </a:r>
            <a:endParaRPr lang="en-IN" dirty="0"/>
          </a:p>
          <a:p>
            <a:pPr marL="0" indent="0">
              <a:buNone/>
            </a:pPr>
            <a:r>
              <a:rPr lang="en-IN" b="1" dirty="0"/>
              <a:t>	</a:t>
            </a:r>
            <a:r>
              <a:rPr lang="en-IN" b="1" dirty="0" err="1"/>
              <a:t>Jupyter</a:t>
            </a:r>
            <a:r>
              <a:rPr lang="en-IN" b="1" dirty="0"/>
              <a:t> Notebook in VS Code</a:t>
            </a:r>
            <a:r>
              <a:rPr lang="en-IN" dirty="0"/>
              <a:t>: For interactive data analysis and visualization.</a:t>
            </a:r>
          </a:p>
          <a:p>
            <a:r>
              <a:rPr lang="en-IN" b="1" dirty="0"/>
              <a:t>Programming Language:</a:t>
            </a:r>
            <a:endParaRPr lang="en-IN" dirty="0"/>
          </a:p>
          <a:p>
            <a:pPr marL="0" indent="0">
              <a:buNone/>
            </a:pPr>
            <a:r>
              <a:rPr lang="en-IN" b="1" dirty="0"/>
              <a:t>	Python</a:t>
            </a:r>
            <a:r>
              <a:rPr lang="en-IN" dirty="0"/>
              <a:t>: For scripting and implementing data analysis.</a:t>
            </a:r>
          </a:p>
          <a:p>
            <a:r>
              <a:rPr lang="en-IN" b="1" dirty="0"/>
              <a:t>Data Analysis:</a:t>
            </a:r>
            <a:endParaRPr lang="en-IN" dirty="0"/>
          </a:p>
          <a:p>
            <a:pPr marL="0" indent="0">
              <a:buNone/>
            </a:pPr>
            <a:r>
              <a:rPr lang="en-IN" b="1" dirty="0"/>
              <a:t>	Pandas</a:t>
            </a:r>
            <a:r>
              <a:rPr lang="en-IN" dirty="0"/>
              <a:t>: For data manipulation and analysis.</a:t>
            </a:r>
          </a:p>
          <a:p>
            <a:pPr marL="0" indent="0">
              <a:buNone/>
            </a:pPr>
            <a:r>
              <a:rPr lang="en-IN" b="1" dirty="0"/>
              <a:t>	NumPy</a:t>
            </a:r>
            <a:r>
              <a:rPr lang="en-IN" dirty="0"/>
              <a:t>: For numerical operations.</a:t>
            </a:r>
          </a:p>
          <a:p>
            <a:r>
              <a:rPr lang="en-IN" b="1" dirty="0"/>
              <a:t>Data Visualization:</a:t>
            </a:r>
            <a:endParaRPr lang="en-IN" dirty="0"/>
          </a:p>
          <a:p>
            <a:pPr marL="0" indent="0">
              <a:buNone/>
            </a:pPr>
            <a:r>
              <a:rPr lang="en-IN" b="1" dirty="0"/>
              <a:t>	Matplotlib</a:t>
            </a:r>
            <a:r>
              <a:rPr lang="en-IN" dirty="0"/>
              <a:t>: For creating static visualizations.</a:t>
            </a:r>
          </a:p>
          <a:p>
            <a:r>
              <a:rPr lang="en-IN" b="1" dirty="0"/>
              <a:t>Version Control:</a:t>
            </a:r>
            <a:endParaRPr lang="en-IN" dirty="0"/>
          </a:p>
          <a:p>
            <a:pPr marL="0" indent="0">
              <a:buNone/>
            </a:pPr>
            <a:r>
              <a:rPr lang="en-IN" b="1" dirty="0"/>
              <a:t>	Git</a:t>
            </a:r>
            <a:r>
              <a:rPr lang="en-IN" dirty="0"/>
              <a:t>: For version control and collaboration.</a:t>
            </a:r>
          </a:p>
          <a:p>
            <a:pPr lvl="1">
              <a:lnSpc>
                <a:spcPct val="150000"/>
              </a:lnSpc>
            </a:pPr>
            <a:endParaRPr lang="en-IN" dirty="0"/>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1778000" y="467242"/>
            <a:ext cx="5306291" cy="847817"/>
          </a:xfrm>
        </p:spPr>
        <p:txBody>
          <a:bodyPr>
            <a:normAutofit/>
          </a:bodyPr>
          <a:lstStyle/>
          <a:p>
            <a:r>
              <a:rPr lang="en-US" dirty="0"/>
              <a:t>Technology Used</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Effect transition="in" filter="fade">
                                      <p:cBhvr>
                                        <p:cTn id="21" dur="1000"/>
                                        <p:tgtEl>
                                          <p:spTgt spid="7">
                                            <p:txEl>
                                              <p:pRg st="1" end="1"/>
                                            </p:txEl>
                                          </p:spTgt>
                                        </p:tgtEl>
                                      </p:cBhvr>
                                    </p:animEffect>
                                    <p:anim calcmode="lin" valueType="num">
                                      <p:cBhvr>
                                        <p:cTn id="22"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animEffect transition="in" filter="fade">
                                      <p:cBhvr>
                                        <p:cTn id="28" dur="1000"/>
                                        <p:tgtEl>
                                          <p:spTgt spid="7">
                                            <p:txEl>
                                              <p:pRg st="2" end="2"/>
                                            </p:txEl>
                                          </p:spTgt>
                                        </p:tgtEl>
                                      </p:cBhvr>
                                    </p:animEffect>
                                    <p:anim calcmode="lin" valueType="num">
                                      <p:cBhvr>
                                        <p:cTn id="29"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animEffect transition="in" filter="fade">
                                      <p:cBhvr>
                                        <p:cTn id="35" dur="1000"/>
                                        <p:tgtEl>
                                          <p:spTgt spid="7">
                                            <p:txEl>
                                              <p:pRg st="3" end="3"/>
                                            </p:txEl>
                                          </p:spTgt>
                                        </p:tgtEl>
                                      </p:cBhvr>
                                    </p:animEffect>
                                    <p:anim calcmode="lin" valueType="num">
                                      <p:cBhvr>
                                        <p:cTn id="36"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7">
                                            <p:txEl>
                                              <p:pRg st="4" end="4"/>
                                            </p:txEl>
                                          </p:spTgt>
                                        </p:tgtEl>
                                        <p:attrNameLst>
                                          <p:attrName>style.visibility</p:attrName>
                                        </p:attrNameLst>
                                      </p:cBhvr>
                                      <p:to>
                                        <p:strVal val="visible"/>
                                      </p:to>
                                    </p:set>
                                    <p:animEffect transition="in" filter="fade">
                                      <p:cBhvr>
                                        <p:cTn id="42" dur="1000"/>
                                        <p:tgtEl>
                                          <p:spTgt spid="7">
                                            <p:txEl>
                                              <p:pRg st="4" end="4"/>
                                            </p:txEl>
                                          </p:spTgt>
                                        </p:tgtEl>
                                      </p:cBhvr>
                                    </p:animEffect>
                                    <p:anim calcmode="lin" valueType="num">
                                      <p:cBhvr>
                                        <p:cTn id="43"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7">
                                            <p:txEl>
                                              <p:pRg st="5" end="5"/>
                                            </p:txEl>
                                          </p:spTgt>
                                        </p:tgtEl>
                                        <p:attrNameLst>
                                          <p:attrName>style.visibility</p:attrName>
                                        </p:attrNameLst>
                                      </p:cBhvr>
                                      <p:to>
                                        <p:strVal val="visible"/>
                                      </p:to>
                                    </p:set>
                                    <p:animEffect transition="in" filter="fade">
                                      <p:cBhvr>
                                        <p:cTn id="49" dur="1000"/>
                                        <p:tgtEl>
                                          <p:spTgt spid="7">
                                            <p:txEl>
                                              <p:pRg st="5" end="5"/>
                                            </p:txEl>
                                          </p:spTgt>
                                        </p:tgtEl>
                                      </p:cBhvr>
                                    </p:animEffect>
                                    <p:anim calcmode="lin" valueType="num">
                                      <p:cBhvr>
                                        <p:cTn id="50"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7">
                                            <p:txEl>
                                              <p:pRg st="6" end="6"/>
                                            </p:txEl>
                                          </p:spTgt>
                                        </p:tgtEl>
                                        <p:attrNameLst>
                                          <p:attrName>style.visibility</p:attrName>
                                        </p:attrNameLst>
                                      </p:cBhvr>
                                      <p:to>
                                        <p:strVal val="visible"/>
                                      </p:to>
                                    </p:set>
                                    <p:animEffect transition="in" filter="fade">
                                      <p:cBhvr>
                                        <p:cTn id="56" dur="1000"/>
                                        <p:tgtEl>
                                          <p:spTgt spid="7">
                                            <p:txEl>
                                              <p:pRg st="6" end="6"/>
                                            </p:txEl>
                                          </p:spTgt>
                                        </p:tgtEl>
                                      </p:cBhvr>
                                    </p:animEffect>
                                    <p:anim calcmode="lin" valueType="num">
                                      <p:cBhvr>
                                        <p:cTn id="57"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7">
                                            <p:txEl>
                                              <p:pRg st="7" end="7"/>
                                            </p:txEl>
                                          </p:spTgt>
                                        </p:tgtEl>
                                        <p:attrNameLst>
                                          <p:attrName>style.visibility</p:attrName>
                                        </p:attrNameLst>
                                      </p:cBhvr>
                                      <p:to>
                                        <p:strVal val="visible"/>
                                      </p:to>
                                    </p:set>
                                    <p:animEffect transition="in" filter="fade">
                                      <p:cBhvr>
                                        <p:cTn id="63" dur="1000"/>
                                        <p:tgtEl>
                                          <p:spTgt spid="7">
                                            <p:txEl>
                                              <p:pRg st="7" end="7"/>
                                            </p:txEl>
                                          </p:spTgt>
                                        </p:tgtEl>
                                      </p:cBhvr>
                                    </p:animEffect>
                                    <p:anim calcmode="lin" valueType="num">
                                      <p:cBhvr>
                                        <p:cTn id="64"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65"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7">
                                            <p:txEl>
                                              <p:pRg st="8" end="8"/>
                                            </p:txEl>
                                          </p:spTgt>
                                        </p:tgtEl>
                                        <p:attrNameLst>
                                          <p:attrName>style.visibility</p:attrName>
                                        </p:attrNameLst>
                                      </p:cBhvr>
                                      <p:to>
                                        <p:strVal val="visible"/>
                                      </p:to>
                                    </p:set>
                                    <p:animEffect transition="in" filter="fade">
                                      <p:cBhvr>
                                        <p:cTn id="70" dur="1000"/>
                                        <p:tgtEl>
                                          <p:spTgt spid="7">
                                            <p:txEl>
                                              <p:pRg st="8" end="8"/>
                                            </p:txEl>
                                          </p:spTgt>
                                        </p:tgtEl>
                                      </p:cBhvr>
                                    </p:animEffect>
                                    <p:anim calcmode="lin" valueType="num">
                                      <p:cBhvr>
                                        <p:cTn id="71"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72" dur="1000" fill="hold"/>
                                        <p:tgtEl>
                                          <p:spTgt spid="7">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7">
                                            <p:txEl>
                                              <p:pRg st="9" end="9"/>
                                            </p:txEl>
                                          </p:spTgt>
                                        </p:tgtEl>
                                        <p:attrNameLst>
                                          <p:attrName>style.visibility</p:attrName>
                                        </p:attrNameLst>
                                      </p:cBhvr>
                                      <p:to>
                                        <p:strVal val="visible"/>
                                      </p:to>
                                    </p:set>
                                    <p:animEffect transition="in" filter="fade">
                                      <p:cBhvr>
                                        <p:cTn id="77" dur="1000"/>
                                        <p:tgtEl>
                                          <p:spTgt spid="7">
                                            <p:txEl>
                                              <p:pRg st="9" end="9"/>
                                            </p:txEl>
                                          </p:spTgt>
                                        </p:tgtEl>
                                      </p:cBhvr>
                                    </p:animEffect>
                                    <p:anim calcmode="lin" valueType="num">
                                      <p:cBhvr>
                                        <p:cTn id="78" dur="1000" fill="hold"/>
                                        <p:tgtEl>
                                          <p:spTgt spid="7">
                                            <p:txEl>
                                              <p:pRg st="9" end="9"/>
                                            </p:txEl>
                                          </p:spTgt>
                                        </p:tgtEl>
                                        <p:attrNameLst>
                                          <p:attrName>ppt_x</p:attrName>
                                        </p:attrNameLst>
                                      </p:cBhvr>
                                      <p:tavLst>
                                        <p:tav tm="0">
                                          <p:val>
                                            <p:strVal val="#ppt_x"/>
                                          </p:val>
                                        </p:tav>
                                        <p:tav tm="100000">
                                          <p:val>
                                            <p:strVal val="#ppt_x"/>
                                          </p:val>
                                        </p:tav>
                                      </p:tavLst>
                                    </p:anim>
                                    <p:anim calcmode="lin" valueType="num">
                                      <p:cBhvr>
                                        <p:cTn id="79" dur="1000" fill="hold"/>
                                        <p:tgtEl>
                                          <p:spTgt spid="7">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7">
                                            <p:txEl>
                                              <p:pRg st="10" end="10"/>
                                            </p:txEl>
                                          </p:spTgt>
                                        </p:tgtEl>
                                        <p:attrNameLst>
                                          <p:attrName>style.visibility</p:attrName>
                                        </p:attrNameLst>
                                      </p:cBhvr>
                                      <p:to>
                                        <p:strVal val="visible"/>
                                      </p:to>
                                    </p:set>
                                    <p:animEffect transition="in" filter="fade">
                                      <p:cBhvr>
                                        <p:cTn id="84" dur="1000"/>
                                        <p:tgtEl>
                                          <p:spTgt spid="7">
                                            <p:txEl>
                                              <p:pRg st="10" end="10"/>
                                            </p:txEl>
                                          </p:spTgt>
                                        </p:tgtEl>
                                      </p:cBhvr>
                                    </p:animEffect>
                                    <p:anim calcmode="lin" valueType="num">
                                      <p:cBhvr>
                                        <p:cTn id="85"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86" dur="1000" fill="hold"/>
                                        <p:tgtEl>
                                          <p:spTgt spid="7">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E25373E9-1A26-4A40-9897-E42DE485D8E3}"/>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IN" b="0" u="sng" dirty="0">
              <a:solidFill>
                <a:srgbClr val="0070C0"/>
              </a:solidFill>
            </a:endParaRPr>
          </a:p>
        </p:txBody>
      </p:sp>
      <p:sp>
        <p:nvSpPr>
          <p:cNvPr id="10" name="Text Placeholder 1">
            <a:extLst>
              <a:ext uri="{FF2B5EF4-FFF2-40B4-BE49-F238E27FC236}">
                <a16:creationId xmlns:a16="http://schemas.microsoft.com/office/drawing/2014/main" id="{B19D8AC7-3787-4ADB-9212-0808F015C2DD}"/>
              </a:ext>
            </a:extLst>
          </p:cNvPr>
          <p:cNvSpPr>
            <a:spLocks noGrp="1"/>
          </p:cNvSpPr>
          <p:nvPr>
            <p:ph type="body" sz="quarter" idx="12"/>
          </p:nvPr>
        </p:nvSpPr>
        <p:spPr>
          <a:xfrm>
            <a:off x="807164" y="1431693"/>
            <a:ext cx="4275138" cy="477520"/>
          </a:xfrm>
        </p:spPr>
        <p:txBody>
          <a:bodyPr/>
          <a:lstStyle/>
          <a:p>
            <a:pPr marL="0" indent="0">
              <a:buNone/>
            </a:pPr>
            <a:endParaRPr lang="en-IN" dirty="0"/>
          </a:p>
        </p:txBody>
      </p:sp>
      <p:pic>
        <p:nvPicPr>
          <p:cNvPr id="3" name="Picture 2">
            <a:extLst>
              <a:ext uri="{FF2B5EF4-FFF2-40B4-BE49-F238E27FC236}">
                <a16:creationId xmlns:a16="http://schemas.microsoft.com/office/drawing/2014/main" id="{3BC6445B-6177-B2B2-8305-A3BF764FBB37}"/>
              </a:ext>
            </a:extLst>
          </p:cNvPr>
          <p:cNvPicPr>
            <a:picLocks noChangeAspect="1"/>
          </p:cNvPicPr>
          <p:nvPr/>
        </p:nvPicPr>
        <p:blipFill>
          <a:blip r:embed="rId3"/>
          <a:stretch>
            <a:fillRect/>
          </a:stretch>
        </p:blipFill>
        <p:spPr>
          <a:xfrm>
            <a:off x="807164" y="1433351"/>
            <a:ext cx="4393809" cy="3775174"/>
          </a:xfrm>
          <a:prstGeom prst="rect">
            <a:avLst/>
          </a:prstGeom>
        </p:spPr>
      </p:pic>
      <p:pic>
        <p:nvPicPr>
          <p:cNvPr id="11" name="Picture 10">
            <a:extLst>
              <a:ext uri="{FF2B5EF4-FFF2-40B4-BE49-F238E27FC236}">
                <a16:creationId xmlns:a16="http://schemas.microsoft.com/office/drawing/2014/main" id="{E62D99A1-AF6A-1282-8A4B-E7A7E28B7D47}"/>
              </a:ext>
            </a:extLst>
          </p:cNvPr>
          <p:cNvPicPr>
            <a:picLocks noChangeAspect="1"/>
          </p:cNvPicPr>
          <p:nvPr/>
        </p:nvPicPr>
        <p:blipFill>
          <a:blip r:embed="rId4"/>
          <a:stretch>
            <a:fillRect/>
          </a:stretch>
        </p:blipFill>
        <p:spPr>
          <a:xfrm>
            <a:off x="5419873" y="1431693"/>
            <a:ext cx="6242113" cy="3776832"/>
          </a:xfrm>
          <a:prstGeom prst="rect">
            <a:avLst/>
          </a:prstGeom>
        </p:spPr>
      </p:pic>
      <p:sp>
        <p:nvSpPr>
          <p:cNvPr id="12" name="TextBox 11">
            <a:extLst>
              <a:ext uri="{FF2B5EF4-FFF2-40B4-BE49-F238E27FC236}">
                <a16:creationId xmlns:a16="http://schemas.microsoft.com/office/drawing/2014/main" id="{45B6C8C3-507E-1D6F-FA98-3642A325D5F9}"/>
              </a:ext>
            </a:extLst>
          </p:cNvPr>
          <p:cNvSpPr txBox="1"/>
          <p:nvPr/>
        </p:nvSpPr>
        <p:spPr>
          <a:xfrm>
            <a:off x="807165" y="5424649"/>
            <a:ext cx="8187546" cy="369332"/>
          </a:xfrm>
          <a:prstGeom prst="rect">
            <a:avLst/>
          </a:prstGeom>
          <a:noFill/>
        </p:spPr>
        <p:txBody>
          <a:bodyPr wrap="square" rtlCol="0">
            <a:spAutoFit/>
          </a:bodyPr>
          <a:lstStyle/>
          <a:p>
            <a:r>
              <a:rPr lang="en-IN" dirty="0"/>
              <a:t>The remaining interpretations can be found on the </a:t>
            </a:r>
            <a:r>
              <a:rPr lang="en-IN" dirty="0" err="1"/>
              <a:t>github</a:t>
            </a:r>
            <a:r>
              <a:rPr lang="en-IN" dirty="0"/>
              <a:t> link below</a:t>
            </a:r>
          </a:p>
        </p:txBody>
      </p:sp>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nodePh="1">
                                  <p:stCondLst>
                                    <p:cond delay="0"/>
                                  </p:stCondLst>
                                  <p:endCondLst>
                                    <p:cond evt="begin" delay="0">
                                      <p:tn val="26"/>
                                    </p:cond>
                                  </p:end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prstGeom prst="rect">
            <a:avLst/>
          </a:prstGeom>
        </p:spPr>
        <p:txBody>
          <a:bodyPr anchor="ctr">
            <a:normAutofit fontScale="90000"/>
          </a:bodyPr>
          <a:lstStyle/>
          <a:p>
            <a:pPr algn="ctr"/>
            <a:r>
              <a:rPr lang="en-US" sz="48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12" name="Text Placeholder 11">
            <a:extLst>
              <a:ext uri="{FF2B5EF4-FFF2-40B4-BE49-F238E27FC236}">
                <a16:creationId xmlns:a16="http://schemas.microsoft.com/office/drawing/2014/main" id="{BC277FD7-925B-4C3D-A364-118403201507}"/>
              </a:ext>
            </a:extLst>
          </p:cNvPr>
          <p:cNvSpPr>
            <a:spLocks noGrp="1"/>
          </p:cNvSpPr>
          <p:nvPr>
            <p:ph type="body" sz="quarter" idx="12"/>
          </p:nvPr>
        </p:nvSpPr>
        <p:spPr>
          <a:xfrm>
            <a:off x="2975013" y="3962573"/>
            <a:ext cx="2139696" cy="344312"/>
          </a:xfrm>
        </p:spPr>
        <p:txBody>
          <a:bodyPr>
            <a:normAutofit fontScale="92500" lnSpcReduction="20000"/>
          </a:bodyPr>
          <a:lstStyle/>
          <a:p>
            <a:endParaRPr lang="en-IN" dirty="0"/>
          </a:p>
        </p:txBody>
      </p:sp>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51eec4f-fbc6-45fb-98db-456b975ef646"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99630AFEE6F2444B2C0DB026E528EBC" ma:contentTypeVersion="13" ma:contentTypeDescription="Create a new document." ma:contentTypeScope="" ma:versionID="61e5dad1f30c6a58be9160b5c29acac1">
  <xsd:schema xmlns:xsd="http://www.w3.org/2001/XMLSchema" xmlns:xs="http://www.w3.org/2001/XMLSchema" xmlns:p="http://schemas.microsoft.com/office/2006/metadata/properties" xmlns:ns3="41cd501c-084c-4b4a-849e-19d611a25fb1" xmlns:ns4="b51eec4f-fbc6-45fb-98db-456b975ef646" targetNamespace="http://schemas.microsoft.com/office/2006/metadata/properties" ma:root="true" ma:fieldsID="32d20b34da7f00f8365f7922f8c502f8" ns3:_="" ns4:_="">
    <xsd:import namespace="41cd501c-084c-4b4a-849e-19d611a25fb1"/>
    <xsd:import namespace="b51eec4f-fbc6-45fb-98db-456b975ef646"/>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DateTaken" minOccurs="0"/>
                <xsd:element ref="ns4:_activity" minOccurs="0"/>
                <xsd:element ref="ns4:MediaServiceObjectDetectorVersions" minOccurs="0"/>
                <xsd:element ref="ns4: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1cd501c-084c-4b4a-849e-19d611a25fb1"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51eec4f-fbc6-45fb-98db-456b975ef646"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dexed="true" ma:internalName="MediaServiceDateTaken" ma:readOnly="true">
      <xsd:simpleType>
        <xsd:restriction base="dms:Text"/>
      </xsd:simpleType>
    </xsd:element>
    <xsd:element name="_activity" ma:index="18" nillable="true" ma:displayName="_activity" ma:hidden="true" ma:internalName="_activity">
      <xsd:simpleType>
        <xsd:restriction base="dms:Note"/>
      </xsd:simpleType>
    </xsd:element>
    <xsd:element name="MediaServiceObjectDetectorVersions" ma:index="19" nillable="true" ma:displayName="MediaServiceObjectDetectorVersions" ma:hidden="true" ma:indexed="true" ma:internalName="MediaServiceObjectDetectorVersions" ma:readOnly="true">
      <xsd:simpleType>
        <xsd:restriction base="dms:Text"/>
      </xsd:simpleType>
    </xsd:element>
    <xsd:element name="MediaServiceSearchProperties" ma:index="20"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EA9014-ED64-4558-B1E1-D03F0EE32BEB}">
  <ds:schemaRefs>
    <ds:schemaRef ds:uri="http://www.w3.org/XML/1998/namespace"/>
    <ds:schemaRef ds:uri="http://purl.org/dc/terms/"/>
    <ds:schemaRef ds:uri="b51eec4f-fbc6-45fb-98db-456b975ef646"/>
    <ds:schemaRef ds:uri="http://purl.org/dc/dcmitype/"/>
    <ds:schemaRef ds:uri="http://schemas.microsoft.com/office/2006/documentManagement/types"/>
    <ds:schemaRef ds:uri="http://schemas.openxmlformats.org/package/2006/metadata/core-properties"/>
    <ds:schemaRef ds:uri="http://schemas.microsoft.com/office/2006/metadata/properties"/>
    <ds:schemaRef ds:uri="http://purl.org/dc/elements/1.1/"/>
    <ds:schemaRef ds:uri="http://schemas.microsoft.com/office/infopath/2007/PartnerControls"/>
    <ds:schemaRef ds:uri="41cd501c-084c-4b4a-849e-19d611a25fb1"/>
  </ds:schemaRefs>
</ds:datastoreItem>
</file>

<file path=customXml/itemProps2.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3.xml><?xml version="1.0" encoding="utf-8"?>
<ds:datastoreItem xmlns:ds="http://schemas.openxmlformats.org/officeDocument/2006/customXml" ds:itemID="{C34F9529-0B8A-452B-B32C-FA56A1ED5E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1cd501c-084c-4b4a-849e-19d611a25fb1"/>
    <ds:schemaRef ds:uri="b51eec4f-fbc6-45fb-98db-456b975ef64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570</TotalTime>
  <Words>513</Words>
  <Application>Microsoft Office PowerPoint</Application>
  <PresentationFormat>Widescreen</PresentationFormat>
  <Paragraphs>45</Paragraphs>
  <Slides>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Times New Roman</vt:lpstr>
      <vt:lpstr>Trebuchet MS</vt:lpstr>
      <vt:lpstr>Wingdings</vt:lpstr>
      <vt:lpstr>Wingdings 3</vt:lpstr>
      <vt:lpstr>Facet</vt:lpstr>
      <vt:lpstr>Doctor Visit Data Report </vt:lpstr>
      <vt:lpstr>PROBLEM  STATEMENT</vt:lpstr>
      <vt:lpstr>Project Description</vt:lpstr>
      <vt:lpstr>WHO ARE THE END USERS?</vt:lpstr>
      <vt:lpstr>Technology Used</vt:lpstr>
      <vt:lpstr>RESULTS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Jessica Gonsalves</cp:lastModifiedBy>
  <cp:revision>75</cp:revision>
  <dcterms:created xsi:type="dcterms:W3CDTF">2021-07-11T13:13:15Z</dcterms:created>
  <dcterms:modified xsi:type="dcterms:W3CDTF">2024-07-12T11:20:03Z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0x010100399630AFEE6F2444B2C0DB026E528EBC</vt:lpwstr>
  </property>
</Properties>
</file>