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github.com/jessicaGonsalves04/VOIS_Internship/tree/main/DIY%201-%20Doctor%20Visit"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526845" y="2979545"/>
            <a:ext cx="5230080" cy="675952"/>
          </a:xfrm>
        </p:spPr>
        <p:txBody>
          <a:bodyPr>
            <a:normAutofit fontScale="85000" lnSpcReduction="20000"/>
          </a:bodyPr>
          <a:lstStyle/>
          <a:p>
            <a:pPr algn="r"/>
            <a:r>
              <a:rPr lang="en-IN" b="0" dirty="0">
                <a:solidFill>
                  <a:schemeClr val="tx1"/>
                </a:solidFill>
              </a:rPr>
              <a:t>Jessica Gonsalves </a:t>
            </a:r>
          </a:p>
          <a:p>
            <a:pPr algn="r"/>
            <a:r>
              <a:rPr lang="en-IN" b="0" dirty="0">
                <a:solidFill>
                  <a:schemeClr val="tx1"/>
                </a:solidFill>
              </a:rPr>
              <a:t>Manipal Institute of Technology, Manipal</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730044" y="2118049"/>
            <a:ext cx="6581547" cy="675952"/>
          </a:xfrm>
        </p:spPr>
        <p:txBody>
          <a:bodyPr>
            <a:normAutofit fontScale="90000"/>
          </a:bodyPr>
          <a:lstStyle/>
          <a:p>
            <a:r>
              <a:rPr lang="en-GB" sz="4000" dirty="0"/>
              <a:t>Doctor Visit Data Report</a:t>
            </a: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problem is to analyze how demographic factors (gender, age, income), health status (illness, reduced activities, general health), healthcare coverage (private insurance, free healthcare for the poor, free healthcare for repatriated individuals), and chronic conditions affect the number of healthcare visits individuals make. The goal is to identify the key determinants that drive healthcare visits and to provide insights that can inform targeted healthcare interventions and improve resource allocation.</a:t>
            </a: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76005"/>
            <a:ext cx="6276109" cy="631701"/>
          </a:xfrm>
        </p:spPr>
        <p:txBody>
          <a:bodyPr>
            <a:normAutofit fontScale="90000"/>
          </a:bodyPr>
          <a:lstStyle/>
          <a:p>
            <a:r>
              <a:rPr lang="en-IN" dirty="0"/>
              <a:t>Project Description</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A4A6BF1-219A-0A96-7CD8-4D2FDC99D278}"/>
              </a:ext>
            </a:extLst>
          </p:cNvPr>
          <p:cNvSpPr txBox="1"/>
          <p:nvPr/>
        </p:nvSpPr>
        <p:spPr>
          <a:xfrm>
            <a:off x="675958" y="1642188"/>
            <a:ext cx="8262770" cy="4470263"/>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The dataset includes individual records on healthcare visits, demographic details (gender, age, income), health status (illness, reduced activities, general health), healthcare coverage (private insurance, free healthcare for the poor, free healthcare for repatriated individuals), and chronic conditions.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Objective:</a:t>
            </a:r>
            <a:r>
              <a:rPr lang="en-US" sz="1400" dirty="0">
                <a:latin typeface="Times New Roman" panose="02020603050405020304" pitchFamily="18" charset="0"/>
                <a:cs typeface="Times New Roman" panose="02020603050405020304" pitchFamily="18" charset="0"/>
              </a:rPr>
              <a:t> To analyze and identify key factors influencing the number of healthcare visits.</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Analysis Areas:</a:t>
            </a:r>
            <a:endParaRPr lang="en-US" sz="1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Demographics</a:t>
            </a:r>
            <a:r>
              <a:rPr lang="en-US" sz="1400" dirty="0">
                <a:latin typeface="Times New Roman" panose="02020603050405020304" pitchFamily="18" charset="0"/>
                <a:cs typeface="Times New Roman" panose="02020603050405020304" pitchFamily="18" charset="0"/>
              </a:rPr>
              <a:t>: Correlation of gender, age, and income with healthcare visits.</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Health Status</a:t>
            </a:r>
            <a:r>
              <a:rPr lang="en-US" sz="1400" dirty="0">
                <a:latin typeface="Times New Roman" panose="02020603050405020304" pitchFamily="18" charset="0"/>
                <a:cs typeface="Times New Roman" panose="02020603050405020304" pitchFamily="18" charset="0"/>
              </a:rPr>
              <a:t>: Impact of illness, reduced activities, and general health on visit frequency.</a:t>
            </a:r>
          </a:p>
          <a:p>
            <a:pPr>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Healthcare Coverage</a:t>
            </a:r>
            <a:r>
              <a:rPr lang="en-US" sz="1400" dirty="0">
                <a:latin typeface="Times New Roman" panose="02020603050405020304" pitchFamily="18" charset="0"/>
                <a:cs typeface="Times New Roman" panose="02020603050405020304" pitchFamily="18" charset="0"/>
              </a:rPr>
              <a:t>: Role of different coverage types in determining visit frequency.</a:t>
            </a:r>
          </a:p>
          <a:p>
            <a:pPr>
              <a:buFont typeface="+mj-lt"/>
              <a:buAutoNum type="arabicPeriod"/>
            </a:pPr>
            <a:r>
              <a:rPr lang="en-US" sz="1400" b="1" dirty="0">
                <a:latin typeface="Times New Roman" panose="02020603050405020304" pitchFamily="18" charset="0"/>
                <a:cs typeface="Times New Roman" panose="02020603050405020304" pitchFamily="18" charset="0"/>
              </a:rPr>
              <a:t>Chronic Conditions</a:t>
            </a:r>
            <a:r>
              <a:rPr lang="en-US" sz="1400" dirty="0">
                <a:latin typeface="Times New Roman" panose="02020603050405020304" pitchFamily="18" charset="0"/>
                <a:cs typeface="Times New Roman" panose="02020603050405020304" pitchFamily="18" charset="0"/>
              </a:rPr>
              <a:t>: Relationship between chronic conditions and healthcare visits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Goals:</a:t>
            </a:r>
            <a:endParaRPr lang="en-US" sz="1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Identify significant determinants of healthcare visits.</a:t>
            </a: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Provide insights for optimizing healthcare resource allocation.</a:t>
            </a:r>
          </a:p>
          <a:p>
            <a:pPr>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Develop predictive models for healthcare visit trends.</a:t>
            </a:r>
          </a:p>
          <a:p>
            <a:pPr>
              <a:lnSpc>
                <a:spcPct val="150000"/>
              </a:lnSpc>
            </a:pPr>
            <a:r>
              <a:rPr lang="en-US" sz="1400" dirty="0">
                <a:latin typeface="Times New Roman" panose="02020603050405020304" pitchFamily="18" charset="0"/>
                <a:cs typeface="Times New Roman" panose="02020603050405020304" pitchFamily="18" charset="0"/>
              </a:rPr>
              <a:t>This analysis will inform targeted healthcare interventions and improve healthcare delivery.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51183" y="1436079"/>
            <a:ext cx="8581261" cy="4896153"/>
          </a:xfrm>
        </p:spPr>
        <p:txBody>
          <a:bodyPr>
            <a:no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Healthcare Providers: </a:t>
            </a:r>
            <a:r>
              <a:rPr lang="en-US" sz="1400" dirty="0">
                <a:latin typeface="Times New Roman" panose="02020603050405020304" pitchFamily="18" charset="0"/>
                <a:cs typeface="Times New Roman" panose="02020603050405020304" pitchFamily="18" charset="0"/>
              </a:rPr>
              <a:t>Hospitals, clinics, and individual practitioners can use the insights to optimize resource allocation, improve patient care, and plan for staffing and inventory needs based on predicted visit trends.</a:t>
            </a:r>
          </a:p>
          <a:p>
            <a:pPr algn="just">
              <a:lnSpc>
                <a:spcPct val="150000"/>
              </a:lnSpc>
            </a:pPr>
            <a:r>
              <a:rPr lang="en-US" sz="1400" b="1" dirty="0">
                <a:latin typeface="Times New Roman" panose="02020603050405020304" pitchFamily="18" charset="0"/>
                <a:cs typeface="Times New Roman" panose="02020603050405020304" pitchFamily="18" charset="0"/>
              </a:rPr>
              <a:t>Policy Makers</a:t>
            </a:r>
            <a:r>
              <a:rPr lang="en-US" sz="1400" dirty="0">
                <a:latin typeface="Times New Roman" panose="02020603050405020304" pitchFamily="18" charset="0"/>
                <a:cs typeface="Times New Roman" panose="02020603050405020304" pitchFamily="18" charset="0"/>
              </a:rPr>
              <a:t>: Government agencies and public health organizations can leverage the findings to create informed policies, allocate funding more effectively, and design targeted health programs for different demographic groups.</a:t>
            </a:r>
          </a:p>
          <a:p>
            <a:pPr algn="just">
              <a:lnSpc>
                <a:spcPct val="150000"/>
              </a:lnSpc>
            </a:pPr>
            <a:r>
              <a:rPr lang="en-US" sz="1400" b="1" dirty="0">
                <a:latin typeface="Times New Roman" panose="02020603050405020304" pitchFamily="18" charset="0"/>
                <a:cs typeface="Times New Roman" panose="02020603050405020304" pitchFamily="18" charset="0"/>
              </a:rPr>
              <a:t>Insurance Companies: </a:t>
            </a:r>
            <a:r>
              <a:rPr lang="en-US" sz="1400" dirty="0">
                <a:latin typeface="Times New Roman" panose="02020603050405020304" pitchFamily="18" charset="0"/>
                <a:cs typeface="Times New Roman" panose="02020603050405020304" pitchFamily="18" charset="0"/>
              </a:rPr>
              <a:t>Private insurers can use the data to understand patterns in healthcare utilization, adjust premiums, and develop customized insurance plans that better meet the needs of their clients.</a:t>
            </a:r>
          </a:p>
          <a:p>
            <a:pPr algn="just">
              <a:lnSpc>
                <a:spcPct val="150000"/>
              </a:lnSpc>
            </a:pPr>
            <a:r>
              <a:rPr lang="en-US" sz="1400" b="1" dirty="0">
                <a:latin typeface="Times New Roman" panose="02020603050405020304" pitchFamily="18" charset="0"/>
                <a:cs typeface="Times New Roman" panose="02020603050405020304" pitchFamily="18" charset="0"/>
              </a:rPr>
              <a:t>Healthcare Researchers: </a:t>
            </a:r>
            <a:r>
              <a:rPr lang="en-US" sz="1400" dirty="0">
                <a:latin typeface="Times New Roman" panose="02020603050405020304" pitchFamily="18" charset="0"/>
                <a:cs typeface="Times New Roman" panose="02020603050405020304" pitchFamily="18" charset="0"/>
              </a:rPr>
              <a:t>Academics and analysts can further investigate the correlations and causal relationships identified in the data, contributing to the broader body of healthcare knowledge.</a:t>
            </a:r>
          </a:p>
          <a:p>
            <a:pPr algn="just">
              <a:lnSpc>
                <a:spcPct val="150000"/>
              </a:lnSpc>
            </a:pPr>
            <a:r>
              <a:rPr lang="en-US" sz="1400" b="1" dirty="0">
                <a:latin typeface="Times New Roman" panose="02020603050405020304" pitchFamily="18" charset="0"/>
                <a:cs typeface="Times New Roman" panose="02020603050405020304" pitchFamily="18" charset="0"/>
              </a:rPr>
              <a:t>Public Health Organizations: </a:t>
            </a:r>
            <a:r>
              <a:rPr lang="en-US" sz="1400" dirty="0">
                <a:latin typeface="Times New Roman" panose="02020603050405020304" pitchFamily="18" charset="0"/>
                <a:cs typeface="Times New Roman" panose="02020603050405020304" pitchFamily="18" charset="0"/>
              </a:rPr>
              <a:t>Organizations focused on public health can use the insights to identify at-risk populations, develop intervention programs, and improve access to healthcare services.</a:t>
            </a: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390842"/>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315059"/>
            <a:ext cx="9027702" cy="5243448"/>
          </a:xfrm>
        </p:spPr>
        <p:txBody>
          <a:bodyPr>
            <a:normAutofit fontScale="85000" lnSpcReduction="20000"/>
          </a:bodyPr>
          <a:lstStyle/>
          <a:p>
            <a:r>
              <a:rPr lang="en-IN" b="1" dirty="0"/>
              <a:t>Development Environment:</a:t>
            </a:r>
            <a:endParaRPr lang="en-IN" dirty="0"/>
          </a:p>
          <a:p>
            <a:pPr marL="0" indent="0">
              <a:buNone/>
            </a:pPr>
            <a:r>
              <a:rPr lang="en-IN" b="1" dirty="0"/>
              <a:t>	</a:t>
            </a:r>
            <a:r>
              <a:rPr lang="en-IN" b="1" dirty="0" err="1"/>
              <a:t>Jupyter</a:t>
            </a:r>
            <a:r>
              <a:rPr lang="en-IN" b="1" dirty="0"/>
              <a:t> Notebook in VS Code</a:t>
            </a:r>
            <a:r>
              <a:rPr lang="en-IN" dirty="0"/>
              <a:t>: For interactive data analysis and visualization.</a:t>
            </a:r>
          </a:p>
          <a:p>
            <a:r>
              <a:rPr lang="en-IN" b="1" dirty="0"/>
              <a:t>Programming Language:</a:t>
            </a:r>
            <a:endParaRPr lang="en-IN" dirty="0"/>
          </a:p>
          <a:p>
            <a:pPr marL="0" indent="0">
              <a:buNone/>
            </a:pPr>
            <a:r>
              <a:rPr lang="en-IN" b="1" dirty="0"/>
              <a:t>	Python</a:t>
            </a:r>
            <a:r>
              <a:rPr lang="en-IN" dirty="0"/>
              <a:t>: For scripting and implementing data analysis.</a:t>
            </a:r>
          </a:p>
          <a:p>
            <a:r>
              <a:rPr lang="en-IN" b="1" dirty="0"/>
              <a:t>Data Analysis:</a:t>
            </a:r>
            <a:endParaRPr lang="en-IN" dirty="0"/>
          </a:p>
          <a:p>
            <a:pPr marL="0" indent="0">
              <a:buNone/>
            </a:pPr>
            <a:r>
              <a:rPr lang="en-IN" b="1" dirty="0"/>
              <a:t>	Pandas</a:t>
            </a:r>
            <a:r>
              <a:rPr lang="en-IN" dirty="0"/>
              <a:t>: For data manipulation and analysis.</a:t>
            </a:r>
          </a:p>
          <a:p>
            <a:pPr marL="0" indent="0">
              <a:buNone/>
            </a:pPr>
            <a:r>
              <a:rPr lang="en-IN" b="1" dirty="0"/>
              <a:t>	NumPy</a:t>
            </a:r>
            <a:r>
              <a:rPr lang="en-IN" dirty="0"/>
              <a:t>: For numerical operations.</a:t>
            </a:r>
          </a:p>
          <a:p>
            <a:r>
              <a:rPr lang="en-IN" b="1" dirty="0"/>
              <a:t>Data Visualization:</a:t>
            </a:r>
            <a:endParaRPr lang="en-IN" dirty="0"/>
          </a:p>
          <a:p>
            <a:pPr marL="0" indent="0">
              <a:buNone/>
            </a:pPr>
            <a:r>
              <a:rPr lang="en-IN" b="1" dirty="0"/>
              <a:t>	Matplotlib</a:t>
            </a:r>
            <a:r>
              <a:rPr lang="en-IN" dirty="0"/>
              <a:t>: For creating static visualizations.</a:t>
            </a:r>
          </a:p>
          <a:p>
            <a:r>
              <a:rPr lang="en-IN" b="1" dirty="0"/>
              <a:t>Version Control:</a:t>
            </a:r>
            <a:endParaRPr lang="en-IN" dirty="0"/>
          </a:p>
          <a:p>
            <a:pPr marL="0" indent="0">
              <a:buNone/>
            </a:pPr>
            <a:r>
              <a:rPr lang="en-IN" b="1" dirty="0"/>
              <a:t>	Git</a:t>
            </a:r>
            <a:r>
              <a:rPr lang="en-IN" dirty="0"/>
              <a:t>: For version control and collaboration.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46724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3BC6445B-6177-B2B2-8305-A3BF764FBB37}"/>
              </a:ext>
            </a:extLst>
          </p:cNvPr>
          <p:cNvPicPr>
            <a:picLocks noChangeAspect="1"/>
          </p:cNvPicPr>
          <p:nvPr/>
        </p:nvPicPr>
        <p:blipFill>
          <a:blip r:embed="rId3"/>
          <a:stretch>
            <a:fillRect/>
          </a:stretch>
        </p:blipFill>
        <p:spPr>
          <a:xfrm>
            <a:off x="807164" y="1433351"/>
            <a:ext cx="4393809" cy="3775174"/>
          </a:xfrm>
          <a:prstGeom prst="rect">
            <a:avLst/>
          </a:prstGeom>
        </p:spPr>
      </p:pic>
      <p:pic>
        <p:nvPicPr>
          <p:cNvPr id="11" name="Picture 10">
            <a:extLst>
              <a:ext uri="{FF2B5EF4-FFF2-40B4-BE49-F238E27FC236}">
                <a16:creationId xmlns:a16="http://schemas.microsoft.com/office/drawing/2014/main" id="{E62D99A1-AF6A-1282-8A4B-E7A7E28B7D47}"/>
              </a:ext>
            </a:extLst>
          </p:cNvPr>
          <p:cNvPicPr>
            <a:picLocks noChangeAspect="1"/>
          </p:cNvPicPr>
          <p:nvPr/>
        </p:nvPicPr>
        <p:blipFill>
          <a:blip r:embed="rId4"/>
          <a:stretch>
            <a:fillRect/>
          </a:stretch>
        </p:blipFill>
        <p:spPr>
          <a:xfrm>
            <a:off x="5419873" y="1431693"/>
            <a:ext cx="6242113" cy="3776832"/>
          </a:xfrm>
          <a:prstGeom prst="rect">
            <a:avLst/>
          </a:prstGeom>
        </p:spPr>
      </p:pic>
      <p:sp>
        <p:nvSpPr>
          <p:cNvPr id="12" name="TextBox 11">
            <a:extLst>
              <a:ext uri="{FF2B5EF4-FFF2-40B4-BE49-F238E27FC236}">
                <a16:creationId xmlns:a16="http://schemas.microsoft.com/office/drawing/2014/main" id="{45B6C8C3-507E-1D6F-FA98-3642A325D5F9}"/>
              </a:ext>
            </a:extLst>
          </p:cNvPr>
          <p:cNvSpPr txBox="1"/>
          <p:nvPr/>
        </p:nvSpPr>
        <p:spPr>
          <a:xfrm>
            <a:off x="807165" y="5424648"/>
            <a:ext cx="8663406" cy="923330"/>
          </a:xfrm>
          <a:prstGeom prst="rect">
            <a:avLst/>
          </a:prstGeom>
          <a:noFill/>
        </p:spPr>
        <p:txBody>
          <a:bodyPr wrap="square" rtlCol="0">
            <a:spAutoFit/>
          </a:bodyPr>
          <a:lstStyle/>
          <a:p>
            <a:r>
              <a:rPr lang="en-IN" dirty="0"/>
              <a:t>The remaining interpretations can be found on the G</a:t>
            </a:r>
            <a:r>
              <a:rPr lang="en-IN"/>
              <a:t>ithub</a:t>
            </a:r>
            <a:r>
              <a:rPr lang="en-IN" dirty="0"/>
              <a:t> link below</a:t>
            </a:r>
          </a:p>
          <a:p>
            <a:r>
              <a:rPr lang="en-IN" dirty="0">
                <a:hlinkClick r:id="rId5"/>
              </a:rPr>
              <a:t>https://github.com/jessicaGonsalves04/VOIS_Internship/tree/main/DIY%201-%20Doctor%20Visit</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9630AFEE6F2444B2C0DB026E528EBC" ma:contentTypeVersion="13" ma:contentTypeDescription="Create a new document." ma:contentTypeScope="" ma:versionID="61e5dad1f30c6a58be9160b5c29acac1">
  <xsd:schema xmlns:xsd="http://www.w3.org/2001/XMLSchema" xmlns:xs="http://www.w3.org/2001/XMLSchema" xmlns:p="http://schemas.microsoft.com/office/2006/metadata/properties" xmlns:ns3="41cd501c-084c-4b4a-849e-19d611a25fb1" xmlns:ns4="b51eec4f-fbc6-45fb-98db-456b975ef646" targetNamespace="http://schemas.microsoft.com/office/2006/metadata/properties" ma:root="true" ma:fieldsID="32d20b34da7f00f8365f7922f8c502f8" ns3:_="" ns4:_="">
    <xsd:import namespace="41cd501c-084c-4b4a-849e-19d611a25fb1"/>
    <xsd:import namespace="b51eec4f-fbc6-45fb-98db-456b975ef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cd501c-084c-4b4a-849e-19d611a25f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eec4f-fbc6-45fb-98db-456b975ef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51eec4f-fbc6-45fb-98db-456b975ef64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4F9529-0B8A-452B-B32C-FA56A1ED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cd501c-084c-4b4a-849e-19d611a25fb1"/>
    <ds:schemaRef ds:uri="b51eec4f-fbc6-45fb-98db-456b975ef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www.w3.org/XML/1998/namespace"/>
    <ds:schemaRef ds:uri="http://purl.org/dc/terms/"/>
    <ds:schemaRef ds:uri="b51eec4f-fbc6-45fb-98db-456b975ef646"/>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41cd501c-084c-4b4a-849e-19d611a25fb1"/>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572</TotalTime>
  <Words>539</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Doctor Visit Data Report </vt:lpstr>
      <vt:lpstr>PROBLEM  STATEMENT</vt:lpstr>
      <vt:lpstr>Project Description</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Jessica Gonsalves</cp:lastModifiedBy>
  <cp:revision>79</cp:revision>
  <dcterms:created xsi:type="dcterms:W3CDTF">2021-07-11T13:13:15Z</dcterms:created>
  <dcterms:modified xsi:type="dcterms:W3CDTF">2024-07-12T11:38:58Z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0x010100399630AFEE6F2444B2C0DB026E528EBC</vt:lpwstr>
  </property>
</Properties>
</file>