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6"/>
  </p:notesMasterIdLst>
  <p:handoutMasterIdLst>
    <p:handoutMasterId r:id="rId17"/>
  </p:handoutMasterIdLst>
  <p:sldIdLst>
    <p:sldId id="338" r:id="rId5"/>
    <p:sldId id="327" r:id="rId6"/>
    <p:sldId id="315" r:id="rId7"/>
    <p:sldId id="329" r:id="rId8"/>
    <p:sldId id="302" r:id="rId9"/>
    <p:sldId id="339" r:id="rId10"/>
    <p:sldId id="340" r:id="rId11"/>
    <p:sldId id="341" r:id="rId12"/>
    <p:sldId id="342" r:id="rId13"/>
    <p:sldId id="343" r:id="rId14"/>
    <p:sldId id="30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82" d="100"/>
          <a:sy n="82" d="100"/>
        </p:scale>
        <p:origin x="624"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7/20/2024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7/20/2024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7/20/2024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7/20/2024</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7/20/2024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7/20/2024</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4730044" y="3800639"/>
            <a:ext cx="5230080" cy="675952"/>
          </a:xfrm>
        </p:spPr>
        <p:txBody>
          <a:bodyPr>
            <a:normAutofit fontScale="85000" lnSpcReduction="20000"/>
          </a:bodyPr>
          <a:lstStyle/>
          <a:p>
            <a:pPr algn="r"/>
            <a:r>
              <a:rPr lang="en-IN" b="0" dirty="0">
                <a:solidFill>
                  <a:schemeClr val="tx1"/>
                </a:solidFill>
              </a:rPr>
              <a:t>Jessica Gonsalves </a:t>
            </a:r>
          </a:p>
          <a:p>
            <a:pPr algn="r"/>
            <a:r>
              <a:rPr lang="en-IN" b="0" dirty="0">
                <a:solidFill>
                  <a:schemeClr val="tx1"/>
                </a:solidFill>
              </a:rPr>
              <a:t>Manipal Institute of Technology, Manipal</a:t>
            </a: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4730044" y="2118048"/>
            <a:ext cx="6615980" cy="1537449"/>
          </a:xfrm>
        </p:spPr>
        <p:txBody>
          <a:bodyPr>
            <a:normAutofit fontScale="90000"/>
          </a:bodyPr>
          <a:lstStyle/>
          <a:p>
            <a:r>
              <a:rPr lang="en-GB" sz="4000" dirty="0"/>
              <a:t>Food Adulteration Analysis Report</a:t>
            </a:r>
            <a:br>
              <a:rPr lang="en-GB" sz="4000" dirty="0"/>
            </a:br>
            <a:br>
              <a:rPr lang="en-GB" sz="3200" dirty="0"/>
            </a:b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E627F2-CF1F-D3A8-1071-F7CEDB5C57A8}"/>
              </a:ext>
            </a:extLst>
          </p:cNvPr>
          <p:cNvSpPr>
            <a:spLocks noGrp="1"/>
          </p:cNvSpPr>
          <p:nvPr>
            <p:ph type="body" sz="quarter" idx="12"/>
          </p:nvPr>
        </p:nvSpPr>
        <p:spPr/>
        <p:txBody>
          <a:bodyPr/>
          <a:lstStyle/>
          <a:p>
            <a:endParaRPr lang="en-IN"/>
          </a:p>
        </p:txBody>
      </p:sp>
      <p:sp>
        <p:nvSpPr>
          <p:cNvPr id="3" name="Picture Placeholder 2">
            <a:extLst>
              <a:ext uri="{FF2B5EF4-FFF2-40B4-BE49-F238E27FC236}">
                <a16:creationId xmlns:a16="http://schemas.microsoft.com/office/drawing/2014/main" id="{DEB6838D-9CD6-4D32-F5DA-FCB753F43714}"/>
              </a:ext>
            </a:extLst>
          </p:cNvPr>
          <p:cNvSpPr>
            <a:spLocks noGrp="1"/>
          </p:cNvSpPr>
          <p:nvPr>
            <p:ph type="pic" sz="quarter" idx="13"/>
          </p:nvPr>
        </p:nvSpPr>
        <p:spPr/>
        <p:txBody>
          <a:bodyPr/>
          <a:lstStyle/>
          <a:p>
            <a:endParaRPr lang="en-IN"/>
          </a:p>
        </p:txBody>
      </p:sp>
      <p:sp>
        <p:nvSpPr>
          <p:cNvPr id="4" name="Title 3">
            <a:extLst>
              <a:ext uri="{FF2B5EF4-FFF2-40B4-BE49-F238E27FC236}">
                <a16:creationId xmlns:a16="http://schemas.microsoft.com/office/drawing/2014/main" id="{336B7DE7-27D7-8E59-CC57-566698267AA9}"/>
              </a:ext>
            </a:extLst>
          </p:cNvPr>
          <p:cNvSpPr>
            <a:spLocks noGrp="1"/>
          </p:cNvSpPr>
          <p:nvPr>
            <p:ph type="title"/>
          </p:nvPr>
        </p:nvSpPr>
        <p:spPr/>
        <p:txBody>
          <a:bodyPr/>
          <a:lstStyle/>
          <a:p>
            <a:endParaRPr lang="en-IN" dirty="0"/>
          </a:p>
        </p:txBody>
      </p:sp>
      <p:pic>
        <p:nvPicPr>
          <p:cNvPr id="6" name="Picture 5">
            <a:extLst>
              <a:ext uri="{FF2B5EF4-FFF2-40B4-BE49-F238E27FC236}">
                <a16:creationId xmlns:a16="http://schemas.microsoft.com/office/drawing/2014/main" id="{5166ACB2-5D98-D718-D5E4-48106FF0F0F8}"/>
              </a:ext>
            </a:extLst>
          </p:cNvPr>
          <p:cNvPicPr>
            <a:picLocks noChangeAspect="1"/>
          </p:cNvPicPr>
          <p:nvPr/>
        </p:nvPicPr>
        <p:blipFill>
          <a:blip r:embed="rId2"/>
          <a:stretch>
            <a:fillRect/>
          </a:stretch>
        </p:blipFill>
        <p:spPr>
          <a:xfrm>
            <a:off x="660400" y="365681"/>
            <a:ext cx="11161488" cy="6234036"/>
          </a:xfrm>
          <a:prstGeom prst="rect">
            <a:avLst/>
          </a:prstGeom>
        </p:spPr>
      </p:pic>
    </p:spTree>
    <p:extLst>
      <p:ext uri="{BB962C8B-B14F-4D97-AF65-F5344CB8AC3E}">
        <p14:creationId xmlns:p14="http://schemas.microsoft.com/office/powerpoint/2010/main" val="2740888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754602" y="1539654"/>
            <a:ext cx="6431280" cy="4319687"/>
          </a:xfrm>
        </p:spPr>
        <p:txBody>
          <a:bodyPr>
            <a:noAutofit/>
          </a:bodyPr>
          <a:lstStyle/>
          <a:p>
            <a:endParaRPr lang="en-US" sz="1800" dirty="0"/>
          </a:p>
          <a:p>
            <a:pPr>
              <a:lnSpc>
                <a:spcPct val="150000"/>
              </a:lnSpc>
            </a:pPr>
            <a:r>
              <a:rPr lang="en-US" sz="1800" dirty="0">
                <a:latin typeface="Times New Roman" panose="02020603050405020304" pitchFamily="18" charset="0"/>
                <a:cs typeface="Times New Roman" panose="02020603050405020304" pitchFamily="18" charset="0"/>
              </a:rPr>
              <a:t>The prevalence of food adulteration, where harmful or misleading substances are added to food products, poses a significant threat to public health. This Power BI report analyzes a dataset on food adulteration, investigating the types of food affected, the adulterants used, detection methods, and the severity of health risks involved. This report seeks to illuminate critical areas for intervention and empower stakeholders to ensure food safety and consumer protection by uncovering trends and patterns in adulteration practices.</a:t>
            </a:r>
          </a:p>
          <a:p>
            <a:pPr marL="0" indent="0">
              <a:lnSpc>
                <a:spcPct val="150000"/>
              </a:lnSpc>
              <a:buNone/>
            </a:pPr>
            <a:endParaRPr lang="en-IN" sz="1800"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75957" y="376005"/>
            <a:ext cx="6276109" cy="631701"/>
          </a:xfrm>
        </p:spPr>
        <p:txBody>
          <a:bodyPr>
            <a:normAutofit fontScale="90000"/>
          </a:bodyPr>
          <a:lstStyle/>
          <a:p>
            <a:r>
              <a:rPr lang="en-IN" dirty="0"/>
              <a:t>Project Description</a:t>
            </a:r>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4" name="TextBox 3">
            <a:extLst>
              <a:ext uri="{FF2B5EF4-FFF2-40B4-BE49-F238E27FC236}">
                <a16:creationId xmlns:a16="http://schemas.microsoft.com/office/drawing/2014/main" id="{2A4A6BF1-219A-0A96-7CD8-4D2FDC99D278}"/>
              </a:ext>
            </a:extLst>
          </p:cNvPr>
          <p:cNvSpPr txBox="1"/>
          <p:nvPr/>
        </p:nvSpPr>
        <p:spPr>
          <a:xfrm>
            <a:off x="675957" y="1380931"/>
            <a:ext cx="8906582" cy="4616648"/>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Objective:</a:t>
            </a:r>
            <a:r>
              <a:rPr lang="en-US" sz="2000" dirty="0">
                <a:latin typeface="Times New Roman" panose="02020603050405020304" pitchFamily="18" charset="0"/>
                <a:cs typeface="Times New Roman" panose="02020603050405020304" pitchFamily="18" charset="0"/>
              </a:rPr>
              <a:t> Analyze data on food adulteration to identify trends, patterns, and areas of high risk.</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Analysis Areas:</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Category of food most commonly adulterated</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Common adulterants used</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Various Methods used to detect these adulterants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Severity of Adulteration</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Various levels of health risks each food category poses </a:t>
            </a: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Goals:</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Improve food safety regulations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Enhance enforcement practices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Increase public awareness</a:t>
            </a: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51183" y="1436079"/>
            <a:ext cx="8581261" cy="4896153"/>
          </a:xfrm>
        </p:spPr>
        <p:txBody>
          <a:bodyPr>
            <a:noAutofit/>
          </a:bodyPr>
          <a:lstStyle/>
          <a:p>
            <a:pPr fontAlgn="base"/>
            <a:endParaRPr lang="en-US" dirty="0"/>
          </a:p>
          <a:p>
            <a:pPr fontAlgn="base"/>
            <a:r>
              <a:rPr lang="en-US" sz="2400" b="1" dirty="0">
                <a:latin typeface="Times New Roman" panose="02020603050405020304" pitchFamily="18" charset="0"/>
                <a:cs typeface="Times New Roman" panose="02020603050405020304" pitchFamily="18" charset="0"/>
              </a:rPr>
              <a:t>Food Safety Analysis</a:t>
            </a:r>
            <a:r>
              <a:rPr lang="en-US" sz="2400" dirty="0">
                <a:latin typeface="Times New Roman" panose="02020603050405020304" pitchFamily="18" charset="0"/>
                <a:cs typeface="Times New Roman" panose="02020603050405020304" pitchFamily="18" charset="0"/>
              </a:rPr>
              <a:t>: Analyze patterns of food adulteration and contamination.</a:t>
            </a:r>
          </a:p>
          <a:p>
            <a:pPr fontAlgn="base"/>
            <a:r>
              <a:rPr lang="en-US" sz="2400" b="1" dirty="0">
                <a:latin typeface="Times New Roman" panose="02020603050405020304" pitchFamily="18" charset="0"/>
                <a:cs typeface="Times New Roman" panose="02020603050405020304" pitchFamily="18" charset="0"/>
              </a:rPr>
              <a:t>Quality Control</a:t>
            </a:r>
            <a:r>
              <a:rPr lang="en-US" sz="2400" dirty="0">
                <a:latin typeface="Times New Roman" panose="02020603050405020304" pitchFamily="18" charset="0"/>
                <a:cs typeface="Times New Roman" panose="02020603050405020304" pitchFamily="18" charset="0"/>
              </a:rPr>
              <a:t>: Improve quality control processes in the food industry.</a:t>
            </a:r>
          </a:p>
          <a:p>
            <a:pPr fontAlgn="base"/>
            <a:r>
              <a:rPr lang="en-US" sz="2400" b="1" dirty="0">
                <a:latin typeface="Times New Roman" panose="02020603050405020304" pitchFamily="18" charset="0"/>
                <a:cs typeface="Times New Roman" panose="02020603050405020304" pitchFamily="18" charset="0"/>
              </a:rPr>
              <a:t>Public Health Assessment</a:t>
            </a:r>
            <a:r>
              <a:rPr lang="en-US" sz="2400" dirty="0">
                <a:latin typeface="Times New Roman" panose="02020603050405020304" pitchFamily="18" charset="0"/>
                <a:cs typeface="Times New Roman" panose="02020603050405020304" pitchFamily="18" charset="0"/>
              </a:rPr>
              <a:t>: Assess the impact of food adulteration on public health.</a:t>
            </a:r>
          </a:p>
          <a:p>
            <a:pPr fontAlgn="base"/>
            <a:r>
              <a:rPr lang="en-US" sz="2400" b="1" dirty="0">
                <a:latin typeface="Times New Roman" panose="02020603050405020304" pitchFamily="18" charset="0"/>
                <a:cs typeface="Times New Roman" panose="02020603050405020304" pitchFamily="18" charset="0"/>
              </a:rPr>
              <a:t>Regulatory Compliance</a:t>
            </a:r>
            <a:r>
              <a:rPr lang="en-US" sz="2400" dirty="0">
                <a:latin typeface="Times New Roman" panose="02020603050405020304" pitchFamily="18" charset="0"/>
                <a:cs typeface="Times New Roman" panose="02020603050405020304" pitchFamily="18" charset="0"/>
              </a:rPr>
              <a:t>: Ensure compliance with food safety regulations.</a:t>
            </a:r>
          </a:p>
          <a:p>
            <a:pPr fontAlgn="base"/>
            <a:r>
              <a:rPr lang="en-US" sz="2400" b="1" dirty="0">
                <a:latin typeface="Times New Roman" panose="02020603050405020304" pitchFamily="18" charset="0"/>
                <a:cs typeface="Times New Roman" panose="02020603050405020304" pitchFamily="18" charset="0"/>
              </a:rPr>
              <a:t>Consumers</a:t>
            </a:r>
            <a:r>
              <a:rPr lang="en-US" sz="2400" dirty="0">
                <a:latin typeface="Times New Roman" panose="02020603050405020304" pitchFamily="18" charset="0"/>
                <a:cs typeface="Times New Roman" panose="02020603050405020304" pitchFamily="18" charset="0"/>
              </a:rPr>
              <a:t>: Spreads awareness about the various adulterations thus helping consumers to choose their products wisely</a:t>
            </a:r>
          </a:p>
          <a:p>
            <a:pPr algn="just">
              <a:lnSpc>
                <a:spcPct val="150000"/>
              </a:lnSpc>
            </a:pPr>
            <a:endParaRPr lang="en-IN" sz="1400"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751183" y="704411"/>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1778000" y="1315059"/>
            <a:ext cx="9027702" cy="5243448"/>
          </a:xfrm>
        </p:spPr>
        <p:txBody>
          <a:bodyPr>
            <a:normAutofit/>
          </a:bodyPr>
          <a:lstStyle/>
          <a:p>
            <a:r>
              <a:rPr lang="en-IN" b="1" dirty="0"/>
              <a:t>Version Control:</a:t>
            </a:r>
            <a:endParaRPr lang="en-IN" dirty="0"/>
          </a:p>
          <a:p>
            <a:pPr marL="0" indent="0">
              <a:buNone/>
            </a:pPr>
            <a:r>
              <a:rPr lang="en-IN" b="1" dirty="0"/>
              <a:t>	Git</a:t>
            </a:r>
            <a:r>
              <a:rPr lang="en-IN" dirty="0"/>
              <a:t>: For version control and collaboration.</a:t>
            </a:r>
          </a:p>
          <a:p>
            <a:r>
              <a:rPr lang="en-IN" b="1" dirty="0"/>
              <a:t>Dataset: </a:t>
            </a:r>
            <a:r>
              <a:rPr lang="en-IN" dirty="0"/>
              <a:t>Kaggle</a:t>
            </a:r>
          </a:p>
          <a:p>
            <a:r>
              <a:rPr lang="en-IN" b="1" dirty="0"/>
              <a:t>Visualizations: </a:t>
            </a:r>
            <a:r>
              <a:rPr lang="en-IN" dirty="0"/>
              <a:t>Microsoft Power BI</a:t>
            </a:r>
          </a:p>
          <a:p>
            <a:endParaRPr lang="en-IN" dirty="0"/>
          </a:p>
          <a:p>
            <a:pPr marL="0" indent="0">
              <a:buNone/>
            </a:pPr>
            <a:r>
              <a:rPr lang="en-IN" dirty="0" err="1"/>
              <a:t>Github</a:t>
            </a:r>
            <a:r>
              <a:rPr lang="en-IN" dirty="0"/>
              <a:t> Link of the Project:</a:t>
            </a:r>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1778000" y="467242"/>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5" end="5"/>
                                            </p:txEl>
                                          </p:spTgt>
                                        </p:tgtEl>
                                        <p:attrNameLst>
                                          <p:attrName>style.visibility</p:attrName>
                                        </p:attrNameLst>
                                      </p:cBhvr>
                                      <p:to>
                                        <p:strVal val="visible"/>
                                      </p:to>
                                    </p:set>
                                    <p:animEffect transition="in" filter="fade">
                                      <p:cBhvr>
                                        <p:cTn id="42" dur="1000"/>
                                        <p:tgtEl>
                                          <p:spTgt spid="7">
                                            <p:txEl>
                                              <p:pRg st="5" end="5"/>
                                            </p:txEl>
                                          </p:spTgt>
                                        </p:tgtEl>
                                      </p:cBhvr>
                                    </p:animEffect>
                                    <p:anim calcmode="lin" valueType="num">
                                      <p:cBhvr>
                                        <p:cTn id="4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lstStyle/>
          <a:p>
            <a:pPr marL="0" indent="0">
              <a:buNone/>
            </a:pPr>
            <a:endParaRPr lang="en-IN" dirty="0"/>
          </a:p>
        </p:txBody>
      </p:sp>
      <p:pic>
        <p:nvPicPr>
          <p:cNvPr id="6" name="Picture 5">
            <a:extLst>
              <a:ext uri="{FF2B5EF4-FFF2-40B4-BE49-F238E27FC236}">
                <a16:creationId xmlns:a16="http://schemas.microsoft.com/office/drawing/2014/main" id="{CB8C6B17-4F51-B184-99A2-76B470BB41A7}"/>
              </a:ext>
            </a:extLst>
          </p:cNvPr>
          <p:cNvPicPr>
            <a:picLocks noChangeAspect="1"/>
          </p:cNvPicPr>
          <p:nvPr/>
        </p:nvPicPr>
        <p:blipFill>
          <a:blip r:embed="rId3"/>
          <a:stretch>
            <a:fillRect/>
          </a:stretch>
        </p:blipFill>
        <p:spPr>
          <a:xfrm>
            <a:off x="675957" y="1093524"/>
            <a:ext cx="9792900" cy="5571436"/>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91D2DC7-34C7-22F2-6AD8-B16BB0ECF877}"/>
              </a:ext>
            </a:extLst>
          </p:cNvPr>
          <p:cNvSpPr>
            <a:spLocks noGrp="1"/>
          </p:cNvSpPr>
          <p:nvPr>
            <p:ph type="body" sz="quarter" idx="12"/>
          </p:nvPr>
        </p:nvSpPr>
        <p:spPr/>
        <p:txBody>
          <a:bodyPr/>
          <a:lstStyle/>
          <a:p>
            <a:endParaRPr lang="en-IN"/>
          </a:p>
        </p:txBody>
      </p:sp>
      <p:sp>
        <p:nvSpPr>
          <p:cNvPr id="3" name="Picture Placeholder 2">
            <a:extLst>
              <a:ext uri="{FF2B5EF4-FFF2-40B4-BE49-F238E27FC236}">
                <a16:creationId xmlns:a16="http://schemas.microsoft.com/office/drawing/2014/main" id="{23E34056-505B-DB4A-C18B-200F9E78188C}"/>
              </a:ext>
            </a:extLst>
          </p:cNvPr>
          <p:cNvSpPr>
            <a:spLocks noGrp="1"/>
          </p:cNvSpPr>
          <p:nvPr>
            <p:ph type="pic" sz="quarter" idx="13"/>
          </p:nvPr>
        </p:nvSpPr>
        <p:spPr/>
        <p:txBody>
          <a:bodyPr/>
          <a:lstStyle/>
          <a:p>
            <a:endParaRPr lang="en-IN"/>
          </a:p>
        </p:txBody>
      </p:sp>
      <p:sp>
        <p:nvSpPr>
          <p:cNvPr id="4" name="Title 3">
            <a:extLst>
              <a:ext uri="{FF2B5EF4-FFF2-40B4-BE49-F238E27FC236}">
                <a16:creationId xmlns:a16="http://schemas.microsoft.com/office/drawing/2014/main" id="{89FE95A6-1FA4-400C-984F-A0346F0F9087}"/>
              </a:ext>
            </a:extLst>
          </p:cNvPr>
          <p:cNvSpPr>
            <a:spLocks noGrp="1"/>
          </p:cNvSpPr>
          <p:nvPr>
            <p:ph type="title"/>
          </p:nvPr>
        </p:nvSpPr>
        <p:spPr/>
        <p:txBody>
          <a:bodyPr/>
          <a:lstStyle/>
          <a:p>
            <a:endParaRPr lang="en-IN" dirty="0"/>
          </a:p>
        </p:txBody>
      </p:sp>
      <p:pic>
        <p:nvPicPr>
          <p:cNvPr id="6" name="Picture 5">
            <a:extLst>
              <a:ext uri="{FF2B5EF4-FFF2-40B4-BE49-F238E27FC236}">
                <a16:creationId xmlns:a16="http://schemas.microsoft.com/office/drawing/2014/main" id="{A30139D2-9A55-5D36-0E67-982D956DA478}"/>
              </a:ext>
            </a:extLst>
          </p:cNvPr>
          <p:cNvPicPr>
            <a:picLocks noChangeAspect="1"/>
          </p:cNvPicPr>
          <p:nvPr/>
        </p:nvPicPr>
        <p:blipFill>
          <a:blip r:embed="rId2"/>
          <a:stretch>
            <a:fillRect/>
          </a:stretch>
        </p:blipFill>
        <p:spPr>
          <a:xfrm>
            <a:off x="660400" y="546792"/>
            <a:ext cx="11020323" cy="5871814"/>
          </a:xfrm>
          <a:prstGeom prst="rect">
            <a:avLst/>
          </a:prstGeom>
        </p:spPr>
      </p:pic>
    </p:spTree>
    <p:extLst>
      <p:ext uri="{BB962C8B-B14F-4D97-AF65-F5344CB8AC3E}">
        <p14:creationId xmlns:p14="http://schemas.microsoft.com/office/powerpoint/2010/main" val="3233053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C23D5B-D24D-8FA5-49E7-482A404AF6E6}"/>
              </a:ext>
            </a:extLst>
          </p:cNvPr>
          <p:cNvSpPr>
            <a:spLocks noGrp="1"/>
          </p:cNvSpPr>
          <p:nvPr>
            <p:ph type="body" sz="quarter" idx="12"/>
          </p:nvPr>
        </p:nvSpPr>
        <p:spPr/>
        <p:txBody>
          <a:bodyPr/>
          <a:lstStyle/>
          <a:p>
            <a:endParaRPr lang="en-IN" dirty="0"/>
          </a:p>
        </p:txBody>
      </p:sp>
      <p:sp>
        <p:nvSpPr>
          <p:cNvPr id="3" name="Picture Placeholder 2">
            <a:extLst>
              <a:ext uri="{FF2B5EF4-FFF2-40B4-BE49-F238E27FC236}">
                <a16:creationId xmlns:a16="http://schemas.microsoft.com/office/drawing/2014/main" id="{A7959788-018A-DC12-A784-EE38BE31B34D}"/>
              </a:ext>
            </a:extLst>
          </p:cNvPr>
          <p:cNvSpPr>
            <a:spLocks noGrp="1"/>
          </p:cNvSpPr>
          <p:nvPr>
            <p:ph type="pic" sz="quarter" idx="13"/>
          </p:nvPr>
        </p:nvSpPr>
        <p:spPr/>
        <p:txBody>
          <a:bodyPr/>
          <a:lstStyle/>
          <a:p>
            <a:endParaRPr lang="en-IN"/>
          </a:p>
        </p:txBody>
      </p:sp>
      <p:sp>
        <p:nvSpPr>
          <p:cNvPr id="4" name="Title 3">
            <a:extLst>
              <a:ext uri="{FF2B5EF4-FFF2-40B4-BE49-F238E27FC236}">
                <a16:creationId xmlns:a16="http://schemas.microsoft.com/office/drawing/2014/main" id="{FD65AE9D-469E-3BF0-3CBE-DD4DBE43D1F8}"/>
              </a:ext>
            </a:extLst>
          </p:cNvPr>
          <p:cNvSpPr>
            <a:spLocks noGrp="1"/>
          </p:cNvSpPr>
          <p:nvPr>
            <p:ph type="title"/>
          </p:nvPr>
        </p:nvSpPr>
        <p:spPr/>
        <p:txBody>
          <a:bodyPr/>
          <a:lstStyle/>
          <a:p>
            <a:endParaRPr lang="en-IN"/>
          </a:p>
        </p:txBody>
      </p:sp>
      <p:pic>
        <p:nvPicPr>
          <p:cNvPr id="6" name="Picture 5">
            <a:extLst>
              <a:ext uri="{FF2B5EF4-FFF2-40B4-BE49-F238E27FC236}">
                <a16:creationId xmlns:a16="http://schemas.microsoft.com/office/drawing/2014/main" id="{A0947FBF-D4E3-D3BF-C8B4-B8928DF98BAB}"/>
              </a:ext>
            </a:extLst>
          </p:cNvPr>
          <p:cNvPicPr>
            <a:picLocks noChangeAspect="1"/>
          </p:cNvPicPr>
          <p:nvPr/>
        </p:nvPicPr>
        <p:blipFill>
          <a:blip r:embed="rId2"/>
          <a:stretch>
            <a:fillRect/>
          </a:stretch>
        </p:blipFill>
        <p:spPr>
          <a:xfrm>
            <a:off x="560439" y="510202"/>
            <a:ext cx="10971160" cy="5837595"/>
          </a:xfrm>
          <a:prstGeom prst="rect">
            <a:avLst/>
          </a:prstGeom>
        </p:spPr>
      </p:pic>
    </p:spTree>
    <p:extLst>
      <p:ext uri="{BB962C8B-B14F-4D97-AF65-F5344CB8AC3E}">
        <p14:creationId xmlns:p14="http://schemas.microsoft.com/office/powerpoint/2010/main" val="24417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B624AEB-0A00-5071-15BC-ED43D7F4CC26}"/>
              </a:ext>
            </a:extLst>
          </p:cNvPr>
          <p:cNvSpPr>
            <a:spLocks noGrp="1"/>
          </p:cNvSpPr>
          <p:nvPr>
            <p:ph type="body" sz="quarter" idx="12"/>
          </p:nvPr>
        </p:nvSpPr>
        <p:spPr/>
        <p:txBody>
          <a:bodyPr/>
          <a:lstStyle/>
          <a:p>
            <a:endParaRPr lang="en-IN"/>
          </a:p>
        </p:txBody>
      </p:sp>
      <p:sp>
        <p:nvSpPr>
          <p:cNvPr id="3" name="Picture Placeholder 2">
            <a:extLst>
              <a:ext uri="{FF2B5EF4-FFF2-40B4-BE49-F238E27FC236}">
                <a16:creationId xmlns:a16="http://schemas.microsoft.com/office/drawing/2014/main" id="{22B2B074-052A-894D-F4E9-BBDA5D30AECA}"/>
              </a:ext>
            </a:extLst>
          </p:cNvPr>
          <p:cNvSpPr>
            <a:spLocks noGrp="1"/>
          </p:cNvSpPr>
          <p:nvPr>
            <p:ph type="pic" sz="quarter" idx="13"/>
          </p:nvPr>
        </p:nvSpPr>
        <p:spPr/>
        <p:txBody>
          <a:bodyPr/>
          <a:lstStyle/>
          <a:p>
            <a:endParaRPr lang="en-IN"/>
          </a:p>
        </p:txBody>
      </p:sp>
      <p:sp>
        <p:nvSpPr>
          <p:cNvPr id="4" name="Title 3">
            <a:extLst>
              <a:ext uri="{FF2B5EF4-FFF2-40B4-BE49-F238E27FC236}">
                <a16:creationId xmlns:a16="http://schemas.microsoft.com/office/drawing/2014/main" id="{A7FAE1CD-611E-9982-FB9F-841B4A82DC32}"/>
              </a:ext>
            </a:extLst>
          </p:cNvPr>
          <p:cNvSpPr>
            <a:spLocks noGrp="1"/>
          </p:cNvSpPr>
          <p:nvPr>
            <p:ph type="title"/>
          </p:nvPr>
        </p:nvSpPr>
        <p:spPr/>
        <p:txBody>
          <a:bodyPr/>
          <a:lstStyle/>
          <a:p>
            <a:endParaRPr lang="en-IN"/>
          </a:p>
        </p:txBody>
      </p:sp>
      <p:pic>
        <p:nvPicPr>
          <p:cNvPr id="6" name="Picture 5">
            <a:extLst>
              <a:ext uri="{FF2B5EF4-FFF2-40B4-BE49-F238E27FC236}">
                <a16:creationId xmlns:a16="http://schemas.microsoft.com/office/drawing/2014/main" id="{66AE2633-70A0-9CED-DE8E-E6C712E10A81}"/>
              </a:ext>
            </a:extLst>
          </p:cNvPr>
          <p:cNvPicPr>
            <a:picLocks noChangeAspect="1"/>
          </p:cNvPicPr>
          <p:nvPr/>
        </p:nvPicPr>
        <p:blipFill>
          <a:blip r:embed="rId2"/>
          <a:stretch>
            <a:fillRect/>
          </a:stretch>
        </p:blipFill>
        <p:spPr>
          <a:xfrm>
            <a:off x="489973" y="398774"/>
            <a:ext cx="11041626" cy="6167849"/>
          </a:xfrm>
          <a:prstGeom prst="rect">
            <a:avLst/>
          </a:prstGeom>
        </p:spPr>
      </p:pic>
    </p:spTree>
    <p:extLst>
      <p:ext uri="{BB962C8B-B14F-4D97-AF65-F5344CB8AC3E}">
        <p14:creationId xmlns:p14="http://schemas.microsoft.com/office/powerpoint/2010/main" val="22344435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51eec4f-fbc6-45fb-98db-456b975ef646"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99630AFEE6F2444B2C0DB026E528EBC" ma:contentTypeVersion="13" ma:contentTypeDescription="Create a new document." ma:contentTypeScope="" ma:versionID="61e5dad1f30c6a58be9160b5c29acac1">
  <xsd:schema xmlns:xsd="http://www.w3.org/2001/XMLSchema" xmlns:xs="http://www.w3.org/2001/XMLSchema" xmlns:p="http://schemas.microsoft.com/office/2006/metadata/properties" xmlns:ns3="41cd501c-084c-4b4a-849e-19d611a25fb1" xmlns:ns4="b51eec4f-fbc6-45fb-98db-456b975ef646" targetNamespace="http://schemas.microsoft.com/office/2006/metadata/properties" ma:root="true" ma:fieldsID="32d20b34da7f00f8365f7922f8c502f8" ns3:_="" ns4:_="">
    <xsd:import namespace="41cd501c-084c-4b4a-849e-19d611a25fb1"/>
    <xsd:import namespace="b51eec4f-fbc6-45fb-98db-456b975ef64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_activity" minOccurs="0"/>
                <xsd:element ref="ns4:MediaServiceObjectDetectorVersions"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cd501c-084c-4b4a-849e-19d611a25fb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51eec4f-fbc6-45fb-98db-456b975ef64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_activity" ma:index="18" nillable="true" ma:displayName="_activity" ma:hidden="true" ma:internalName="_activity">
      <xsd:simpleType>
        <xsd:restriction base="dms:Note"/>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4DEA9014-ED64-4558-B1E1-D03F0EE32BEB}">
  <ds:schemaRefs>
    <ds:schemaRef ds:uri="http://schemas.microsoft.com/office/2006/documentManagement/types"/>
    <ds:schemaRef ds:uri="http://purl.org/dc/dcmitype/"/>
    <ds:schemaRef ds:uri="http://schemas.microsoft.com/office/2006/metadata/properties"/>
    <ds:schemaRef ds:uri="41cd501c-084c-4b4a-849e-19d611a25fb1"/>
    <ds:schemaRef ds:uri="http://purl.org/dc/elements/1.1/"/>
    <ds:schemaRef ds:uri="http://schemas.microsoft.com/office/infopath/2007/PartnerControls"/>
    <ds:schemaRef ds:uri="http://schemas.openxmlformats.org/package/2006/metadata/core-properties"/>
    <ds:schemaRef ds:uri="b51eec4f-fbc6-45fb-98db-456b975ef646"/>
    <ds:schemaRef ds:uri="http://www.w3.org/XML/1998/namespace"/>
    <ds:schemaRef ds:uri="http://purl.org/dc/terms/"/>
  </ds:schemaRefs>
</ds:datastoreItem>
</file>

<file path=customXml/itemProps3.xml><?xml version="1.0" encoding="utf-8"?>
<ds:datastoreItem xmlns:ds="http://schemas.openxmlformats.org/officeDocument/2006/customXml" ds:itemID="{C34F9529-0B8A-452B-B32C-FA56A1ED5E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1cd501c-084c-4b4a-849e-19d611a25fb1"/>
    <ds:schemaRef ds:uri="b51eec4f-fbc6-45fb-98db-456b975ef6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614</TotalTime>
  <Words>270</Words>
  <Application>Microsoft Office PowerPoint</Application>
  <PresentationFormat>Widescreen</PresentationFormat>
  <Paragraphs>39</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Times New Roman</vt:lpstr>
      <vt:lpstr>Trebuchet MS</vt:lpstr>
      <vt:lpstr>Wingdings</vt:lpstr>
      <vt:lpstr>Wingdings 3</vt:lpstr>
      <vt:lpstr>Facet</vt:lpstr>
      <vt:lpstr>Food Adulteration Analysis Report  </vt:lpstr>
      <vt:lpstr>PROBLEM  STATEMENT</vt:lpstr>
      <vt:lpstr>Project Description</vt:lpstr>
      <vt:lpstr>WHO ARE THE END USERS?</vt:lpstr>
      <vt:lpstr>Technology Used</vt:lpstr>
      <vt:lpstr>RESULTS </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Jessica Gonsalves</cp:lastModifiedBy>
  <cp:revision>81</cp:revision>
  <dcterms:created xsi:type="dcterms:W3CDTF">2021-07-11T13:13:15Z</dcterms:created>
  <dcterms:modified xsi:type="dcterms:W3CDTF">2024-07-20T10:49:59Z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0x010100399630AFEE6F2444B2C0DB026E528EBC</vt:lpwstr>
  </property>
</Properties>
</file>