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0d8b85e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0d8b85e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0d8b85e5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0d8b85e5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0d8b85e5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0d8b85e5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0d8b85e5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0d8b85e5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0d8b85e5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0d8b85e5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1adc15c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1adc15c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ode/faressayah/stock-market-analysis-prediction-using-lstm/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Group 4</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Jessica Bolz, Luis Cardenas, Nidhishree Sanam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600"/>
              <a:t>Today alone, the National Association of Securities Dealers Automated Quotations (NASDAQ) saw a trading volume of $208,565,379,327!  </a:t>
            </a:r>
            <a:r>
              <a:rPr lang="en" sz="1600"/>
              <a:t>Therefore</a:t>
            </a:r>
            <a:r>
              <a:rPr lang="en" sz="1600"/>
              <a:t>, stocks and cryptocurrencies are big business and many people’s livelihoods are wrapped up in them.  Predicting their behavior, then, is </a:t>
            </a:r>
            <a:r>
              <a:rPr lang="en" sz="1600"/>
              <a:t>desirable</a:t>
            </a:r>
            <a:r>
              <a:rPr lang="en" sz="1600"/>
              <a:t> and yet seemingly impossible.  However, our project seeks to tackle some of the mystery behind stock movement and predict closing stock prices and future performance. </a:t>
            </a:r>
            <a:endParaRPr sz="1600"/>
          </a:p>
          <a:p>
            <a:pPr indent="0" lvl="0" marL="0" marR="0" rtl="0" algn="l">
              <a:lnSpc>
                <a:spcPct val="115000"/>
              </a:lnSpc>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stock market and cryptocurrencies can feel like a roller coaster and we hope to give investors a smoother ride by analyzing data and building a predictive model; perhaps predicting the probability of risk, closing price, or performance in the market.  We hope to employ Apache Spark, Python, and AWS S3 on datasets we’ve found on </a:t>
            </a:r>
            <a:r>
              <a:rPr lang="en" sz="1600" u="sng">
                <a:solidFill>
                  <a:schemeClr val="hlink"/>
                </a:solidFill>
                <a:hlinkClick r:id="rId3"/>
              </a:rPr>
              <a:t>Kaggle</a:t>
            </a:r>
            <a:r>
              <a:rPr lang="en" sz="1600"/>
              <a:t>, which</a:t>
            </a:r>
            <a:r>
              <a:rPr lang="en" sz="1600"/>
              <a:t> deal with technology stocks and the S&amp;P stock index.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 Domain Big Data Business Problem</a:t>
            </a:r>
            <a:endParaRPr/>
          </a:p>
        </p:txBody>
      </p:sp>
      <p:sp>
        <p:nvSpPr>
          <p:cNvPr id="147" name="Google Shape;147;p16"/>
          <p:cNvSpPr txBox="1"/>
          <p:nvPr>
            <p:ph idx="1" type="body"/>
          </p:nvPr>
        </p:nvSpPr>
        <p:spPr>
          <a:xfrm>
            <a:off x="819150" y="1740875"/>
            <a:ext cx="7505700" cy="269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rgbClr val="000000"/>
                </a:solidFill>
                <a:highlight>
                  <a:srgbClr val="FFFFFF"/>
                </a:highlight>
              </a:rPr>
              <a:t>The stock market, as well as cryptocurrencies, are very volatile, making it a challenge for </a:t>
            </a:r>
            <a:r>
              <a:rPr lang="en" sz="1600">
                <a:solidFill>
                  <a:srgbClr val="000000"/>
                </a:solidFill>
                <a:highlight>
                  <a:srgbClr val="FFFFFF"/>
                </a:highlight>
              </a:rPr>
              <a:t>investors</a:t>
            </a:r>
            <a:r>
              <a:rPr lang="en" sz="1600">
                <a:solidFill>
                  <a:srgbClr val="000000"/>
                </a:solidFill>
                <a:highlight>
                  <a:srgbClr val="FFFFFF"/>
                </a:highlight>
              </a:rPr>
              <a:t> trying to beat the </a:t>
            </a:r>
            <a:r>
              <a:rPr lang="en" sz="1600">
                <a:solidFill>
                  <a:srgbClr val="000000"/>
                </a:solidFill>
                <a:highlight>
                  <a:srgbClr val="FFFFFF"/>
                </a:highlight>
              </a:rPr>
              <a:t>movements of the market.  With high risk, though, high reward is possible, so it could be very lucrative to forecast future movements, risk probability, and future prices based on historical data. However, there is disagreement among experts about how to make predictions and whether it can even be done!  We will make an attempt.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Stack</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Our hope is to use a new platform from the DATA 603 course, perhaps Apache Spark, Python, AWS S3.</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Solution</a:t>
            </a:r>
            <a:endParaRPr/>
          </a:p>
        </p:txBody>
      </p:sp>
      <p:sp>
        <p:nvSpPr>
          <p:cNvPr id="159" name="Google Shape;159;p18"/>
          <p:cNvSpPr txBox="1"/>
          <p:nvPr>
            <p:ph idx="1" type="body"/>
          </p:nvPr>
        </p:nvSpPr>
        <p:spPr>
          <a:xfrm>
            <a:off x="819150" y="1732425"/>
            <a:ext cx="7505700" cy="3158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t>Based on some initial research, it seems there are some agreed upon ways to predict a stock’s performance:  </a:t>
            </a:r>
            <a:endParaRPr sz="1600"/>
          </a:p>
          <a:p>
            <a:pPr indent="-330200" lvl="0" marL="457200" rtl="0" algn="l">
              <a:spcBef>
                <a:spcPts val="1200"/>
              </a:spcBef>
              <a:spcAft>
                <a:spcPts val="0"/>
              </a:spcAft>
              <a:buSzPts val="1600"/>
              <a:buChar char="●"/>
            </a:pPr>
            <a:r>
              <a:rPr lang="en" sz="1600"/>
              <a:t>current</a:t>
            </a:r>
            <a:r>
              <a:rPr lang="en" sz="1600"/>
              <a:t> price </a:t>
            </a:r>
            <a:endParaRPr sz="1600"/>
          </a:p>
          <a:p>
            <a:pPr indent="-330200" lvl="0" marL="457200" rtl="0" algn="l">
              <a:spcBef>
                <a:spcPts val="0"/>
              </a:spcBef>
              <a:spcAft>
                <a:spcPts val="0"/>
              </a:spcAft>
              <a:buSzPts val="1600"/>
              <a:buChar char="●"/>
            </a:pPr>
            <a:r>
              <a:rPr lang="en" sz="1600"/>
              <a:t>historical trend</a:t>
            </a:r>
            <a:endParaRPr sz="1600"/>
          </a:p>
          <a:p>
            <a:pPr indent="-330200" lvl="0" marL="457200" rtl="0" algn="l">
              <a:spcBef>
                <a:spcPts val="0"/>
              </a:spcBef>
              <a:spcAft>
                <a:spcPts val="0"/>
              </a:spcAft>
              <a:buSzPts val="1600"/>
              <a:buChar char="●"/>
            </a:pPr>
            <a:r>
              <a:rPr lang="en" sz="1600"/>
              <a:t>reversion to the mean</a:t>
            </a:r>
            <a:endParaRPr sz="1600"/>
          </a:p>
          <a:p>
            <a:pPr indent="-330200" lvl="0" marL="457200" rtl="0" algn="l">
              <a:spcBef>
                <a:spcPts val="0"/>
              </a:spcBef>
              <a:spcAft>
                <a:spcPts val="0"/>
              </a:spcAft>
              <a:buSzPts val="1600"/>
              <a:buChar char="●"/>
            </a:pPr>
            <a:r>
              <a:rPr lang="en" sz="1600"/>
              <a:t>P/E ratio</a:t>
            </a:r>
            <a:endParaRPr sz="1600"/>
          </a:p>
          <a:p>
            <a:pPr indent="-330200" lvl="0" marL="457200" rtl="0" algn="l">
              <a:spcBef>
                <a:spcPts val="0"/>
              </a:spcBef>
              <a:spcAft>
                <a:spcPts val="0"/>
              </a:spcAft>
              <a:buSzPts val="1600"/>
              <a:buChar char="●"/>
            </a:pPr>
            <a:r>
              <a:rPr lang="en" sz="1600"/>
              <a:t>current/estimated volatility  </a:t>
            </a:r>
            <a:endParaRPr sz="1600"/>
          </a:p>
          <a:p>
            <a:pPr indent="0" lvl="0" marL="0" rtl="0" algn="l">
              <a:spcBef>
                <a:spcPts val="1200"/>
              </a:spcBef>
              <a:spcAft>
                <a:spcPts val="0"/>
              </a:spcAft>
              <a:buNone/>
            </a:pPr>
            <a:r>
              <a:rPr lang="en" sz="1600"/>
              <a:t>We will first look to build a model with some of these.  </a:t>
            </a:r>
            <a:endParaRPr sz="1600"/>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Solution (Continued)</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We may also try to analyse:  </a:t>
            </a:r>
            <a:endParaRPr sz="1600"/>
          </a:p>
          <a:p>
            <a:pPr indent="-330200" lvl="0" marL="457200" rtl="0" algn="l">
              <a:spcBef>
                <a:spcPts val="1200"/>
              </a:spcBef>
              <a:spcAft>
                <a:spcPts val="0"/>
              </a:spcAft>
              <a:buSzPts val="1600"/>
              <a:buChar char="●"/>
            </a:pPr>
            <a:r>
              <a:rPr lang="en" sz="1600"/>
              <a:t>imperfect price patterns</a:t>
            </a:r>
            <a:endParaRPr sz="1600"/>
          </a:p>
          <a:p>
            <a:pPr indent="-330200" lvl="0" marL="457200" rtl="0" algn="l">
              <a:spcBef>
                <a:spcPts val="0"/>
              </a:spcBef>
              <a:spcAft>
                <a:spcPts val="0"/>
              </a:spcAft>
              <a:buSzPts val="1600"/>
              <a:buChar char="●"/>
            </a:pPr>
            <a:r>
              <a:rPr lang="en" sz="1600"/>
              <a:t>external factors</a:t>
            </a:r>
            <a:endParaRPr sz="1600"/>
          </a:p>
          <a:p>
            <a:pPr indent="-330200" lvl="0" marL="457200" rtl="0" algn="l">
              <a:spcBef>
                <a:spcPts val="0"/>
              </a:spcBef>
              <a:spcAft>
                <a:spcPts val="0"/>
              </a:spcAft>
              <a:buSzPts val="1600"/>
              <a:buChar char="●"/>
            </a:pPr>
            <a:r>
              <a:rPr lang="en" sz="1600"/>
              <a:t>other key performance indicators of a stock’s health</a:t>
            </a:r>
            <a:endParaRPr sz="1600"/>
          </a:p>
          <a:p>
            <a:pPr indent="0" lvl="0" marL="0" rtl="0" algn="l">
              <a:spcBef>
                <a:spcPts val="1200"/>
              </a:spcBef>
              <a:spcAft>
                <a:spcPts val="1200"/>
              </a:spcAft>
              <a:buNone/>
            </a:pPr>
            <a:r>
              <a:rPr lang="en" sz="1600"/>
              <a:t>The proposed solution and models are possible provided we have good data to work with. Our dataset contains historical pricing information for three high growth stocks (AMZ, NTFX, DPZ) and bitcoin from May 2013 to May 2019.  Also, a basic analysis of returns and visualizations are included.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