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329" r:id="rId3"/>
    <p:sldId id="320" r:id="rId4"/>
    <p:sldId id="330" r:id="rId5"/>
    <p:sldId id="324" r:id="rId6"/>
    <p:sldId id="331" r:id="rId7"/>
    <p:sldId id="325" r:id="rId8"/>
    <p:sldId id="332" r:id="rId9"/>
    <p:sldId id="322" r:id="rId10"/>
  </p:sldIdLst>
  <p:sldSz cx="12192000" cy="6858000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36">
          <p15:clr>
            <a:srgbClr val="A4A3A4"/>
          </p15:clr>
        </p15:guide>
        <p15:guide id="3" pos="5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55" autoAdjust="0"/>
    <p:restoredTop sz="95707" autoAdjust="0"/>
  </p:normalViewPr>
  <p:slideViewPr>
    <p:cSldViewPr snapToGrid="0">
      <p:cViewPr varScale="1">
        <p:scale>
          <a:sx n="90" d="100"/>
          <a:sy n="90" d="100"/>
        </p:scale>
        <p:origin x="1016" y="200"/>
      </p:cViewPr>
      <p:guideLst>
        <p:guide orient="horz" pos="2160"/>
        <p:guide orient="horz" pos="1036"/>
        <p:guide pos="5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224"/>
    </p:cViewPr>
  </p:sorterViewPr>
  <p:notesViewPr>
    <p:cSldViewPr snapToGrid="0">
      <p:cViewPr varScale="1">
        <p:scale>
          <a:sx n="81" d="100"/>
          <a:sy n="81" d="100"/>
        </p:scale>
        <p:origin x="23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C809B4A-00E1-461D-A16C-F6A826A7616F}" type="datetimeFigureOut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52502AA-F0B5-4FDD-84E0-51E4D207804D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0702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054BF5-F88F-40BA-8738-322317161232}" type="datetimeFigureOut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707E48-3301-4FFF-AA67-190B39AAFCB7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91178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4588" y="1882800"/>
            <a:ext cx="5004000" cy="2336400"/>
          </a:xfrm>
        </p:spPr>
        <p:txBody>
          <a:bodyPr tIns="90000" bIns="9000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54588" y="4215600"/>
            <a:ext cx="5004000" cy="133920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8340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6488"/>
            <a:ext cx="121920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Afbeelding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3" r="44934"/>
          <a:stretch>
            <a:fillRect/>
          </a:stretch>
        </p:blipFill>
        <p:spPr bwMode="auto">
          <a:xfrm>
            <a:off x="5638800" y="1588"/>
            <a:ext cx="914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5000" y="2241678"/>
            <a:ext cx="5226050" cy="3944938"/>
          </a:xfrm>
        </p:spPr>
        <p:txBody>
          <a:bodyPr/>
          <a:lstStyle>
            <a:lvl1pPr>
              <a:buClr>
                <a:srgbClr val="A90061"/>
              </a:buClr>
              <a:defRPr/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53199" y="2241678"/>
            <a:ext cx="5004000" cy="3944938"/>
          </a:xfrm>
        </p:spPr>
        <p:txBody>
          <a:bodyPr/>
          <a:lstStyle>
            <a:lvl1pPr>
              <a:buClr>
                <a:srgbClr val="A90061"/>
              </a:buClr>
              <a:defRPr/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9006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8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64F4A-EAA0-4209-B89B-ECEA15CC2D23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9" name="Tijdelijke aanduiding voor voettekst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10" name="Tijdelijke aanduiding voor dia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24108-B0D3-4994-AF13-E3CF4020C94D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476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1" y="2306037"/>
            <a:ext cx="5004000" cy="648000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5001" y="2953738"/>
            <a:ext cx="5004000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3200" y="2306037"/>
            <a:ext cx="5004000" cy="647228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53200" y="2953738"/>
            <a:ext cx="5005388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F33C7-3F6E-42C8-ACC9-D43D2874116F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978D2-BF45-4E1D-8667-7B096167CBAA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671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C4418-E51C-4795-8C76-599A5FC12206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330AE-ECC5-4D92-85DB-06C24A6C1AB3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379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122CD-5D05-43CA-9587-AC0599198628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3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DDF6A-FD39-402D-A0B1-38ACBDB96AE2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7941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3999"/>
          </a:xfrm>
        </p:spPr>
        <p:txBody>
          <a:bodyPr anchor="t" anchorCtr="0"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6554588" y="1052513"/>
            <a:ext cx="5004000" cy="5168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68D24-C656-4064-B2D1-B8F845F65106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41D91-37B1-464A-ADF8-DBF297FCD698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687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>
            <a:normAutofit/>
          </a:bodyPr>
          <a:lstStyle>
            <a:lvl1pPr algn="l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5"/>
            <a:ext cx="5461000" cy="1144098"/>
          </a:xfrm>
        </p:spPr>
        <p:txBody>
          <a:bodyPr lIns="162000" tIns="90000" rIns="90000"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FA51BAC-47C1-4C12-9648-B9A47D9E1734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6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7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7C520BB-10E2-49B7-A3F5-6948572833C8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858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>
            <a:normAutofit/>
          </a:bodyPr>
          <a:lstStyle>
            <a:lvl1pPr algn="l">
              <a:defRPr sz="8000" b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4"/>
            <a:ext cx="5461000" cy="1144099"/>
          </a:xfrm>
        </p:spPr>
        <p:txBody>
          <a:bodyPr lIns="162000" tIns="900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5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AE47F-9164-4C07-98F6-F24277A7AB1C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6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7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6B139-901F-4664-94C9-6E7B559F44D8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3475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 userDrawn="1"/>
        </p:nvSpPr>
        <p:spPr>
          <a:xfrm>
            <a:off x="6096000" y="-1588"/>
            <a:ext cx="6096000" cy="6859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nl-NL" sz="1000" dirty="0">
              <a:solidFill>
                <a:schemeClr val="bg1"/>
              </a:solidFill>
            </a:endParaRPr>
          </a:p>
        </p:txBody>
      </p:sp>
      <p:pic>
        <p:nvPicPr>
          <p:cNvPr id="5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3" r="44934"/>
          <a:stretch>
            <a:fillRect/>
          </a:stretch>
        </p:blipFill>
        <p:spPr bwMode="auto">
          <a:xfrm>
            <a:off x="5638800" y="1588"/>
            <a:ext cx="914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5000" y="2636838"/>
            <a:ext cx="5003799" cy="1584324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6554588" y="1066800"/>
            <a:ext cx="5004000" cy="515461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10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88CCD-6F0D-4340-A6F5-33CB03D48E3C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8" name="Tijdelijke aanduiding voor voettekst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9" name="Tijdelijke aanduiding voor dianumm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B6716-65E6-423D-8136-5D3FA12C7C01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44650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pic>
        <p:nvPicPr>
          <p:cNvPr id="7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3" r="44934"/>
          <a:stretch>
            <a:fillRect/>
          </a:stretch>
        </p:blipFill>
        <p:spPr bwMode="auto">
          <a:xfrm>
            <a:off x="5638800" y="1588"/>
            <a:ext cx="914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4999" y="2636839"/>
            <a:ext cx="5004000" cy="1584324"/>
          </a:xfrm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6553199" y="1052513"/>
            <a:ext cx="5004000" cy="5168900"/>
          </a:xfrm>
        </p:spPr>
        <p:txBody>
          <a:bodyPr anchor="ctr" anchorCtr="0"/>
          <a:lstStyle/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datum 1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EB5F7-BEAC-4797-938C-1D6B24291C9F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9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10" name="Tijdelijke aanduiding voor dianumm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980DD-5CBF-49ED-9632-65FC111677F7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4133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4000"/>
          </a:xfrm>
        </p:spPr>
        <p:txBody>
          <a:bodyPr anchor="t" anchorCtr="0"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afbeelding 16"/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35800 w 6096000"/>
              <a:gd name="connsiteY0" fmla="*/ 0 h 6860381"/>
              <a:gd name="connsiteX1" fmla="*/ 6096000 w 6096000"/>
              <a:gd name="connsiteY1" fmla="*/ 0 h 6860381"/>
              <a:gd name="connsiteX2" fmla="*/ 6096000 w 6096000"/>
              <a:gd name="connsiteY2" fmla="*/ 6860381 h 6860381"/>
              <a:gd name="connsiteX3" fmla="*/ 0 w 6096000"/>
              <a:gd name="connsiteY3" fmla="*/ 6860381 h 6860381"/>
              <a:gd name="connsiteX4" fmla="*/ 0 w 6096000"/>
              <a:gd name="connsiteY4" fmla="*/ 711581 h 6860381"/>
              <a:gd name="connsiteX5" fmla="*/ 235800 w 6096000"/>
              <a:gd name="connsiteY5" fmla="*/ 711581 h 6860381"/>
              <a:gd name="connsiteX6" fmla="*/ 235800 w 6096000"/>
              <a:gd name="connsiteY6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0381">
                <a:moveTo>
                  <a:pt x="235800" y="0"/>
                </a:moveTo>
                <a:lnTo>
                  <a:pt x="6096000" y="0"/>
                </a:lnTo>
                <a:lnTo>
                  <a:pt x="6096000" y="6860381"/>
                </a:lnTo>
                <a:lnTo>
                  <a:pt x="0" y="6860381"/>
                </a:lnTo>
                <a:lnTo>
                  <a:pt x="0" y="711581"/>
                </a:lnTo>
                <a:lnTo>
                  <a:pt x="235800" y="711581"/>
                </a:lnTo>
                <a:lnTo>
                  <a:pt x="235800" y="2381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/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27D01-5021-41EE-87D6-712458E364BC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A8ABA-035A-4F0F-8E53-0BAECFC348D7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79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6488"/>
            <a:ext cx="121920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3" r="44934"/>
          <a:stretch>
            <a:fillRect/>
          </a:stretch>
        </p:blipFill>
        <p:spPr bwMode="auto">
          <a:xfrm>
            <a:off x="5638800" y="1588"/>
            <a:ext cx="914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 spcCol="468000"/>
          <a:lstStyle>
            <a:lvl1pPr>
              <a:buClr>
                <a:srgbClr val="A90061"/>
              </a:buClr>
              <a:defRPr/>
            </a:lvl1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9006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7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F4477-E0A6-466D-B9B0-BBDE049E7617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8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9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EF968-E392-4FDD-9E22-85C570AAF186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7469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k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pic>
        <p:nvPicPr>
          <p:cNvPr id="6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3" r="44934"/>
          <a:stretch>
            <a:fillRect/>
          </a:stretch>
        </p:blipFill>
        <p:spPr bwMode="auto">
          <a:xfrm>
            <a:off x="5638800" y="1588"/>
            <a:ext cx="914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jdelijke aanduiding voor afbeelding 16"/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35800 w 6096000"/>
              <a:gd name="connsiteY0" fmla="*/ 0 h 6860381"/>
              <a:gd name="connsiteX1" fmla="*/ 6096000 w 6096000"/>
              <a:gd name="connsiteY1" fmla="*/ 0 h 6860381"/>
              <a:gd name="connsiteX2" fmla="*/ 6096000 w 6096000"/>
              <a:gd name="connsiteY2" fmla="*/ 6860381 h 6860381"/>
              <a:gd name="connsiteX3" fmla="*/ 0 w 6096000"/>
              <a:gd name="connsiteY3" fmla="*/ 6860381 h 6860381"/>
              <a:gd name="connsiteX4" fmla="*/ 0 w 6096000"/>
              <a:gd name="connsiteY4" fmla="*/ 711581 h 6860381"/>
              <a:gd name="connsiteX5" fmla="*/ 235800 w 6096000"/>
              <a:gd name="connsiteY5" fmla="*/ 711581 h 6860381"/>
              <a:gd name="connsiteX6" fmla="*/ 235800 w 6096000"/>
              <a:gd name="connsiteY6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0381">
                <a:moveTo>
                  <a:pt x="235800" y="0"/>
                </a:moveTo>
                <a:lnTo>
                  <a:pt x="6096000" y="0"/>
                </a:lnTo>
                <a:lnTo>
                  <a:pt x="6096000" y="6860381"/>
                </a:lnTo>
                <a:lnTo>
                  <a:pt x="0" y="6860381"/>
                </a:lnTo>
                <a:lnTo>
                  <a:pt x="0" y="711581"/>
                </a:lnTo>
                <a:lnTo>
                  <a:pt x="235800" y="711581"/>
                </a:lnTo>
                <a:lnTo>
                  <a:pt x="235800" y="2381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/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5"/>
          </p:nvPr>
        </p:nvSpPr>
        <p:spPr>
          <a:xfrm>
            <a:off x="635000" y="2289600"/>
            <a:ext cx="5005388" cy="39354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1051200"/>
            <a:ext cx="5004594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Tijdelijke aanduiding voor datum 19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BCBB5-D293-46F1-821B-AC43FBB45B53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8" name="Tijdelijke aanduiding voor voettekst 20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9" name="Tijdelijke aanduiding voor dianummer 2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068E1-A1F9-4E32-8CD5-CD71D7D32946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480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6"/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35800 w 6096000"/>
              <a:gd name="connsiteY0" fmla="*/ 0 h 6860381"/>
              <a:gd name="connsiteX1" fmla="*/ 6096000 w 6096000"/>
              <a:gd name="connsiteY1" fmla="*/ 0 h 6860381"/>
              <a:gd name="connsiteX2" fmla="*/ 6096000 w 6096000"/>
              <a:gd name="connsiteY2" fmla="*/ 6860381 h 6860381"/>
              <a:gd name="connsiteX3" fmla="*/ 0 w 6096000"/>
              <a:gd name="connsiteY3" fmla="*/ 6860381 h 6860381"/>
              <a:gd name="connsiteX4" fmla="*/ 0 w 6096000"/>
              <a:gd name="connsiteY4" fmla="*/ 711581 h 6860381"/>
              <a:gd name="connsiteX5" fmla="*/ 235800 w 6096000"/>
              <a:gd name="connsiteY5" fmla="*/ 711581 h 6860381"/>
              <a:gd name="connsiteX6" fmla="*/ 235800 w 6096000"/>
              <a:gd name="connsiteY6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0381">
                <a:moveTo>
                  <a:pt x="235800" y="0"/>
                </a:moveTo>
                <a:lnTo>
                  <a:pt x="6096000" y="0"/>
                </a:lnTo>
                <a:lnTo>
                  <a:pt x="6096000" y="6860381"/>
                </a:lnTo>
                <a:lnTo>
                  <a:pt x="0" y="6860381"/>
                </a:lnTo>
                <a:lnTo>
                  <a:pt x="0" y="711581"/>
                </a:lnTo>
                <a:lnTo>
                  <a:pt x="235800" y="711581"/>
                </a:lnTo>
                <a:lnTo>
                  <a:pt x="235800" y="2381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/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6"/>
          </p:nvPr>
        </p:nvSpPr>
        <p:spPr>
          <a:xfrm>
            <a:off x="635000" y="2289600"/>
            <a:ext cx="5003800" cy="393181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1200"/>
            <a:ext cx="5003800" cy="94804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4B656-9B60-4C2A-A6B2-F871B869D32F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811BA-25EB-4BDE-9CF1-75E56BBCBB00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2413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horizonta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 userDrawn="1"/>
        </p:nvSpPr>
        <p:spPr>
          <a:xfrm>
            <a:off x="0" y="0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pic>
        <p:nvPicPr>
          <p:cNvPr id="5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3" r="44934"/>
          <a:stretch>
            <a:fillRect/>
          </a:stretch>
        </p:blipFill>
        <p:spPr bwMode="auto">
          <a:xfrm>
            <a:off x="5638800" y="1588"/>
            <a:ext cx="914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23749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749487"/>
            <a:ext cx="10923588" cy="2471925"/>
          </a:xfrm>
        </p:spPr>
        <p:txBody>
          <a:bodyPr numCol="2" spcCol="468000"/>
          <a:lstStyle/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877C-8DF5-4D75-B750-431858BE9DFF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7" name="Tijdelijke aanduiding voor voettekst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8" name="Tijdelijke aanduiding voor dia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7E3D2-3776-4FF6-AFEA-B1A6E7CDAB22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89625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horizontaal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 userDrawn="1"/>
        </p:nvSpPr>
        <p:spPr>
          <a:xfrm>
            <a:off x="0" y="3430588"/>
            <a:ext cx="12192000" cy="34274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sp>
        <p:nvSpPr>
          <p:cNvPr id="5" name="Rechthoek 4"/>
          <p:cNvSpPr>
            <a:spLocks/>
          </p:cNvSpPr>
          <p:nvPr userDrawn="1"/>
        </p:nvSpPr>
        <p:spPr>
          <a:xfrm>
            <a:off x="5862638" y="6619875"/>
            <a:ext cx="466725" cy="238125"/>
          </a:xfrm>
          <a:prstGeom prst="rect">
            <a:avLst/>
          </a:prstGeom>
          <a:solidFill>
            <a:srgbClr val="1542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23749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749487"/>
            <a:ext cx="10923588" cy="2471925"/>
          </a:xfrm>
        </p:spPr>
        <p:txBody>
          <a:bodyPr numCol="2" spcCol="468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CC368-B6AC-413F-A475-D6899B332AD2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7" name="Tijdelijke aanduiding voor voettekst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8" name="Tijdelijke aanduiding voor dia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4AB58-A399-445D-9516-50862328C55F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73208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noFill/>
        </p:spPr>
        <p:txBody>
          <a:bodyPr wrap="square" lIns="720000" tIns="1152000">
            <a:noAutofit/>
          </a:bodyPr>
          <a:lstStyle>
            <a:lvl1pPr>
              <a:buClr>
                <a:schemeClr val="bg2"/>
              </a:buCl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5" y="3888000"/>
            <a:ext cx="5004595" cy="2333413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6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4588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C834C22-F9C3-4BEA-8A1A-D138E74C3A2A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7" name="Tijdelijke aanduiding voor voettekst 10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8" name="Tijdelijke aanduiding voor dianumm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6A06B2-FE0E-433A-92ED-1D9BD9AC889E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5050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noFill/>
        </p:spPr>
        <p:txBody>
          <a:bodyPr wrap="square" lIns="720000" tIns="1152000">
            <a:noAutofit/>
          </a:bodyPr>
          <a:lstStyle/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3199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3888000"/>
            <a:ext cx="5004594" cy="2333413"/>
          </a:xfrm>
        </p:spPr>
        <p:txBody>
          <a:bodyPr anchor="t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CB493-C9FA-45A0-B5C1-F3AB38A3CC72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D1506-D291-4444-B5F9-70F714464060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6542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kleur zonder tite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noFill/>
        </p:spPr>
        <p:txBody>
          <a:bodyPr wrap="square" lIns="720000" tIns="1152000">
            <a:noAutofit/>
          </a:bodyPr>
          <a:lstStyle>
            <a:lvl1pP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727AC9A-BAAE-4BC4-ADB4-46A3243E82A4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5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6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51E58A-BDA6-4270-9137-68D9DA2488EE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3877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wit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noFill/>
        </p:spPr>
        <p:txBody>
          <a:bodyPr wrap="square" lIns="720000" tIns="1152000">
            <a:noAutofit/>
          </a:bodyPr>
          <a:lstStyle/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16544-1687-42B7-9301-D355076A63B9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C845C-D578-4D4A-A127-DEE06213F0E3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44106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 tite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/>
          </p:nvPr>
        </p:nvSpPr>
        <p:spPr>
          <a:xfrm>
            <a:off x="0" y="3427413"/>
            <a:ext cx="12192000" cy="3430587"/>
          </a:xfrm>
          <a:prstGeom prst="rect">
            <a:avLst/>
          </a:prstGeom>
          <a:noFill/>
        </p:spPr>
        <p:txBody>
          <a:bodyPr wrap="square" lIns="612000">
            <a:noAutofit/>
          </a:bodyPr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00" y="1051200"/>
            <a:ext cx="10924382" cy="94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datum 12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6CC4E-3073-4D57-A3E0-361B8F2ADCEB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5" name="Tijdelijke aanduiding voor voettekst 1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6" name="Tijdelijke aanduiding voor dianumm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937C6-FBAA-4873-8B06-E261DEE4E771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6231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/>
          </p:nvPr>
        </p:nvSpPr>
        <p:spPr>
          <a:xfrm>
            <a:off x="0" y="3427413"/>
            <a:ext cx="12192000" cy="3430587"/>
          </a:xfrm>
          <a:prstGeom prst="rect">
            <a:avLst/>
          </a:prstGeom>
          <a:noFill/>
        </p:spPr>
        <p:txBody>
          <a:bodyPr wrap="square" lIns="612000">
            <a:noAutofit/>
          </a:bodyPr>
          <a:lstStyle/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4206" y="1051200"/>
            <a:ext cx="10924382" cy="94680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datum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2450D-8211-4567-9488-AE11CA23FFE2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5" name="Tijdelijke aanduiding voor voet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6" name="Tijdelijke aanduiding voor dia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B1556-0BFE-445B-BEE2-25DF21556EE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2338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pic>
        <p:nvPicPr>
          <p:cNvPr id="7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12198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Afbeelding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:\Communicatie\Mediabestanden (foto, video, huisstijl etc)\Huisstijl\Logo's Inspectie van het Onderwijs\Logo's\OCW_IO_Logo_pres_diap_nl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12192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jdelijke aanduiding voor tekst 16"/>
          <p:cNvSpPr>
            <a:spLocks noGrp="1"/>
          </p:cNvSpPr>
          <p:nvPr>
            <p:ph type="body" sz="quarter" idx="2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7" name="Titel 1"/>
          <p:cNvSpPr>
            <a:spLocks noGrp="1"/>
          </p:cNvSpPr>
          <p:nvPr>
            <p:ph type="ctrTitle"/>
          </p:nvPr>
        </p:nvSpPr>
        <p:spPr>
          <a:xfrm>
            <a:off x="6553200" y="1885467"/>
            <a:ext cx="5004000" cy="2336400"/>
          </a:xfrm>
        </p:spPr>
        <p:txBody>
          <a:bodyPr tIns="90000" bIns="9000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8" name="Ondertitel 2"/>
          <p:cNvSpPr>
            <a:spLocks noGrp="1"/>
          </p:cNvSpPr>
          <p:nvPr>
            <p:ph type="subTitle" idx="1"/>
          </p:nvPr>
        </p:nvSpPr>
        <p:spPr>
          <a:xfrm>
            <a:off x="6553200" y="4218267"/>
            <a:ext cx="5004000" cy="1613786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21" name="Tijdelijke aanduiding voor afbeelding 22"/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6099175" cy="6858000"/>
          </a:xfrm>
          <a:custGeom>
            <a:avLst/>
            <a:gdLst>
              <a:gd name="connsiteX0" fmla="*/ 0 w 6099175"/>
              <a:gd name="connsiteY0" fmla="*/ 0 h 6858000"/>
              <a:gd name="connsiteX1" fmla="*/ 5782375 w 6099175"/>
              <a:gd name="connsiteY1" fmla="*/ 0 h 6858000"/>
              <a:gd name="connsiteX2" fmla="*/ 5782375 w 6099175"/>
              <a:gd name="connsiteY2" fmla="*/ 1278000 h 6858000"/>
              <a:gd name="connsiteX3" fmla="*/ 6099175 w 6099175"/>
              <a:gd name="connsiteY3" fmla="*/ 1278000 h 6858000"/>
              <a:gd name="connsiteX4" fmla="*/ 6099175 w 6099175"/>
              <a:gd name="connsiteY4" fmla="*/ 6858000 h 6858000"/>
              <a:gd name="connsiteX5" fmla="*/ 0 w 60991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9175" h="6858000">
                <a:moveTo>
                  <a:pt x="0" y="0"/>
                </a:moveTo>
                <a:lnTo>
                  <a:pt x="5782375" y="0"/>
                </a:lnTo>
                <a:lnTo>
                  <a:pt x="5782375" y="1278000"/>
                </a:lnTo>
                <a:lnTo>
                  <a:pt x="6099175" y="1278000"/>
                </a:lnTo>
                <a:lnTo>
                  <a:pt x="6099175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612000" anchor="ctr" anchorCtr="0">
            <a:noAutofit/>
          </a:bodyPr>
          <a:lstStyle/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0" name="Tijdelijke aanduiding voor datum 10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E48E5-59B6-4940-8DDA-B92D84063171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11" name="Tijdelijke aanduiding voor voettekst 1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12" name="Tijdelijke aanduiding voor dianummer 1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C3FBD1-374E-4AFB-81D2-90DA911D5724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865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0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5153776"/>
            <a:ext cx="12192000" cy="576000"/>
          </a:xfrm>
          <a:solidFill>
            <a:schemeClr val="tx2"/>
          </a:solidFill>
        </p:spPr>
        <p:txBody>
          <a:bodyPr lIns="756000" anchor="ctr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0" y="5825413"/>
            <a:ext cx="12192000" cy="396000"/>
          </a:xfrm>
          <a:solidFill>
            <a:schemeClr val="bg1"/>
          </a:solidFill>
        </p:spPr>
        <p:txBody>
          <a:bodyPr lIns="756000" anchor="ctr" anchorCtr="0"/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0103505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35000" y="2276475"/>
            <a:ext cx="10923588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D5E7E-C6A2-453C-A551-649A9F1BDE7D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BCD5C-5186-4249-9CEC-3373DFAFB318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80834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7958859" y="2276475"/>
            <a:ext cx="3600000" cy="3937000"/>
          </a:xfrm>
        </p:spPr>
        <p:txBody>
          <a:bodyPr/>
          <a:lstStyle>
            <a:lvl1pPr marL="0" indent="0">
              <a:buNone/>
              <a:defRPr sz="2000"/>
            </a:lvl1pPr>
            <a:lvl2pPr marL="313200" indent="0">
              <a:buNone/>
              <a:defRPr sz="1800"/>
            </a:lvl2pPr>
            <a:lvl3pPr marL="630000" indent="0">
              <a:buNone/>
              <a:defRPr sz="1600"/>
            </a:lvl3pPr>
            <a:lvl4pPr marL="943200" indent="0">
              <a:buNone/>
              <a:defRPr sz="1600"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5"/>
          </p:nvPr>
        </p:nvSpPr>
        <p:spPr>
          <a:xfrm>
            <a:off x="635000" y="2276475"/>
            <a:ext cx="7178964" cy="39449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112E4-989E-4FF5-A38E-414B6F01F3A2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A1C8A-1EC0-4928-9C68-83F95C3220AF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4993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pic>
        <p:nvPicPr>
          <p:cNvPr id="6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3" r="44934"/>
          <a:stretch>
            <a:fillRect/>
          </a:stretch>
        </p:blipFill>
        <p:spPr bwMode="auto">
          <a:xfrm>
            <a:off x="5638800" y="1588"/>
            <a:ext cx="914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jdelijke aanduiding voor tekst 9"/>
          <p:cNvSpPr>
            <a:spLocks noGrp="1"/>
          </p:cNvSpPr>
          <p:nvPr>
            <p:ph type="body" sz="quarter" idx="14"/>
          </p:nvPr>
        </p:nvSpPr>
        <p:spPr>
          <a:xfrm>
            <a:off x="6550024" y="2289599"/>
            <a:ext cx="5004000" cy="3931813"/>
          </a:xfrm>
        </p:spPr>
        <p:txBody>
          <a:bodyPr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0024" y="1051200"/>
            <a:ext cx="5004000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9"/>
          </p:nvPr>
        </p:nvSpPr>
        <p:spPr>
          <a:xfrm>
            <a:off x="635000" y="1066799"/>
            <a:ext cx="5003800" cy="5154613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F9ECD-886C-454A-ADE5-F52C9A87D842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8" name="Tijdelijke aanduiding voor voettekst 14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11" name="Tijdelijke aanduiding voor dianummer 1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C25BF-0A11-4EBE-BF3C-D3EC2C2FF2C7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59628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875617"/>
            <a:ext cx="10923588" cy="1551796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5156753" y="3846022"/>
            <a:ext cx="4680000" cy="691884"/>
          </a:xfrm>
        </p:spPr>
        <p:txBody>
          <a:bodyPr numCol="1" spcCol="180000" anchor="ctr" anchorCtr="0"/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/>
          </p:nvPr>
        </p:nvSpPr>
        <p:spPr>
          <a:xfrm>
            <a:off x="5156753" y="4639509"/>
            <a:ext cx="4680000" cy="691884"/>
          </a:xfrm>
        </p:spPr>
        <p:txBody>
          <a:bodyPr numCol="1" spcCol="180000" anchor="ctr" anchorCtr="0"/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/>
          </p:nvPr>
        </p:nvSpPr>
        <p:spPr>
          <a:xfrm>
            <a:off x="5156753" y="5405528"/>
            <a:ext cx="4680000" cy="691884"/>
          </a:xfrm>
        </p:spPr>
        <p:txBody>
          <a:bodyPr numCol="1" spcCol="180000" anchor="ctr" anchorCtr="0"/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4544781" y="3921366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4544781" y="4707382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4544781" y="5480872"/>
            <a:ext cx="541203" cy="540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1" name="Tijdelijke aanduiding voor datum 6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A7240-E4FC-4056-8A79-3F6C171A07E2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12" name="Tijdelijke aanduiding voor voettekst 7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13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315F8-8D2A-45D8-9F9F-0928D5782E8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2586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2565400"/>
            <a:ext cx="5003800" cy="17272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7176285" y="2286000"/>
            <a:ext cx="4382303" cy="691884"/>
          </a:xfrm>
        </p:spPr>
        <p:txBody>
          <a:bodyPr numCol="1" spcCol="180000" anchor="ctr" anchorCtr="0"/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/>
          </p:nvPr>
        </p:nvSpPr>
        <p:spPr>
          <a:xfrm>
            <a:off x="7176285" y="3079487"/>
            <a:ext cx="4382303" cy="691884"/>
          </a:xfrm>
        </p:spPr>
        <p:txBody>
          <a:bodyPr numCol="1" spcCol="180000" anchor="ctr" anchorCtr="0"/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/>
          </p:nvPr>
        </p:nvSpPr>
        <p:spPr>
          <a:xfrm>
            <a:off x="7176285" y="3845506"/>
            <a:ext cx="4382303" cy="691884"/>
          </a:xfrm>
        </p:spPr>
        <p:txBody>
          <a:bodyPr numCol="1" spcCol="180000" anchor="ctr" anchorCtr="0"/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6564313" y="2361344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6564313" y="3147360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6564313" y="3920850"/>
            <a:ext cx="541203" cy="540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1" name="Tijdelijke aanduiding voor datum 6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D88B8-8400-4C7E-B303-80A47A38823A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12" name="Tijdelijke aanduiding voor voettekst 7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13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41F0-E5BA-4B61-99C3-E24CF2CEC01C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53475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875617"/>
            <a:ext cx="10923588" cy="1551795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4224313" y="3846022"/>
            <a:ext cx="4680000" cy="691884"/>
          </a:xfrm>
        </p:spPr>
        <p:txBody>
          <a:bodyPr numCol="1" spcCol="180000" anchor="ctr" anchorCtr="0"/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/>
          </p:nvPr>
        </p:nvSpPr>
        <p:spPr>
          <a:xfrm>
            <a:off x="4224313" y="4639509"/>
            <a:ext cx="4680000" cy="691884"/>
          </a:xfrm>
        </p:spPr>
        <p:txBody>
          <a:bodyPr numCol="1" spcCol="180000" anchor="ctr" anchorCtr="0"/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/>
          </p:nvPr>
        </p:nvSpPr>
        <p:spPr>
          <a:xfrm>
            <a:off x="4224313" y="5405528"/>
            <a:ext cx="4680000" cy="691884"/>
          </a:xfrm>
        </p:spPr>
        <p:txBody>
          <a:bodyPr numCol="1" spcCol="180000" anchor="ctr" anchorCtr="0"/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3612341" y="3921366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3612341" y="4707382"/>
            <a:ext cx="541203" cy="5400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3612341" y="5480872"/>
            <a:ext cx="541203" cy="540000"/>
          </a:xfrm>
          <a:blipFill>
            <a:blip r:embed="rId6"/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2B2978-FE4F-4581-921F-AD6072F3DB2C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11" name="Tijdelijke aanduiding voor voettekst 6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12" name="Tijdelijke aanduiding voor dianummer 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6886EF9-0DAB-49D4-BA9A-3CC5EE38F7B5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3800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fbeelding horizonta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4682" y="3427412"/>
            <a:ext cx="10923906" cy="1726479"/>
          </a:xfrm>
        </p:spPr>
        <p:txBody>
          <a:bodyPr lIns="57600" tIns="90000" bIns="90000">
            <a:norm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34682" y="5162400"/>
            <a:ext cx="10923906" cy="664319"/>
          </a:xfrm>
        </p:spPr>
        <p:txBody>
          <a:bodyPr lIns="72000" tIns="900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0"/>
          </p:nvPr>
        </p:nvSpPr>
        <p:spPr>
          <a:xfrm>
            <a:off x="633412" y="5829386"/>
            <a:ext cx="513873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2" name="Tijdelijke aanduiding voor afbeelding 12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192000" cy="3427413"/>
          </a:xfrm>
          <a:custGeom>
            <a:avLst/>
            <a:gdLst>
              <a:gd name="connsiteX0" fmla="*/ 5779200 w 12192000"/>
              <a:gd name="connsiteY0" fmla="*/ 1 h 3427413"/>
              <a:gd name="connsiteX1" fmla="*/ 5779200 w 12192000"/>
              <a:gd name="connsiteY1" fmla="*/ 1278001 h 3427413"/>
              <a:gd name="connsiteX2" fmla="*/ 6412800 w 12192000"/>
              <a:gd name="connsiteY2" fmla="*/ 1278001 h 3427413"/>
              <a:gd name="connsiteX3" fmla="*/ 6412800 w 12192000"/>
              <a:gd name="connsiteY3" fmla="*/ 1 h 3427413"/>
              <a:gd name="connsiteX4" fmla="*/ 0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5779200" y="1"/>
                </a:moveTo>
                <a:lnTo>
                  <a:pt x="5779200" y="1278001"/>
                </a:lnTo>
                <a:lnTo>
                  <a:pt x="6412800" y="1278001"/>
                </a:lnTo>
                <a:lnTo>
                  <a:pt x="6412800" y="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noFill/>
        </p:spPr>
        <p:txBody>
          <a:bodyPr wrap="square" lIns="612000" anchor="ctr" anchorCtr="0">
            <a:noAutofit/>
          </a:bodyPr>
          <a:lstStyle>
            <a:lvl1pPr>
              <a:defRPr lang="nl-NL" dirty="0"/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84B36DB-0033-4ABC-980D-FBEC4A00D1CB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8" name="Tijdelijke aanduiding voor voettekst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9" name="Tijdelijke aanduiding voor dianumm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88C3BC9-CDD7-4A15-8165-73BD89315B72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5368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pic>
        <p:nvPicPr>
          <p:cNvPr id="6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12198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Afbeelding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Ondertitel 2"/>
          <p:cNvSpPr>
            <a:spLocks noGrp="1"/>
          </p:cNvSpPr>
          <p:nvPr>
            <p:ph type="subTitle" idx="1"/>
          </p:nvPr>
        </p:nvSpPr>
        <p:spPr>
          <a:xfrm>
            <a:off x="6556176" y="3427413"/>
            <a:ext cx="5004000" cy="240464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25" name="Tijdelijke aanduiding voor tekst 16"/>
          <p:cNvSpPr>
            <a:spLocks noGrp="1"/>
          </p:cNvSpPr>
          <p:nvPr>
            <p:ph type="body" sz="quarter" idx="2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554588" y="2024063"/>
            <a:ext cx="5004000" cy="1403350"/>
          </a:xfrm>
        </p:spPr>
        <p:txBody>
          <a:bodyPr tIns="90000" bIns="9000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8" name="Tijdelijke aanduiding voor datum 17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32BA8-E38A-4A78-A459-3E07F3115B33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9" name="Tijdelijke aanduiding voor voettekst 18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10" name="Tijdelijke aanduiding voor dianummer 1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6C11B-D2EC-4C59-AB55-359D89875E75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32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0" y="0"/>
            <a:ext cx="12192000" cy="34274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pic>
        <p:nvPicPr>
          <p:cNvPr id="6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12198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Afbeelding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879600"/>
            <a:ext cx="10923588" cy="1547813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635000" y="3749487"/>
            <a:ext cx="10925176" cy="2077232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0"/>
          </p:nvPr>
        </p:nvSpPr>
        <p:spPr>
          <a:xfrm>
            <a:off x="633412" y="5829386"/>
            <a:ext cx="500538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ijdelijke aanduiding voor datum 1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5D393-808B-43BA-B296-40F500909239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11" name="Tijdelijke aanduiding voor voettekst 1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12" name="Tijdelijke aanduiding voor dianummer 1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5031-ABB2-4966-B1CF-B7D75D1356D9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215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pic>
        <p:nvPicPr>
          <p:cNvPr id="19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3" r="44934"/>
          <a:stretch>
            <a:fillRect/>
          </a:stretch>
        </p:blipFill>
        <p:spPr bwMode="auto">
          <a:xfrm>
            <a:off x="5638800" y="1588"/>
            <a:ext cx="914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4999" y="2636838"/>
            <a:ext cx="5003801" cy="1584325"/>
          </a:xfrm>
        </p:spPr>
        <p:txBody>
          <a:bodyPr anchor="ctr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5"/>
          </p:nvPr>
        </p:nvSpPr>
        <p:spPr>
          <a:xfrm>
            <a:off x="7791732" y="916926"/>
            <a:ext cx="3766856" cy="817562"/>
          </a:xfrm>
        </p:spPr>
        <p:txBody>
          <a:bodyPr anchor="b" anchorCtr="0"/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16"/>
          </p:nvPr>
        </p:nvSpPr>
        <p:spPr>
          <a:xfrm>
            <a:off x="7791732" y="2061911"/>
            <a:ext cx="3766856" cy="817562"/>
          </a:xfrm>
        </p:spPr>
        <p:txBody>
          <a:bodyPr anchor="b" anchorCtr="0"/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7791732" y="3211200"/>
            <a:ext cx="3766856" cy="817562"/>
          </a:xfrm>
        </p:spPr>
        <p:txBody>
          <a:bodyPr anchor="b" anchorCtr="0"/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6" name="Tijdelijke aanduiding voor tekst 4"/>
          <p:cNvSpPr>
            <a:spLocks noGrp="1"/>
          </p:cNvSpPr>
          <p:nvPr>
            <p:ph type="body" sz="quarter" idx="18"/>
          </p:nvPr>
        </p:nvSpPr>
        <p:spPr>
          <a:xfrm>
            <a:off x="7791732" y="4352400"/>
            <a:ext cx="3766856" cy="817562"/>
          </a:xfrm>
        </p:spPr>
        <p:txBody>
          <a:bodyPr anchor="b" anchorCtr="0"/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7" name="Tijdelijke aanduiding voor tekst 4"/>
          <p:cNvSpPr>
            <a:spLocks noGrp="1"/>
          </p:cNvSpPr>
          <p:nvPr>
            <p:ph type="body" sz="quarter" idx="19"/>
          </p:nvPr>
        </p:nvSpPr>
        <p:spPr>
          <a:xfrm>
            <a:off x="7791732" y="5497200"/>
            <a:ext cx="3766856" cy="817562"/>
          </a:xfrm>
        </p:spPr>
        <p:txBody>
          <a:bodyPr anchor="b" anchorCtr="0"/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2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6418727" y="998445"/>
            <a:ext cx="1373005" cy="817563"/>
          </a:xfrm>
        </p:spPr>
        <p:txBody>
          <a:bodyPr bIns="46800" anchor="b" anchorCtr="0"/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3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6418727" y="2143674"/>
            <a:ext cx="1373005" cy="817563"/>
          </a:xfrm>
        </p:spPr>
        <p:txBody>
          <a:bodyPr bIns="46800" anchor="b" anchorCtr="0"/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4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6418727" y="3288903"/>
            <a:ext cx="1373005" cy="817563"/>
          </a:xfrm>
        </p:spPr>
        <p:txBody>
          <a:bodyPr bIns="46800" anchor="b" anchorCtr="0"/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5" name="Tijdelijke aanduiding voor tekst 2"/>
          <p:cNvSpPr>
            <a:spLocks noGrp="1"/>
          </p:cNvSpPr>
          <p:nvPr>
            <p:ph type="body" sz="quarter" idx="13"/>
          </p:nvPr>
        </p:nvSpPr>
        <p:spPr>
          <a:xfrm>
            <a:off x="6418727" y="4434132"/>
            <a:ext cx="1373005" cy="817563"/>
          </a:xfrm>
        </p:spPr>
        <p:txBody>
          <a:bodyPr bIns="46800" anchor="b" anchorCtr="0"/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6418727" y="5579361"/>
            <a:ext cx="1373005" cy="817563"/>
          </a:xfrm>
        </p:spPr>
        <p:txBody>
          <a:bodyPr bIns="46800" anchor="b" anchorCtr="0"/>
          <a:lstStyle>
            <a:lvl1pPr marL="0" indent="0" algn="r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1" name="Tijdelijke aanduiding voor datum 4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81F3B-5142-47D8-8F3D-A43502038071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27" name="Tijdelijke aanduiding voor voettekst 8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28" name="Tijdelijke aanduiding voor dianummer 1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49F33-4F01-4809-8986-1950B16069E1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636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pic>
        <p:nvPicPr>
          <p:cNvPr id="7" name="Picture 2" descr="I:\Communicatie\Mediabestanden (foto, video, huisstijl etc)\Huisstijl\Logo's Inspectie van het Onderwijs\Logo's\OCW_IO_Logo_pres_diap_n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121920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jdelijke aanduiding voor afbeelding 11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098577" cy="6858000"/>
          </a:xfrm>
          <a:custGeom>
            <a:avLst/>
            <a:gdLst>
              <a:gd name="connsiteX0" fmla="*/ 0 w 6098242"/>
              <a:gd name="connsiteY0" fmla="*/ 0 h 6858000"/>
              <a:gd name="connsiteX1" fmla="*/ 5860200 w 6098242"/>
              <a:gd name="connsiteY1" fmla="*/ 0 h 6858000"/>
              <a:gd name="connsiteX2" fmla="*/ 5860200 w 6098242"/>
              <a:gd name="connsiteY2" fmla="*/ 712800 h 6858000"/>
              <a:gd name="connsiteX3" fmla="*/ 6098242 w 6098242"/>
              <a:gd name="connsiteY3" fmla="*/ 712800 h 6858000"/>
              <a:gd name="connsiteX4" fmla="*/ 6098242 w 6098242"/>
              <a:gd name="connsiteY4" fmla="*/ 6858000 h 6858000"/>
              <a:gd name="connsiteX5" fmla="*/ 0 w 6098242"/>
              <a:gd name="connsiteY5" fmla="*/ 6858000 h 6858000"/>
              <a:gd name="connsiteX0" fmla="*/ 0 w 6098242"/>
              <a:gd name="connsiteY0" fmla="*/ 0 h 6858000"/>
              <a:gd name="connsiteX1" fmla="*/ 5860200 w 6098242"/>
              <a:gd name="connsiteY1" fmla="*/ 0 h 6858000"/>
              <a:gd name="connsiteX2" fmla="*/ 5769584 w 6098242"/>
              <a:gd name="connsiteY2" fmla="*/ 1289449 h 6858000"/>
              <a:gd name="connsiteX3" fmla="*/ 6098242 w 6098242"/>
              <a:gd name="connsiteY3" fmla="*/ 712800 h 6858000"/>
              <a:gd name="connsiteX4" fmla="*/ 6098242 w 6098242"/>
              <a:gd name="connsiteY4" fmla="*/ 6858000 h 6858000"/>
              <a:gd name="connsiteX5" fmla="*/ 0 w 6098242"/>
              <a:gd name="connsiteY5" fmla="*/ 6858000 h 6858000"/>
              <a:gd name="connsiteX6" fmla="*/ 0 w 6098242"/>
              <a:gd name="connsiteY6" fmla="*/ 0 h 6858000"/>
              <a:gd name="connsiteX0" fmla="*/ 0 w 6098242"/>
              <a:gd name="connsiteY0" fmla="*/ 0 h 6858000"/>
              <a:gd name="connsiteX1" fmla="*/ 5769583 w 6098242"/>
              <a:gd name="connsiteY1" fmla="*/ 8238 h 6858000"/>
              <a:gd name="connsiteX2" fmla="*/ 5769584 w 6098242"/>
              <a:gd name="connsiteY2" fmla="*/ 1289449 h 6858000"/>
              <a:gd name="connsiteX3" fmla="*/ 6098242 w 6098242"/>
              <a:gd name="connsiteY3" fmla="*/ 712800 h 6858000"/>
              <a:gd name="connsiteX4" fmla="*/ 6098242 w 6098242"/>
              <a:gd name="connsiteY4" fmla="*/ 6858000 h 6858000"/>
              <a:gd name="connsiteX5" fmla="*/ 0 w 6098242"/>
              <a:gd name="connsiteY5" fmla="*/ 6858000 h 6858000"/>
              <a:gd name="connsiteX6" fmla="*/ 0 w 6098242"/>
              <a:gd name="connsiteY6" fmla="*/ 0 h 6858000"/>
              <a:gd name="connsiteX0" fmla="*/ 0 w 6098242"/>
              <a:gd name="connsiteY0" fmla="*/ 0 h 6858000"/>
              <a:gd name="connsiteX1" fmla="*/ 5769583 w 6098242"/>
              <a:gd name="connsiteY1" fmla="*/ 8238 h 6858000"/>
              <a:gd name="connsiteX2" fmla="*/ 5769584 w 6098242"/>
              <a:gd name="connsiteY2" fmla="*/ 1289449 h 6858000"/>
              <a:gd name="connsiteX3" fmla="*/ 6065291 w 6098242"/>
              <a:gd name="connsiteY3" fmla="*/ 1281211 h 6858000"/>
              <a:gd name="connsiteX4" fmla="*/ 6098242 w 6098242"/>
              <a:gd name="connsiteY4" fmla="*/ 6858000 h 6858000"/>
              <a:gd name="connsiteX5" fmla="*/ 0 w 6098242"/>
              <a:gd name="connsiteY5" fmla="*/ 6858000 h 6858000"/>
              <a:gd name="connsiteX6" fmla="*/ 0 w 6098242"/>
              <a:gd name="connsiteY6" fmla="*/ 0 h 6858000"/>
              <a:gd name="connsiteX0" fmla="*/ 0 w 6098242"/>
              <a:gd name="connsiteY0" fmla="*/ 0 h 6858000"/>
              <a:gd name="connsiteX1" fmla="*/ 5769583 w 6098242"/>
              <a:gd name="connsiteY1" fmla="*/ 8238 h 6858000"/>
              <a:gd name="connsiteX2" fmla="*/ 5777822 w 6098242"/>
              <a:gd name="connsiteY2" fmla="*/ 1264735 h 6858000"/>
              <a:gd name="connsiteX3" fmla="*/ 6065291 w 6098242"/>
              <a:gd name="connsiteY3" fmla="*/ 1281211 h 6858000"/>
              <a:gd name="connsiteX4" fmla="*/ 6098242 w 6098242"/>
              <a:gd name="connsiteY4" fmla="*/ 6858000 h 6858000"/>
              <a:gd name="connsiteX5" fmla="*/ 0 w 6098242"/>
              <a:gd name="connsiteY5" fmla="*/ 6858000 h 6858000"/>
              <a:gd name="connsiteX6" fmla="*/ 0 w 6098242"/>
              <a:gd name="connsiteY6" fmla="*/ 0 h 6858000"/>
              <a:gd name="connsiteX0" fmla="*/ 0 w 6106112"/>
              <a:gd name="connsiteY0" fmla="*/ 0 h 6858000"/>
              <a:gd name="connsiteX1" fmla="*/ 5769583 w 6106112"/>
              <a:gd name="connsiteY1" fmla="*/ 8238 h 6858000"/>
              <a:gd name="connsiteX2" fmla="*/ 5777822 w 6106112"/>
              <a:gd name="connsiteY2" fmla="*/ 1264735 h 6858000"/>
              <a:gd name="connsiteX3" fmla="*/ 6106112 w 6106112"/>
              <a:gd name="connsiteY3" fmla="*/ 1264882 h 6858000"/>
              <a:gd name="connsiteX4" fmla="*/ 6098242 w 6106112"/>
              <a:gd name="connsiteY4" fmla="*/ 6858000 h 6858000"/>
              <a:gd name="connsiteX5" fmla="*/ 0 w 6106112"/>
              <a:gd name="connsiteY5" fmla="*/ 6858000 h 6858000"/>
              <a:gd name="connsiteX6" fmla="*/ 0 w 6106112"/>
              <a:gd name="connsiteY6" fmla="*/ 0 h 6858000"/>
              <a:gd name="connsiteX0" fmla="*/ 0 w 6098577"/>
              <a:gd name="connsiteY0" fmla="*/ 0 h 6858000"/>
              <a:gd name="connsiteX1" fmla="*/ 5769583 w 6098577"/>
              <a:gd name="connsiteY1" fmla="*/ 8238 h 6858000"/>
              <a:gd name="connsiteX2" fmla="*/ 5777822 w 6098577"/>
              <a:gd name="connsiteY2" fmla="*/ 1264735 h 6858000"/>
              <a:gd name="connsiteX3" fmla="*/ 6089783 w 6098577"/>
              <a:gd name="connsiteY3" fmla="*/ 1281211 h 6858000"/>
              <a:gd name="connsiteX4" fmla="*/ 6098242 w 6098577"/>
              <a:gd name="connsiteY4" fmla="*/ 6858000 h 6858000"/>
              <a:gd name="connsiteX5" fmla="*/ 0 w 6098577"/>
              <a:gd name="connsiteY5" fmla="*/ 6858000 h 6858000"/>
              <a:gd name="connsiteX6" fmla="*/ 0 w 6098577"/>
              <a:gd name="connsiteY6" fmla="*/ 0 h 6858000"/>
              <a:gd name="connsiteX0" fmla="*/ 0 w 6098577"/>
              <a:gd name="connsiteY0" fmla="*/ 0 h 6858000"/>
              <a:gd name="connsiteX1" fmla="*/ 5769583 w 6098577"/>
              <a:gd name="connsiteY1" fmla="*/ 8238 h 6858000"/>
              <a:gd name="connsiteX2" fmla="*/ 5777822 w 6098577"/>
              <a:gd name="connsiteY2" fmla="*/ 1297392 h 6858000"/>
              <a:gd name="connsiteX3" fmla="*/ 6089783 w 6098577"/>
              <a:gd name="connsiteY3" fmla="*/ 1281211 h 6858000"/>
              <a:gd name="connsiteX4" fmla="*/ 6098242 w 6098577"/>
              <a:gd name="connsiteY4" fmla="*/ 6858000 h 6858000"/>
              <a:gd name="connsiteX5" fmla="*/ 0 w 6098577"/>
              <a:gd name="connsiteY5" fmla="*/ 6858000 h 6858000"/>
              <a:gd name="connsiteX6" fmla="*/ 0 w 6098577"/>
              <a:gd name="connsiteY6" fmla="*/ 0 h 6858000"/>
              <a:gd name="connsiteX0" fmla="*/ 0 w 6098577"/>
              <a:gd name="connsiteY0" fmla="*/ 0 h 6858000"/>
              <a:gd name="connsiteX1" fmla="*/ 5769583 w 6098577"/>
              <a:gd name="connsiteY1" fmla="*/ 8238 h 6858000"/>
              <a:gd name="connsiteX2" fmla="*/ 5777822 w 6098577"/>
              <a:gd name="connsiteY2" fmla="*/ 1272900 h 6858000"/>
              <a:gd name="connsiteX3" fmla="*/ 6089783 w 6098577"/>
              <a:gd name="connsiteY3" fmla="*/ 1281211 h 6858000"/>
              <a:gd name="connsiteX4" fmla="*/ 6098242 w 6098577"/>
              <a:gd name="connsiteY4" fmla="*/ 6858000 h 6858000"/>
              <a:gd name="connsiteX5" fmla="*/ 0 w 6098577"/>
              <a:gd name="connsiteY5" fmla="*/ 6858000 h 6858000"/>
              <a:gd name="connsiteX6" fmla="*/ 0 w 6098577"/>
              <a:gd name="connsiteY6" fmla="*/ 0 h 6858000"/>
              <a:gd name="connsiteX0" fmla="*/ 0 w 6098577"/>
              <a:gd name="connsiteY0" fmla="*/ 0 h 6858000"/>
              <a:gd name="connsiteX1" fmla="*/ 5769583 w 6098577"/>
              <a:gd name="connsiteY1" fmla="*/ 8238 h 6858000"/>
              <a:gd name="connsiteX2" fmla="*/ 5777822 w 6098577"/>
              <a:gd name="connsiteY2" fmla="*/ 1272900 h 6858000"/>
              <a:gd name="connsiteX3" fmla="*/ 6089783 w 6098577"/>
              <a:gd name="connsiteY3" fmla="*/ 1281211 h 6858000"/>
              <a:gd name="connsiteX4" fmla="*/ 6098242 w 6098577"/>
              <a:gd name="connsiteY4" fmla="*/ 6858000 h 6858000"/>
              <a:gd name="connsiteX5" fmla="*/ 0 w 6098577"/>
              <a:gd name="connsiteY5" fmla="*/ 6858000 h 6858000"/>
              <a:gd name="connsiteX6" fmla="*/ 0 w 6098577"/>
              <a:gd name="connsiteY6" fmla="*/ 0 h 6858000"/>
              <a:gd name="connsiteX0" fmla="*/ 0 w 6098577"/>
              <a:gd name="connsiteY0" fmla="*/ 0 h 6858000"/>
              <a:gd name="connsiteX1" fmla="*/ 5769583 w 6098577"/>
              <a:gd name="connsiteY1" fmla="*/ 74 h 6858000"/>
              <a:gd name="connsiteX2" fmla="*/ 5777822 w 6098577"/>
              <a:gd name="connsiteY2" fmla="*/ 1272900 h 6858000"/>
              <a:gd name="connsiteX3" fmla="*/ 6089783 w 6098577"/>
              <a:gd name="connsiteY3" fmla="*/ 1281211 h 6858000"/>
              <a:gd name="connsiteX4" fmla="*/ 6098242 w 6098577"/>
              <a:gd name="connsiteY4" fmla="*/ 6858000 h 6858000"/>
              <a:gd name="connsiteX5" fmla="*/ 0 w 6098577"/>
              <a:gd name="connsiteY5" fmla="*/ 6858000 h 6858000"/>
              <a:gd name="connsiteX6" fmla="*/ 0 w 609857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8577" h="6858000">
                <a:moveTo>
                  <a:pt x="0" y="0"/>
                </a:moveTo>
                <a:lnTo>
                  <a:pt x="5769583" y="74"/>
                </a:lnTo>
                <a:cubicBezTo>
                  <a:pt x="5769583" y="427144"/>
                  <a:pt x="5777822" y="845830"/>
                  <a:pt x="5777822" y="1272900"/>
                </a:cubicBezTo>
                <a:lnTo>
                  <a:pt x="6089783" y="1281211"/>
                </a:lnTo>
                <a:cubicBezTo>
                  <a:pt x="6087160" y="3145584"/>
                  <a:pt x="6100865" y="4993627"/>
                  <a:pt x="6098242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612000" anchor="ctr" anchorCtr="0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l-NL" noProof="0" dirty="0"/>
              <a:t>Klik op het pictogram als u een afbeelding wilt toevoegen</a:t>
            </a:r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6553200" y="2529015"/>
            <a:ext cx="5004000" cy="3692397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684000" indent="-216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553200" y="1545470"/>
            <a:ext cx="5004000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8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1167B-7043-4578-81B3-C09171FA0AA5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9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10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0167B-57E1-41AC-ACA0-F20A3F1C63CD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4503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pic>
        <p:nvPicPr>
          <p:cNvPr id="6" name="Afbeelding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3" r="44934"/>
          <a:stretch>
            <a:fillRect/>
          </a:stretch>
        </p:blipFill>
        <p:spPr bwMode="auto">
          <a:xfrm>
            <a:off x="5638800" y="1588"/>
            <a:ext cx="914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999" y="2636837"/>
            <a:ext cx="5003801" cy="1584325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4999" y="4221162"/>
            <a:ext cx="5003801" cy="2000251"/>
          </a:xfrm>
        </p:spPr>
        <p:txBody>
          <a:bodyPr tIns="90000" rIns="10080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>
          <a:xfrm>
            <a:off x="634999" y="1171575"/>
            <a:ext cx="5003801" cy="1463674"/>
          </a:xfrm>
        </p:spPr>
        <p:txBody>
          <a:bodyPr rIns="0" anchor="b" anchorCtr="0"/>
          <a:lstStyle>
            <a:lvl1pPr marL="0" indent="0" algn="r">
              <a:buNone/>
              <a:defRPr sz="9600" b="1" i="0">
                <a:solidFill>
                  <a:schemeClr val="bg1"/>
                </a:solidFill>
              </a:defRPr>
            </a:lvl1pPr>
            <a:lvl2pPr marL="313200" indent="0" algn="r">
              <a:buNone/>
              <a:defRPr/>
            </a:lvl2pPr>
            <a:lvl3pPr marL="630000" indent="0" algn="r">
              <a:buNone/>
              <a:defRPr/>
            </a:lvl3pPr>
            <a:lvl4pPr marL="943200" indent="0" algn="r">
              <a:buNone/>
              <a:defRPr/>
            </a:lvl4pPr>
            <a:lvl5pPr marL="1260000" indent="0" algn="r">
              <a:buNone/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DF200-7ACD-4F79-94EA-A0B3C58B091A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8" name="Tijdelijke aanduiding voor voettekst 1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10" name="Tijdelijke aanduiding voor dianumm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9270D-45B4-4BE2-842D-6B4336A33759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314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635000" y="1052513"/>
            <a:ext cx="10923588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0" y="2289175"/>
            <a:ext cx="10923588" cy="3932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  <a:p>
            <a:pPr lvl="6"/>
            <a:r>
              <a:rPr lang="nl-NL" dirty="0"/>
              <a:t>Zevende niveau</a:t>
            </a:r>
          </a:p>
          <a:p>
            <a:pPr lvl="7"/>
            <a:r>
              <a:rPr lang="nl-NL" dirty="0"/>
              <a:t>Achtste niveau</a:t>
            </a:r>
          </a:p>
          <a:p>
            <a:pPr lvl="8"/>
            <a:r>
              <a:rPr lang="nl-NL" dirty="0"/>
              <a:t>Negende niveau</a:t>
            </a:r>
          </a:p>
          <a:p>
            <a:pPr lvl="8"/>
            <a:endParaRPr lang="nl-NL" dirty="0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35000" y="6543675"/>
            <a:ext cx="5003800" cy="263525"/>
          </a:xfrm>
          <a:prstGeom prst="rect">
            <a:avLst/>
          </a:prstGeom>
        </p:spPr>
        <p:txBody>
          <a:bodyPr vert="horz" lIns="91440" tIns="0" rIns="91440" bIns="4572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7444899-9076-4461-97A9-15639E8B90CE}" type="datetime1">
              <a:rPr lang="nl-NL"/>
              <a:pPr>
                <a:defRPr/>
              </a:pPr>
              <a:t>29-12-2021</a:t>
            </a:fld>
            <a:endParaRPr lang="nl-NL" dirty="0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5000" y="6221413"/>
            <a:ext cx="5003800" cy="322262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dirty="0"/>
              <a:t>Inspectie van het Onderwijs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221413"/>
            <a:ext cx="5005388" cy="322262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52268D-9A9A-456C-AEC7-70C821B8ED3A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pic>
        <p:nvPicPr>
          <p:cNvPr id="1031" name="Afbeelding 7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3" r="44934"/>
          <a:stretch>
            <a:fillRect/>
          </a:stretch>
        </p:blipFill>
        <p:spPr bwMode="auto">
          <a:xfrm>
            <a:off x="5638800" y="1588"/>
            <a:ext cx="914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68" r:id="rId11"/>
    <p:sldLayoutId id="2147483769" r:id="rId12"/>
    <p:sldLayoutId id="2147483770" r:id="rId13"/>
    <p:sldLayoutId id="2147483771" r:id="rId14"/>
    <p:sldLayoutId id="2147483788" r:id="rId15"/>
    <p:sldLayoutId id="2147483789" r:id="rId16"/>
    <p:sldLayoutId id="2147483790" r:id="rId17"/>
    <p:sldLayoutId id="2147483791" r:id="rId18"/>
    <p:sldLayoutId id="2147483772" r:id="rId19"/>
    <p:sldLayoutId id="2147483792" r:id="rId20"/>
    <p:sldLayoutId id="2147483773" r:id="rId21"/>
    <p:sldLayoutId id="2147483793" r:id="rId22"/>
    <p:sldLayoutId id="2147483794" r:id="rId23"/>
    <p:sldLayoutId id="2147483795" r:id="rId24"/>
    <p:sldLayoutId id="2147483774" r:id="rId25"/>
    <p:sldLayoutId id="2147483796" r:id="rId26"/>
    <p:sldLayoutId id="2147483775" r:id="rId27"/>
    <p:sldLayoutId id="2147483797" r:id="rId28"/>
    <p:sldLayoutId id="2147483798" r:id="rId29"/>
    <p:sldLayoutId id="2147483799" r:id="rId30"/>
    <p:sldLayoutId id="2147483800" r:id="rId31"/>
    <p:sldLayoutId id="2147483776" r:id="rId32"/>
    <p:sldLayoutId id="2147483777" r:id="rId33"/>
    <p:sldLayoutId id="2147483801" r:id="rId34"/>
    <p:sldLayoutId id="2147483802" r:id="rId35"/>
    <p:sldLayoutId id="2147483803" r:id="rId36"/>
    <p:sldLayoutId id="2147483804" r:id="rId37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15913" indent="-315913" algn="l" rtl="0" fontAlgn="base">
        <a:lnSpc>
          <a:spcPct val="90000"/>
        </a:lnSpc>
        <a:spcBef>
          <a:spcPts val="1200"/>
        </a:spcBef>
        <a:spcAft>
          <a:spcPct val="0"/>
        </a:spcAft>
        <a:buClr>
          <a:schemeClr val="tx2"/>
        </a:buClr>
        <a:buSzPct val="80000"/>
        <a:buFont typeface="Verdana" pitchFamily="34" charset="0"/>
        <a:buChar char="›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315913" algn="l" rtl="0" fontAlgn="base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Font typeface="Verdan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6150" indent="-315913" algn="l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315913" algn="l" rtl="0" fontAlgn="base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76388" indent="-315913" algn="l" rtl="0" fontAlgn="base">
        <a:lnSpc>
          <a:spcPct val="90000"/>
        </a:lnSpc>
        <a:spcBef>
          <a:spcPts val="600"/>
        </a:spcBef>
        <a:spcAft>
          <a:spcPct val="0"/>
        </a:spcAft>
        <a:buFont typeface="Verdana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90000" indent="-3168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b="1" i="0" kern="1200">
          <a:solidFill>
            <a:schemeClr val="tx2"/>
          </a:solidFill>
          <a:latin typeface="+mn-lt"/>
          <a:ea typeface="+mn-ea"/>
          <a:cs typeface="+mn-cs"/>
        </a:defRPr>
      </a:lvl7pPr>
      <a:lvl8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16000" indent="-1440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jdelijke aanduiding voor tekst 10"/>
          <p:cNvSpPr>
            <a:spLocks noGrp="1"/>
          </p:cNvSpPr>
          <p:nvPr>
            <p:ph type="body" sz="quarter" idx="13"/>
          </p:nvPr>
        </p:nvSpPr>
        <p:spPr bwMode="auto">
          <a:xfrm>
            <a:off x="6153150" y="4734878"/>
            <a:ext cx="5947611" cy="36925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sz="1800" dirty="0"/>
              <a:t>Casper van </a:t>
            </a:r>
            <a:r>
              <a:rPr lang="en-GB" sz="1800" dirty="0" err="1"/>
              <a:t>Tongeren</a:t>
            </a:r>
            <a:r>
              <a:rPr lang="en-GB" sz="1800" dirty="0"/>
              <a:t> </a:t>
            </a:r>
          </a:p>
          <a:p>
            <a:pPr marL="0" indent="0">
              <a:buNone/>
            </a:pPr>
            <a:r>
              <a:rPr lang="en-GB" sz="1800" dirty="0"/>
              <a:t>Jessica Bormann </a:t>
            </a:r>
          </a:p>
          <a:p>
            <a:pPr marL="0" indent="0">
              <a:buNone/>
            </a:pPr>
            <a:r>
              <a:rPr lang="en-GB" sz="1800" dirty="0"/>
              <a:t>Sophie </a:t>
            </a:r>
            <a:r>
              <a:rPr lang="en-GB" sz="1800" dirty="0" err="1"/>
              <a:t>Elting</a:t>
            </a:r>
            <a:endParaRPr lang="nl-NL" altLang="nl-NL" dirty="0"/>
          </a:p>
        </p:txBody>
      </p:sp>
      <p:sp>
        <p:nvSpPr>
          <p:cNvPr id="30723" name="Titel 8"/>
          <p:cNvSpPr>
            <a:spLocks noGrp="1"/>
          </p:cNvSpPr>
          <p:nvPr>
            <p:ph type="title"/>
          </p:nvPr>
        </p:nvSpPr>
        <p:spPr>
          <a:xfrm>
            <a:off x="6153150" y="4015105"/>
            <a:ext cx="5003800" cy="947738"/>
          </a:xfrm>
        </p:spPr>
        <p:txBody>
          <a:bodyPr/>
          <a:lstStyle/>
          <a:p>
            <a:r>
              <a:rPr lang="nl-NL" altLang="nl-NL" sz="2800" dirty="0"/>
              <a:t>Group 3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5"/>
          </p:nvPr>
        </p:nvSpPr>
        <p:spPr>
          <a:xfrm>
            <a:off x="635000" y="6450013"/>
            <a:ext cx="5003800" cy="322262"/>
          </a:xfrm>
        </p:spPr>
        <p:txBody>
          <a:bodyPr/>
          <a:lstStyle/>
          <a:p>
            <a:pPr>
              <a:defRPr/>
            </a:pPr>
            <a:r>
              <a:rPr lang="en-GB" dirty="0"/>
              <a:t>Inspectorate of Education</a:t>
            </a:r>
          </a:p>
          <a:p>
            <a:pPr>
              <a:defRPr/>
            </a:pPr>
            <a:r>
              <a:rPr lang="en-GB" dirty="0"/>
              <a:t>October 21, 2021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5AB581D-FAF4-4D57-8501-A1AFED0F5761}" type="slidenum">
              <a:rPr lang="nl-NL"/>
              <a:pPr>
                <a:defRPr/>
              </a:pPr>
              <a:t>1</a:t>
            </a:fld>
            <a:endParaRPr lang="nl-NL" dirty="0"/>
          </a:p>
        </p:txBody>
      </p:sp>
      <p:sp>
        <p:nvSpPr>
          <p:cNvPr id="7" name="Titel 3"/>
          <p:cNvSpPr txBox="1">
            <a:spLocks/>
          </p:cNvSpPr>
          <p:nvPr/>
        </p:nvSpPr>
        <p:spPr bwMode="auto">
          <a:xfrm>
            <a:off x="265134" y="1898476"/>
            <a:ext cx="5571994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dirty="0">
                <a:solidFill>
                  <a:schemeClr val="tx2"/>
                </a:solidFill>
              </a:rPr>
              <a:t>Inspectorate of Education, </a:t>
            </a:r>
          </a:p>
          <a:p>
            <a:r>
              <a:rPr lang="en-GB" dirty="0">
                <a:solidFill>
                  <a:schemeClr val="tx2"/>
                </a:solidFill>
              </a:rPr>
              <a:t>Are changes in learning results predictable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5AB581D-FAF4-4D57-8501-A1AFED0F5761}" type="slidenum">
              <a:rPr lang="nl-NL"/>
              <a:pPr>
                <a:defRPr/>
              </a:pPr>
              <a:t>2</a:t>
            </a:fld>
            <a:endParaRPr lang="nl-NL" dirty="0"/>
          </a:p>
        </p:txBody>
      </p:sp>
      <p:sp>
        <p:nvSpPr>
          <p:cNvPr id="7" name="Titel 3"/>
          <p:cNvSpPr txBox="1">
            <a:spLocks/>
          </p:cNvSpPr>
          <p:nvPr/>
        </p:nvSpPr>
        <p:spPr bwMode="auto">
          <a:xfrm>
            <a:off x="265134" y="1898476"/>
            <a:ext cx="5571994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dirty="0">
                <a:solidFill>
                  <a:schemeClr val="tx2"/>
                </a:solidFill>
              </a:rPr>
              <a:t>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05870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el 7"/>
          <p:cNvSpPr>
            <a:spLocks noGrp="1"/>
          </p:cNvSpPr>
          <p:nvPr>
            <p:ph type="title"/>
          </p:nvPr>
        </p:nvSpPr>
        <p:spPr>
          <a:xfrm>
            <a:off x="194310" y="892499"/>
            <a:ext cx="11704320" cy="1005245"/>
          </a:xfrm>
        </p:spPr>
        <p:txBody>
          <a:bodyPr/>
          <a:lstStyle/>
          <a:p>
            <a:r>
              <a:rPr lang="en-GB" sz="2200" dirty="0"/>
              <a:t>The Inspectorate of Education has requested us to investigate whether changes in learning results are predictable by school characteristics and learning results of previous years.</a:t>
            </a:r>
            <a:endParaRPr lang="nl-NL" altLang="nl-NL" sz="2200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39340-225E-42EB-B5CC-BD6E33A86CAD}" type="slidenum">
              <a:rPr lang="nl-NL"/>
              <a:pPr>
                <a:defRPr/>
              </a:pPr>
              <a:t>3</a:t>
            </a:fld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7D6123-6A0D-274E-B9F9-FF41A6B9D77C}"/>
              </a:ext>
            </a:extLst>
          </p:cNvPr>
          <p:cNvSpPr/>
          <p:nvPr/>
        </p:nvSpPr>
        <p:spPr>
          <a:xfrm>
            <a:off x="274320" y="2000614"/>
            <a:ext cx="3154680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Situation</a:t>
            </a:r>
            <a:endParaRPr lang="en-GB" sz="140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Inspectorate of Education has data of about 6500 primary schools in total. Yearly they do about 2000 investigations at schools, of which about 300 are quality-risk related.</a:t>
            </a:r>
            <a:endParaRPr lang="en-GB" sz="1400" dirty="0">
              <a:solidFill>
                <a:srgbClr val="E98300"/>
              </a:solidFill>
              <a:latin typeface="Noto Sans Symbols"/>
            </a:endParaRPr>
          </a:p>
          <a:p>
            <a:pPr marL="285750" indent="-2857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It is impossible to inspect all these schools thoroughly. Therefore the Inspectorate would like to allocate their capacity efficiently. </a:t>
            </a:r>
            <a:endParaRPr lang="en-GB" sz="1400" dirty="0">
              <a:solidFill>
                <a:srgbClr val="E98300"/>
              </a:solidFill>
              <a:latin typeface="Noto Sans Symbols"/>
            </a:endParaRPr>
          </a:p>
          <a:p>
            <a:pPr marL="285750" indent="-2857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Thee current approach: Inspectors decide based on a risk model with multiple indicators which schools require further analysis.</a:t>
            </a:r>
            <a:endParaRPr lang="en-GB" sz="1400" b="0" i="0" u="none" strike="noStrike" dirty="0">
              <a:solidFill>
                <a:srgbClr val="E98300"/>
              </a:solidFill>
              <a:effectLst/>
              <a:latin typeface="Noto Sans Symbol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77A48A-43A1-EE4D-9753-6EF9743BAA05}"/>
              </a:ext>
            </a:extLst>
          </p:cNvPr>
          <p:cNvSpPr/>
          <p:nvPr/>
        </p:nvSpPr>
        <p:spPr>
          <a:xfrm>
            <a:off x="3429000" y="2058788"/>
            <a:ext cx="3053443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Complication</a:t>
            </a:r>
            <a:endParaRPr lang="en-GB" sz="140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The Inspectorate currently does not have a predictive model to predict which schools are at risk. </a:t>
            </a:r>
            <a:endParaRPr lang="en-GB" sz="1400" dirty="0">
              <a:solidFill>
                <a:srgbClr val="E98300"/>
              </a:solidFill>
              <a:latin typeface="Noto Sans Symbols"/>
            </a:endParaRPr>
          </a:p>
          <a:p>
            <a:pPr marL="285750" indent="-2857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The Inspectorate wants to adjust this process into a predictive model, since the risk factors are not perfect. They get a fair amount, but they do not get all variance. The inspectorate wants to improve risk scores over the years. </a:t>
            </a:r>
            <a:br>
              <a:rPr lang="en-GB" sz="1400" dirty="0">
                <a:solidFill>
                  <a:srgbClr val="E98300"/>
                </a:solidFill>
                <a:latin typeface="Noto Sans Symbols"/>
              </a:rPr>
            </a:br>
            <a:endParaRPr lang="en-GB" sz="1400" dirty="0">
              <a:solidFill>
                <a:srgbClr val="E98300"/>
              </a:solidFill>
              <a:latin typeface="Noto Sans Symbols"/>
            </a:endParaRPr>
          </a:p>
          <a:p>
            <a:br>
              <a:rPr lang="en-GB" sz="1400" dirty="0">
                <a:solidFill>
                  <a:srgbClr val="000000"/>
                </a:solidFill>
              </a:rPr>
            </a:br>
            <a:br>
              <a:rPr lang="en-GB" sz="1400" dirty="0">
                <a:solidFill>
                  <a:srgbClr val="000000"/>
                </a:solidFill>
              </a:rPr>
            </a:br>
            <a:br>
              <a:rPr lang="en-GB" sz="1400" dirty="0">
                <a:solidFill>
                  <a:srgbClr val="000000"/>
                </a:solidFill>
              </a:rPr>
            </a:br>
            <a:endParaRPr lang="en-DE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7FF2CF-BF83-B744-94E5-8E20D8A7485F}"/>
              </a:ext>
            </a:extLst>
          </p:cNvPr>
          <p:cNvSpPr/>
          <p:nvPr/>
        </p:nvSpPr>
        <p:spPr>
          <a:xfrm>
            <a:off x="6694714" y="2058788"/>
            <a:ext cx="5372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Request</a:t>
            </a:r>
            <a:endParaRPr lang="en-GB" sz="140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Investigate whether test results can be predicted based on data of previous years to see if it can be added as an indicator to the risk model</a:t>
            </a:r>
            <a:endParaRPr lang="en-GB" sz="1400" dirty="0">
              <a:solidFill>
                <a:srgbClr val="E98300"/>
              </a:solidFill>
              <a:latin typeface="Noto Sans Symbols"/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The main question that we are about to answer with this report is the following:</a:t>
            </a:r>
            <a:r>
              <a:rPr lang="en-GB" sz="1400" b="1" dirty="0">
                <a:solidFill>
                  <a:srgbClr val="000000"/>
                </a:solidFill>
                <a:latin typeface="Arial" panose="020B0604020202020204" pitchFamily="34" charset="0"/>
              </a:rPr>
              <a:t> Can we predict future changes in learning results? </a:t>
            </a:r>
            <a:endParaRPr lang="en-GB" sz="140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If so, how far ahead in the future can we predict? </a:t>
            </a:r>
            <a:endParaRPr lang="en-GB" sz="1400" dirty="0">
              <a:solidFill>
                <a:srgbClr val="E98300"/>
              </a:solidFill>
              <a:latin typeface="Noto Sans Symbols"/>
            </a:endParaRPr>
          </a:p>
          <a:p>
            <a:pPr marL="285750" indent="-28575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And, which indicators should they be looking at? </a:t>
            </a:r>
            <a:endParaRPr lang="en-GB" sz="1400" dirty="0">
              <a:solidFill>
                <a:srgbClr val="E98300"/>
              </a:solidFill>
              <a:latin typeface="Noto Sans Symbols"/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For example, some schools are performing well but after a year start to perform worse. Therefore it is interesting to dive deeper into and try to predict the change in learning results. </a:t>
            </a:r>
            <a:endParaRPr lang="en-GB" sz="1400" dirty="0">
              <a:solidFill>
                <a:srgbClr val="000000"/>
              </a:solidFill>
            </a:endParaRPr>
          </a:p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Arial" panose="020B0604020202020204" pitchFamily="34" charset="0"/>
              </a:rPr>
              <a:t>In this report, we decided to take an approach that works with the data we got from the Inspectorate and tried to fit different models. </a:t>
            </a:r>
            <a:endParaRPr lang="en-GB" sz="1400" dirty="0">
              <a:solidFill>
                <a:srgbClr val="000000"/>
              </a:solidFill>
            </a:endParaRPr>
          </a:p>
          <a:p>
            <a:br>
              <a:rPr lang="en-GB" sz="1400" dirty="0">
                <a:solidFill>
                  <a:srgbClr val="000000"/>
                </a:solidFill>
              </a:rPr>
            </a:br>
            <a:br>
              <a:rPr lang="en-GB" sz="1400" dirty="0"/>
            </a:br>
            <a:endParaRPr lang="en-DE" sz="1400" dirty="0"/>
          </a:p>
        </p:txBody>
      </p:sp>
      <p:sp>
        <p:nvSpPr>
          <p:cNvPr id="14" name="Tijdelijke aanduiding voor voettekst 5">
            <a:extLst>
              <a:ext uri="{FF2B5EF4-FFF2-40B4-BE49-F238E27FC236}">
                <a16:creationId xmlns:a16="http://schemas.microsoft.com/office/drawing/2014/main" id="{8265BEA9-D6F2-B445-8CDB-8995974D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000" y="6381433"/>
            <a:ext cx="5003800" cy="322262"/>
          </a:xfrm>
        </p:spPr>
        <p:txBody>
          <a:bodyPr/>
          <a:lstStyle/>
          <a:p>
            <a:pPr>
              <a:defRPr/>
            </a:pPr>
            <a:r>
              <a:rPr lang="en-GB" dirty="0"/>
              <a:t>Inspectorate of Education</a:t>
            </a:r>
          </a:p>
          <a:p>
            <a:pPr>
              <a:defRPr/>
            </a:pPr>
            <a:r>
              <a:rPr lang="en-GB" dirty="0"/>
              <a:t>October 21, 2021</a:t>
            </a:r>
          </a:p>
        </p:txBody>
      </p:sp>
    </p:spTree>
    <p:extLst>
      <p:ext uri="{BB962C8B-B14F-4D97-AF65-F5344CB8AC3E}">
        <p14:creationId xmlns:p14="http://schemas.microsoft.com/office/powerpoint/2010/main" val="133105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5AB581D-FAF4-4D57-8501-A1AFED0F5761}" type="slidenum">
              <a:rPr lang="nl-NL"/>
              <a:pPr>
                <a:defRPr/>
              </a:pPr>
              <a:t>4</a:t>
            </a:fld>
            <a:endParaRPr lang="nl-NL" dirty="0"/>
          </a:p>
        </p:txBody>
      </p:sp>
      <p:sp>
        <p:nvSpPr>
          <p:cNvPr id="7" name="Titel 3"/>
          <p:cNvSpPr txBox="1">
            <a:spLocks/>
          </p:cNvSpPr>
          <p:nvPr/>
        </p:nvSpPr>
        <p:spPr bwMode="auto">
          <a:xfrm>
            <a:off x="265134" y="1898476"/>
            <a:ext cx="5571994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dirty="0">
                <a:solidFill>
                  <a:schemeClr val="tx2"/>
                </a:solidFill>
              </a:rPr>
              <a:t>Predicting learning results of primary schools</a:t>
            </a:r>
          </a:p>
        </p:txBody>
      </p:sp>
    </p:spTree>
    <p:extLst>
      <p:ext uri="{BB962C8B-B14F-4D97-AF65-F5344CB8AC3E}">
        <p14:creationId xmlns:p14="http://schemas.microsoft.com/office/powerpoint/2010/main" val="13324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635000" y="6381433"/>
            <a:ext cx="5003800" cy="322262"/>
          </a:xfrm>
        </p:spPr>
        <p:txBody>
          <a:bodyPr/>
          <a:lstStyle/>
          <a:p>
            <a:pPr>
              <a:defRPr/>
            </a:pPr>
            <a:r>
              <a:rPr lang="en-GB" dirty="0"/>
              <a:t>Inspectorate of Education</a:t>
            </a:r>
          </a:p>
          <a:p>
            <a:pPr>
              <a:defRPr/>
            </a:pPr>
            <a:r>
              <a:rPr lang="en-GB" dirty="0"/>
              <a:t>October 21, 2021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39340-225E-42EB-B5CC-BD6E33A86CAD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AFF06-8BA1-774C-87F4-607FA1D860D5}"/>
              </a:ext>
            </a:extLst>
          </p:cNvPr>
          <p:cNvSpPr txBox="1"/>
          <p:nvPr/>
        </p:nvSpPr>
        <p:spPr>
          <a:xfrm>
            <a:off x="293915" y="2118378"/>
            <a:ext cx="45676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Changes in the learning results are best predicted with the linear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It should be kept in mind while interpreting these results that a few of the assumptions of linear modelling were violated (see R code for more specific information).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D2F84-049C-8E4F-A5BC-A2BF12A2BAAE}"/>
              </a:ext>
            </a:extLst>
          </p:cNvPr>
          <p:cNvSpPr txBox="1"/>
          <p:nvPr/>
        </p:nvSpPr>
        <p:spPr>
          <a:xfrm>
            <a:off x="293915" y="4390864"/>
            <a:ext cx="42171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Use variables from the linear model to predict future learning results.</a:t>
            </a:r>
          </a:p>
        </p:txBody>
      </p:sp>
      <p:pic>
        <p:nvPicPr>
          <p:cNvPr id="13" name="Picture 1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65FFB928-91DB-854E-9E61-F77D8A40D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67" y="1945482"/>
            <a:ext cx="6654800" cy="4114800"/>
          </a:xfrm>
          <a:prstGeom prst="rect">
            <a:avLst/>
          </a:prstGeom>
        </p:spPr>
      </p:pic>
      <p:sp>
        <p:nvSpPr>
          <p:cNvPr id="10" name="Titel 7">
            <a:extLst>
              <a:ext uri="{FF2B5EF4-FFF2-40B4-BE49-F238E27FC236}">
                <a16:creationId xmlns:a16="http://schemas.microsoft.com/office/drawing/2014/main" id="{6817D81F-ECFC-4A4E-A27B-9E82C84831F3}"/>
              </a:ext>
            </a:extLst>
          </p:cNvPr>
          <p:cNvSpPr txBox="1">
            <a:spLocks/>
          </p:cNvSpPr>
          <p:nvPr/>
        </p:nvSpPr>
        <p:spPr bwMode="auto">
          <a:xfrm>
            <a:off x="194310" y="663899"/>
            <a:ext cx="11872504" cy="100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A9006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dirty="0"/>
              <a:t>We found that a forward stepwise linear model gave the best prediction for data in the future.</a:t>
            </a:r>
            <a:endParaRPr lang="nl-NL" altLang="nl-NL" sz="2400" dirty="0"/>
          </a:p>
        </p:txBody>
      </p:sp>
    </p:spTree>
    <p:extLst>
      <p:ext uri="{BB962C8B-B14F-4D97-AF65-F5344CB8AC3E}">
        <p14:creationId xmlns:p14="http://schemas.microsoft.com/office/powerpoint/2010/main" val="411697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5AB581D-FAF4-4D57-8501-A1AFED0F5761}" type="slidenum">
              <a:rPr lang="nl-NL"/>
              <a:pPr>
                <a:defRPr/>
              </a:pPr>
              <a:t>6</a:t>
            </a:fld>
            <a:endParaRPr lang="nl-NL" dirty="0"/>
          </a:p>
        </p:txBody>
      </p:sp>
      <p:sp>
        <p:nvSpPr>
          <p:cNvPr id="7" name="Titel 3"/>
          <p:cNvSpPr txBox="1">
            <a:spLocks/>
          </p:cNvSpPr>
          <p:nvPr/>
        </p:nvSpPr>
        <p:spPr bwMode="auto">
          <a:xfrm>
            <a:off x="265134" y="2057502"/>
            <a:ext cx="5571994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dirty="0">
                <a:solidFill>
                  <a:schemeClr val="tx2"/>
                </a:solidFill>
              </a:rPr>
              <a:t>Assessing which variables best predict future learning results in primary schools</a:t>
            </a:r>
          </a:p>
        </p:txBody>
      </p:sp>
    </p:spTree>
    <p:extLst>
      <p:ext uri="{BB962C8B-B14F-4D97-AF65-F5344CB8AC3E}">
        <p14:creationId xmlns:p14="http://schemas.microsoft.com/office/powerpoint/2010/main" val="135727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39340-225E-42EB-B5CC-BD6E33A86CAD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15D1BDEF-335C-354C-AAB1-50F07B7C0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55" y="2101334"/>
            <a:ext cx="5907453" cy="370064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235EEF-21A4-EB46-B58C-780E500935DC}"/>
              </a:ext>
            </a:extLst>
          </p:cNvPr>
          <p:cNvSpPr txBox="1"/>
          <p:nvPr/>
        </p:nvSpPr>
        <p:spPr>
          <a:xfrm>
            <a:off x="30285" y="2016434"/>
            <a:ext cx="31066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</a:p>
          <a:p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When correcting for 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schoolweging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the three most important predictor variables are related to current or previous school assessments (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prop_2F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diff1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schoolweging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More dense populated areas tend to perform better over time (</a:t>
            </a:r>
            <a:r>
              <a:rPr lang="en-GB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gemeente_bevolkingsdichtheid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Having not enough teachers in a school can negatively affect future test results.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85E80-CC0D-3942-82E1-4FE33F1B5D15}"/>
              </a:ext>
            </a:extLst>
          </p:cNvPr>
          <p:cNvSpPr txBox="1"/>
          <p:nvPr/>
        </p:nvSpPr>
        <p:spPr>
          <a:xfrm>
            <a:off x="3136900" y="2005004"/>
            <a:ext cx="27783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endParaRPr lang="en-GB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Look at trends over time when trying to predict future learning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Monitor schools in smaller municipalities more closely.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Monitor schools with a teacher shortage or with too many students more closely.</a:t>
            </a:r>
          </a:p>
          <a:p>
            <a:endParaRPr lang="en-GB" sz="1400" b="1" dirty="0"/>
          </a:p>
          <a:p>
            <a:endParaRPr lang="en-GB" sz="1400" b="1" dirty="0"/>
          </a:p>
          <a:p>
            <a:endParaRPr lang="en-GB" sz="1400" b="1" dirty="0"/>
          </a:p>
          <a:p>
            <a:endParaRPr lang="en-GB" sz="1400" b="1" dirty="0"/>
          </a:p>
        </p:txBody>
      </p:sp>
      <p:sp>
        <p:nvSpPr>
          <p:cNvPr id="9" name="Titel 7">
            <a:extLst>
              <a:ext uri="{FF2B5EF4-FFF2-40B4-BE49-F238E27FC236}">
                <a16:creationId xmlns:a16="http://schemas.microsoft.com/office/drawing/2014/main" id="{DFC5BBCC-5B2E-5C48-BC72-1FFE12656332}"/>
              </a:ext>
            </a:extLst>
          </p:cNvPr>
          <p:cNvSpPr txBox="1">
            <a:spLocks/>
          </p:cNvSpPr>
          <p:nvPr/>
        </p:nvSpPr>
        <p:spPr bwMode="auto">
          <a:xfrm>
            <a:off x="194310" y="663899"/>
            <a:ext cx="11872504" cy="100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A9006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dirty="0"/>
              <a:t>Corrected differences in future learning results were best predicted by variables such as results in previous years.</a:t>
            </a:r>
            <a:endParaRPr lang="nl-NL" altLang="nl-NL" sz="2400" dirty="0"/>
          </a:p>
        </p:txBody>
      </p:sp>
      <p:sp>
        <p:nvSpPr>
          <p:cNvPr id="12" name="Tijdelijke aanduiding voor voettekst 5">
            <a:extLst>
              <a:ext uri="{FF2B5EF4-FFF2-40B4-BE49-F238E27FC236}">
                <a16:creationId xmlns:a16="http://schemas.microsoft.com/office/drawing/2014/main" id="{5527BBA4-2F8F-AB44-84CD-6F96D0F3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000" y="6381433"/>
            <a:ext cx="5003800" cy="322262"/>
          </a:xfrm>
        </p:spPr>
        <p:txBody>
          <a:bodyPr/>
          <a:lstStyle/>
          <a:p>
            <a:pPr>
              <a:defRPr/>
            </a:pPr>
            <a:r>
              <a:rPr lang="en-GB" dirty="0"/>
              <a:t>Inspectorate of Education</a:t>
            </a:r>
          </a:p>
          <a:p>
            <a:pPr>
              <a:defRPr/>
            </a:pPr>
            <a:r>
              <a:rPr lang="en-GB" dirty="0"/>
              <a:t>October 21, 2021</a:t>
            </a:r>
          </a:p>
        </p:txBody>
      </p:sp>
    </p:spTree>
    <p:extLst>
      <p:ext uri="{BB962C8B-B14F-4D97-AF65-F5344CB8AC3E}">
        <p14:creationId xmlns:p14="http://schemas.microsoft.com/office/powerpoint/2010/main" val="376036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5AB581D-FAF4-4D57-8501-A1AFED0F5761}" type="slidenum">
              <a:rPr lang="nl-NL"/>
              <a:pPr>
                <a:defRPr/>
              </a:pPr>
              <a:t>8</a:t>
            </a:fld>
            <a:endParaRPr lang="nl-NL" dirty="0"/>
          </a:p>
        </p:txBody>
      </p:sp>
      <p:sp>
        <p:nvSpPr>
          <p:cNvPr id="7" name="Titel 3"/>
          <p:cNvSpPr txBox="1">
            <a:spLocks/>
          </p:cNvSpPr>
          <p:nvPr/>
        </p:nvSpPr>
        <p:spPr bwMode="auto">
          <a:xfrm>
            <a:off x="152400" y="3241431"/>
            <a:ext cx="5943600" cy="168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dirty="0">
                <a:solidFill>
                  <a:schemeClr val="tx2"/>
                </a:solidFill>
              </a:rPr>
              <a:t>How many years into the future can we predict learning results?</a:t>
            </a:r>
          </a:p>
        </p:txBody>
      </p:sp>
    </p:spTree>
    <p:extLst>
      <p:ext uri="{BB962C8B-B14F-4D97-AF65-F5344CB8AC3E}">
        <p14:creationId xmlns:p14="http://schemas.microsoft.com/office/powerpoint/2010/main" val="338750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39340-225E-42EB-B5CC-BD6E33A86CAD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9EE28A-5EAA-0948-A486-534FF6CD4D48}"/>
              </a:ext>
            </a:extLst>
          </p:cNvPr>
          <p:cNvSpPr txBox="1"/>
          <p:nvPr/>
        </p:nvSpPr>
        <p:spPr>
          <a:xfrm>
            <a:off x="58615" y="1937361"/>
            <a:ext cx="30714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Key takeaway</a:t>
            </a:r>
          </a:p>
          <a:p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The addition of difference scores with the year before significantly increased the prediction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A6DBA9F-C37F-3C42-920A-E2F36DAA8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222" y="1873098"/>
            <a:ext cx="3932238" cy="3932238"/>
          </a:xfr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C75ECFCA-0D2A-8143-BF7B-A881EBC34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60" y="2454126"/>
            <a:ext cx="4779836" cy="2955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57C803-D933-7343-BCA5-2097402CD187}"/>
              </a:ext>
            </a:extLst>
          </p:cNvPr>
          <p:cNvSpPr txBox="1"/>
          <p:nvPr/>
        </p:nvSpPr>
        <p:spPr>
          <a:xfrm>
            <a:off x="58615" y="3926563"/>
            <a:ext cx="297766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Use historic data to more effectively predict future test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700" dirty="0"/>
          </a:p>
        </p:txBody>
      </p:sp>
      <p:sp>
        <p:nvSpPr>
          <p:cNvPr id="10" name="Titel 7">
            <a:extLst>
              <a:ext uri="{FF2B5EF4-FFF2-40B4-BE49-F238E27FC236}">
                <a16:creationId xmlns:a16="http://schemas.microsoft.com/office/drawing/2014/main" id="{914FF675-0DA6-4947-A733-7A2EA4DFFE8C}"/>
              </a:ext>
            </a:extLst>
          </p:cNvPr>
          <p:cNvSpPr txBox="1">
            <a:spLocks/>
          </p:cNvSpPr>
          <p:nvPr/>
        </p:nvSpPr>
        <p:spPr bwMode="auto">
          <a:xfrm>
            <a:off x="194310" y="663899"/>
            <a:ext cx="11872504" cy="1005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A9006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GB" sz="2400" dirty="0"/>
              <a:t>Using a model to predict 1 year ahead gave better predictions compared to predicting 2 years ahead.</a:t>
            </a:r>
            <a:endParaRPr lang="nl-NL" altLang="nl-NL" sz="2400" dirty="0"/>
          </a:p>
        </p:txBody>
      </p:sp>
      <p:sp>
        <p:nvSpPr>
          <p:cNvPr id="15" name="Tijdelijke aanduiding voor voettekst 5">
            <a:extLst>
              <a:ext uri="{FF2B5EF4-FFF2-40B4-BE49-F238E27FC236}">
                <a16:creationId xmlns:a16="http://schemas.microsoft.com/office/drawing/2014/main" id="{876E1A2D-B865-8649-A289-F13BA8AD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000" y="6381433"/>
            <a:ext cx="5003800" cy="322262"/>
          </a:xfrm>
        </p:spPr>
        <p:txBody>
          <a:bodyPr/>
          <a:lstStyle/>
          <a:p>
            <a:pPr>
              <a:defRPr/>
            </a:pPr>
            <a:r>
              <a:rPr lang="en-GB" dirty="0"/>
              <a:t>Inspectorate of Education</a:t>
            </a:r>
          </a:p>
          <a:p>
            <a:pPr>
              <a:defRPr/>
            </a:pPr>
            <a:r>
              <a:rPr lang="en-GB" dirty="0"/>
              <a:t>October 21, 2021</a:t>
            </a:r>
          </a:p>
        </p:txBody>
      </p:sp>
    </p:spTree>
    <p:extLst>
      <p:ext uri="{BB962C8B-B14F-4D97-AF65-F5344CB8AC3E}">
        <p14:creationId xmlns:p14="http://schemas.microsoft.com/office/powerpoint/2010/main" val="41427881"/>
      </p:ext>
    </p:extLst>
  </p:cSld>
  <p:clrMapOvr>
    <a:masterClrMapping/>
  </p:clrMapOvr>
</p:sld>
</file>

<file path=ppt/theme/theme1.xml><?xml version="1.0" encoding="utf-8"?>
<a:theme xmlns:a="http://schemas.openxmlformats.org/drawingml/2006/main" name="18067 RIJK - Sjabloon 16x9 Mosgroen">
  <a:themeElements>
    <a:clrScheme name="Rijks Mosgroen">
      <a:dk1>
        <a:srgbClr val="000000"/>
      </a:dk1>
      <a:lt1>
        <a:srgbClr val="FFFFFF"/>
      </a:lt1>
      <a:dk2>
        <a:srgbClr val="777C00"/>
      </a:dk2>
      <a:lt2>
        <a:srgbClr val="EAEBD8"/>
      </a:lt2>
      <a:accent1>
        <a:srgbClr val="F9E11E"/>
      </a:accent1>
      <a:accent2>
        <a:srgbClr val="42145F"/>
      </a:accent2>
      <a:accent3>
        <a:srgbClr val="38870D"/>
      </a:accent3>
      <a:accent4>
        <a:srgbClr val="017BC6"/>
      </a:accent4>
      <a:accent5>
        <a:srgbClr val="75D1B5"/>
      </a:accent5>
      <a:accent6>
        <a:srgbClr val="8EC9E7"/>
      </a:accent6>
      <a:hlink>
        <a:srgbClr val="777C00"/>
      </a:hlink>
      <a:folHlink>
        <a:srgbClr val="D6D6B2"/>
      </a:folHlink>
    </a:clrScheme>
    <a:fontScheme name="Rijkshuisstij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aars">
      <a:srgbClr val="42145F"/>
    </a:custClr>
    <a:custClr name="Donkerblauw">
      <a:srgbClr val="01689B"/>
    </a:custClr>
    <a:custClr name="Hemelblauw">
      <a:srgbClr val="007BC7"/>
    </a:custClr>
    <a:custClr name="Violet">
      <a:srgbClr val="A90061"/>
    </a:custClr>
    <a:custClr name="Robijnrood">
      <a:srgbClr val="CA005D"/>
    </a:custClr>
    <a:custClr name="Rood">
      <a:srgbClr val="D52B1E"/>
    </a:custClr>
    <a:custClr name="Donkergroen">
      <a:srgbClr val="275937"/>
    </a:custClr>
    <a:custClr name="Groen">
      <a:srgbClr val="39870C"/>
    </a:custClr>
    <a:custClr name="Mosgroen">
      <a:srgbClr val="777C00"/>
    </a:custClr>
    <a:custClr name="Donkerbruin">
      <a:srgbClr val="673327"/>
    </a:custClr>
    <a:custClr name="Licht Paars">
      <a:srgbClr val="C6B8CF"/>
    </a:custClr>
    <a:custClr name="Licht Donkerblauw">
      <a:srgbClr val="CCE0F1"/>
    </a:custClr>
    <a:custClr name="Licht Hemelblauw">
      <a:srgbClr val="DDEFF8"/>
    </a:custClr>
    <a:custClr name="Licht Violet">
      <a:srgbClr val="E5B2CF"/>
    </a:custClr>
    <a:custClr name="Licht Robijnrood">
      <a:srgbClr val="EFB2CE"/>
    </a:custClr>
    <a:custClr name="Licht Rood">
      <a:srgbClr val="F2BFBB"/>
    </a:custClr>
    <a:custClr name="Licht Donkergroen">
      <a:srgbClr val="BECDC3"/>
    </a:custClr>
    <a:custClr name="Licht Groen">
      <a:srgbClr val="C3DBB6"/>
    </a:custClr>
    <a:custClr name="Licht Mosgroen">
      <a:srgbClr val="D6D7B2"/>
    </a:custClr>
    <a:custClr name="Licht Donkerbruin">
      <a:srgbClr val="D1C1BE"/>
    </a:custClr>
    <a:custClr name="Bruin">
      <a:srgbClr val="94710A"/>
    </a:custClr>
    <a:custClr name="Geel">
      <a:srgbClr val="F9E11E"/>
    </a:custClr>
    <a:custClr name="Donkergeel">
      <a:srgbClr val="FFB612"/>
    </a:custClr>
    <a:custClr name="Oranje">
      <a:srgbClr val="E17000"/>
    </a:custClr>
    <a:custClr name="Roze">
      <a:srgbClr val="F092CD"/>
    </a:custClr>
    <a:custClr name="Lichtblauw">
      <a:srgbClr val="8FCAE7"/>
    </a:custClr>
    <a:custClr name="Mintgroen">
      <a:srgbClr val="76D2B6"/>
    </a:custClr>
    <a:custClr name="Grijs 7">
      <a:srgbClr val="535353"/>
    </a:custClr>
    <a:custClr name="Grijs 6">
      <a:srgbClr val="696969"/>
    </a:custClr>
    <a:custClr name="Grijs 5">
      <a:srgbClr val="999999"/>
    </a:custClr>
    <a:custClr name="Licht Bruin">
      <a:srgbClr val="DFD4B5"/>
    </a:custClr>
    <a:custClr name="Licht Geel">
      <a:srgbClr val="FDF6BB"/>
    </a:custClr>
    <a:custClr name="Licht Donkergeel">
      <a:srgbClr val="FFE9B7"/>
    </a:custClr>
    <a:custClr name="Licht Oranje">
      <a:srgbClr val="F6D4B2"/>
    </a:custClr>
    <a:custClr name="Licht Roze">
      <a:srgbClr val="FADEF0"/>
    </a:custClr>
    <a:custClr name="Licht Lichtblauw">
      <a:srgbClr val="DDEFF8"/>
    </a:custClr>
    <a:custClr name="Licht Mintgroen">
      <a:srgbClr val="D6F1E9"/>
    </a:custClr>
    <a:custClr name="Grijs 4">
      <a:srgbClr val="B4B4B4"/>
    </a:custClr>
    <a:custClr name="Grijs 3">
      <a:srgbClr val="CCCCCC"/>
    </a:custClr>
    <a:custClr name="Grijs 2">
      <a:srgbClr val="E6E6E6"/>
    </a:custClr>
  </a:custClrLst>
  <a:extLst>
    <a:ext uri="{05A4C25C-085E-4340-85A3-A5531E510DB2}">
      <thm15:themeFamily xmlns:thm15="http://schemas.microsoft.com/office/thememl/2012/main" name="Presentatie49" id="{1606D76F-3E75-C74F-AB05-87BE35259D24}" vid="{D256EFCC-9B64-6F42-9E7D-AE13C7A3CD17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ijks Mosgroen">
    <a:dk1>
      <a:srgbClr val="000000"/>
    </a:dk1>
    <a:lt1>
      <a:srgbClr val="FFFFFF"/>
    </a:lt1>
    <a:dk2>
      <a:srgbClr val="777C00"/>
    </a:dk2>
    <a:lt2>
      <a:srgbClr val="EAEBD8"/>
    </a:lt2>
    <a:accent1>
      <a:srgbClr val="F9E11E"/>
    </a:accent1>
    <a:accent2>
      <a:srgbClr val="42145F"/>
    </a:accent2>
    <a:accent3>
      <a:srgbClr val="38870D"/>
    </a:accent3>
    <a:accent4>
      <a:srgbClr val="017BC6"/>
    </a:accent4>
    <a:accent5>
      <a:srgbClr val="75D1B5"/>
    </a:accent5>
    <a:accent6>
      <a:srgbClr val="8EC9E7"/>
    </a:accent6>
    <a:hlink>
      <a:srgbClr val="777C00"/>
    </a:hlink>
    <a:folHlink>
      <a:srgbClr val="D6D6B2"/>
    </a:folHlink>
  </a:clrScheme>
</a:themeOverride>
</file>

<file path=ppt/theme/themeOverride2.xml><?xml version="1.0" encoding="utf-8"?>
<a:themeOverride xmlns:a="http://schemas.openxmlformats.org/drawingml/2006/main">
  <a:clrScheme name="Rijks Mosgroen">
    <a:dk1>
      <a:srgbClr val="000000"/>
    </a:dk1>
    <a:lt1>
      <a:srgbClr val="FFFFFF"/>
    </a:lt1>
    <a:dk2>
      <a:srgbClr val="777C00"/>
    </a:dk2>
    <a:lt2>
      <a:srgbClr val="EAEBD8"/>
    </a:lt2>
    <a:accent1>
      <a:srgbClr val="F9E11E"/>
    </a:accent1>
    <a:accent2>
      <a:srgbClr val="42145F"/>
    </a:accent2>
    <a:accent3>
      <a:srgbClr val="38870D"/>
    </a:accent3>
    <a:accent4>
      <a:srgbClr val="017BC6"/>
    </a:accent4>
    <a:accent5>
      <a:srgbClr val="75D1B5"/>
    </a:accent5>
    <a:accent6>
      <a:srgbClr val="8EC9E7"/>
    </a:accent6>
    <a:hlink>
      <a:srgbClr val="777C00"/>
    </a:hlink>
    <a:folHlink>
      <a:srgbClr val="D6D6B2"/>
    </a:folHlink>
  </a:clrScheme>
</a:themeOverride>
</file>

<file path=ppt/theme/themeOverride3.xml><?xml version="1.0" encoding="utf-8"?>
<a:themeOverride xmlns:a="http://schemas.openxmlformats.org/drawingml/2006/main">
  <a:clrScheme name="Rijks Mosgroen">
    <a:dk1>
      <a:srgbClr val="000000"/>
    </a:dk1>
    <a:lt1>
      <a:srgbClr val="FFFFFF"/>
    </a:lt1>
    <a:dk2>
      <a:srgbClr val="777C00"/>
    </a:dk2>
    <a:lt2>
      <a:srgbClr val="EAEBD8"/>
    </a:lt2>
    <a:accent1>
      <a:srgbClr val="F9E11E"/>
    </a:accent1>
    <a:accent2>
      <a:srgbClr val="42145F"/>
    </a:accent2>
    <a:accent3>
      <a:srgbClr val="38870D"/>
    </a:accent3>
    <a:accent4>
      <a:srgbClr val="017BC6"/>
    </a:accent4>
    <a:accent5>
      <a:srgbClr val="75D1B5"/>
    </a:accent5>
    <a:accent6>
      <a:srgbClr val="8EC9E7"/>
    </a:accent6>
    <a:hlink>
      <a:srgbClr val="777C00"/>
    </a:hlink>
    <a:folHlink>
      <a:srgbClr val="D6D6B2"/>
    </a:folHlink>
  </a:clrScheme>
</a:themeOverride>
</file>

<file path=ppt/theme/themeOverride4.xml><?xml version="1.0" encoding="utf-8"?>
<a:themeOverride xmlns:a="http://schemas.openxmlformats.org/drawingml/2006/main">
  <a:clrScheme name="Rijks Mosgroen">
    <a:dk1>
      <a:srgbClr val="000000"/>
    </a:dk1>
    <a:lt1>
      <a:srgbClr val="FFFFFF"/>
    </a:lt1>
    <a:dk2>
      <a:srgbClr val="777C00"/>
    </a:dk2>
    <a:lt2>
      <a:srgbClr val="EAEBD8"/>
    </a:lt2>
    <a:accent1>
      <a:srgbClr val="F9E11E"/>
    </a:accent1>
    <a:accent2>
      <a:srgbClr val="42145F"/>
    </a:accent2>
    <a:accent3>
      <a:srgbClr val="38870D"/>
    </a:accent3>
    <a:accent4>
      <a:srgbClr val="017BC6"/>
    </a:accent4>
    <a:accent5>
      <a:srgbClr val="75D1B5"/>
    </a:accent5>
    <a:accent6>
      <a:srgbClr val="8EC9E7"/>
    </a:accent6>
    <a:hlink>
      <a:srgbClr val="777C00"/>
    </a:hlink>
    <a:folHlink>
      <a:srgbClr val="D6D6B2"/>
    </a:folHlink>
  </a:clrScheme>
</a:themeOverride>
</file>

<file path=ppt/theme/themeOverride5.xml><?xml version="1.0" encoding="utf-8"?>
<a:themeOverride xmlns:a="http://schemas.openxmlformats.org/drawingml/2006/main">
  <a:clrScheme name="Rijks Mosgroen">
    <a:dk1>
      <a:srgbClr val="000000"/>
    </a:dk1>
    <a:lt1>
      <a:srgbClr val="FFFFFF"/>
    </a:lt1>
    <a:dk2>
      <a:srgbClr val="777C00"/>
    </a:dk2>
    <a:lt2>
      <a:srgbClr val="EAEBD8"/>
    </a:lt2>
    <a:accent1>
      <a:srgbClr val="F9E11E"/>
    </a:accent1>
    <a:accent2>
      <a:srgbClr val="42145F"/>
    </a:accent2>
    <a:accent3>
      <a:srgbClr val="38870D"/>
    </a:accent3>
    <a:accent4>
      <a:srgbClr val="017BC6"/>
    </a:accent4>
    <a:accent5>
      <a:srgbClr val="75D1B5"/>
    </a:accent5>
    <a:accent6>
      <a:srgbClr val="8EC9E7"/>
    </a:accent6>
    <a:hlink>
      <a:srgbClr val="777C00"/>
    </a:hlink>
    <a:folHlink>
      <a:srgbClr val="D6D6B2"/>
    </a:folHlink>
  </a:clrScheme>
</a:themeOverride>
</file>

<file path=ppt/theme/themeOverride6.xml><?xml version="1.0" encoding="utf-8"?>
<a:themeOverride xmlns:a="http://schemas.openxmlformats.org/drawingml/2006/main">
  <a:clrScheme name="Rijks Mosgroen">
    <a:dk1>
      <a:srgbClr val="000000"/>
    </a:dk1>
    <a:lt1>
      <a:srgbClr val="FFFFFF"/>
    </a:lt1>
    <a:dk2>
      <a:srgbClr val="777C00"/>
    </a:dk2>
    <a:lt2>
      <a:srgbClr val="EAEBD8"/>
    </a:lt2>
    <a:accent1>
      <a:srgbClr val="F9E11E"/>
    </a:accent1>
    <a:accent2>
      <a:srgbClr val="42145F"/>
    </a:accent2>
    <a:accent3>
      <a:srgbClr val="38870D"/>
    </a:accent3>
    <a:accent4>
      <a:srgbClr val="017BC6"/>
    </a:accent4>
    <a:accent5>
      <a:srgbClr val="75D1B5"/>
    </a:accent5>
    <a:accent6>
      <a:srgbClr val="8EC9E7"/>
    </a:accent6>
    <a:hlink>
      <a:srgbClr val="777C00"/>
    </a:hlink>
    <a:folHlink>
      <a:srgbClr val="D6D6B2"/>
    </a:folHlink>
  </a:clrScheme>
</a:themeOverride>
</file>

<file path=ppt/theme/themeOverride7.xml><?xml version="1.0" encoding="utf-8"?>
<a:themeOverride xmlns:a="http://schemas.openxmlformats.org/drawingml/2006/main">
  <a:clrScheme name="Rijks Mosgroen">
    <a:dk1>
      <a:srgbClr val="000000"/>
    </a:dk1>
    <a:lt1>
      <a:srgbClr val="FFFFFF"/>
    </a:lt1>
    <a:dk2>
      <a:srgbClr val="777C00"/>
    </a:dk2>
    <a:lt2>
      <a:srgbClr val="EAEBD8"/>
    </a:lt2>
    <a:accent1>
      <a:srgbClr val="F9E11E"/>
    </a:accent1>
    <a:accent2>
      <a:srgbClr val="42145F"/>
    </a:accent2>
    <a:accent3>
      <a:srgbClr val="38870D"/>
    </a:accent3>
    <a:accent4>
      <a:srgbClr val="017BC6"/>
    </a:accent4>
    <a:accent5>
      <a:srgbClr val="75D1B5"/>
    </a:accent5>
    <a:accent6>
      <a:srgbClr val="8EC9E7"/>
    </a:accent6>
    <a:hlink>
      <a:srgbClr val="777C00"/>
    </a:hlink>
    <a:folHlink>
      <a:srgbClr val="D6D6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18067 RIJK - Sjabloon 16x9 Mosgroen</Template>
  <TotalTime>9590</TotalTime>
  <Words>635</Words>
  <Application>Microsoft Macintosh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Noto Sans Symbols</vt:lpstr>
      <vt:lpstr>Verdana</vt:lpstr>
      <vt:lpstr>Wingdings</vt:lpstr>
      <vt:lpstr>18067 RIJK - Sjabloon 16x9 Mosgroen</vt:lpstr>
      <vt:lpstr>Group 3</vt:lpstr>
      <vt:lpstr>PowerPoint Presentation</vt:lpstr>
      <vt:lpstr>The Inspectorate of Education has requested us to investigate whether changes in learning results are predictable by school characteristics and learning results of previous years.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Ministerie van OCW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Berg, Nick van den</dc:creator>
  <cp:lastModifiedBy>Jessica Bormann</cp:lastModifiedBy>
  <cp:revision>165</cp:revision>
  <dcterms:created xsi:type="dcterms:W3CDTF">2019-01-25T08:50:46Z</dcterms:created>
  <dcterms:modified xsi:type="dcterms:W3CDTF">2021-12-29T15:53:36Z</dcterms:modified>
</cp:coreProperties>
</file>