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4"/>
  </p:notesMasterIdLst>
  <p:sldIdLst>
    <p:sldId id="256" r:id="rId3"/>
    <p:sldId id="257" r:id="rId4"/>
    <p:sldId id="270" r:id="rId5"/>
    <p:sldId id="269" r:id="rId6"/>
    <p:sldId id="258" r:id="rId7"/>
    <p:sldId id="261" r:id="rId8"/>
    <p:sldId id="267" r:id="rId9"/>
    <p:sldId id="268" r:id="rId10"/>
    <p:sldId id="263"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8449"/>
  </p:normalViewPr>
  <p:slideViewPr>
    <p:cSldViewPr snapToGrid="0">
      <p:cViewPr varScale="1">
        <p:scale>
          <a:sx n="141" d="100"/>
          <a:sy n="141" d="100"/>
        </p:scale>
        <p:origin x="1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Mention that there selected a dataset with more organizations than just one.</a:t>
            </a:r>
          </a:p>
          <a:p>
            <a:pPr marL="0" lvl="0" indent="0" algn="l" rtl="0">
              <a:lnSpc>
                <a:spcPct val="100000"/>
              </a:lnSpc>
              <a:spcBef>
                <a:spcPts val="0"/>
              </a:spcBef>
              <a:spcAft>
                <a:spcPts val="0"/>
              </a:spcAft>
              <a:buSzPts val="1400"/>
              <a:buNone/>
            </a:pPr>
            <a:endParaRPr dirty="0"/>
          </a:p>
        </p:txBody>
      </p:sp>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400"/>
              <a:buAutoNum type="arabicPeriod"/>
            </a:pPr>
            <a:r>
              <a:rPr lang="en-US" dirty="0"/>
              <a:t>Which department should you reduce funds/Give more training to?</a:t>
            </a:r>
          </a:p>
          <a:p>
            <a:pPr marL="228600" lvl="0" indent="-228600" algn="l" rtl="0">
              <a:lnSpc>
                <a:spcPct val="100000"/>
              </a:lnSpc>
              <a:spcBef>
                <a:spcPts val="0"/>
              </a:spcBef>
              <a:spcAft>
                <a:spcPts val="0"/>
              </a:spcAft>
              <a:buSzPts val="1400"/>
              <a:buAutoNum type="arabicPeriod"/>
            </a:pPr>
            <a:r>
              <a:rPr lang="en-US" dirty="0"/>
              <a:t>Should you hire more of one gender or another?</a:t>
            </a:r>
          </a:p>
          <a:p>
            <a:pPr marL="228600" lvl="0" indent="-228600" algn="l" rtl="0">
              <a:lnSpc>
                <a:spcPct val="100000"/>
              </a:lnSpc>
              <a:spcBef>
                <a:spcPts val="0"/>
              </a:spcBef>
              <a:spcAft>
                <a:spcPts val="0"/>
              </a:spcAft>
              <a:buSzPts val="1400"/>
              <a:buAutoNum type="arabicPeriod"/>
            </a:pPr>
            <a:r>
              <a:rPr lang="en-US" dirty="0"/>
              <a:t>Since unmarried employees tend to perform better, is it just because they are in a </a:t>
            </a:r>
            <a:r>
              <a:rPr lang="en-US"/>
              <a:t>well-performing department?</a:t>
            </a:r>
            <a:endParaRPr/>
          </a:p>
        </p:txBody>
      </p:sp>
      <p:sp>
        <p:nvSpPr>
          <p:cNvPr id="234" name="Google Shape;2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Our data set used was created by Dr. Patalano and Dr. Heubner. Because there is not a lot of public HR data, this data is based on a fictious organization and is used to teach other students how to analyze and understand HR data. More about the dataset here: </a:t>
            </a:r>
          </a:p>
          <a:p>
            <a:pPr marL="0" lvl="0" indent="0" algn="l" rtl="0">
              <a:lnSpc>
                <a:spcPct val="100000"/>
              </a:lnSpc>
              <a:spcBef>
                <a:spcPts val="0"/>
              </a:spcBef>
              <a:spcAft>
                <a:spcPts val="0"/>
              </a:spcAft>
              <a:buSzPts val="1400"/>
              <a:buNone/>
            </a:pPr>
            <a:endParaRPr dirty="0"/>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96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Unmarried people tended to perform slightly better by very slim margins: 90.37% of unmarried employees fully met/exceed expectations vs 89.51%  of married employees fully met/employees. That means rough 10% of both married and unmarried employees performed below standards. What seems to be significant however, is that unmarried employees tended to exceed expectations at a significant level 13.9% vs 8.8%. This can be attributed due to lack of household responsibilities, nobody cares if you come home at a certain time so you have more ability to stay at work and put in the extra hours that the married individual can’t.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PIP = performance improvement plan</a:t>
            </a:r>
            <a:endParaRPr dirty="0"/>
          </a:p>
        </p:txBody>
      </p:sp>
      <p:sp>
        <p:nvSpPr>
          <p:cNvPr id="151" name="Google Shape;1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715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Unmarried people tended to perform slightly better by very slim margins: 90.37% of unmarried employees fully met/exceed expectations vs 89.51%  of married employees fully met/employees. That means rough 10% of both married and unmarried employees performed below standards. What seems to be significant however, is that unmarried employees tended to exceed expectations at a significant level 13.9% vs 8.8%. This can be attributed due to lack of household responsibilities, nobody cares if you come home at a certain time so you have more ability to stay at work and put in the extra hours that the married individual can’t.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50% percentile score of 3 or higher (fully meets and exceeds expectations)</a:t>
            </a:r>
            <a:endParaRPr dirty="0"/>
          </a:p>
        </p:txBody>
      </p:sp>
      <p:sp>
        <p:nvSpPr>
          <p:cNvPr id="151" name="Google Shape;1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Summary of the results. Basically the statement on Requirement #1.</a:t>
            </a:r>
            <a:endParaRPr dirty="0"/>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As you can see, in this company females drastically outnumber males, so if there’s a small imbalance between men and women where women lead, it’s likely to be reflective of the overall company rather than the department. </a:t>
            </a:r>
            <a:endParaRPr dirty="0"/>
          </a:p>
        </p:txBody>
      </p:sp>
      <p:sp>
        <p:nvSpPr>
          <p:cNvPr id="151" name="Google Shape;1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2983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Summary of the results. Basically the statement on Requirement #1.</a:t>
            </a:r>
            <a:endParaRPr dirty="0"/>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9135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Noting the balance of counts and standard deviation needs to </a:t>
            </a:r>
            <a:r>
              <a:rPr lang="en-US"/>
              <a:t>be considered.</a:t>
            </a:r>
            <a:endParaRPr/>
          </a:p>
        </p:txBody>
      </p:sp>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chemeClr val="lt1"/>
              </a:buClr>
              <a:buSzPts val="1200"/>
              <a:buFont typeface="Calibri"/>
              <a:buNone/>
              <a:defRPr/>
            </a:lvl1pPr>
            <a:lvl2pPr marL="0" lvl="1" indent="0" algn="ctr">
              <a:spcBef>
                <a:spcPts val="0"/>
              </a:spcBef>
              <a:spcAft>
                <a:spcPts val="0"/>
              </a:spcAft>
              <a:buClr>
                <a:schemeClr val="lt1"/>
              </a:buClr>
              <a:buSzPts val="1200"/>
              <a:buFont typeface="Calibri"/>
              <a:buNone/>
              <a:defRPr/>
            </a:lvl2pPr>
            <a:lvl3pPr marL="0" lvl="2" indent="0" algn="ctr">
              <a:spcBef>
                <a:spcPts val="0"/>
              </a:spcBef>
              <a:spcAft>
                <a:spcPts val="0"/>
              </a:spcAft>
              <a:buClr>
                <a:schemeClr val="lt1"/>
              </a:buClr>
              <a:buSzPts val="1200"/>
              <a:buFont typeface="Calibri"/>
              <a:buNone/>
              <a:defRPr/>
            </a:lvl3pPr>
            <a:lvl4pPr marL="0" lvl="3" indent="0" algn="ctr">
              <a:spcBef>
                <a:spcPts val="0"/>
              </a:spcBef>
              <a:spcAft>
                <a:spcPts val="0"/>
              </a:spcAft>
              <a:buClr>
                <a:schemeClr val="lt1"/>
              </a:buClr>
              <a:buSzPts val="1200"/>
              <a:buFont typeface="Calibri"/>
              <a:buNone/>
              <a:defRPr/>
            </a:lvl4pPr>
            <a:lvl5pPr marL="0" lvl="4" indent="0" algn="ctr">
              <a:spcBef>
                <a:spcPts val="0"/>
              </a:spcBef>
              <a:spcAft>
                <a:spcPts val="0"/>
              </a:spcAft>
              <a:buClr>
                <a:schemeClr val="lt1"/>
              </a:buClr>
              <a:buSzPts val="1200"/>
              <a:buFont typeface="Calibri"/>
              <a:buNone/>
              <a:defRPr/>
            </a:lvl5pPr>
            <a:lvl6pPr marL="0" lvl="5" indent="0" algn="ctr">
              <a:spcBef>
                <a:spcPts val="0"/>
              </a:spcBef>
              <a:spcAft>
                <a:spcPts val="0"/>
              </a:spcAft>
              <a:buClr>
                <a:schemeClr val="lt1"/>
              </a:buClr>
              <a:buSzPts val="1200"/>
              <a:buFont typeface="Calibri"/>
              <a:buNone/>
              <a:defRPr/>
            </a:lvl6pPr>
            <a:lvl7pPr marL="0" lvl="6" indent="0" algn="ctr">
              <a:spcBef>
                <a:spcPts val="0"/>
              </a:spcBef>
              <a:spcAft>
                <a:spcPts val="0"/>
              </a:spcAft>
              <a:buClr>
                <a:schemeClr val="lt1"/>
              </a:buClr>
              <a:buSzPts val="1200"/>
              <a:buFont typeface="Calibri"/>
              <a:buNone/>
              <a:defRPr/>
            </a:lvl7pPr>
            <a:lvl8pPr marL="0" lvl="7" indent="0" algn="ctr">
              <a:spcBef>
                <a:spcPts val="0"/>
              </a:spcBef>
              <a:spcAft>
                <a:spcPts val="0"/>
              </a:spcAft>
              <a:buClr>
                <a:schemeClr val="lt1"/>
              </a:buClr>
              <a:buSzPts val="1200"/>
              <a:buFont typeface="Calibri"/>
              <a:buNone/>
              <a:defRPr/>
            </a:lvl8pPr>
            <a:lvl9pPr marL="0" lvl="8" indent="0" algn="ctr">
              <a:spcBef>
                <a:spcPts val="0"/>
              </a:spcBef>
              <a:spcAft>
                <a:spcPts val="0"/>
              </a:spcAft>
              <a:buClr>
                <a:schemeClr val="lt1"/>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2pPr>
            <a:lvl3pPr marL="0" marR="0" lvl="2"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3pPr>
            <a:lvl4pPr marL="0" marR="0" lvl="3"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4pPr>
            <a:lvl5pPr marL="0" marR="0" lvl="4"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5pPr>
            <a:lvl6pPr marL="0" marR="0" lvl="5"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6pPr>
            <a:lvl7pPr marL="0" marR="0" lvl="6"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7pPr>
            <a:lvl8pPr marL="0" marR="0" lvl="7"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8pPr>
            <a:lvl9pPr marL="0" marR="0" lvl="8" indent="0" algn="ctr" rtl="0">
              <a:spcBef>
                <a:spcPts val="0"/>
              </a:spcBef>
              <a:spcAft>
                <a:spcPts val="0"/>
              </a:spcAft>
              <a:buClr>
                <a:schemeClr val="lt1"/>
              </a:buClr>
              <a:buSzPts val="1200"/>
              <a:buFont typeface="Calibri"/>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5"/>
          <p:cNvSpPr/>
          <p:nvPr/>
        </p:nvSpPr>
        <p:spPr>
          <a:xfrm>
            <a:off x="-1" y="1"/>
            <a:ext cx="8185213" cy="32339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5"/>
          <p:cNvSpPr txBox="1">
            <a:spLocks noGrp="1"/>
          </p:cNvSpPr>
          <p:nvPr>
            <p:ph type="ctrTitle"/>
          </p:nvPr>
        </p:nvSpPr>
        <p:spPr>
          <a:xfrm>
            <a:off x="1166648" y="679927"/>
            <a:ext cx="7267138" cy="22706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4400" b="1" dirty="0">
                <a:solidFill>
                  <a:schemeClr val="dk1"/>
                </a:solidFill>
                <a:latin typeface="Calibri"/>
                <a:ea typeface="Calibri"/>
                <a:cs typeface="Calibri"/>
                <a:sym typeface="Calibri"/>
              </a:rPr>
              <a:t>Diversity in the Workplace</a:t>
            </a:r>
            <a:endParaRPr dirty="0"/>
          </a:p>
        </p:txBody>
      </p:sp>
      <p:sp>
        <p:nvSpPr>
          <p:cNvPr id="103" name="Google Shape;103;p15"/>
          <p:cNvSpPr/>
          <p:nvPr/>
        </p:nvSpPr>
        <p:spPr>
          <a:xfrm>
            <a:off x="-1" y="1"/>
            <a:ext cx="606972" cy="3233984"/>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4" name="Google Shape;104;p15"/>
          <p:cNvGrpSpPr/>
          <p:nvPr/>
        </p:nvGrpSpPr>
        <p:grpSpPr>
          <a:xfrm>
            <a:off x="1188720" y="73152"/>
            <a:ext cx="1178966" cy="232963"/>
            <a:chOff x="7763256" y="73152"/>
            <a:chExt cx="1178966" cy="232963"/>
          </a:xfrm>
        </p:grpSpPr>
        <p:sp>
          <p:nvSpPr>
            <p:cNvPr id="105" name="Google Shape;105;p15"/>
            <p:cNvSpPr/>
            <p:nvPr/>
          </p:nvSpPr>
          <p:spPr>
            <a:xfrm>
              <a:off x="8263077"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5"/>
            <p:cNvSpPr/>
            <p:nvPr/>
          </p:nvSpPr>
          <p:spPr>
            <a:xfrm>
              <a:off x="8263077"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5"/>
            <p:cNvSpPr/>
            <p:nvPr/>
          </p:nvSpPr>
          <p:spPr>
            <a:xfrm>
              <a:off x="8138122"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5"/>
            <p:cNvSpPr/>
            <p:nvPr/>
          </p:nvSpPr>
          <p:spPr>
            <a:xfrm>
              <a:off x="8138122"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5"/>
            <p:cNvSpPr/>
            <p:nvPr/>
          </p:nvSpPr>
          <p:spPr>
            <a:xfrm>
              <a:off x="8013167"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5"/>
            <p:cNvSpPr/>
            <p:nvPr/>
          </p:nvSpPr>
          <p:spPr>
            <a:xfrm>
              <a:off x="8013167"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5"/>
            <p:cNvSpPr/>
            <p:nvPr/>
          </p:nvSpPr>
          <p:spPr>
            <a:xfrm>
              <a:off x="7888211"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5"/>
            <p:cNvSpPr/>
            <p:nvPr/>
          </p:nvSpPr>
          <p:spPr>
            <a:xfrm>
              <a:off x="7888211"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5"/>
            <p:cNvSpPr/>
            <p:nvPr/>
          </p:nvSpPr>
          <p:spPr>
            <a:xfrm>
              <a:off x="7763256"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5"/>
            <p:cNvSpPr/>
            <p:nvPr/>
          </p:nvSpPr>
          <p:spPr>
            <a:xfrm>
              <a:off x="7763256"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5"/>
            <p:cNvSpPr/>
            <p:nvPr/>
          </p:nvSpPr>
          <p:spPr>
            <a:xfrm>
              <a:off x="8887854"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15"/>
            <p:cNvSpPr/>
            <p:nvPr/>
          </p:nvSpPr>
          <p:spPr>
            <a:xfrm>
              <a:off x="8887854"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15"/>
            <p:cNvSpPr/>
            <p:nvPr/>
          </p:nvSpPr>
          <p:spPr>
            <a:xfrm>
              <a:off x="8762899"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15"/>
            <p:cNvSpPr/>
            <p:nvPr/>
          </p:nvSpPr>
          <p:spPr>
            <a:xfrm>
              <a:off x="8762899"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5"/>
            <p:cNvSpPr/>
            <p:nvPr/>
          </p:nvSpPr>
          <p:spPr>
            <a:xfrm>
              <a:off x="8637944"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p:nvPr/>
          </p:nvSpPr>
          <p:spPr>
            <a:xfrm>
              <a:off x="8637944"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15"/>
            <p:cNvSpPr/>
            <p:nvPr/>
          </p:nvSpPr>
          <p:spPr>
            <a:xfrm>
              <a:off x="8512988"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15"/>
            <p:cNvSpPr/>
            <p:nvPr/>
          </p:nvSpPr>
          <p:spPr>
            <a:xfrm>
              <a:off x="8512988"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5"/>
            <p:cNvSpPr/>
            <p:nvPr/>
          </p:nvSpPr>
          <p:spPr>
            <a:xfrm>
              <a:off x="8388033" y="73152"/>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15"/>
            <p:cNvSpPr/>
            <p:nvPr/>
          </p:nvSpPr>
          <p:spPr>
            <a:xfrm>
              <a:off x="8388033" y="246888"/>
              <a:ext cx="54368" cy="5922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25" name="Google Shape;125;p15"/>
          <p:cNvSpPr/>
          <p:nvPr/>
        </p:nvSpPr>
        <p:spPr>
          <a:xfrm>
            <a:off x="-1" y="3233984"/>
            <a:ext cx="606972" cy="36240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6" name="Google Shape;126;p15"/>
          <p:cNvGrpSpPr/>
          <p:nvPr/>
        </p:nvGrpSpPr>
        <p:grpSpPr>
          <a:xfrm>
            <a:off x="1166649" y="3540334"/>
            <a:ext cx="10350062" cy="3026004"/>
            <a:chOff x="0" y="0"/>
            <a:chExt cx="10350062" cy="3026004"/>
          </a:xfrm>
        </p:grpSpPr>
        <p:cxnSp>
          <p:nvCxnSpPr>
            <p:cNvPr id="127" name="Google Shape;127;p15"/>
            <p:cNvCxnSpPr/>
            <p:nvPr/>
          </p:nvCxnSpPr>
          <p:spPr>
            <a:xfrm>
              <a:off x="0" y="0"/>
              <a:ext cx="10350062" cy="0"/>
            </a:xfrm>
            <a:prstGeom prst="straightConnector1">
              <a:avLst/>
            </a:prstGeom>
            <a:solidFill>
              <a:srgbClr val="599BD5"/>
            </a:solidFill>
            <a:ln w="12700" cap="flat" cmpd="sng">
              <a:solidFill>
                <a:srgbClr val="599BD5"/>
              </a:solidFill>
              <a:prstDash val="solid"/>
              <a:miter lim="800000"/>
              <a:headEnd type="none" w="sm" len="sm"/>
              <a:tailEnd type="none" w="sm" len="sm"/>
            </a:ln>
          </p:spPr>
        </p:cxnSp>
        <p:sp>
          <p:nvSpPr>
            <p:cNvPr id="128" name="Google Shape;128;p15"/>
            <p:cNvSpPr/>
            <p:nvPr/>
          </p:nvSpPr>
          <p:spPr>
            <a:xfrm>
              <a:off x="0" y="0"/>
              <a:ext cx="10350062" cy="15130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txBox="1"/>
            <p:nvPr/>
          </p:nvSpPr>
          <p:spPr>
            <a:xfrm>
              <a:off x="0" y="0"/>
              <a:ext cx="10350062" cy="1513002"/>
            </a:xfrm>
            <a:prstGeom prst="rect">
              <a:avLst/>
            </a:prstGeom>
            <a:noFill/>
            <a:ln>
              <a:noFill/>
            </a:ln>
          </p:spPr>
          <p:txBody>
            <a:bodyPr spcFirstLastPara="1" wrap="square" lIns="160000" tIns="160000" rIns="160000" bIns="160000" anchor="t" anchorCtr="0">
              <a:noAutofit/>
            </a:bodyPr>
            <a:lstStyle/>
            <a:p>
              <a:pPr marL="0" marR="0" lvl="0" indent="0" algn="l" rtl="0">
                <a:lnSpc>
                  <a:spcPct val="90000"/>
                </a:lnSpc>
                <a:spcBef>
                  <a:spcPts val="0"/>
                </a:spcBef>
                <a:spcAft>
                  <a:spcPts val="0"/>
                </a:spcAft>
                <a:buClr>
                  <a:schemeClr val="dk1"/>
                </a:buClr>
                <a:buSzPts val="4200"/>
                <a:buFont typeface="Calibri"/>
                <a:buNone/>
              </a:pPr>
              <a:r>
                <a:rPr lang="en-US" sz="4200" b="0" i="0" u="none" strike="noStrike" cap="none" dirty="0">
                  <a:solidFill>
                    <a:schemeClr val="dk1"/>
                  </a:solidFill>
                  <a:latin typeface="Calibri"/>
                  <a:ea typeface="Calibri"/>
                  <a:cs typeface="Calibri"/>
                  <a:sym typeface="Calibri"/>
                </a:rPr>
                <a:t>Team Members: Jessica Camacho, Gaston </a:t>
              </a:r>
              <a:r>
                <a:rPr lang="en-US" sz="4200" b="0" i="0" u="none" strike="noStrike" cap="none" dirty="0" err="1">
                  <a:solidFill>
                    <a:schemeClr val="dk1"/>
                  </a:solidFill>
                  <a:latin typeface="Calibri"/>
                  <a:ea typeface="Calibri"/>
                  <a:cs typeface="Calibri"/>
                  <a:sym typeface="Calibri"/>
                </a:rPr>
                <a:t>Shefa</a:t>
              </a:r>
              <a:r>
                <a:rPr lang="en-US" sz="4200" b="0" i="0" u="none" strike="noStrike" cap="none" dirty="0">
                  <a:solidFill>
                    <a:schemeClr val="dk1"/>
                  </a:solidFill>
                  <a:latin typeface="Calibri"/>
                  <a:ea typeface="Calibri"/>
                  <a:cs typeface="Calibri"/>
                  <a:sym typeface="Calibri"/>
                </a:rPr>
                <a:t>, Thomas Ye, </a:t>
              </a:r>
              <a:r>
                <a:rPr lang="en-US" sz="4200" b="0" i="0" u="none" strike="noStrike" cap="none" dirty="0" err="1">
                  <a:solidFill>
                    <a:schemeClr val="dk1"/>
                  </a:solidFill>
                  <a:latin typeface="Calibri"/>
                  <a:ea typeface="Calibri"/>
                  <a:cs typeface="Calibri"/>
                  <a:sym typeface="Calibri"/>
                </a:rPr>
                <a:t>Neco</a:t>
              </a:r>
              <a:r>
                <a:rPr lang="en-US" sz="4200" b="0" i="0" u="none" strike="noStrike" cap="none" dirty="0">
                  <a:solidFill>
                    <a:schemeClr val="dk1"/>
                  </a:solidFill>
                  <a:latin typeface="Calibri"/>
                  <a:ea typeface="Calibri"/>
                  <a:cs typeface="Calibri"/>
                  <a:sym typeface="Calibri"/>
                </a:rPr>
                <a:t> Hinton</a:t>
              </a:r>
              <a:endParaRPr dirty="0"/>
            </a:p>
          </p:txBody>
        </p:sp>
        <p:cxnSp>
          <p:nvCxnSpPr>
            <p:cNvPr id="130" name="Google Shape;130;p15"/>
            <p:cNvCxnSpPr/>
            <p:nvPr/>
          </p:nvCxnSpPr>
          <p:spPr>
            <a:xfrm>
              <a:off x="0" y="1513002"/>
              <a:ext cx="10350062" cy="0"/>
            </a:xfrm>
            <a:prstGeom prst="straightConnector1">
              <a:avLst/>
            </a:prstGeom>
            <a:solidFill>
              <a:srgbClr val="6FAB46"/>
            </a:solidFill>
            <a:ln w="12700" cap="flat" cmpd="sng">
              <a:solidFill>
                <a:srgbClr val="6FAB46"/>
              </a:solidFill>
              <a:prstDash val="solid"/>
              <a:miter lim="800000"/>
              <a:headEnd type="none" w="sm" len="sm"/>
              <a:tailEnd type="none" w="sm" len="sm"/>
            </a:ln>
          </p:spPr>
        </p:cxnSp>
        <p:sp>
          <p:nvSpPr>
            <p:cNvPr id="131" name="Google Shape;131;p15"/>
            <p:cNvSpPr/>
            <p:nvPr/>
          </p:nvSpPr>
          <p:spPr>
            <a:xfrm>
              <a:off x="0" y="1513002"/>
              <a:ext cx="10350062" cy="15130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p:nvPr/>
          </p:nvSpPr>
          <p:spPr>
            <a:xfrm>
              <a:off x="0" y="1513002"/>
              <a:ext cx="10350062" cy="1513002"/>
            </a:xfrm>
            <a:prstGeom prst="rect">
              <a:avLst/>
            </a:prstGeom>
            <a:noFill/>
            <a:ln>
              <a:noFill/>
            </a:ln>
          </p:spPr>
          <p:txBody>
            <a:bodyPr spcFirstLastPara="1" wrap="square" lIns="160000" tIns="160000" rIns="160000" bIns="160000" anchor="t" anchorCtr="0">
              <a:noAutofit/>
            </a:bodyPr>
            <a:lstStyle/>
            <a:p>
              <a:pPr marL="0" marR="0" lvl="0" indent="0" algn="l" rtl="0">
                <a:lnSpc>
                  <a:spcPct val="90000"/>
                </a:lnSpc>
                <a:spcBef>
                  <a:spcPts val="0"/>
                </a:spcBef>
                <a:spcAft>
                  <a:spcPts val="0"/>
                </a:spcAft>
                <a:buClr>
                  <a:schemeClr val="dk1"/>
                </a:buClr>
                <a:buSzPts val="4200"/>
                <a:buFont typeface="Calibri"/>
                <a:buNone/>
              </a:pPr>
              <a:r>
                <a:rPr lang="en-US" sz="4200" b="0" i="0" u="none" strike="noStrike" cap="none" dirty="0">
                  <a:solidFill>
                    <a:schemeClr val="dk1"/>
                  </a:solidFill>
                  <a:latin typeface="Calibri"/>
                  <a:ea typeface="Calibri"/>
                  <a:cs typeface="Calibri"/>
                  <a:sym typeface="Calibri"/>
                </a:rPr>
                <a:t>Netflix Data Science Foundations Boot Camp Midterm Project</a:t>
              </a: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26" name="Google Shape;226;p2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7" name="Google Shape;227;p2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p2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p2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p23"/>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600"/>
              <a:buFont typeface="Arial"/>
              <a:buNone/>
            </a:pPr>
            <a:r>
              <a:rPr lang="en-US" sz="4000" b="1">
                <a:solidFill>
                  <a:srgbClr val="FFFFFF"/>
                </a:solidFill>
                <a:latin typeface="Arial"/>
                <a:ea typeface="Arial"/>
                <a:cs typeface="Arial"/>
                <a:sym typeface="Arial"/>
              </a:rPr>
              <a:t>Problems Encountered.</a:t>
            </a:r>
            <a:endParaRPr sz="4000">
              <a:solidFill>
                <a:srgbClr val="FFFFFF"/>
              </a:solidFill>
            </a:endParaRPr>
          </a:p>
        </p:txBody>
      </p:sp>
      <p:sp>
        <p:nvSpPr>
          <p:cNvPr id="231" name="Google Shape;231;p23"/>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599440" lvl="0" indent="-457200" algn="l" rtl="0">
              <a:lnSpc>
                <a:spcPct val="90000"/>
              </a:lnSpc>
              <a:spcBef>
                <a:spcPts val="0"/>
              </a:spcBef>
              <a:spcAft>
                <a:spcPts val="0"/>
              </a:spcAft>
              <a:buClr>
                <a:schemeClr val="dk1"/>
              </a:buClr>
              <a:buSzPts val="2240"/>
              <a:buAutoNum type="arabicPeriod"/>
            </a:pPr>
            <a:r>
              <a:rPr lang="en-US" sz="2000" dirty="0">
                <a:latin typeface="Arial"/>
                <a:ea typeface="Arial"/>
                <a:cs typeface="Arial"/>
                <a:sym typeface="Arial"/>
              </a:rPr>
              <a:t>Low sample size. It’s hard to make a claim based on department for executives when there’s only one executive.</a:t>
            </a:r>
          </a:p>
          <a:p>
            <a:pPr marL="599440" lvl="0" indent="-457200" algn="l" rtl="0">
              <a:lnSpc>
                <a:spcPct val="90000"/>
              </a:lnSpc>
              <a:spcBef>
                <a:spcPts val="0"/>
              </a:spcBef>
              <a:spcAft>
                <a:spcPts val="0"/>
              </a:spcAft>
              <a:buClr>
                <a:schemeClr val="dk1"/>
              </a:buClr>
              <a:buSzPts val="2240"/>
              <a:buAutoNum type="arabicPeriod"/>
            </a:pPr>
            <a:r>
              <a:rPr lang="en-US" sz="2000" dirty="0">
                <a:latin typeface="Arial"/>
                <a:ea typeface="Arial"/>
                <a:cs typeface="Arial"/>
                <a:sym typeface="Arial"/>
              </a:rPr>
              <a:t>Unequal populations. Ideally, men and women would be equal populations so the data is more normalized.</a:t>
            </a:r>
          </a:p>
          <a:p>
            <a:pPr marL="599440" lvl="0" indent="-457200" algn="l" rtl="0">
              <a:lnSpc>
                <a:spcPct val="90000"/>
              </a:lnSpc>
              <a:spcBef>
                <a:spcPts val="0"/>
              </a:spcBef>
              <a:spcAft>
                <a:spcPts val="0"/>
              </a:spcAft>
              <a:buClr>
                <a:schemeClr val="dk1"/>
              </a:buClr>
              <a:buSzPts val="2240"/>
              <a:buAutoNum type="arabicPeriod"/>
            </a:pPr>
            <a:endParaRPr lang="en-US" sz="2000" dirty="0">
              <a:latin typeface="Arial"/>
              <a:ea typeface="Arial"/>
              <a:cs typeface="Arial"/>
              <a:sym typeface="Arial"/>
            </a:endParaRPr>
          </a:p>
          <a:p>
            <a:pPr marL="599440" lvl="0" indent="-457200" algn="l" rtl="0">
              <a:lnSpc>
                <a:spcPct val="90000"/>
              </a:lnSpc>
              <a:spcBef>
                <a:spcPts val="0"/>
              </a:spcBef>
              <a:spcAft>
                <a:spcPts val="0"/>
              </a:spcAft>
              <a:buClr>
                <a:schemeClr val="dk1"/>
              </a:buClr>
              <a:buSzPts val="2240"/>
              <a:buAutoNum type="arabicPeriod"/>
            </a:pPr>
            <a:endParaRPr sz="2000" dirty="0">
              <a:latin typeface="Arial"/>
              <a:ea typeface="Arial"/>
              <a:cs typeface="Arial"/>
              <a:sym typeface="Arial"/>
            </a:endParaRPr>
          </a:p>
          <a:p>
            <a:pPr marL="342900" lvl="0" indent="-220980" algn="l" rtl="0">
              <a:lnSpc>
                <a:spcPct val="90000"/>
              </a:lnSpc>
              <a:spcBef>
                <a:spcPts val="1000"/>
              </a:spcBef>
              <a:spcAft>
                <a:spcPts val="0"/>
              </a:spcAft>
              <a:buClr>
                <a:schemeClr val="dk1"/>
              </a:buClr>
              <a:buSzPts val="1920"/>
              <a:buNone/>
            </a:pPr>
            <a:endParaRPr sz="2000"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5"/>
        <p:cNvGrpSpPr/>
        <p:nvPr/>
      </p:nvGrpSpPr>
      <p:grpSpPr>
        <a:xfrm>
          <a:off x="0" y="0"/>
          <a:ext cx="0" cy="0"/>
          <a:chOff x="0" y="0"/>
          <a:chExt cx="0" cy="0"/>
        </a:xfrm>
      </p:grpSpPr>
      <p:sp>
        <p:nvSpPr>
          <p:cNvPr id="236" name="Google Shape;236;p2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7" name="Google Shape;237;p24" descr="Light bulb on yellow background with sketched light beams and cord"/>
          <p:cNvPicPr preferRelativeResize="0"/>
          <p:nvPr/>
        </p:nvPicPr>
        <p:blipFill rotWithShape="1">
          <a:blip r:embed="rId3">
            <a:alphaModFix/>
          </a:blip>
          <a:srcRect l="21669" r="585"/>
          <a:stretch/>
        </p:blipFill>
        <p:spPr>
          <a:xfrm>
            <a:off x="3522468" y="10"/>
            <a:ext cx="8669532" cy="6857990"/>
          </a:xfrm>
          <a:prstGeom prst="rect">
            <a:avLst/>
          </a:prstGeom>
          <a:noFill/>
          <a:ln>
            <a:noFill/>
          </a:ln>
        </p:spPr>
      </p:pic>
      <p:sp>
        <p:nvSpPr>
          <p:cNvPr id="238" name="Google Shape;238;p24"/>
          <p:cNvSpPr/>
          <p:nvPr/>
        </p:nvSpPr>
        <p:spPr>
          <a:xfrm>
            <a:off x="0" y="29429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9" name="Google Shape;239;p24"/>
          <p:cNvSpPr txBox="1">
            <a:spLocks noGrp="1"/>
          </p:cNvSpPr>
          <p:nvPr>
            <p:ph type="title"/>
          </p:nvPr>
        </p:nvSpPr>
        <p:spPr>
          <a:xfrm>
            <a:off x="371094" y="1161288"/>
            <a:ext cx="3438144" cy="11247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BE8D5"/>
              </a:buClr>
              <a:buSzPts val="3600"/>
              <a:buFont typeface="Arial"/>
              <a:buNone/>
            </a:pPr>
            <a:r>
              <a:rPr lang="en-US" sz="2800" b="1" dirty="0">
                <a:latin typeface="Arial"/>
                <a:ea typeface="Arial"/>
                <a:cs typeface="Arial"/>
                <a:sym typeface="Arial"/>
              </a:rPr>
              <a:t>Future Questions</a:t>
            </a:r>
            <a:endParaRPr sz="2800" dirty="0"/>
          </a:p>
        </p:txBody>
      </p:sp>
      <p:sp>
        <p:nvSpPr>
          <p:cNvPr id="240" name="Google Shape;240;p24"/>
          <p:cNvSpPr/>
          <p:nvPr/>
        </p:nvSpPr>
        <p:spPr>
          <a:xfrm rot="5400000">
            <a:off x="662559" y="605790"/>
            <a:ext cx="73152" cy="54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4"/>
          <p:cNvSpPr/>
          <p:nvPr/>
        </p:nvSpPr>
        <p:spPr>
          <a:xfrm>
            <a:off x="428244" y="2443480"/>
            <a:ext cx="3300984"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2" name="Google Shape;242;p24"/>
          <p:cNvSpPr txBox="1">
            <a:spLocks noGrp="1"/>
          </p:cNvSpPr>
          <p:nvPr>
            <p:ph type="body" idx="1"/>
          </p:nvPr>
        </p:nvSpPr>
        <p:spPr>
          <a:xfrm>
            <a:off x="371094" y="2718054"/>
            <a:ext cx="3438906" cy="3207258"/>
          </a:xfrm>
          <a:prstGeom prst="rect">
            <a:avLst/>
          </a:prstGeom>
          <a:noFill/>
          <a:ln>
            <a:noFill/>
          </a:ln>
        </p:spPr>
        <p:txBody>
          <a:bodyPr spcFirstLastPara="1" wrap="square" lIns="91425" tIns="45700" rIns="91425" bIns="45700" anchor="t" anchorCtr="0">
            <a:normAutofit/>
          </a:bodyPr>
          <a:lstStyle/>
          <a:p>
            <a:pPr marL="342900" lvl="0" indent="-220980" algn="l" rtl="0">
              <a:lnSpc>
                <a:spcPct val="90000"/>
              </a:lnSpc>
              <a:spcBef>
                <a:spcPts val="1000"/>
              </a:spcBef>
              <a:spcAft>
                <a:spcPts val="0"/>
              </a:spcAft>
              <a:buClr>
                <a:schemeClr val="lt1"/>
              </a:buClr>
              <a:buSzPts val="1920"/>
              <a:buNone/>
            </a:pPr>
            <a:r>
              <a:rPr lang="en-US" sz="1700" dirty="0">
                <a:latin typeface="Arial"/>
                <a:ea typeface="Arial"/>
                <a:cs typeface="Arial"/>
                <a:sym typeface="Arial"/>
              </a:rPr>
              <a:t>Questions for the future</a:t>
            </a:r>
          </a:p>
          <a:p>
            <a:pPr marL="464820" lvl="0" algn="l" rtl="0">
              <a:lnSpc>
                <a:spcPct val="90000"/>
              </a:lnSpc>
              <a:spcBef>
                <a:spcPts val="1000"/>
              </a:spcBef>
              <a:spcAft>
                <a:spcPts val="0"/>
              </a:spcAft>
              <a:buClr>
                <a:schemeClr val="lt1"/>
              </a:buClr>
              <a:buSzPts val="1920"/>
              <a:buAutoNum type="arabicPeriod"/>
            </a:pPr>
            <a:r>
              <a:rPr lang="en-US" sz="1700" dirty="0">
                <a:latin typeface="Arial"/>
                <a:ea typeface="Arial"/>
                <a:cs typeface="Arial"/>
                <a:sym typeface="Arial"/>
              </a:rPr>
              <a:t>Do departments differ in average performance?</a:t>
            </a:r>
          </a:p>
          <a:p>
            <a:pPr marL="464820" lvl="0" algn="l" rtl="0">
              <a:lnSpc>
                <a:spcPct val="90000"/>
              </a:lnSpc>
              <a:spcBef>
                <a:spcPts val="1000"/>
              </a:spcBef>
              <a:spcAft>
                <a:spcPts val="0"/>
              </a:spcAft>
              <a:buClr>
                <a:schemeClr val="lt1"/>
              </a:buClr>
              <a:buSzPts val="1920"/>
              <a:buAutoNum type="arabicPeriod"/>
            </a:pPr>
            <a:r>
              <a:rPr lang="en-US" sz="1700" dirty="0">
                <a:latin typeface="Arial"/>
                <a:ea typeface="Arial"/>
                <a:cs typeface="Arial"/>
                <a:sym typeface="Arial"/>
              </a:rPr>
              <a:t>Does gender play a role in performance?</a:t>
            </a:r>
          </a:p>
          <a:p>
            <a:pPr marL="464820" lvl="0" algn="l" rtl="0">
              <a:lnSpc>
                <a:spcPct val="90000"/>
              </a:lnSpc>
              <a:spcBef>
                <a:spcPts val="1000"/>
              </a:spcBef>
              <a:spcAft>
                <a:spcPts val="0"/>
              </a:spcAft>
              <a:buClr>
                <a:schemeClr val="lt1"/>
              </a:buClr>
              <a:buSzPts val="1920"/>
              <a:buAutoNum type="arabicPeriod"/>
            </a:pPr>
            <a:r>
              <a:rPr lang="en-US" sz="1700" dirty="0">
                <a:latin typeface="Arial"/>
                <a:ea typeface="Arial"/>
                <a:cs typeface="Arial"/>
                <a:sym typeface="Arial"/>
              </a:rPr>
              <a:t>Do certain departments have more unmarried employees?</a:t>
            </a:r>
            <a:endParaRPr sz="17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6"/>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6"/>
          <p:cNvSpPr/>
          <p:nvPr/>
        </p:nvSpPr>
        <p:spPr>
          <a:xfrm rot="-5400000" flipH="1">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6"/>
          <p:cNvSpPr txBox="1">
            <a:spLocks noGrp="1"/>
          </p:cNvSpPr>
          <p:nvPr>
            <p:ph type="title"/>
          </p:nvPr>
        </p:nvSpPr>
        <p:spPr>
          <a:xfrm>
            <a:off x="1383564" y="348865"/>
            <a:ext cx="9718111" cy="15764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600"/>
              <a:buFont typeface="Century Gothic"/>
              <a:buNone/>
            </a:pPr>
            <a:r>
              <a:rPr lang="en-US" sz="4000" b="1">
                <a:solidFill>
                  <a:srgbClr val="FFFFFF"/>
                </a:solidFill>
              </a:rPr>
              <a:t>Project Overview</a:t>
            </a:r>
            <a:endParaRPr/>
          </a:p>
        </p:txBody>
      </p:sp>
      <p:grpSp>
        <p:nvGrpSpPr>
          <p:cNvPr id="142" name="Google Shape;142;p16"/>
          <p:cNvGrpSpPr/>
          <p:nvPr/>
        </p:nvGrpSpPr>
        <p:grpSpPr>
          <a:xfrm>
            <a:off x="645389" y="2726962"/>
            <a:ext cx="10925161" cy="3467437"/>
            <a:chOff x="1333" y="110983"/>
            <a:chExt cx="10925161" cy="3467437"/>
          </a:xfrm>
        </p:grpSpPr>
        <p:sp>
          <p:nvSpPr>
            <p:cNvPr id="143" name="Google Shape;143;p16"/>
            <p:cNvSpPr/>
            <p:nvPr/>
          </p:nvSpPr>
          <p:spPr>
            <a:xfrm>
              <a:off x="1333" y="110983"/>
              <a:ext cx="4682211" cy="2973204"/>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521579" y="605216"/>
              <a:ext cx="4682211" cy="2973204"/>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p:nvPr/>
          </p:nvSpPr>
          <p:spPr>
            <a:xfrm>
              <a:off x="608661" y="692298"/>
              <a:ext cx="4508047" cy="279904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Clr>
                  <a:schemeClr val="dk1"/>
                </a:buClr>
                <a:buSzPts val="5600"/>
                <a:buFont typeface="Calibri"/>
                <a:buNone/>
              </a:pPr>
              <a:r>
                <a:rPr lang="en-US" sz="3200" b="1" dirty="0">
                  <a:solidFill>
                    <a:schemeClr val="dk1"/>
                  </a:solidFill>
                  <a:latin typeface="Calibri"/>
                  <a:ea typeface="Calibri"/>
                  <a:cs typeface="Calibri"/>
                  <a:sym typeface="Calibri"/>
                </a:rPr>
                <a:t>Goal</a:t>
              </a:r>
              <a:r>
                <a:rPr lang="en-US" sz="3200" dirty="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Help employers find well-fitting employees</a:t>
              </a:r>
              <a:endParaRPr sz="3200" dirty="0"/>
            </a:p>
          </p:txBody>
        </p:sp>
        <p:sp>
          <p:nvSpPr>
            <p:cNvPr id="146" name="Google Shape;146;p16"/>
            <p:cNvSpPr/>
            <p:nvPr/>
          </p:nvSpPr>
          <p:spPr>
            <a:xfrm>
              <a:off x="5724037" y="110983"/>
              <a:ext cx="4682211" cy="2973204"/>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6244283" y="605216"/>
              <a:ext cx="4682211" cy="2973204"/>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txBox="1"/>
            <p:nvPr/>
          </p:nvSpPr>
          <p:spPr>
            <a:xfrm>
              <a:off x="6394508" y="692298"/>
              <a:ext cx="4508047" cy="279904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Clr>
                  <a:schemeClr val="dk1"/>
                </a:buClr>
                <a:buSzPts val="5600"/>
                <a:buFont typeface="Calibri"/>
                <a:buNone/>
              </a:pPr>
              <a:r>
                <a:rPr lang="en-US" sz="2000" dirty="0">
                  <a:solidFill>
                    <a:schemeClr val="dk1"/>
                  </a:solidFill>
                  <a:latin typeface="Calibri"/>
                  <a:cs typeface="Calibri"/>
                  <a:sym typeface="Calibri"/>
                </a:rPr>
                <a:t>1.Is it better to have married workers or unmarried workers?</a:t>
              </a:r>
            </a:p>
            <a:p>
              <a:pPr marL="0" marR="0" lvl="0" indent="0" algn="ctr" rtl="0">
                <a:lnSpc>
                  <a:spcPct val="90000"/>
                </a:lnSpc>
                <a:spcBef>
                  <a:spcPts val="0"/>
                </a:spcBef>
                <a:spcAft>
                  <a:spcPts val="0"/>
                </a:spcAft>
                <a:buClr>
                  <a:schemeClr val="dk1"/>
                </a:buClr>
                <a:buSzPts val="5600"/>
                <a:buFont typeface="Calibri"/>
                <a:buNone/>
              </a:pPr>
              <a:r>
                <a:rPr lang="en-US" sz="2000" dirty="0">
                  <a:solidFill>
                    <a:schemeClr val="dk1"/>
                  </a:solidFill>
                  <a:latin typeface="Calibri"/>
                  <a:cs typeface="Calibri"/>
                  <a:sym typeface="Calibri"/>
                </a:rPr>
                <a:t>2.Do different departments attract different genders?</a:t>
              </a:r>
              <a:endParaRPr sz="20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6"/>
          <p:cNvSpPr/>
          <p:nvPr/>
        </p:nvSpPr>
        <p:spPr>
          <a:xfrm>
            <a:off x="0" y="34886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6"/>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16"/>
          <p:cNvSpPr/>
          <p:nvPr/>
        </p:nvSpPr>
        <p:spPr>
          <a:xfrm rot="-5400000" flipH="1">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16"/>
          <p:cNvSpPr txBox="1">
            <a:spLocks noGrp="1"/>
          </p:cNvSpPr>
          <p:nvPr>
            <p:ph type="title"/>
          </p:nvPr>
        </p:nvSpPr>
        <p:spPr>
          <a:xfrm>
            <a:off x="1383564" y="348865"/>
            <a:ext cx="9718111" cy="15764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600"/>
              <a:buFont typeface="Century Gothic"/>
              <a:buNone/>
            </a:pPr>
            <a:r>
              <a:rPr lang="en-US" sz="4000" b="1" dirty="0">
                <a:solidFill>
                  <a:srgbClr val="FFFFFF"/>
                </a:solidFill>
              </a:rPr>
              <a:t>Our Data</a:t>
            </a:r>
            <a:endParaRPr dirty="0"/>
          </a:p>
        </p:txBody>
      </p:sp>
      <p:sp>
        <p:nvSpPr>
          <p:cNvPr id="2" name="TextBox 1">
            <a:extLst>
              <a:ext uri="{FF2B5EF4-FFF2-40B4-BE49-F238E27FC236}">
                <a16:creationId xmlns:a16="http://schemas.microsoft.com/office/drawing/2014/main" id="{9975E0BD-1BB2-F846-8943-B10EFB2B61EF}"/>
              </a:ext>
            </a:extLst>
          </p:cNvPr>
          <p:cNvSpPr txBox="1"/>
          <p:nvPr/>
        </p:nvSpPr>
        <p:spPr>
          <a:xfrm>
            <a:off x="480060" y="2823210"/>
            <a:ext cx="10915650"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General human resources data set created by two HR professors on Kaggle:</a:t>
            </a:r>
          </a:p>
          <a:p>
            <a:pPr marL="285750" lvl="2" indent="-285750">
              <a:buFont typeface="Arial" panose="020B0604020202020204" pitchFamily="34" charset="0"/>
              <a:buChar char="•"/>
            </a:pPr>
            <a:r>
              <a:rPr lang="en-US" dirty="0"/>
              <a:t>https://www.kaggle.com/rhuebner/human-resources-data-set?select=HRDataset_v14.csv</a:t>
            </a:r>
          </a:p>
          <a:p>
            <a:endParaRPr lang="en-US" dirty="0"/>
          </a:p>
        </p:txBody>
      </p:sp>
      <p:pic>
        <p:nvPicPr>
          <p:cNvPr id="4" name="Picture 3" descr="Graphical user interface, application&#10;&#10;Description automatically generated">
            <a:extLst>
              <a:ext uri="{FF2B5EF4-FFF2-40B4-BE49-F238E27FC236}">
                <a16:creationId xmlns:a16="http://schemas.microsoft.com/office/drawing/2014/main" id="{2B50AABB-C316-D849-A82E-FA7187DAC19C}"/>
              </a:ext>
            </a:extLst>
          </p:cNvPr>
          <p:cNvPicPr>
            <a:picLocks noChangeAspect="1"/>
          </p:cNvPicPr>
          <p:nvPr/>
        </p:nvPicPr>
        <p:blipFill>
          <a:blip r:embed="rId3"/>
          <a:stretch>
            <a:fillRect/>
          </a:stretch>
        </p:blipFill>
        <p:spPr>
          <a:xfrm>
            <a:off x="3117334" y="3561874"/>
            <a:ext cx="4869181" cy="2566021"/>
          </a:xfrm>
          <a:prstGeom prst="rect">
            <a:avLst/>
          </a:prstGeom>
        </p:spPr>
      </p:pic>
    </p:spTree>
    <p:extLst>
      <p:ext uri="{BB962C8B-B14F-4D97-AF65-F5344CB8AC3E}">
        <p14:creationId xmlns:p14="http://schemas.microsoft.com/office/powerpoint/2010/main" val="107628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0" y="29453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17"/>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400"/>
              <a:buFont typeface="Calibri"/>
              <a:buNone/>
            </a:pPr>
            <a:r>
              <a:rPr lang="en-US" sz="4000" b="1">
                <a:solidFill>
                  <a:srgbClr val="FFFFFF"/>
                </a:solidFill>
                <a:latin typeface="Calibri"/>
                <a:ea typeface="Calibri"/>
                <a:cs typeface="Calibri"/>
                <a:sym typeface="Calibri"/>
              </a:rPr>
              <a:t>Requirement #1 </a:t>
            </a:r>
            <a:endParaRPr sz="4000" b="1">
              <a:solidFill>
                <a:srgbClr val="FFFFFF"/>
              </a:solidFill>
              <a:latin typeface="Calibri"/>
              <a:ea typeface="Calibri"/>
              <a:cs typeface="Calibri"/>
              <a:sym typeface="Calibri"/>
            </a:endParaRPr>
          </a:p>
        </p:txBody>
      </p:sp>
      <p:sp>
        <p:nvSpPr>
          <p:cNvPr id="159" name="Google Shape;159;p17"/>
          <p:cNvSpPr txBox="1">
            <a:spLocks noGrp="1"/>
          </p:cNvSpPr>
          <p:nvPr>
            <p:ph type="body" idx="1"/>
          </p:nvPr>
        </p:nvSpPr>
        <p:spPr>
          <a:xfrm>
            <a:off x="730445" y="1345186"/>
            <a:ext cx="10052232" cy="2057788"/>
          </a:xfrm>
          <a:prstGeom prst="rect">
            <a:avLst/>
          </a:prstGeom>
          <a:noFill/>
          <a:ln>
            <a:noFill/>
          </a:ln>
        </p:spPr>
        <p:txBody>
          <a:bodyPr spcFirstLastPara="1" wrap="square" lIns="91425" tIns="45700" rIns="91425" bIns="45700" anchor="ctr" anchorCtr="0">
            <a:normAutofit/>
          </a:bodyPr>
          <a:lstStyle/>
          <a:p>
            <a:pPr marL="742950" lvl="0" indent="-101600" algn="l" rtl="0">
              <a:lnSpc>
                <a:spcPct val="90000"/>
              </a:lnSpc>
              <a:spcBef>
                <a:spcPts val="1000"/>
              </a:spcBef>
              <a:spcAft>
                <a:spcPts val="0"/>
              </a:spcAft>
              <a:buClr>
                <a:schemeClr val="dk1"/>
              </a:buClr>
              <a:buSzPts val="2000"/>
              <a:buNone/>
            </a:pPr>
            <a:r>
              <a:rPr lang="en-US" sz="2000" dirty="0"/>
              <a:t>Unmarried employees and married employees performed roughly the same level.</a:t>
            </a:r>
            <a:endParaRPr sz="2000" dirty="0"/>
          </a:p>
        </p:txBody>
      </p:sp>
      <p:pic>
        <p:nvPicPr>
          <p:cNvPr id="4" name="Picture 3" descr="Chart, bar chart&#10;&#10;Description automatically generated">
            <a:extLst>
              <a:ext uri="{FF2B5EF4-FFF2-40B4-BE49-F238E27FC236}">
                <a16:creationId xmlns:a16="http://schemas.microsoft.com/office/drawing/2014/main" id="{0AEBFD19-A63C-CD49-B2EA-A7C79DD36863}"/>
              </a:ext>
            </a:extLst>
          </p:cNvPr>
          <p:cNvPicPr>
            <a:picLocks noChangeAspect="1"/>
          </p:cNvPicPr>
          <p:nvPr/>
        </p:nvPicPr>
        <p:blipFill>
          <a:blip r:embed="rId3"/>
          <a:stretch>
            <a:fillRect/>
          </a:stretch>
        </p:blipFill>
        <p:spPr>
          <a:xfrm>
            <a:off x="2024678" y="2919565"/>
            <a:ext cx="6989462" cy="3707272"/>
          </a:xfrm>
          <a:prstGeom prst="rect">
            <a:avLst/>
          </a:prstGeom>
        </p:spPr>
      </p:pic>
    </p:spTree>
    <p:extLst>
      <p:ext uri="{BB962C8B-B14F-4D97-AF65-F5344CB8AC3E}">
        <p14:creationId xmlns:p14="http://schemas.microsoft.com/office/powerpoint/2010/main" val="226225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0" y="282031"/>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17"/>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400"/>
              <a:buFont typeface="Calibri"/>
              <a:buNone/>
            </a:pPr>
            <a:r>
              <a:rPr lang="en-US" sz="4000" b="1">
                <a:solidFill>
                  <a:srgbClr val="FFFFFF"/>
                </a:solidFill>
                <a:latin typeface="Calibri"/>
                <a:ea typeface="Calibri"/>
                <a:cs typeface="Calibri"/>
                <a:sym typeface="Calibri"/>
              </a:rPr>
              <a:t>Requirement #1 </a:t>
            </a:r>
            <a:endParaRPr sz="4000" b="1">
              <a:solidFill>
                <a:srgbClr val="FFFFFF"/>
              </a:solidFill>
              <a:latin typeface="Calibri"/>
              <a:ea typeface="Calibri"/>
              <a:cs typeface="Calibri"/>
              <a:sym typeface="Calibri"/>
            </a:endParaRPr>
          </a:p>
        </p:txBody>
      </p:sp>
      <p:sp>
        <p:nvSpPr>
          <p:cNvPr id="159" name="Google Shape;159;p17"/>
          <p:cNvSpPr txBox="1">
            <a:spLocks noGrp="1"/>
          </p:cNvSpPr>
          <p:nvPr>
            <p:ph type="body" idx="1"/>
          </p:nvPr>
        </p:nvSpPr>
        <p:spPr>
          <a:xfrm>
            <a:off x="214398" y="1690969"/>
            <a:ext cx="4773742" cy="2057788"/>
          </a:xfrm>
          <a:prstGeom prst="rect">
            <a:avLst/>
          </a:prstGeom>
          <a:noFill/>
          <a:ln>
            <a:noFill/>
          </a:ln>
        </p:spPr>
        <p:txBody>
          <a:bodyPr spcFirstLastPara="1" wrap="square" lIns="91425" tIns="45700" rIns="91425" bIns="45700" anchor="ctr" anchorCtr="0">
            <a:normAutofit/>
          </a:bodyPr>
          <a:lstStyle/>
          <a:p>
            <a:pPr marL="742950" lvl="0" indent="-101600" algn="l" rtl="0">
              <a:lnSpc>
                <a:spcPct val="90000"/>
              </a:lnSpc>
              <a:spcBef>
                <a:spcPts val="1000"/>
              </a:spcBef>
              <a:spcAft>
                <a:spcPts val="0"/>
              </a:spcAft>
              <a:buClr>
                <a:schemeClr val="dk1"/>
              </a:buClr>
              <a:buSzPts val="2000"/>
              <a:buNone/>
            </a:pPr>
            <a:r>
              <a:rPr lang="en-US" sz="2000" dirty="0"/>
              <a:t>Unmarried employees and married employees performed roughly the same level.</a:t>
            </a:r>
            <a:endParaRPr sz="2000" dirty="0"/>
          </a:p>
        </p:txBody>
      </p:sp>
      <p:pic>
        <p:nvPicPr>
          <p:cNvPr id="5" name="Picture 4">
            <a:extLst>
              <a:ext uri="{FF2B5EF4-FFF2-40B4-BE49-F238E27FC236}">
                <a16:creationId xmlns:a16="http://schemas.microsoft.com/office/drawing/2014/main" id="{BF8307E9-6C82-422E-941A-7A08D2D2D5D7}"/>
              </a:ext>
            </a:extLst>
          </p:cNvPr>
          <p:cNvPicPr>
            <a:picLocks noChangeAspect="1"/>
          </p:cNvPicPr>
          <p:nvPr/>
        </p:nvPicPr>
        <p:blipFill>
          <a:blip r:embed="rId3"/>
          <a:stretch>
            <a:fillRect/>
          </a:stretch>
        </p:blipFill>
        <p:spPr>
          <a:xfrm>
            <a:off x="459350" y="3842294"/>
            <a:ext cx="3238500" cy="2733675"/>
          </a:xfrm>
          <a:prstGeom prst="rect">
            <a:avLst/>
          </a:prstGeom>
        </p:spPr>
      </p:pic>
      <p:pic>
        <p:nvPicPr>
          <p:cNvPr id="7" name="Picture 6" descr="Chart, bar chart&#10;&#10;Description automatically generated">
            <a:extLst>
              <a:ext uri="{FF2B5EF4-FFF2-40B4-BE49-F238E27FC236}">
                <a16:creationId xmlns:a16="http://schemas.microsoft.com/office/drawing/2014/main" id="{DAF49982-1EB3-B14B-8493-88B1634123CD}"/>
              </a:ext>
            </a:extLst>
          </p:cNvPr>
          <p:cNvPicPr>
            <a:picLocks noChangeAspect="1"/>
          </p:cNvPicPr>
          <p:nvPr/>
        </p:nvPicPr>
        <p:blipFill>
          <a:blip r:embed="rId4"/>
          <a:stretch>
            <a:fillRect/>
          </a:stretch>
        </p:blipFill>
        <p:spPr>
          <a:xfrm>
            <a:off x="4866109" y="2574251"/>
            <a:ext cx="7447922" cy="3478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2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20"/>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20"/>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20"/>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20"/>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20"/>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20"/>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BE8D5"/>
              </a:buClr>
              <a:buSzPts val="3400"/>
              <a:buFont typeface="Calibri"/>
              <a:buNone/>
            </a:pPr>
            <a:r>
              <a:rPr lang="en-US" sz="4000" b="1">
                <a:solidFill>
                  <a:srgbClr val="FFFFFF"/>
                </a:solidFill>
                <a:latin typeface="Calibri"/>
                <a:ea typeface="Calibri"/>
                <a:cs typeface="Calibri"/>
                <a:sym typeface="Calibri"/>
              </a:rPr>
              <a:t>Question / Visualization #1</a:t>
            </a:r>
            <a:endParaRPr/>
          </a:p>
        </p:txBody>
      </p:sp>
      <p:sp>
        <p:nvSpPr>
          <p:cNvPr id="197" name="Google Shape;197;p20"/>
          <p:cNvSpPr txBox="1">
            <a:spLocks noGrp="1"/>
          </p:cNvSpPr>
          <p:nvPr>
            <p:ph type="body" idx="1"/>
          </p:nvPr>
        </p:nvSpPr>
        <p:spPr>
          <a:xfrm>
            <a:off x="4810259" y="649480"/>
            <a:ext cx="6555347" cy="5546047"/>
          </a:xfrm>
          <a:prstGeom prst="rect">
            <a:avLst/>
          </a:prstGeom>
          <a:noFill/>
          <a:ln>
            <a:noFill/>
          </a:ln>
        </p:spPr>
        <p:txBody>
          <a:bodyPr spcFirstLastPara="1" wrap="square" lIns="91425" tIns="45700" rIns="91425" bIns="45700" anchor="ctr" anchorCtr="0">
            <a:normAutofit/>
          </a:bodyPr>
          <a:lstStyle/>
          <a:p>
            <a:pPr>
              <a:spcBef>
                <a:spcPts val="0"/>
              </a:spcBef>
              <a:buSzPts val="2240"/>
            </a:pPr>
            <a:r>
              <a:rPr lang="en-US" sz="2000" dirty="0">
                <a:solidFill>
                  <a:schemeClr val="dk1"/>
                </a:solidFill>
                <a:latin typeface="Calibri"/>
                <a:cs typeface="Calibri"/>
                <a:sym typeface="Calibri"/>
              </a:rPr>
              <a:t>Is it better to have married workers or unmarried workers?</a:t>
            </a:r>
          </a:p>
          <a:p>
            <a:pPr marL="114300" lvl="0" indent="0" algn="l" rtl="0">
              <a:lnSpc>
                <a:spcPct val="90000"/>
              </a:lnSpc>
              <a:spcBef>
                <a:spcPts val="0"/>
              </a:spcBef>
              <a:spcAft>
                <a:spcPts val="0"/>
              </a:spcAft>
              <a:buClr>
                <a:schemeClr val="dk1"/>
              </a:buClr>
              <a:buSzPts val="2240"/>
              <a:buNone/>
            </a:pPr>
            <a:r>
              <a:rPr lang="en-US" sz="2000" b="1" dirty="0"/>
              <a:t>Answer</a:t>
            </a:r>
            <a:r>
              <a:rPr lang="en-US" sz="2000" dirty="0"/>
              <a:t>: It depends. Are you a start-up, do you need people to exceed expectations? If so, you’ll likely want to hire unmarried employees because they’ll be more likely to exceed expectations. Otherwise, in most situations, it doesn’t matter what type of employee you have based off of marital status. </a:t>
            </a:r>
            <a:endParaRPr sz="2000" dirty="0"/>
          </a:p>
          <a:p>
            <a:pPr marL="742950" lvl="0" indent="-101600" algn="l" rtl="0">
              <a:lnSpc>
                <a:spcPct val="90000"/>
              </a:lnSpc>
              <a:spcBef>
                <a:spcPts val="1000"/>
              </a:spcBef>
              <a:spcAft>
                <a:spcPts val="0"/>
              </a:spcAft>
              <a:buClr>
                <a:schemeClr val="dk1"/>
              </a:buClr>
              <a:buSzPts val="2000"/>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1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1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1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17"/>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400"/>
              <a:buFont typeface="Calibri"/>
              <a:buNone/>
            </a:pPr>
            <a:r>
              <a:rPr lang="en-US" sz="4000" b="1" dirty="0">
                <a:solidFill>
                  <a:srgbClr val="FFFFFF"/>
                </a:solidFill>
                <a:latin typeface="Calibri"/>
                <a:ea typeface="Calibri"/>
                <a:cs typeface="Calibri"/>
                <a:sym typeface="Calibri"/>
              </a:rPr>
              <a:t>Requirement #</a:t>
            </a:r>
            <a:r>
              <a:rPr lang="en-US" sz="4000" b="1" dirty="0">
                <a:solidFill>
                  <a:srgbClr val="FFFFFF"/>
                </a:solidFill>
              </a:rPr>
              <a:t>2</a:t>
            </a:r>
            <a:endParaRPr sz="4000" b="1" dirty="0">
              <a:solidFill>
                <a:srgbClr val="FFFFFF"/>
              </a:solidFill>
              <a:latin typeface="Calibri"/>
              <a:ea typeface="Calibri"/>
              <a:cs typeface="Calibri"/>
              <a:sym typeface="Calibri"/>
            </a:endParaRPr>
          </a:p>
        </p:txBody>
      </p:sp>
      <p:sp>
        <p:nvSpPr>
          <p:cNvPr id="159" name="Google Shape;159;p17"/>
          <p:cNvSpPr txBox="1">
            <a:spLocks noGrp="1"/>
          </p:cNvSpPr>
          <p:nvPr>
            <p:ph type="body" idx="1"/>
          </p:nvPr>
        </p:nvSpPr>
        <p:spPr>
          <a:xfrm>
            <a:off x="214398" y="1690969"/>
            <a:ext cx="4773742" cy="2057788"/>
          </a:xfrm>
          <a:prstGeom prst="rect">
            <a:avLst/>
          </a:prstGeom>
          <a:noFill/>
          <a:ln>
            <a:noFill/>
          </a:ln>
        </p:spPr>
        <p:txBody>
          <a:bodyPr spcFirstLastPara="1" wrap="square" lIns="91425" tIns="45700" rIns="91425" bIns="45700" anchor="ctr" anchorCtr="0">
            <a:normAutofit/>
          </a:bodyPr>
          <a:lstStyle/>
          <a:p>
            <a:pPr marL="742950" lvl="0" indent="-101600" algn="l" rtl="0">
              <a:lnSpc>
                <a:spcPct val="90000"/>
              </a:lnSpc>
              <a:spcBef>
                <a:spcPts val="1000"/>
              </a:spcBef>
              <a:spcAft>
                <a:spcPts val="0"/>
              </a:spcAft>
              <a:buClr>
                <a:schemeClr val="dk1"/>
              </a:buClr>
              <a:buSzPts val="2000"/>
              <a:buNone/>
            </a:pPr>
            <a:r>
              <a:rPr lang="en-US" sz="2000" dirty="0"/>
              <a:t>Gender ratios differ from department to department, some are balanced while others are heavily skewed</a:t>
            </a:r>
            <a:endParaRPr sz="2000" dirty="0"/>
          </a:p>
        </p:txBody>
      </p:sp>
      <p:pic>
        <p:nvPicPr>
          <p:cNvPr id="9" name="Picture 8">
            <a:extLst>
              <a:ext uri="{FF2B5EF4-FFF2-40B4-BE49-F238E27FC236}">
                <a16:creationId xmlns:a16="http://schemas.microsoft.com/office/drawing/2014/main" id="{CAA7AAB6-43D9-4313-B8C4-C935E5C349DD}"/>
              </a:ext>
            </a:extLst>
          </p:cNvPr>
          <p:cNvPicPr>
            <a:picLocks noChangeAspect="1"/>
          </p:cNvPicPr>
          <p:nvPr/>
        </p:nvPicPr>
        <p:blipFill>
          <a:blip r:embed="rId3"/>
          <a:stretch>
            <a:fillRect/>
          </a:stretch>
        </p:blipFill>
        <p:spPr>
          <a:xfrm>
            <a:off x="-4" y="3137118"/>
            <a:ext cx="6027941" cy="3194935"/>
          </a:xfrm>
          <a:prstGeom prst="rect">
            <a:avLst/>
          </a:prstGeom>
        </p:spPr>
      </p:pic>
      <p:pic>
        <p:nvPicPr>
          <p:cNvPr id="3" name="Picture 2" descr="Chart, bar chart&#10;&#10;Description automatically generated">
            <a:extLst>
              <a:ext uri="{FF2B5EF4-FFF2-40B4-BE49-F238E27FC236}">
                <a16:creationId xmlns:a16="http://schemas.microsoft.com/office/drawing/2014/main" id="{CD2AC35E-54E7-C141-8A35-C91B74DBDA8E}"/>
              </a:ext>
            </a:extLst>
          </p:cNvPr>
          <p:cNvPicPr>
            <a:picLocks noChangeAspect="1"/>
          </p:cNvPicPr>
          <p:nvPr/>
        </p:nvPicPr>
        <p:blipFill>
          <a:blip r:embed="rId4"/>
          <a:stretch>
            <a:fillRect/>
          </a:stretch>
        </p:blipFill>
        <p:spPr>
          <a:xfrm>
            <a:off x="5864279" y="3213980"/>
            <a:ext cx="6327717" cy="3644020"/>
          </a:xfrm>
          <a:prstGeom prst="rect">
            <a:avLst/>
          </a:prstGeom>
        </p:spPr>
      </p:pic>
    </p:spTree>
    <p:extLst>
      <p:ext uri="{BB962C8B-B14F-4D97-AF65-F5344CB8AC3E}">
        <p14:creationId xmlns:p14="http://schemas.microsoft.com/office/powerpoint/2010/main" val="249942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2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20"/>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20"/>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20"/>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20"/>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20"/>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20"/>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BE8D5"/>
              </a:buClr>
              <a:buSzPts val="3400"/>
              <a:buFont typeface="Calibri"/>
              <a:buNone/>
            </a:pPr>
            <a:r>
              <a:rPr lang="en-US" sz="4000" b="1" dirty="0">
                <a:solidFill>
                  <a:srgbClr val="FFFFFF"/>
                </a:solidFill>
                <a:latin typeface="Calibri"/>
                <a:ea typeface="Calibri"/>
                <a:cs typeface="Calibri"/>
                <a:sym typeface="Calibri"/>
              </a:rPr>
              <a:t>Question / Visualization #2</a:t>
            </a:r>
            <a:endParaRPr dirty="0"/>
          </a:p>
        </p:txBody>
      </p:sp>
      <p:sp>
        <p:nvSpPr>
          <p:cNvPr id="197" name="Google Shape;197;p20"/>
          <p:cNvSpPr txBox="1">
            <a:spLocks noGrp="1"/>
          </p:cNvSpPr>
          <p:nvPr>
            <p:ph type="body" idx="1"/>
          </p:nvPr>
        </p:nvSpPr>
        <p:spPr>
          <a:xfrm>
            <a:off x="4037826" y="649480"/>
            <a:ext cx="5609327" cy="554604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5600"/>
              <a:buFont typeface="Calibri"/>
              <a:buNone/>
            </a:pPr>
            <a:r>
              <a:rPr lang="en-US" sz="2000" dirty="0">
                <a:solidFill>
                  <a:schemeClr val="dk1"/>
                </a:solidFill>
                <a:latin typeface="Calibri"/>
                <a:cs typeface="Calibri"/>
                <a:sym typeface="Calibri"/>
              </a:rPr>
              <a:t>Do different departments attract different genders?</a:t>
            </a:r>
          </a:p>
          <a:p>
            <a:pPr marL="0" marR="0" lvl="0" indent="0" algn="ctr" rtl="0">
              <a:lnSpc>
                <a:spcPct val="90000"/>
              </a:lnSpc>
              <a:spcBef>
                <a:spcPts val="0"/>
              </a:spcBef>
              <a:spcAft>
                <a:spcPts val="0"/>
              </a:spcAft>
              <a:buClr>
                <a:schemeClr val="dk1"/>
              </a:buClr>
              <a:buSzPts val="5600"/>
              <a:buFont typeface="Calibri"/>
              <a:buNone/>
            </a:pPr>
            <a:endParaRPr lang="en-US" sz="2000" dirty="0"/>
          </a:p>
          <a:p>
            <a:pPr marL="114300" lvl="0" indent="0" algn="l" rtl="0">
              <a:lnSpc>
                <a:spcPct val="90000"/>
              </a:lnSpc>
              <a:spcBef>
                <a:spcPts val="0"/>
              </a:spcBef>
              <a:spcAft>
                <a:spcPts val="0"/>
              </a:spcAft>
              <a:buClr>
                <a:schemeClr val="dk1"/>
              </a:buClr>
              <a:buSzPts val="2240"/>
              <a:buNone/>
            </a:pPr>
            <a:r>
              <a:rPr lang="en-US" sz="2000" b="1" dirty="0"/>
              <a:t>Answer: </a:t>
            </a:r>
            <a:r>
              <a:rPr lang="en-US" sz="2000" dirty="0"/>
              <a:t>Yes. Different departments do attract different genders. Although our data wasn’t normalized to account for the company gender ratio, some results are convincing. This company has a female skewed production department the IT department was male skewed. The other departments seemed to attract similar amounts of female male relative to the company gender ratio. </a:t>
            </a:r>
            <a:endParaRPr sz="2000" dirty="0"/>
          </a:p>
          <a:p>
            <a:pPr marL="228600" lvl="0" indent="0" algn="l" rtl="0">
              <a:lnSpc>
                <a:spcPct val="90000"/>
              </a:lnSpc>
              <a:spcBef>
                <a:spcPts val="0"/>
              </a:spcBef>
              <a:spcAft>
                <a:spcPts val="0"/>
              </a:spcAft>
              <a:buNone/>
            </a:pPr>
            <a:endParaRPr sz="2000" dirty="0"/>
          </a:p>
          <a:p>
            <a:pPr marL="742950" lvl="0" indent="-101600" algn="l" rtl="0">
              <a:lnSpc>
                <a:spcPct val="90000"/>
              </a:lnSpc>
              <a:spcBef>
                <a:spcPts val="1000"/>
              </a:spcBef>
              <a:spcAft>
                <a:spcPts val="0"/>
              </a:spcAft>
              <a:buClr>
                <a:schemeClr val="dk1"/>
              </a:buClr>
              <a:buSzPts val="2000"/>
              <a:buNone/>
            </a:pPr>
            <a:endParaRPr sz="2000" dirty="0"/>
          </a:p>
        </p:txBody>
      </p:sp>
      <p:pic>
        <p:nvPicPr>
          <p:cNvPr id="3" name="Picture 2">
            <a:extLst>
              <a:ext uri="{FF2B5EF4-FFF2-40B4-BE49-F238E27FC236}">
                <a16:creationId xmlns:a16="http://schemas.microsoft.com/office/drawing/2014/main" id="{77187BBB-B456-48D7-A01B-67A0F6D6689D}"/>
              </a:ext>
            </a:extLst>
          </p:cNvPr>
          <p:cNvPicPr>
            <a:picLocks noChangeAspect="1"/>
          </p:cNvPicPr>
          <p:nvPr/>
        </p:nvPicPr>
        <p:blipFill>
          <a:blip r:embed="rId3"/>
          <a:stretch>
            <a:fillRect/>
          </a:stretch>
        </p:blipFill>
        <p:spPr>
          <a:xfrm>
            <a:off x="9647153" y="1614838"/>
            <a:ext cx="1936306" cy="2888717"/>
          </a:xfrm>
          <a:prstGeom prst="rect">
            <a:avLst/>
          </a:prstGeom>
        </p:spPr>
      </p:pic>
    </p:spTree>
    <p:extLst>
      <p:ext uri="{BB962C8B-B14F-4D97-AF65-F5344CB8AC3E}">
        <p14:creationId xmlns:p14="http://schemas.microsoft.com/office/powerpoint/2010/main" val="85234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22"/>
          <p:cNvSpPr/>
          <p:nvPr/>
        </p:nvSpPr>
        <p:spPr>
          <a:xfrm>
            <a:off x="0" y="29453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I </a:t>
            </a:r>
            <a:r>
              <a:rPr lang="en-US" sz="1800" b="0" i="0" u="none" strike="noStrike" cap="none" dirty="0" err="1">
                <a:solidFill>
                  <a:schemeClr val="lt1"/>
                </a:solidFill>
                <a:latin typeface="Calibri"/>
                <a:ea typeface="Calibri"/>
                <a:cs typeface="Calibri"/>
                <a:sym typeface="Calibri"/>
              </a:rPr>
              <a:t>wou</a:t>
            </a:r>
            <a:endParaRPr sz="1800" b="0" i="0" u="none" strike="noStrike" cap="none" dirty="0">
              <a:solidFill>
                <a:schemeClr val="lt1"/>
              </a:solidFill>
              <a:latin typeface="Calibri"/>
              <a:ea typeface="Calibri"/>
              <a:cs typeface="Calibri"/>
              <a:sym typeface="Calibri"/>
            </a:endParaRPr>
          </a:p>
        </p:txBody>
      </p:sp>
      <p:sp>
        <p:nvSpPr>
          <p:cNvPr id="215" name="Google Shape;215;p2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2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2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2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22"/>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BE8D5"/>
              </a:buClr>
              <a:buSzPts val="3600"/>
              <a:buFont typeface="Arial"/>
              <a:buNone/>
            </a:pPr>
            <a:r>
              <a:rPr lang="en-US" sz="4000" b="1">
                <a:solidFill>
                  <a:srgbClr val="FFFFFF"/>
                </a:solidFill>
                <a:latin typeface="Arial"/>
                <a:ea typeface="Arial"/>
                <a:cs typeface="Arial"/>
                <a:sym typeface="Arial"/>
              </a:rPr>
              <a:t>Summary.</a:t>
            </a:r>
            <a:endParaRPr sz="4000">
              <a:solidFill>
                <a:srgbClr val="FFFFFF"/>
              </a:solidFill>
            </a:endParaRPr>
          </a:p>
        </p:txBody>
      </p:sp>
      <p:sp>
        <p:nvSpPr>
          <p:cNvPr id="220" name="Google Shape;220;p22"/>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1000"/>
              </a:spcBef>
              <a:spcAft>
                <a:spcPts val="0"/>
              </a:spcAft>
              <a:buClr>
                <a:schemeClr val="dk1"/>
              </a:buClr>
              <a:buSzPts val="2240"/>
              <a:buChar char="►"/>
            </a:pPr>
            <a:r>
              <a:rPr lang="en-US" sz="2000" dirty="0">
                <a:solidFill>
                  <a:schemeClr val="tx1"/>
                </a:solidFill>
                <a:latin typeface="Arial"/>
                <a:ea typeface="Arial"/>
                <a:cs typeface="Arial"/>
                <a:sym typeface="Arial"/>
              </a:rPr>
              <a:t>This company should hire more unmarried employees. They tend to perform better at the higher end.</a:t>
            </a:r>
          </a:p>
          <a:p>
            <a:pPr marL="342900" lvl="0" indent="-342900" algn="l" rtl="0">
              <a:lnSpc>
                <a:spcPct val="90000"/>
              </a:lnSpc>
              <a:spcBef>
                <a:spcPts val="1000"/>
              </a:spcBef>
              <a:spcAft>
                <a:spcPts val="0"/>
              </a:spcAft>
              <a:buClr>
                <a:schemeClr val="dk1"/>
              </a:buClr>
              <a:buSzPts val="2240"/>
              <a:buChar char="►"/>
            </a:pPr>
            <a:r>
              <a:rPr lang="en-US" sz="2000" dirty="0">
                <a:solidFill>
                  <a:schemeClr val="tx1"/>
                </a:solidFill>
                <a:latin typeface="Arial"/>
                <a:ea typeface="Arial"/>
                <a:cs typeface="Arial"/>
                <a:sym typeface="Arial"/>
              </a:rPr>
              <a:t>The overall gender diversity of the organization needs to be considered first before diving into the departmental levels.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836</Words>
  <Application>Microsoft Macintosh PowerPoint</Application>
  <PresentationFormat>Widescreen</PresentationFormat>
  <Paragraphs>51</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Century Gothic</vt:lpstr>
      <vt:lpstr>Office Theme</vt:lpstr>
      <vt:lpstr>Office Theme</vt:lpstr>
      <vt:lpstr>Diversity in the Workplace</vt:lpstr>
      <vt:lpstr>Project Overview</vt:lpstr>
      <vt:lpstr>Our Data</vt:lpstr>
      <vt:lpstr>Requirement #1 </vt:lpstr>
      <vt:lpstr>Requirement #1 </vt:lpstr>
      <vt:lpstr>Question / Visualization #1</vt:lpstr>
      <vt:lpstr>Requirement #2</vt:lpstr>
      <vt:lpstr>Question / Visualization #2</vt:lpstr>
      <vt:lpstr>Summary.</vt:lpstr>
      <vt:lpstr>Problems Encountered.</vt:lpstr>
      <vt:lpstr>Future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in the Workplace</dc:title>
  <cp:lastModifiedBy>Jessica Camacho</cp:lastModifiedBy>
  <cp:revision>25</cp:revision>
  <dcterms:modified xsi:type="dcterms:W3CDTF">2022-03-03T23:39:10Z</dcterms:modified>
</cp:coreProperties>
</file>