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62" r:id="rId4"/>
    <p:sldId id="257" r:id="rId5"/>
    <p:sldId id="263" r:id="rId6"/>
    <p:sldId id="266" r:id="rId7"/>
    <p:sldId id="258" r:id="rId8"/>
    <p:sldId id="267" r:id="rId9"/>
    <p:sldId id="259" r:id="rId10"/>
    <p:sldId id="260" r:id="rId11"/>
    <p:sldId id="265" r:id="rId12"/>
    <p:sldId id="26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55" d="100"/>
          <a:sy n="55"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51ABF-7A32-6141-AF88-65BB1518ADC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D42CC-80DE-E84B-A0EF-576C0AEC455B}" type="slidenum">
              <a:rPr lang="en-US" smtClean="0"/>
              <a:t>‹#›</a:t>
            </a:fld>
            <a:endParaRPr lang="en-US"/>
          </a:p>
        </p:txBody>
      </p:sp>
    </p:spTree>
    <p:extLst>
      <p:ext uri="{BB962C8B-B14F-4D97-AF65-F5344CB8AC3E}">
        <p14:creationId xmlns:p14="http://schemas.microsoft.com/office/powerpoint/2010/main" val="58603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facet by sports</a:t>
            </a:r>
          </a:p>
        </p:txBody>
      </p:sp>
      <p:sp>
        <p:nvSpPr>
          <p:cNvPr id="4" name="Slide Number Placeholder 3"/>
          <p:cNvSpPr>
            <a:spLocks noGrp="1"/>
          </p:cNvSpPr>
          <p:nvPr>
            <p:ph type="sldNum" sz="quarter" idx="5"/>
          </p:nvPr>
        </p:nvSpPr>
        <p:spPr/>
        <p:txBody>
          <a:bodyPr/>
          <a:lstStyle/>
          <a:p>
            <a:fld id="{07CD42CC-80DE-E84B-A0EF-576C0AEC455B}" type="slidenum">
              <a:rPr lang="en-US" smtClean="0"/>
              <a:t>11</a:t>
            </a:fld>
            <a:endParaRPr lang="en-US"/>
          </a:p>
        </p:txBody>
      </p:sp>
    </p:spTree>
    <p:extLst>
      <p:ext uri="{BB962C8B-B14F-4D97-AF65-F5344CB8AC3E}">
        <p14:creationId xmlns:p14="http://schemas.microsoft.com/office/powerpoint/2010/main" val="242563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DC42-FDDC-E246-89D9-D78F1F3F1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CAABD-CD1F-B549-8CF6-EC666E13F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7C353-3C83-644D-8863-50176C9C4256}"/>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07E9C56C-D003-D14C-96FE-29A5B153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3F526-6E08-384A-A802-0B723BA23351}"/>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36826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CE09-89E5-5D45-A1C9-070354C73C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602F8-B17A-5F41-AE65-B63B895A5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78DF-4BB5-B141-8F98-6121045A7DBC}"/>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B656CBC0-2095-2242-BB74-2B3811BC1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86CFC-6273-574A-8095-BEBD9B50154F}"/>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4228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9AA3FB-CD13-F649-B314-529CA6E18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9830D1-CC2E-5C48-8C50-72B68F20C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88F27-189C-EE49-8CBE-CCC6CDEDF084}"/>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9032DEB9-C3AE-AC44-93C1-188460F80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4E431-034C-CF45-ABDA-FC8E016D680B}"/>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260389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B33F-4AEF-3840-A95E-D66F79C965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9D76C-6FEC-C845-93A1-9990CDDD2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B75F6-9BA9-B34E-8772-9AE8336EDD69}"/>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6C4B853A-3F64-0844-9DD3-2456EB504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7FBFB-6EE0-8244-8179-5B9B01D0D5E9}"/>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79612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2D95-DFE1-924E-BCC1-FE6EB94B2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5330E-54D3-E943-9F9C-1E2595A02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A191F-7E68-A349-A101-3C03F0231854}"/>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C28266A8-830D-4A4A-93CF-1C2577E04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6117F-C446-8B4C-9D5B-BE98FC8C9FD7}"/>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83721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499E-54C8-2C42-A498-F5BE4ED1B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2B0BF-1CBB-2944-A59F-EE5AB6A06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04494-F845-C247-A672-E04D1A7B4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87A47-2C2C-B24D-8301-8CB19D74B312}"/>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6" name="Footer Placeholder 5">
            <a:extLst>
              <a:ext uri="{FF2B5EF4-FFF2-40B4-BE49-F238E27FC236}">
                <a16:creationId xmlns:a16="http://schemas.microsoft.com/office/drawing/2014/main" id="{1DA0CAC6-6A0E-EE4F-B64A-A095C0F82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EF0C9-74A0-214F-B15C-F476A40B2035}"/>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35058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95E4-0684-6846-A249-75F3ED94DF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3D59B8-E815-9541-9218-84A5681AA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AC460-3844-1E4D-A8E6-C84D9ECB8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50139-C60D-D543-9A5C-A4280C91D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F8E3E-991E-4141-88E2-12BE81DCB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3D3057-31E0-154F-AB5D-A052079B69A8}"/>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8" name="Footer Placeholder 7">
            <a:extLst>
              <a:ext uri="{FF2B5EF4-FFF2-40B4-BE49-F238E27FC236}">
                <a16:creationId xmlns:a16="http://schemas.microsoft.com/office/drawing/2014/main" id="{4F5173BB-193A-D240-A970-22951AE97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A3D20-0C44-FD4C-B868-2AB9FFEEF5E4}"/>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127908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B644-AD31-294B-A817-8BBCEEA886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478601-6CFF-E94A-BD45-ADE87F2F068B}"/>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4" name="Footer Placeholder 3">
            <a:extLst>
              <a:ext uri="{FF2B5EF4-FFF2-40B4-BE49-F238E27FC236}">
                <a16:creationId xmlns:a16="http://schemas.microsoft.com/office/drawing/2014/main" id="{B4A51DA9-7E03-3947-B66F-B1840CE2DB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AF441-359F-5247-B530-32AE963B6581}"/>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93795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D250B-4313-2D4E-ABC7-1D4F0F511C4F}"/>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3" name="Footer Placeholder 2">
            <a:extLst>
              <a:ext uri="{FF2B5EF4-FFF2-40B4-BE49-F238E27FC236}">
                <a16:creationId xmlns:a16="http://schemas.microsoft.com/office/drawing/2014/main" id="{B6F8EB8F-4794-4C47-AC6A-63B2D53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E1979-F775-9D4D-B3AA-7995031FC6FB}"/>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52717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699-0816-7C4B-936D-79E8BBF97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1FC308-FB52-E142-8BAB-B38427D89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8DE23-6290-4740-9D1B-D8817CC28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5F26A-B6D8-194B-8CB1-5E1D4CF03FCA}"/>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6" name="Footer Placeholder 5">
            <a:extLst>
              <a:ext uri="{FF2B5EF4-FFF2-40B4-BE49-F238E27FC236}">
                <a16:creationId xmlns:a16="http://schemas.microsoft.com/office/drawing/2014/main" id="{FEB60612-BB99-5148-B112-DE0182520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195AC-879E-EB49-A494-34D98DE177DC}"/>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48151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5157-1B95-5F42-BD16-7791AF068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D8E3F5-87D6-DA47-90B2-D05E62A95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054DF-816E-D24D-89E9-2AEEFCF35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5A9AD-D3A9-9848-9ADC-2985166DB1CD}"/>
              </a:ext>
            </a:extLst>
          </p:cNvPr>
          <p:cNvSpPr>
            <a:spLocks noGrp="1"/>
          </p:cNvSpPr>
          <p:nvPr>
            <p:ph type="dt" sz="half" idx="10"/>
          </p:nvPr>
        </p:nvSpPr>
        <p:spPr/>
        <p:txBody>
          <a:bodyPr/>
          <a:lstStyle/>
          <a:p>
            <a:fld id="{1D32AA7C-C4F2-354E-B9F5-24A3E82EED52}" type="datetimeFigureOut">
              <a:rPr lang="en-US" smtClean="0"/>
              <a:t>12/2/19</a:t>
            </a:fld>
            <a:endParaRPr lang="en-US"/>
          </a:p>
        </p:txBody>
      </p:sp>
      <p:sp>
        <p:nvSpPr>
          <p:cNvPr id="6" name="Footer Placeholder 5">
            <a:extLst>
              <a:ext uri="{FF2B5EF4-FFF2-40B4-BE49-F238E27FC236}">
                <a16:creationId xmlns:a16="http://schemas.microsoft.com/office/drawing/2014/main" id="{80937E4A-F923-FA4E-AC98-266385072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0FE9C-141C-964A-BCDC-196D11CC0C52}"/>
              </a:ext>
            </a:extLst>
          </p:cNvPr>
          <p:cNvSpPr>
            <a:spLocks noGrp="1"/>
          </p:cNvSpPr>
          <p:nvPr>
            <p:ph type="sldNum" sz="quarter" idx="12"/>
          </p:nvPr>
        </p:nvSpPr>
        <p:spPr/>
        <p:txBody>
          <a:bodyPr/>
          <a:lstStyle/>
          <a:p>
            <a:fld id="{D5726414-26B8-0540-AC09-1A70E4897B54}" type="slidenum">
              <a:rPr lang="en-US" smtClean="0"/>
              <a:t>‹#›</a:t>
            </a:fld>
            <a:endParaRPr lang="en-US"/>
          </a:p>
        </p:txBody>
      </p:sp>
    </p:spTree>
    <p:extLst>
      <p:ext uri="{BB962C8B-B14F-4D97-AF65-F5344CB8AC3E}">
        <p14:creationId xmlns:p14="http://schemas.microsoft.com/office/powerpoint/2010/main" val="333739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AFB7B-7CE0-DE43-8264-D1072B3F8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7D024-8424-0F4D-A516-EEB6B9C97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FDEC9-2F27-4545-BEEB-477E07468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2AA7C-C4F2-354E-B9F5-24A3E82EED52}" type="datetimeFigureOut">
              <a:rPr lang="en-US" smtClean="0"/>
              <a:t>12/2/19</a:t>
            </a:fld>
            <a:endParaRPr lang="en-US"/>
          </a:p>
        </p:txBody>
      </p:sp>
      <p:sp>
        <p:nvSpPr>
          <p:cNvPr id="5" name="Footer Placeholder 4">
            <a:extLst>
              <a:ext uri="{FF2B5EF4-FFF2-40B4-BE49-F238E27FC236}">
                <a16:creationId xmlns:a16="http://schemas.microsoft.com/office/drawing/2014/main" id="{816BC90A-20AA-3048-A724-A69F44DD0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26BE1F-9974-A347-83AC-F1A08B423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26414-26B8-0540-AC09-1A70E4897B54}" type="slidenum">
              <a:rPr lang="en-US" smtClean="0"/>
              <a:t>‹#›</a:t>
            </a:fld>
            <a:endParaRPr lang="en-US"/>
          </a:p>
        </p:txBody>
      </p:sp>
    </p:spTree>
    <p:extLst>
      <p:ext uri="{BB962C8B-B14F-4D97-AF65-F5344CB8AC3E}">
        <p14:creationId xmlns:p14="http://schemas.microsoft.com/office/powerpoint/2010/main" val="100171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tiff"/><Relationship Id="rId3" Type="http://schemas.openxmlformats.org/officeDocument/2006/relationships/image" Target="../media/image2.tiff"/><Relationship Id="rId7" Type="http://schemas.openxmlformats.org/officeDocument/2006/relationships/image" Target="../media/image6.tiff"/><Relationship Id="rId12" Type="http://schemas.openxmlformats.org/officeDocument/2006/relationships/image" Target="../media/image11.tiff"/><Relationship Id="rId17" Type="http://schemas.openxmlformats.org/officeDocument/2006/relationships/image" Target="../media/image16.tiff"/><Relationship Id="rId2" Type="http://schemas.openxmlformats.org/officeDocument/2006/relationships/image" Target="../media/image1.tiff"/><Relationship Id="rId16" Type="http://schemas.openxmlformats.org/officeDocument/2006/relationships/image" Target="../media/image15.tiff"/><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5" Type="http://schemas.openxmlformats.org/officeDocument/2006/relationships/image" Target="../media/image14.tiff"/><Relationship Id="rId10" Type="http://schemas.openxmlformats.org/officeDocument/2006/relationships/image" Target="../media/image9.tiff"/><Relationship Id="rId4" Type="http://schemas.openxmlformats.org/officeDocument/2006/relationships/image" Target="../media/image3.tiff"/><Relationship Id="rId9" Type="http://schemas.openxmlformats.org/officeDocument/2006/relationships/image" Target="../media/image8.tiff"/><Relationship Id="rId14" Type="http://schemas.openxmlformats.org/officeDocument/2006/relationships/image" Target="../media/image1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13CC6-E014-5748-B2AF-40BE756C9DD0}"/>
              </a:ext>
            </a:extLst>
          </p:cNvPr>
          <p:cNvSpPr>
            <a:spLocks noGrp="1"/>
          </p:cNvSpPr>
          <p:nvPr>
            <p:ph type="ctrTitle"/>
          </p:nvPr>
        </p:nvSpPr>
        <p:spPr>
          <a:xfrm>
            <a:off x="838199" y="1093788"/>
            <a:ext cx="10506455" cy="2967208"/>
          </a:xfrm>
        </p:spPr>
        <p:txBody>
          <a:bodyPr>
            <a:normAutofit/>
          </a:bodyPr>
          <a:lstStyle/>
          <a:p>
            <a:pPr algn="l"/>
            <a:r>
              <a:rPr lang="en-US" sz="8000" dirty="0"/>
              <a:t>EDLD 610 Final Project</a:t>
            </a:r>
          </a:p>
        </p:txBody>
      </p:sp>
      <p:sp>
        <p:nvSpPr>
          <p:cNvPr id="3" name="Subtitle 2">
            <a:extLst>
              <a:ext uri="{FF2B5EF4-FFF2-40B4-BE49-F238E27FC236}">
                <a16:creationId xmlns:a16="http://schemas.microsoft.com/office/drawing/2014/main" id="{F46B4C2F-CD1A-8D4F-9D5E-D0D80F04CC6D}"/>
              </a:ext>
            </a:extLst>
          </p:cNvPr>
          <p:cNvSpPr>
            <a:spLocks noGrp="1"/>
          </p:cNvSpPr>
          <p:nvPr>
            <p:ph type="subTitle" idx="1"/>
          </p:nvPr>
        </p:nvSpPr>
        <p:spPr>
          <a:xfrm>
            <a:off x="6386513" y="4619624"/>
            <a:ext cx="4961191" cy="1038225"/>
          </a:xfrm>
        </p:spPr>
        <p:txBody>
          <a:bodyPr>
            <a:normAutofit/>
          </a:bodyPr>
          <a:lstStyle/>
          <a:p>
            <a:pPr algn="r"/>
            <a:r>
              <a:rPr lang="en-US" dirty="0">
                <a:latin typeface="Avenir Book" panose="02000503020000020003" pitchFamily="2" charset="0"/>
              </a:rPr>
              <a:t>Jessica Canfield &amp; </a:t>
            </a:r>
            <a:r>
              <a:rPr lang="en-US" dirty="0" err="1">
                <a:latin typeface="Avenir Book" panose="02000503020000020003" pitchFamily="2" charset="0"/>
              </a:rPr>
              <a:t>Woocheol</a:t>
            </a:r>
            <a:r>
              <a:rPr lang="en-US" dirty="0">
                <a:latin typeface="Avenir Book" panose="02000503020000020003" pitchFamily="2" charset="0"/>
              </a:rPr>
              <a:t> Kim </a:t>
            </a:r>
          </a:p>
        </p:txBody>
      </p:sp>
      <p:sp>
        <p:nvSpPr>
          <p:cNvPr id="25" name="Rectangle 2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25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200" y="365125"/>
            <a:ext cx="10515600" cy="1325563"/>
          </a:xfrm>
        </p:spPr>
        <p:txBody>
          <a:bodyPr>
            <a:normAutofit/>
          </a:bodyPr>
          <a:lstStyle/>
          <a:p>
            <a:r>
              <a:rPr lang="en-US" dirty="0">
                <a:latin typeface="Garamond" panose="02020404030301010803" pitchFamily="18" charset="0"/>
              </a:rPr>
              <a:t>Substantive findings/interpretations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200" y="1825625"/>
            <a:ext cx="5015484" cy="4351338"/>
          </a:xfrm>
        </p:spPr>
        <p:txBody>
          <a:bodyPr>
            <a:normAutofit fontScale="92500" lnSpcReduction="20000"/>
          </a:bodyPr>
          <a:lstStyle/>
          <a:p>
            <a:pPr marL="457200" indent="-457200">
              <a:buAutoNum type="arabicPeriod"/>
            </a:pPr>
            <a:r>
              <a:rPr lang="en-US" dirty="0">
                <a:latin typeface="Avenir Book" panose="02000503020000020003" pitchFamily="2" charset="0"/>
              </a:rPr>
              <a:t>Demand drives price increase </a:t>
            </a:r>
          </a:p>
          <a:p>
            <a:pPr marL="0" indent="0">
              <a:buNone/>
            </a:pPr>
            <a:endParaRPr lang="en-US" sz="2000" dirty="0">
              <a:latin typeface="Avenir Book" panose="02000503020000020003" pitchFamily="2" charset="0"/>
            </a:endParaRPr>
          </a:p>
          <a:p>
            <a:pPr marL="914400" lvl="1" indent="-457200">
              <a:buFont typeface="+mj-lt"/>
              <a:buAutoNum type="alphaLcParenR"/>
            </a:pPr>
            <a:r>
              <a:rPr lang="en-US" sz="2000" dirty="0">
                <a:latin typeface="Avenir Book" panose="02000503020000020003" pitchFamily="2" charset="0"/>
              </a:rPr>
              <a:t>Avg. Price has a positive relationship with Avg. attendance in all four leagues. A Conventional wisdom that price increase reduces demand is not true in US major sports. </a:t>
            </a:r>
          </a:p>
          <a:p>
            <a:pPr marL="914400" lvl="1" indent="-457200">
              <a:buFont typeface="+mj-lt"/>
              <a:buAutoNum type="alphaLcParenR"/>
            </a:pPr>
            <a:endParaRPr lang="en-US" sz="2000" dirty="0">
              <a:latin typeface="Avenir Book" panose="02000503020000020003" pitchFamily="2" charset="0"/>
            </a:endParaRPr>
          </a:p>
          <a:p>
            <a:pPr marL="914400" lvl="1" indent="-457200">
              <a:buFont typeface="+mj-lt"/>
              <a:buAutoNum type="alphaLcParenR"/>
            </a:pPr>
            <a:r>
              <a:rPr lang="en-US" sz="2000" dirty="0">
                <a:latin typeface="Avenir Book" panose="02000503020000020003" pitchFamily="2" charset="0"/>
              </a:rPr>
              <a:t>The rich get richer and the poor get poorer. For example, Avg. ticket price of Red Sox is $46.14 while Avg. ticket price of Expos is $9.97. In NFL, Cowboys, Patriots, Giants and Jets charge more than $100 in average and all but Patriots are on top5 in attendance.</a:t>
            </a:r>
          </a:p>
          <a:p>
            <a:endParaRPr lang="en-US" sz="2000" dirty="0">
              <a:latin typeface="Avenir Book" panose="02000503020000020003" pitchFamily="2" charset="0"/>
            </a:endParaRPr>
          </a:p>
          <a:p>
            <a:pPr marL="0" indent="0">
              <a:buNone/>
            </a:pPr>
            <a:endParaRPr lang="en-US" sz="2000" dirty="0">
              <a:latin typeface="Avenir Book" panose="02000503020000020003" pitchFamily="2" charset="0"/>
            </a:endParaRPr>
          </a:p>
          <a:p>
            <a:endParaRPr lang="en-US" sz="2000" dirty="0">
              <a:latin typeface="Avenir Book" panose="02000503020000020003" pitchFamily="2" charset="0"/>
            </a:endParaRPr>
          </a:p>
        </p:txBody>
      </p:sp>
      <p:pic>
        <p:nvPicPr>
          <p:cNvPr id="5" name="Picture 4">
            <a:extLst>
              <a:ext uri="{FF2B5EF4-FFF2-40B4-BE49-F238E27FC236}">
                <a16:creationId xmlns:a16="http://schemas.microsoft.com/office/drawing/2014/main" id="{F739CB56-B345-AE49-BBB2-70D2A9C3207D}"/>
              </a:ext>
            </a:extLst>
          </p:cNvPr>
          <p:cNvPicPr>
            <a:picLocks noChangeAspect="1"/>
          </p:cNvPicPr>
          <p:nvPr/>
        </p:nvPicPr>
        <p:blipFill rotWithShape="1">
          <a:blip r:embed="rId2"/>
          <a:srcRect r="1137" b="1"/>
          <a:stretch/>
        </p:blipFill>
        <p:spPr>
          <a:xfrm>
            <a:off x="5853684" y="1825624"/>
            <a:ext cx="5558702" cy="4524375"/>
          </a:xfrm>
          <a:prstGeom prst="rect">
            <a:avLst/>
          </a:prstGeom>
        </p:spPr>
      </p:pic>
    </p:spTree>
    <p:extLst>
      <p:ext uri="{BB962C8B-B14F-4D97-AF65-F5344CB8AC3E}">
        <p14:creationId xmlns:p14="http://schemas.microsoft.com/office/powerpoint/2010/main" val="265675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492726" y="310041"/>
            <a:ext cx="10515600" cy="1325563"/>
          </a:xfrm>
        </p:spPr>
        <p:txBody>
          <a:bodyPr>
            <a:normAutofit/>
          </a:bodyPr>
          <a:lstStyle/>
          <a:p>
            <a:r>
              <a:rPr lang="en-US" b="1" dirty="0">
                <a:latin typeface="Garamond" panose="02020404030301010803" pitchFamily="18" charset="0"/>
              </a:rPr>
              <a:t>Substantive findings/interpretations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694981" y="1781557"/>
            <a:ext cx="4901588" cy="4351338"/>
          </a:xfrm>
        </p:spPr>
        <p:txBody>
          <a:bodyPr>
            <a:normAutofit/>
          </a:bodyPr>
          <a:lstStyle/>
          <a:p>
            <a:pPr marL="0" indent="0">
              <a:buNone/>
            </a:pPr>
            <a:r>
              <a:rPr lang="en-US" dirty="0">
                <a:latin typeface="Avenir Book" panose="02000503020000020003" pitchFamily="2" charset="0"/>
              </a:rPr>
              <a:t>2. Win is considered the best marketing strategy but it is not always the case.</a:t>
            </a:r>
          </a:p>
          <a:p>
            <a:pPr marL="0" indent="0">
              <a:buNone/>
            </a:pPr>
            <a:endParaRPr lang="en-US" sz="2000" dirty="0">
              <a:latin typeface="Avenir Book" panose="02000503020000020003" pitchFamily="2" charset="0"/>
            </a:endParaRPr>
          </a:p>
          <a:p>
            <a:pPr marL="914400" lvl="1" indent="-457200">
              <a:buFont typeface="+mj-lt"/>
              <a:buAutoNum type="alphaLcParenR"/>
            </a:pPr>
            <a:r>
              <a:rPr lang="en-US" sz="2000" dirty="0">
                <a:latin typeface="Avenir Book" panose="02000503020000020003" pitchFamily="2" charset="0"/>
              </a:rPr>
              <a:t>In MLB, fans are generally sensitive to win. The more home games teams win, the more fans they bring in. </a:t>
            </a:r>
          </a:p>
          <a:p>
            <a:pPr marL="914400" lvl="1" indent="-457200">
              <a:buFont typeface="+mj-lt"/>
              <a:buAutoNum type="alphaLcParenR"/>
            </a:pPr>
            <a:endParaRPr lang="en-US" sz="2000" dirty="0">
              <a:latin typeface="Avenir Book" panose="02000503020000020003" pitchFamily="2" charset="0"/>
            </a:endParaRPr>
          </a:p>
          <a:p>
            <a:pPr marL="914400" lvl="1" indent="-457200">
              <a:buFont typeface="+mj-lt"/>
              <a:buAutoNum type="alphaLcParenR"/>
            </a:pPr>
            <a:r>
              <a:rPr lang="en-US" sz="2000" dirty="0">
                <a:latin typeface="Avenir Book" panose="02000503020000020003" pitchFamily="2" charset="0"/>
              </a:rPr>
              <a:t>Pictures in NBA and NHL are somewhat different. But look similar to the one in MLB.</a:t>
            </a:r>
          </a:p>
          <a:p>
            <a:pPr marL="0" indent="0">
              <a:buNone/>
            </a:pPr>
            <a:endParaRPr lang="en-US" sz="2000" dirty="0">
              <a:latin typeface="Avenir Book" panose="02000503020000020003" pitchFamily="2" charset="0"/>
            </a:endParaRPr>
          </a:p>
          <a:p>
            <a:endParaRPr lang="en-US" sz="2000" dirty="0">
              <a:latin typeface="Avenir Book" panose="02000503020000020003" pitchFamily="2" charset="0"/>
            </a:endParaRPr>
          </a:p>
        </p:txBody>
      </p:sp>
      <p:pic>
        <p:nvPicPr>
          <p:cNvPr id="5" name="Picture 4">
            <a:extLst>
              <a:ext uri="{FF2B5EF4-FFF2-40B4-BE49-F238E27FC236}">
                <a16:creationId xmlns:a16="http://schemas.microsoft.com/office/drawing/2014/main" id="{9660489F-54DF-1C43-8CCC-4AF4893B3476}"/>
              </a:ext>
            </a:extLst>
          </p:cNvPr>
          <p:cNvPicPr>
            <a:picLocks noChangeAspect="1"/>
          </p:cNvPicPr>
          <p:nvPr/>
        </p:nvPicPr>
        <p:blipFill>
          <a:blip r:embed="rId3"/>
          <a:stretch>
            <a:fillRect/>
          </a:stretch>
        </p:blipFill>
        <p:spPr>
          <a:xfrm>
            <a:off x="5904483" y="1381670"/>
            <a:ext cx="6287517" cy="5306998"/>
          </a:xfrm>
          <a:prstGeom prst="rect">
            <a:avLst/>
          </a:prstGeom>
        </p:spPr>
      </p:pic>
    </p:spTree>
    <p:extLst>
      <p:ext uri="{BB962C8B-B14F-4D97-AF65-F5344CB8AC3E}">
        <p14:creationId xmlns:p14="http://schemas.microsoft.com/office/powerpoint/2010/main" val="288899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200" y="365125"/>
            <a:ext cx="10515600" cy="1325563"/>
          </a:xfrm>
        </p:spPr>
        <p:txBody>
          <a:bodyPr>
            <a:normAutofit/>
          </a:bodyPr>
          <a:lstStyle/>
          <a:p>
            <a:r>
              <a:rPr lang="en-US" b="1" dirty="0">
                <a:latin typeface="Garamond" panose="02020404030301010803" pitchFamily="18" charset="0"/>
              </a:rPr>
              <a:t>Substantive findings/interpretations</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200" y="1825625"/>
            <a:ext cx="5015484" cy="4351338"/>
          </a:xfrm>
        </p:spPr>
        <p:txBody>
          <a:bodyPr>
            <a:normAutofit fontScale="92500" lnSpcReduction="10000"/>
          </a:bodyPr>
          <a:lstStyle/>
          <a:p>
            <a:pPr marL="0" indent="0">
              <a:buNone/>
            </a:pPr>
            <a:r>
              <a:rPr lang="en-US" dirty="0">
                <a:latin typeface="Avenir Book" panose="02000503020000020003" pitchFamily="2" charset="0"/>
              </a:rPr>
              <a:t>2. Win is considered the best marketing strategy but it is not always the case.</a:t>
            </a:r>
          </a:p>
          <a:p>
            <a:pPr marL="0" indent="0">
              <a:buNone/>
            </a:pPr>
            <a:endParaRPr lang="en-US" sz="2000" dirty="0">
              <a:latin typeface="Avenir Book" panose="02000503020000020003" pitchFamily="2" charset="0"/>
            </a:endParaRPr>
          </a:p>
          <a:p>
            <a:pPr marL="914400" lvl="1" indent="-457200">
              <a:buAutoNum type="alphaLcParenR" startAt="3"/>
            </a:pPr>
            <a:r>
              <a:rPr lang="en-US" sz="2000" dirty="0">
                <a:latin typeface="Avenir Book" panose="02000503020000020003" pitchFamily="2" charset="0"/>
              </a:rPr>
              <a:t>It seems NFL fans do not care too    much about win. For example, Redskins win only 3.5 home games in average but average attendance is on top of the league.</a:t>
            </a:r>
          </a:p>
          <a:p>
            <a:pPr marL="914400" lvl="1" indent="-457200">
              <a:buAutoNum type="alphaLcParenR" startAt="3"/>
            </a:pPr>
            <a:endParaRPr lang="en-US" sz="2000" dirty="0">
              <a:latin typeface="Avenir Book" panose="02000503020000020003" pitchFamily="2" charset="0"/>
            </a:endParaRPr>
          </a:p>
          <a:p>
            <a:pPr marL="914400" lvl="1" indent="-457200">
              <a:buAutoNum type="alphaLcParenR" startAt="3"/>
            </a:pPr>
            <a:r>
              <a:rPr lang="en-US" sz="2000" dirty="0">
                <a:latin typeface="Avenir Book" panose="02000503020000020003" pitchFamily="2" charset="0"/>
              </a:rPr>
              <a:t>We assume this is because each NFL team has only 8 home games. Every game is important.  Also, attendance depends on each team’s fan base. </a:t>
            </a:r>
          </a:p>
          <a:p>
            <a:pPr marL="914400" lvl="1" indent="-457200">
              <a:buFont typeface="+mj-lt"/>
              <a:buAutoNum type="alphaLcParenR"/>
            </a:pPr>
            <a:endParaRPr lang="en-US" sz="2000" dirty="0">
              <a:latin typeface="Avenir Book" panose="02000503020000020003" pitchFamily="2" charset="0"/>
            </a:endParaRPr>
          </a:p>
          <a:p>
            <a:pPr marL="0" indent="0">
              <a:buNone/>
            </a:pPr>
            <a:endParaRPr lang="en-US" sz="2000" dirty="0">
              <a:latin typeface="Avenir Book" panose="02000503020000020003" pitchFamily="2" charset="0"/>
            </a:endParaRPr>
          </a:p>
          <a:p>
            <a:pPr marL="0" indent="0">
              <a:buNone/>
            </a:pPr>
            <a:endParaRPr lang="en-US" sz="2000" dirty="0">
              <a:latin typeface="Avenir Book" panose="02000503020000020003" pitchFamily="2" charset="0"/>
            </a:endParaRPr>
          </a:p>
          <a:p>
            <a:endParaRPr lang="en-US" sz="2000" dirty="0">
              <a:latin typeface="Avenir Book" panose="02000503020000020003" pitchFamily="2" charset="0"/>
            </a:endParaRPr>
          </a:p>
        </p:txBody>
      </p:sp>
      <p:pic>
        <p:nvPicPr>
          <p:cNvPr id="8" name="Picture 7">
            <a:extLst>
              <a:ext uri="{FF2B5EF4-FFF2-40B4-BE49-F238E27FC236}">
                <a16:creationId xmlns:a16="http://schemas.microsoft.com/office/drawing/2014/main" id="{01D1BE97-1055-A54E-9AE4-ACB1A964C445}"/>
              </a:ext>
            </a:extLst>
          </p:cNvPr>
          <p:cNvPicPr>
            <a:picLocks noChangeAspect="1"/>
          </p:cNvPicPr>
          <p:nvPr/>
        </p:nvPicPr>
        <p:blipFill>
          <a:blip r:embed="rId2"/>
          <a:stretch>
            <a:fillRect/>
          </a:stretch>
        </p:blipFill>
        <p:spPr>
          <a:xfrm>
            <a:off x="5853684" y="1507067"/>
            <a:ext cx="6338316" cy="5161228"/>
          </a:xfrm>
          <a:prstGeom prst="rect">
            <a:avLst/>
          </a:prstGeom>
        </p:spPr>
      </p:pic>
    </p:spTree>
    <p:extLst>
      <p:ext uri="{BB962C8B-B14F-4D97-AF65-F5344CB8AC3E}">
        <p14:creationId xmlns:p14="http://schemas.microsoft.com/office/powerpoint/2010/main" val="62899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b="1" dirty="0">
                <a:latin typeface="Garamond" panose="02020404030301010803" pitchFamily="18" charset="0"/>
              </a:rPr>
              <a:t>Next R hurdle to tackle…</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lstStyle/>
          <a:p>
            <a:r>
              <a:rPr lang="en-US" dirty="0">
                <a:latin typeface="Avenir Book" panose="02000503020000020003" pitchFamily="2" charset="0"/>
              </a:rPr>
              <a:t>To find out the effect of price and win on attendance, </a:t>
            </a:r>
          </a:p>
          <a:p>
            <a:pPr marL="0" indent="0">
              <a:buNone/>
            </a:pPr>
            <a:r>
              <a:rPr lang="en-US" dirty="0">
                <a:latin typeface="Avenir Book" panose="02000503020000020003" pitchFamily="2" charset="0"/>
              </a:rPr>
              <a:t>   We may have to use the function of multiple regression like this: </a:t>
            </a:r>
          </a:p>
          <a:p>
            <a:pPr marL="0" indent="0">
              <a:buNone/>
            </a:pPr>
            <a:endParaRPr lang="en-US" dirty="0">
              <a:latin typeface="Avenir Book" panose="02000503020000020003" pitchFamily="2" charset="0"/>
            </a:endParaRPr>
          </a:p>
          <a:p>
            <a:pPr marL="0" indent="0" algn="ctr">
              <a:buNone/>
            </a:pPr>
            <a:r>
              <a:rPr lang="en-US" dirty="0">
                <a:latin typeface="Avenir Book" panose="02000503020000020003" pitchFamily="2" charset="0"/>
              </a:rPr>
              <a:t>   Avg. Attendance = α + β1*</a:t>
            </a:r>
            <a:r>
              <a:rPr lang="en-US" dirty="0" err="1">
                <a:latin typeface="Avenir Book" panose="02000503020000020003" pitchFamily="2" charset="0"/>
              </a:rPr>
              <a:t>Avg.price</a:t>
            </a:r>
            <a:r>
              <a:rPr lang="en-US" dirty="0">
                <a:latin typeface="Avenir Book" panose="02000503020000020003" pitchFamily="2" charset="0"/>
              </a:rPr>
              <a:t> + β2*</a:t>
            </a:r>
            <a:r>
              <a:rPr lang="en-US" dirty="0" err="1">
                <a:latin typeface="Avenir Book" panose="02000503020000020003" pitchFamily="2" charset="0"/>
              </a:rPr>
              <a:t>Avg.homewins</a:t>
            </a:r>
            <a:r>
              <a:rPr lang="en-US" dirty="0">
                <a:latin typeface="Avenir Book" panose="02000503020000020003" pitchFamily="2" charset="0"/>
              </a:rPr>
              <a:t> + </a:t>
            </a:r>
            <a:r>
              <a:rPr lang="en-US" dirty="0" err="1">
                <a:latin typeface="Avenir Book" panose="02000503020000020003" pitchFamily="2" charset="0"/>
              </a:rPr>
              <a:t>ℇ</a:t>
            </a:r>
            <a:r>
              <a:rPr lang="en-US" dirty="0">
                <a:latin typeface="Avenir Book" panose="02000503020000020003" pitchFamily="2" charset="0"/>
              </a:rPr>
              <a:t>  </a:t>
            </a:r>
          </a:p>
          <a:p>
            <a:pPr marL="0" indent="0">
              <a:buNone/>
            </a:pPr>
            <a:endParaRPr lang="en-US" u="sng" dirty="0">
              <a:latin typeface="Avenir Book" panose="02000503020000020003" pitchFamily="2" charset="0"/>
            </a:endParaRPr>
          </a:p>
          <a:p>
            <a:r>
              <a:rPr lang="en-US" dirty="0">
                <a:latin typeface="Avenir Book" panose="02000503020000020003" pitchFamily="2" charset="0"/>
              </a:rPr>
              <a:t>Continuing this project with more marketing related data that is less tidy </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Tree>
    <p:extLst>
      <p:ext uri="{BB962C8B-B14F-4D97-AF65-F5344CB8AC3E}">
        <p14:creationId xmlns:p14="http://schemas.microsoft.com/office/powerpoint/2010/main" val="25127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D06A-2BA0-0B44-84BE-274880C0036D}"/>
              </a:ext>
            </a:extLst>
          </p:cNvPr>
          <p:cNvSpPr>
            <a:spLocks noGrp="1"/>
          </p:cNvSpPr>
          <p:nvPr>
            <p:ph type="title"/>
          </p:nvPr>
        </p:nvSpPr>
        <p:spPr/>
        <p:txBody>
          <a:bodyPr/>
          <a:lstStyle/>
          <a:p>
            <a:r>
              <a:rPr lang="en-US" b="1" dirty="0">
                <a:latin typeface="Garamond" panose="02020404030301010803" pitchFamily="18" charset="0"/>
              </a:rPr>
              <a:t>About the data</a:t>
            </a:r>
          </a:p>
        </p:txBody>
      </p:sp>
      <p:sp>
        <p:nvSpPr>
          <p:cNvPr id="3" name="Content Placeholder 2">
            <a:extLst>
              <a:ext uri="{FF2B5EF4-FFF2-40B4-BE49-F238E27FC236}">
                <a16:creationId xmlns:a16="http://schemas.microsoft.com/office/drawing/2014/main" id="{2BAE9E5F-1518-B747-9633-6561B6BEC181}"/>
              </a:ext>
            </a:extLst>
          </p:cNvPr>
          <p:cNvSpPr>
            <a:spLocks noGrp="1"/>
          </p:cNvSpPr>
          <p:nvPr>
            <p:ph idx="1"/>
          </p:nvPr>
        </p:nvSpPr>
        <p:spPr>
          <a:xfrm>
            <a:off x="838200" y="1597446"/>
            <a:ext cx="10515600" cy="4579517"/>
          </a:xfrm>
        </p:spPr>
        <p:txBody>
          <a:bodyPr/>
          <a:lstStyle/>
          <a:p>
            <a:r>
              <a:rPr lang="en-US" dirty="0">
                <a:latin typeface="Avenir Book" panose="02000503020000020003" pitchFamily="2" charset="0"/>
              </a:rPr>
              <a:t>Marketing Professor </a:t>
            </a:r>
            <a:r>
              <a:rPr lang="en-US" dirty="0" err="1">
                <a:latin typeface="Avenir Book" panose="02000503020000020003" pitchFamily="2" charset="0"/>
              </a:rPr>
              <a:t>Conor</a:t>
            </a:r>
            <a:r>
              <a:rPr lang="en-US" dirty="0">
                <a:latin typeface="Avenir Book" panose="02000503020000020003" pitchFamily="2" charset="0"/>
              </a:rPr>
              <a:t> Henderson’s sports dataset </a:t>
            </a:r>
          </a:p>
          <a:p>
            <a:pPr lvl="1"/>
            <a:r>
              <a:rPr lang="en-US" dirty="0">
                <a:latin typeface="Avenir Book" panose="02000503020000020003" pitchFamily="2" charset="0"/>
              </a:rPr>
              <a:t>5 sports, 15 years (2000-2015)</a:t>
            </a:r>
          </a:p>
          <a:p>
            <a:pPr lvl="2"/>
            <a:r>
              <a:rPr lang="en-US" dirty="0">
                <a:latin typeface="Avenir Book" panose="02000503020000020003" pitchFamily="2" charset="0"/>
              </a:rPr>
              <a:t>NFL, NBA, MLB, NHL, &amp; NCAA</a:t>
            </a:r>
          </a:p>
          <a:p>
            <a:pPr marL="1371600" lvl="3" indent="0">
              <a:buNone/>
            </a:pPr>
            <a:r>
              <a:rPr lang="en-US" dirty="0">
                <a:latin typeface="Avenir Book" panose="02000503020000020003" pitchFamily="2" charset="0"/>
                <a:sym typeface="Wingdings" pitchFamily="2" charset="2"/>
              </a:rPr>
              <a:t> 4,080 rows, 9 variables </a:t>
            </a:r>
            <a:endParaRPr lang="en-US" dirty="0">
              <a:latin typeface="Avenir Book" panose="02000503020000020003" pitchFamily="2" charset="0"/>
            </a:endParaRPr>
          </a:p>
          <a:p>
            <a:r>
              <a:rPr lang="en-US" dirty="0">
                <a:latin typeface="Avenir Book" panose="02000503020000020003" pitchFamily="2" charset="0"/>
              </a:rPr>
              <a:t>Marketing &amp; Sports</a:t>
            </a:r>
          </a:p>
          <a:p>
            <a:pPr lvl="1"/>
            <a:r>
              <a:rPr lang="en-US" dirty="0">
                <a:latin typeface="Avenir Book" panose="02000503020000020003" pitchFamily="2" charset="0"/>
              </a:rPr>
              <a:t>Sponsorship </a:t>
            </a:r>
          </a:p>
          <a:p>
            <a:pPr lvl="1"/>
            <a:r>
              <a:rPr lang="en-US" dirty="0">
                <a:latin typeface="Avenir Book" panose="02000503020000020003" pitchFamily="2" charset="0"/>
              </a:rPr>
              <a:t>Sports games as consumer goods</a:t>
            </a:r>
          </a:p>
          <a:p>
            <a:pPr lvl="1"/>
            <a:r>
              <a:rPr lang="en-US" dirty="0">
                <a:latin typeface="Avenir Book" panose="02000503020000020003" pitchFamily="2" charset="0"/>
              </a:rPr>
              <a:t>Can match with other </a:t>
            </a:r>
            <a:r>
              <a:rPr lang="en-US" i="1" dirty="0">
                <a:latin typeface="Avenir Book" panose="02000503020000020003" pitchFamily="2" charset="0"/>
              </a:rPr>
              <a:t>location specific </a:t>
            </a:r>
            <a:r>
              <a:rPr lang="en-US" dirty="0">
                <a:latin typeface="Avenir Book" panose="02000503020000020003" pitchFamily="2" charset="0"/>
              </a:rPr>
              <a:t>consumer goods data </a:t>
            </a:r>
          </a:p>
        </p:txBody>
      </p:sp>
      <p:pic>
        <p:nvPicPr>
          <p:cNvPr id="4" name="Picture 3">
            <a:extLst>
              <a:ext uri="{FF2B5EF4-FFF2-40B4-BE49-F238E27FC236}">
                <a16:creationId xmlns:a16="http://schemas.microsoft.com/office/drawing/2014/main" id="{65623975-8AF7-6947-9DFD-C11A06660B6F}"/>
              </a:ext>
            </a:extLst>
          </p:cNvPr>
          <p:cNvPicPr>
            <a:picLocks noChangeAspect="1"/>
          </p:cNvPicPr>
          <p:nvPr/>
        </p:nvPicPr>
        <p:blipFill>
          <a:blip r:embed="rId2"/>
          <a:stretch>
            <a:fillRect/>
          </a:stretch>
        </p:blipFill>
        <p:spPr>
          <a:xfrm>
            <a:off x="41422" y="6132618"/>
            <a:ext cx="761707" cy="665637"/>
          </a:xfrm>
          <a:prstGeom prst="rect">
            <a:avLst/>
          </a:prstGeom>
        </p:spPr>
      </p:pic>
      <p:pic>
        <p:nvPicPr>
          <p:cNvPr id="5" name="Picture 4">
            <a:extLst>
              <a:ext uri="{FF2B5EF4-FFF2-40B4-BE49-F238E27FC236}">
                <a16:creationId xmlns:a16="http://schemas.microsoft.com/office/drawing/2014/main" id="{BD146000-4DA7-E642-BBD8-2B9EAB5A72C0}"/>
              </a:ext>
            </a:extLst>
          </p:cNvPr>
          <p:cNvPicPr>
            <a:picLocks noChangeAspect="1"/>
          </p:cNvPicPr>
          <p:nvPr/>
        </p:nvPicPr>
        <p:blipFill>
          <a:blip r:embed="rId3"/>
          <a:stretch>
            <a:fillRect/>
          </a:stretch>
        </p:blipFill>
        <p:spPr>
          <a:xfrm>
            <a:off x="817539" y="6072423"/>
            <a:ext cx="617057" cy="805951"/>
          </a:xfrm>
          <a:prstGeom prst="rect">
            <a:avLst/>
          </a:prstGeom>
        </p:spPr>
      </p:pic>
      <p:pic>
        <p:nvPicPr>
          <p:cNvPr id="6" name="Picture 5">
            <a:extLst>
              <a:ext uri="{FF2B5EF4-FFF2-40B4-BE49-F238E27FC236}">
                <a16:creationId xmlns:a16="http://schemas.microsoft.com/office/drawing/2014/main" id="{5F6B1A1B-0C71-974D-AE32-C058EE9259E7}"/>
              </a:ext>
            </a:extLst>
          </p:cNvPr>
          <p:cNvPicPr>
            <a:picLocks noChangeAspect="1"/>
          </p:cNvPicPr>
          <p:nvPr/>
        </p:nvPicPr>
        <p:blipFill>
          <a:blip r:embed="rId4"/>
          <a:stretch>
            <a:fillRect/>
          </a:stretch>
        </p:blipFill>
        <p:spPr>
          <a:xfrm>
            <a:off x="1423530" y="6223744"/>
            <a:ext cx="768999" cy="533567"/>
          </a:xfrm>
          <a:prstGeom prst="rect">
            <a:avLst/>
          </a:prstGeom>
        </p:spPr>
      </p:pic>
      <p:pic>
        <p:nvPicPr>
          <p:cNvPr id="7" name="Picture 6">
            <a:extLst>
              <a:ext uri="{FF2B5EF4-FFF2-40B4-BE49-F238E27FC236}">
                <a16:creationId xmlns:a16="http://schemas.microsoft.com/office/drawing/2014/main" id="{0E014D64-CA29-0A4A-9552-E2B05D690B9A}"/>
              </a:ext>
            </a:extLst>
          </p:cNvPr>
          <p:cNvPicPr>
            <a:picLocks noChangeAspect="1"/>
          </p:cNvPicPr>
          <p:nvPr/>
        </p:nvPicPr>
        <p:blipFill>
          <a:blip r:embed="rId5"/>
          <a:stretch>
            <a:fillRect/>
          </a:stretch>
        </p:blipFill>
        <p:spPr>
          <a:xfrm>
            <a:off x="2188846" y="6118970"/>
            <a:ext cx="670790" cy="670790"/>
          </a:xfrm>
          <a:prstGeom prst="rect">
            <a:avLst/>
          </a:prstGeom>
        </p:spPr>
      </p:pic>
      <p:pic>
        <p:nvPicPr>
          <p:cNvPr id="8" name="Picture 7">
            <a:extLst>
              <a:ext uri="{FF2B5EF4-FFF2-40B4-BE49-F238E27FC236}">
                <a16:creationId xmlns:a16="http://schemas.microsoft.com/office/drawing/2014/main" id="{C2B5F860-2DD8-1145-8FB4-6108DACC3743}"/>
              </a:ext>
            </a:extLst>
          </p:cNvPr>
          <p:cNvPicPr>
            <a:picLocks noChangeAspect="1"/>
          </p:cNvPicPr>
          <p:nvPr/>
        </p:nvPicPr>
        <p:blipFill>
          <a:blip r:embed="rId6"/>
          <a:stretch>
            <a:fillRect/>
          </a:stretch>
        </p:blipFill>
        <p:spPr>
          <a:xfrm>
            <a:off x="2857843" y="6160245"/>
            <a:ext cx="631865" cy="631865"/>
          </a:xfrm>
          <a:prstGeom prst="rect">
            <a:avLst/>
          </a:prstGeom>
        </p:spPr>
      </p:pic>
      <p:pic>
        <p:nvPicPr>
          <p:cNvPr id="9" name="Picture 8">
            <a:extLst>
              <a:ext uri="{FF2B5EF4-FFF2-40B4-BE49-F238E27FC236}">
                <a16:creationId xmlns:a16="http://schemas.microsoft.com/office/drawing/2014/main" id="{EABF170C-794A-D543-ABD7-8B4ECD84B4AC}"/>
              </a:ext>
            </a:extLst>
          </p:cNvPr>
          <p:cNvPicPr>
            <a:picLocks noChangeAspect="1"/>
          </p:cNvPicPr>
          <p:nvPr/>
        </p:nvPicPr>
        <p:blipFill>
          <a:blip r:embed="rId7"/>
          <a:stretch>
            <a:fillRect/>
          </a:stretch>
        </p:blipFill>
        <p:spPr>
          <a:xfrm>
            <a:off x="3564963" y="6036604"/>
            <a:ext cx="820192" cy="820192"/>
          </a:xfrm>
          <a:prstGeom prst="rect">
            <a:avLst/>
          </a:prstGeom>
        </p:spPr>
      </p:pic>
      <p:pic>
        <p:nvPicPr>
          <p:cNvPr id="10" name="Picture 9">
            <a:extLst>
              <a:ext uri="{FF2B5EF4-FFF2-40B4-BE49-F238E27FC236}">
                <a16:creationId xmlns:a16="http://schemas.microsoft.com/office/drawing/2014/main" id="{D42F458D-0FA2-434C-B1E6-F1D71352BAC3}"/>
              </a:ext>
            </a:extLst>
          </p:cNvPr>
          <p:cNvPicPr>
            <a:picLocks noChangeAspect="1"/>
          </p:cNvPicPr>
          <p:nvPr/>
        </p:nvPicPr>
        <p:blipFill>
          <a:blip r:embed="rId8"/>
          <a:stretch>
            <a:fillRect/>
          </a:stretch>
        </p:blipFill>
        <p:spPr>
          <a:xfrm>
            <a:off x="4371391" y="6092534"/>
            <a:ext cx="776232" cy="776232"/>
          </a:xfrm>
          <a:prstGeom prst="rect">
            <a:avLst/>
          </a:prstGeom>
        </p:spPr>
      </p:pic>
      <p:pic>
        <p:nvPicPr>
          <p:cNvPr id="11" name="Picture 10">
            <a:extLst>
              <a:ext uri="{FF2B5EF4-FFF2-40B4-BE49-F238E27FC236}">
                <a16:creationId xmlns:a16="http://schemas.microsoft.com/office/drawing/2014/main" id="{57A99572-666E-4243-9204-74579ED33CEB}"/>
              </a:ext>
            </a:extLst>
          </p:cNvPr>
          <p:cNvPicPr>
            <a:picLocks noChangeAspect="1"/>
          </p:cNvPicPr>
          <p:nvPr/>
        </p:nvPicPr>
        <p:blipFill>
          <a:blip r:embed="rId9"/>
          <a:stretch>
            <a:fillRect/>
          </a:stretch>
        </p:blipFill>
        <p:spPr>
          <a:xfrm>
            <a:off x="5053135" y="6041444"/>
            <a:ext cx="816556" cy="816556"/>
          </a:xfrm>
          <a:prstGeom prst="rect">
            <a:avLst/>
          </a:prstGeom>
        </p:spPr>
      </p:pic>
      <p:pic>
        <p:nvPicPr>
          <p:cNvPr id="12" name="Picture 11">
            <a:extLst>
              <a:ext uri="{FF2B5EF4-FFF2-40B4-BE49-F238E27FC236}">
                <a16:creationId xmlns:a16="http://schemas.microsoft.com/office/drawing/2014/main" id="{824670FE-698A-7B4C-A776-56F235B915FB}"/>
              </a:ext>
            </a:extLst>
          </p:cNvPr>
          <p:cNvPicPr>
            <a:picLocks noChangeAspect="1"/>
          </p:cNvPicPr>
          <p:nvPr/>
        </p:nvPicPr>
        <p:blipFill>
          <a:blip r:embed="rId10"/>
          <a:stretch>
            <a:fillRect/>
          </a:stretch>
        </p:blipFill>
        <p:spPr>
          <a:xfrm>
            <a:off x="5839535" y="6187210"/>
            <a:ext cx="605606" cy="605606"/>
          </a:xfrm>
          <a:prstGeom prst="rect">
            <a:avLst/>
          </a:prstGeom>
        </p:spPr>
      </p:pic>
      <p:pic>
        <p:nvPicPr>
          <p:cNvPr id="13" name="Picture 12">
            <a:extLst>
              <a:ext uri="{FF2B5EF4-FFF2-40B4-BE49-F238E27FC236}">
                <a16:creationId xmlns:a16="http://schemas.microsoft.com/office/drawing/2014/main" id="{D258F8F1-5642-D74D-8D94-4116D6D14CAE}"/>
              </a:ext>
            </a:extLst>
          </p:cNvPr>
          <p:cNvPicPr>
            <a:picLocks noChangeAspect="1"/>
          </p:cNvPicPr>
          <p:nvPr/>
        </p:nvPicPr>
        <p:blipFill>
          <a:blip r:embed="rId11"/>
          <a:stretch>
            <a:fillRect/>
          </a:stretch>
        </p:blipFill>
        <p:spPr>
          <a:xfrm>
            <a:off x="6446520" y="6159914"/>
            <a:ext cx="841474" cy="605606"/>
          </a:xfrm>
          <a:prstGeom prst="rect">
            <a:avLst/>
          </a:prstGeom>
        </p:spPr>
      </p:pic>
      <p:pic>
        <p:nvPicPr>
          <p:cNvPr id="14" name="Picture 13">
            <a:extLst>
              <a:ext uri="{FF2B5EF4-FFF2-40B4-BE49-F238E27FC236}">
                <a16:creationId xmlns:a16="http://schemas.microsoft.com/office/drawing/2014/main" id="{2CEE5B7F-2C2D-8E4A-BA77-BFB9F99142B0}"/>
              </a:ext>
            </a:extLst>
          </p:cNvPr>
          <p:cNvPicPr>
            <a:picLocks noChangeAspect="1"/>
          </p:cNvPicPr>
          <p:nvPr/>
        </p:nvPicPr>
        <p:blipFill>
          <a:blip r:embed="rId12"/>
          <a:stretch>
            <a:fillRect/>
          </a:stretch>
        </p:blipFill>
        <p:spPr>
          <a:xfrm>
            <a:off x="7301526" y="6030852"/>
            <a:ext cx="816556" cy="816556"/>
          </a:xfrm>
          <a:prstGeom prst="rect">
            <a:avLst/>
          </a:prstGeom>
        </p:spPr>
      </p:pic>
      <p:pic>
        <p:nvPicPr>
          <p:cNvPr id="15" name="Picture 14">
            <a:extLst>
              <a:ext uri="{FF2B5EF4-FFF2-40B4-BE49-F238E27FC236}">
                <a16:creationId xmlns:a16="http://schemas.microsoft.com/office/drawing/2014/main" id="{D4FBDA98-4131-E34B-9400-FBF3434EE95B}"/>
              </a:ext>
            </a:extLst>
          </p:cNvPr>
          <p:cNvPicPr>
            <a:picLocks noChangeAspect="1"/>
          </p:cNvPicPr>
          <p:nvPr/>
        </p:nvPicPr>
        <p:blipFill>
          <a:blip r:embed="rId13"/>
          <a:stretch>
            <a:fillRect/>
          </a:stretch>
        </p:blipFill>
        <p:spPr>
          <a:xfrm>
            <a:off x="8129057" y="6187210"/>
            <a:ext cx="816556" cy="544371"/>
          </a:xfrm>
          <a:prstGeom prst="rect">
            <a:avLst/>
          </a:prstGeom>
        </p:spPr>
      </p:pic>
      <p:pic>
        <p:nvPicPr>
          <p:cNvPr id="16" name="Picture 15">
            <a:extLst>
              <a:ext uri="{FF2B5EF4-FFF2-40B4-BE49-F238E27FC236}">
                <a16:creationId xmlns:a16="http://schemas.microsoft.com/office/drawing/2014/main" id="{042DAB34-7302-6945-8148-F379031F441F}"/>
              </a:ext>
            </a:extLst>
          </p:cNvPr>
          <p:cNvPicPr>
            <a:picLocks noChangeAspect="1"/>
          </p:cNvPicPr>
          <p:nvPr/>
        </p:nvPicPr>
        <p:blipFill>
          <a:blip r:embed="rId14"/>
          <a:stretch>
            <a:fillRect/>
          </a:stretch>
        </p:blipFill>
        <p:spPr>
          <a:xfrm>
            <a:off x="8937367" y="5972283"/>
            <a:ext cx="872197" cy="872197"/>
          </a:xfrm>
          <a:prstGeom prst="rect">
            <a:avLst/>
          </a:prstGeom>
        </p:spPr>
      </p:pic>
      <p:pic>
        <p:nvPicPr>
          <p:cNvPr id="17" name="Picture 16">
            <a:extLst>
              <a:ext uri="{FF2B5EF4-FFF2-40B4-BE49-F238E27FC236}">
                <a16:creationId xmlns:a16="http://schemas.microsoft.com/office/drawing/2014/main" id="{EA43E9B7-9C3A-FA4E-92BA-1B58F5719613}"/>
              </a:ext>
            </a:extLst>
          </p:cNvPr>
          <p:cNvPicPr>
            <a:picLocks noChangeAspect="1"/>
          </p:cNvPicPr>
          <p:nvPr/>
        </p:nvPicPr>
        <p:blipFill>
          <a:blip r:embed="rId15"/>
          <a:stretch>
            <a:fillRect/>
          </a:stretch>
        </p:blipFill>
        <p:spPr>
          <a:xfrm>
            <a:off x="9754976" y="6162345"/>
            <a:ext cx="942059" cy="628039"/>
          </a:xfrm>
          <a:prstGeom prst="rect">
            <a:avLst/>
          </a:prstGeom>
        </p:spPr>
      </p:pic>
      <p:pic>
        <p:nvPicPr>
          <p:cNvPr id="18" name="Picture 17">
            <a:extLst>
              <a:ext uri="{FF2B5EF4-FFF2-40B4-BE49-F238E27FC236}">
                <a16:creationId xmlns:a16="http://schemas.microsoft.com/office/drawing/2014/main" id="{0FD441DF-9A0F-AC49-B04B-5539E6E21324}"/>
              </a:ext>
            </a:extLst>
          </p:cNvPr>
          <p:cNvPicPr>
            <a:picLocks noChangeAspect="1"/>
          </p:cNvPicPr>
          <p:nvPr/>
        </p:nvPicPr>
        <p:blipFill>
          <a:blip r:embed="rId16"/>
          <a:stretch>
            <a:fillRect/>
          </a:stretch>
        </p:blipFill>
        <p:spPr>
          <a:xfrm>
            <a:off x="10575423" y="6164777"/>
            <a:ext cx="888608" cy="628039"/>
          </a:xfrm>
          <a:prstGeom prst="rect">
            <a:avLst/>
          </a:prstGeom>
        </p:spPr>
      </p:pic>
      <p:pic>
        <p:nvPicPr>
          <p:cNvPr id="20" name="Picture 19">
            <a:extLst>
              <a:ext uri="{FF2B5EF4-FFF2-40B4-BE49-F238E27FC236}">
                <a16:creationId xmlns:a16="http://schemas.microsoft.com/office/drawing/2014/main" id="{FAF977FF-C9D8-3F4B-BB62-7DF2D985D59D}"/>
              </a:ext>
            </a:extLst>
          </p:cNvPr>
          <p:cNvPicPr>
            <a:picLocks noChangeAspect="1"/>
          </p:cNvPicPr>
          <p:nvPr/>
        </p:nvPicPr>
        <p:blipFill>
          <a:blip r:embed="rId17"/>
          <a:stretch>
            <a:fillRect/>
          </a:stretch>
        </p:blipFill>
        <p:spPr>
          <a:xfrm>
            <a:off x="11527180" y="6208353"/>
            <a:ext cx="595679" cy="595679"/>
          </a:xfrm>
          <a:prstGeom prst="rect">
            <a:avLst/>
          </a:prstGeom>
        </p:spPr>
      </p:pic>
    </p:spTree>
    <p:extLst>
      <p:ext uri="{BB962C8B-B14F-4D97-AF65-F5344CB8AC3E}">
        <p14:creationId xmlns:p14="http://schemas.microsoft.com/office/powerpoint/2010/main" val="84223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dirty="0">
                <a:latin typeface="Garamond" panose="02020404030301010803" pitchFamily="18" charset="0"/>
              </a:rPr>
              <a:t>About our journey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normAutofit fontScale="92500" lnSpcReduction="20000"/>
          </a:bodyPr>
          <a:lstStyle/>
          <a:p>
            <a:r>
              <a:rPr lang="en-US" dirty="0">
                <a:latin typeface="Avenir Book" panose="02000503020000020003" pitchFamily="2" charset="0"/>
              </a:rPr>
              <a:t>We are exploring the </a:t>
            </a:r>
            <a:r>
              <a:rPr lang="en-US" u="sng" dirty="0">
                <a:latin typeface="Avenir Book" panose="02000503020000020003" pitchFamily="2" charset="0"/>
              </a:rPr>
              <a:t>relationship between attendance &amp; ticket price</a:t>
            </a:r>
            <a:r>
              <a:rPr lang="en-US" dirty="0">
                <a:latin typeface="Avenir Book" panose="02000503020000020003" pitchFamily="2" charset="0"/>
              </a:rPr>
              <a:t> in four US major sports leagues &amp; the </a:t>
            </a:r>
            <a:r>
              <a:rPr lang="en-US" u="sng" dirty="0">
                <a:latin typeface="Avenir Book" panose="02000503020000020003" pitchFamily="2" charset="0"/>
              </a:rPr>
              <a:t>relationship between attendance and home wins</a:t>
            </a:r>
            <a:r>
              <a:rPr lang="en-US" dirty="0">
                <a:latin typeface="Avenir Book" panose="02000503020000020003" pitchFamily="2" charset="0"/>
              </a:rPr>
              <a:t> in five major leagues including NCAA football. </a:t>
            </a:r>
          </a:p>
          <a:p>
            <a:endParaRPr lang="en-US" dirty="0">
              <a:latin typeface="Avenir Book" panose="02000503020000020003" pitchFamily="2" charset="0"/>
            </a:endParaRPr>
          </a:p>
          <a:p>
            <a:r>
              <a:rPr lang="en-US" dirty="0">
                <a:latin typeface="Avenir Book" panose="02000503020000020003" pitchFamily="2" charset="0"/>
              </a:rPr>
              <a:t> A more specific goal of our project is to find how the relationship between attendance and ticket price changes </a:t>
            </a:r>
            <a:r>
              <a:rPr lang="en-US" b="1" dirty="0">
                <a:latin typeface="Avenir Book" panose="02000503020000020003" pitchFamily="2" charset="0"/>
              </a:rPr>
              <a:t>before &amp; after the 2009 financial crisis</a:t>
            </a:r>
            <a:r>
              <a:rPr lang="en-US" dirty="0">
                <a:latin typeface="Avenir Book" panose="02000503020000020003" pitchFamily="2" charset="0"/>
              </a:rPr>
              <a:t>.</a:t>
            </a:r>
          </a:p>
          <a:p>
            <a:endParaRPr lang="en-US" dirty="0">
              <a:latin typeface="Avenir Book" panose="02000503020000020003" pitchFamily="2" charset="0"/>
            </a:endParaRPr>
          </a:p>
          <a:p>
            <a:r>
              <a:rPr lang="en-US" dirty="0">
                <a:latin typeface="Avenir Book" panose="02000503020000020003" pitchFamily="2" charset="0"/>
              </a:rPr>
              <a:t>Tidying messy data was more than halfway done for us. We believe the codes we’ve learned during the class such as </a:t>
            </a:r>
            <a:r>
              <a:rPr lang="en-US" i="1" dirty="0">
                <a:solidFill>
                  <a:srgbClr val="FF0000"/>
                </a:solidFill>
                <a:latin typeface="Avenir Book" panose="02000503020000020003" pitchFamily="2" charset="0"/>
              </a:rPr>
              <a:t>mutate, </a:t>
            </a:r>
            <a:r>
              <a:rPr lang="en-US" i="1" dirty="0" err="1">
                <a:solidFill>
                  <a:srgbClr val="FF0000"/>
                </a:solidFill>
                <a:latin typeface="Avenir Book" panose="02000503020000020003" pitchFamily="2" charset="0"/>
              </a:rPr>
              <a:t>group_by</a:t>
            </a:r>
            <a:r>
              <a:rPr lang="en-US" i="1" dirty="0">
                <a:solidFill>
                  <a:srgbClr val="FF0000"/>
                </a:solidFill>
                <a:latin typeface="Avenir Book" panose="02000503020000020003" pitchFamily="2" charset="0"/>
              </a:rPr>
              <a:t>, summarize, </a:t>
            </a:r>
            <a:r>
              <a:rPr lang="en-US" i="1" dirty="0" err="1">
                <a:solidFill>
                  <a:srgbClr val="FF0000"/>
                </a:solidFill>
                <a:latin typeface="Avenir Book" panose="02000503020000020003" pitchFamily="2" charset="0"/>
              </a:rPr>
              <a:t>ggplot</a:t>
            </a:r>
            <a:r>
              <a:rPr lang="en-US" i="1" dirty="0">
                <a:solidFill>
                  <a:srgbClr val="FF0000"/>
                </a:solidFill>
                <a:latin typeface="Avenir Book" panose="02000503020000020003" pitchFamily="2" charset="0"/>
              </a:rPr>
              <a:t> and much more</a:t>
            </a:r>
            <a:r>
              <a:rPr lang="en-US" dirty="0">
                <a:latin typeface="Avenir Book" panose="02000503020000020003" pitchFamily="2" charset="0"/>
              </a:rPr>
              <a:t> keep our project going smoothly.</a:t>
            </a:r>
          </a:p>
        </p:txBody>
      </p:sp>
    </p:spTree>
    <p:extLst>
      <p:ext uri="{BB962C8B-B14F-4D97-AF65-F5344CB8AC3E}">
        <p14:creationId xmlns:p14="http://schemas.microsoft.com/office/powerpoint/2010/main" val="164503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640080"/>
            <a:ext cx="9385454" cy="833120"/>
          </a:xfrm>
        </p:spPr>
        <p:txBody>
          <a:bodyPr anchor="b">
            <a:noAutofit/>
          </a:bodyPr>
          <a:lstStyle/>
          <a:p>
            <a:r>
              <a:rPr lang="en-US" sz="4000" b="1" dirty="0">
                <a:latin typeface="Garamond" panose="02020404030301010803" pitchFamily="18" charset="0"/>
              </a:rPr>
              <a:t>Challenges along the way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199" y="1967992"/>
            <a:ext cx="3005667" cy="4249928"/>
          </a:xfrm>
        </p:spPr>
        <p:txBody>
          <a:bodyPr>
            <a:normAutofit/>
          </a:bodyPr>
          <a:lstStyle/>
          <a:p>
            <a:pPr marL="0" indent="0">
              <a:buNone/>
            </a:pPr>
            <a:r>
              <a:rPr lang="en-US" dirty="0">
                <a:latin typeface="Avenir Book" panose="02000503020000020003" pitchFamily="2" charset="0"/>
              </a:rPr>
              <a:t>We got stuck from the beginning…</a:t>
            </a:r>
          </a:p>
          <a:p>
            <a:pPr marL="0" indent="0">
              <a:buNone/>
            </a:pPr>
            <a:endParaRPr lang="en-US" dirty="0">
              <a:latin typeface="Avenir Book" panose="02000503020000020003" pitchFamily="2" charset="0"/>
            </a:endParaRPr>
          </a:p>
          <a:p>
            <a:pPr marL="0" indent="0">
              <a:buNone/>
            </a:pPr>
            <a:r>
              <a:rPr lang="en-US" dirty="0">
                <a:latin typeface="Avenir Book" panose="02000503020000020003" pitchFamily="2" charset="0"/>
              </a:rPr>
              <a:t>We had no idea how to combine five tabs into one</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bind_tabs</a:t>
            </a:r>
            <a:r>
              <a:rPr lang="en-US" dirty="0">
                <a:latin typeface="Courier New" panose="02070309020205020404" pitchFamily="49" charset="0"/>
                <a:cs typeface="Courier New" panose="02070309020205020404" pitchFamily="49" charset="0"/>
              </a:rPr>
              <a:t>()? </a:t>
            </a:r>
            <a:endParaRPr lang="en-US" dirty="0"/>
          </a:p>
          <a:p>
            <a:pPr marL="0" indent="0">
              <a:buNone/>
            </a:pPr>
            <a:endParaRPr lang="en-US" sz="2400" dirty="0"/>
          </a:p>
          <a:p>
            <a:pPr marL="0" indent="0">
              <a:buNone/>
            </a:pPr>
            <a:endParaRPr lang="en-US" sz="2400" dirty="0"/>
          </a:p>
          <a:p>
            <a:pPr marL="0" indent="0">
              <a:buNone/>
            </a:pPr>
            <a:endParaRPr lang="en-US" sz="1800" dirty="0"/>
          </a:p>
          <a:p>
            <a:endParaRPr lang="en-US" sz="1800" dirty="0"/>
          </a:p>
        </p:txBody>
      </p:sp>
      <p:pic>
        <p:nvPicPr>
          <p:cNvPr id="7" name="Picture 6">
            <a:extLst>
              <a:ext uri="{FF2B5EF4-FFF2-40B4-BE49-F238E27FC236}">
                <a16:creationId xmlns:a16="http://schemas.microsoft.com/office/drawing/2014/main" id="{BB55BDEA-BEB5-9746-AA63-5F0F41F574F8}"/>
              </a:ext>
            </a:extLst>
          </p:cNvPr>
          <p:cNvPicPr>
            <a:picLocks noChangeAspect="1"/>
          </p:cNvPicPr>
          <p:nvPr/>
        </p:nvPicPr>
        <p:blipFill>
          <a:blip r:embed="rId2"/>
          <a:stretch>
            <a:fillRect/>
          </a:stretch>
        </p:blipFill>
        <p:spPr>
          <a:xfrm>
            <a:off x="4276344" y="2948114"/>
            <a:ext cx="7251192" cy="1232701"/>
          </a:xfrm>
          <a:prstGeom prst="rect">
            <a:avLst/>
          </a:prstGeom>
        </p:spPr>
      </p:pic>
      <p:sp>
        <p:nvSpPr>
          <p:cNvPr id="8" name="Rectangle 7">
            <a:extLst>
              <a:ext uri="{FF2B5EF4-FFF2-40B4-BE49-F238E27FC236}">
                <a16:creationId xmlns:a16="http://schemas.microsoft.com/office/drawing/2014/main" id="{DCA4178D-75B4-A443-9523-F69A4DE60A22}"/>
              </a:ext>
            </a:extLst>
          </p:cNvPr>
          <p:cNvSpPr/>
          <p:nvPr/>
        </p:nvSpPr>
        <p:spPr>
          <a:xfrm>
            <a:off x="4248912" y="3448586"/>
            <a:ext cx="6493256" cy="446078"/>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1565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544544"/>
            <a:ext cx="8322734" cy="876808"/>
          </a:xfrm>
        </p:spPr>
        <p:txBody>
          <a:bodyPr anchor="b">
            <a:noAutofit/>
          </a:bodyPr>
          <a:lstStyle/>
          <a:p>
            <a:r>
              <a:rPr lang="en-US" sz="4000" dirty="0">
                <a:latin typeface="Garamond" panose="02020404030301010803" pitchFamily="18" charset="0"/>
              </a:rPr>
              <a:t>Challenges along the way</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838199" y="1967991"/>
            <a:ext cx="3169411" cy="4551341"/>
          </a:xfrm>
        </p:spPr>
        <p:txBody>
          <a:bodyPr>
            <a:normAutofit fontScale="70000" lnSpcReduction="20000"/>
          </a:bodyPr>
          <a:lstStyle/>
          <a:p>
            <a:pPr marL="0" indent="0">
              <a:lnSpc>
                <a:spcPct val="120000"/>
              </a:lnSpc>
              <a:buNone/>
            </a:pPr>
            <a:r>
              <a:rPr lang="en-US" sz="3600" dirty="0">
                <a:latin typeface="Avenir Book" panose="02000503020000020003" pitchFamily="2" charset="0"/>
              </a:rPr>
              <a:t>No, There is not anything like </a:t>
            </a:r>
            <a:r>
              <a:rPr lang="en-US" sz="3600" dirty="0" err="1">
                <a:latin typeface="Avenir Book" panose="02000503020000020003" pitchFamily="2" charset="0"/>
              </a:rPr>
              <a:t>bind_tabs</a:t>
            </a:r>
            <a:r>
              <a:rPr lang="en-US" sz="3600" dirty="0">
                <a:latin typeface="Avenir Book" panose="02000503020000020003" pitchFamily="2" charset="0"/>
              </a:rPr>
              <a:t>…</a:t>
            </a:r>
          </a:p>
          <a:p>
            <a:pPr marL="0" indent="0">
              <a:lnSpc>
                <a:spcPct val="120000"/>
              </a:lnSpc>
              <a:buNone/>
            </a:pPr>
            <a:endParaRPr lang="en-US" sz="3600" dirty="0">
              <a:latin typeface="Avenir Book" panose="02000503020000020003" pitchFamily="2" charset="0"/>
            </a:endParaRPr>
          </a:p>
          <a:p>
            <a:pPr marL="0" indent="0">
              <a:lnSpc>
                <a:spcPct val="120000"/>
              </a:lnSpc>
              <a:buNone/>
            </a:pPr>
            <a:r>
              <a:rPr lang="en-US" sz="3600" dirty="0">
                <a:latin typeface="Avenir Book" panose="02000503020000020003" pitchFamily="2" charset="0"/>
              </a:rPr>
              <a:t>We had another problem that some of the columns in each tab are inconsistent.</a:t>
            </a:r>
          </a:p>
          <a:p>
            <a:pPr marL="0" indent="0">
              <a:buNone/>
            </a:pPr>
            <a:endParaRPr lang="en-US" sz="3600" dirty="0">
              <a:latin typeface="Avenir Book" panose="02000503020000020003" pitchFamily="2" charset="0"/>
            </a:endParaRPr>
          </a:p>
          <a:p>
            <a:pPr marL="0" indent="0">
              <a:buNone/>
            </a:pPr>
            <a:endParaRPr lang="en-US" sz="3600" dirty="0">
              <a:latin typeface="Avenir Book" panose="02000503020000020003" pitchFamily="2" charset="0"/>
            </a:endParaRPr>
          </a:p>
          <a:p>
            <a:pPr marL="0" indent="0">
              <a:buNone/>
            </a:pPr>
            <a:endParaRPr lang="en-US" sz="1800" dirty="0">
              <a:latin typeface="Avenir Book" panose="02000503020000020003" pitchFamily="2" charset="0"/>
            </a:endParaRPr>
          </a:p>
          <a:p>
            <a:endParaRPr lang="en-US" sz="1800" dirty="0">
              <a:latin typeface="Avenir Book" panose="02000503020000020003" pitchFamily="2" charset="0"/>
            </a:endParaRPr>
          </a:p>
        </p:txBody>
      </p:sp>
      <p:pic>
        <p:nvPicPr>
          <p:cNvPr id="5" name="Picture 4">
            <a:extLst>
              <a:ext uri="{FF2B5EF4-FFF2-40B4-BE49-F238E27FC236}">
                <a16:creationId xmlns:a16="http://schemas.microsoft.com/office/drawing/2014/main" id="{20503AAE-B169-5E4F-B622-DD13377D8C07}"/>
              </a:ext>
            </a:extLst>
          </p:cNvPr>
          <p:cNvPicPr>
            <a:picLocks noChangeAspect="1"/>
          </p:cNvPicPr>
          <p:nvPr/>
        </p:nvPicPr>
        <p:blipFill>
          <a:blip r:embed="rId2"/>
          <a:stretch>
            <a:fillRect/>
          </a:stretch>
        </p:blipFill>
        <p:spPr>
          <a:xfrm>
            <a:off x="4690532" y="1984925"/>
            <a:ext cx="5164667" cy="876808"/>
          </a:xfrm>
          <a:prstGeom prst="rect">
            <a:avLst/>
          </a:prstGeom>
        </p:spPr>
      </p:pic>
      <p:pic>
        <p:nvPicPr>
          <p:cNvPr id="9" name="Picture 8">
            <a:extLst>
              <a:ext uri="{FF2B5EF4-FFF2-40B4-BE49-F238E27FC236}">
                <a16:creationId xmlns:a16="http://schemas.microsoft.com/office/drawing/2014/main" id="{EEBF4946-9B47-9B48-B8C0-B950E3BB656E}"/>
              </a:ext>
            </a:extLst>
          </p:cNvPr>
          <p:cNvPicPr>
            <a:picLocks noChangeAspect="1"/>
          </p:cNvPicPr>
          <p:nvPr/>
        </p:nvPicPr>
        <p:blipFill>
          <a:blip r:embed="rId2"/>
          <a:stretch>
            <a:fillRect/>
          </a:stretch>
        </p:blipFill>
        <p:spPr>
          <a:xfrm>
            <a:off x="4690532" y="1967992"/>
            <a:ext cx="5164667" cy="876808"/>
          </a:xfrm>
          <a:prstGeom prst="rect">
            <a:avLst/>
          </a:prstGeom>
        </p:spPr>
      </p:pic>
      <p:pic>
        <p:nvPicPr>
          <p:cNvPr id="10" name="Picture 9">
            <a:extLst>
              <a:ext uri="{FF2B5EF4-FFF2-40B4-BE49-F238E27FC236}">
                <a16:creationId xmlns:a16="http://schemas.microsoft.com/office/drawing/2014/main" id="{0D738E57-18EF-CE46-8276-574ABF857CB3}"/>
              </a:ext>
            </a:extLst>
          </p:cNvPr>
          <p:cNvPicPr>
            <a:picLocks noChangeAspect="1"/>
          </p:cNvPicPr>
          <p:nvPr/>
        </p:nvPicPr>
        <p:blipFill>
          <a:blip r:embed="rId2"/>
          <a:stretch>
            <a:fillRect/>
          </a:stretch>
        </p:blipFill>
        <p:spPr>
          <a:xfrm>
            <a:off x="5168896" y="2440262"/>
            <a:ext cx="5164667" cy="876808"/>
          </a:xfrm>
          <a:prstGeom prst="rect">
            <a:avLst/>
          </a:prstGeom>
        </p:spPr>
      </p:pic>
      <p:pic>
        <p:nvPicPr>
          <p:cNvPr id="13" name="Picture 12">
            <a:extLst>
              <a:ext uri="{FF2B5EF4-FFF2-40B4-BE49-F238E27FC236}">
                <a16:creationId xmlns:a16="http://schemas.microsoft.com/office/drawing/2014/main" id="{F11F8433-654B-5E49-B9A5-BF6A145916F6}"/>
              </a:ext>
            </a:extLst>
          </p:cNvPr>
          <p:cNvPicPr>
            <a:picLocks noChangeAspect="1"/>
          </p:cNvPicPr>
          <p:nvPr/>
        </p:nvPicPr>
        <p:blipFill>
          <a:blip r:embed="rId3"/>
          <a:stretch>
            <a:fillRect/>
          </a:stretch>
        </p:blipFill>
        <p:spPr>
          <a:xfrm>
            <a:off x="4538129" y="3767019"/>
            <a:ext cx="6426200" cy="1104900"/>
          </a:xfrm>
          <a:prstGeom prst="rect">
            <a:avLst/>
          </a:prstGeom>
        </p:spPr>
      </p:pic>
      <p:pic>
        <p:nvPicPr>
          <p:cNvPr id="19" name="Picture 18">
            <a:extLst>
              <a:ext uri="{FF2B5EF4-FFF2-40B4-BE49-F238E27FC236}">
                <a16:creationId xmlns:a16="http://schemas.microsoft.com/office/drawing/2014/main" id="{EB44C6BF-C9B0-7A4D-B72B-3EC4304BE038}"/>
              </a:ext>
            </a:extLst>
          </p:cNvPr>
          <p:cNvPicPr>
            <a:picLocks noChangeAspect="1"/>
          </p:cNvPicPr>
          <p:nvPr/>
        </p:nvPicPr>
        <p:blipFill>
          <a:blip r:embed="rId4"/>
          <a:stretch>
            <a:fillRect/>
          </a:stretch>
        </p:blipFill>
        <p:spPr>
          <a:xfrm>
            <a:off x="4538129" y="5176396"/>
            <a:ext cx="6426200" cy="1104900"/>
          </a:xfrm>
          <a:prstGeom prst="rect">
            <a:avLst/>
          </a:prstGeom>
        </p:spPr>
      </p:pic>
      <p:sp>
        <p:nvSpPr>
          <p:cNvPr id="20" name="Rectangle 19">
            <a:extLst>
              <a:ext uri="{FF2B5EF4-FFF2-40B4-BE49-F238E27FC236}">
                <a16:creationId xmlns:a16="http://schemas.microsoft.com/office/drawing/2014/main" id="{2240DA3A-2341-0044-B05D-0FEF533CE1B3}"/>
              </a:ext>
            </a:extLst>
          </p:cNvPr>
          <p:cNvSpPr/>
          <p:nvPr/>
        </p:nvSpPr>
        <p:spPr>
          <a:xfrm>
            <a:off x="4485974" y="3994074"/>
            <a:ext cx="6493256" cy="306990"/>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A502871-3C24-124B-B8AB-063E19056702}"/>
              </a:ext>
            </a:extLst>
          </p:cNvPr>
          <p:cNvSpPr/>
          <p:nvPr/>
        </p:nvSpPr>
        <p:spPr>
          <a:xfrm>
            <a:off x="4502910" y="5585806"/>
            <a:ext cx="6493256" cy="306990"/>
          </a:xfrm>
          <a:prstGeom prst="rect">
            <a:avLst/>
          </a:prstGeom>
          <a:noFill/>
          <a:ln w="82550">
            <a:solidFill>
              <a:srgbClr val="C00000">
                <a:alpha val="95000"/>
              </a:srgb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3196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38199" y="517248"/>
            <a:ext cx="11004934" cy="876808"/>
          </a:xfrm>
        </p:spPr>
        <p:txBody>
          <a:bodyPr anchor="b">
            <a:noAutofit/>
          </a:bodyPr>
          <a:lstStyle/>
          <a:p>
            <a:r>
              <a:rPr lang="en-US" sz="4000" b="1" dirty="0">
                <a:latin typeface="Garamond" panose="02020404030301010803" pitchFamily="18" charset="0"/>
              </a:rPr>
              <a:t>Challenges along the way: character </a:t>
            </a:r>
            <a:r>
              <a:rPr lang="en-US" sz="4000" b="1" dirty="0">
                <a:latin typeface="Garamond" panose="02020404030301010803" pitchFamily="18" charset="0"/>
                <a:sym typeface="Wingdings" pitchFamily="2" charset="2"/>
              </a:rPr>
              <a:t></a:t>
            </a:r>
            <a:r>
              <a:rPr lang="en-US" sz="4000" b="1" dirty="0">
                <a:latin typeface="Garamond" panose="02020404030301010803" pitchFamily="18" charset="0"/>
              </a:rPr>
              <a:t> numeric</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728030" y="1945957"/>
            <a:ext cx="3169411" cy="4200797"/>
          </a:xfrm>
        </p:spPr>
        <p:txBody>
          <a:bodyPr>
            <a:normAutofit fontScale="62500" lnSpcReduction="20000"/>
          </a:bodyPr>
          <a:lstStyle/>
          <a:p>
            <a:pPr marL="0" indent="0">
              <a:lnSpc>
                <a:spcPct val="120000"/>
              </a:lnSpc>
              <a:buNone/>
            </a:pPr>
            <a:r>
              <a:rPr lang="en-US" sz="3600" dirty="0">
                <a:latin typeface="Avenir Book" panose="02000503020000020003" pitchFamily="2" charset="0"/>
              </a:rPr>
              <a:t>Another challenge we faced was the type of observations. </a:t>
            </a:r>
          </a:p>
          <a:p>
            <a:pPr marL="0" indent="0">
              <a:lnSpc>
                <a:spcPct val="120000"/>
              </a:lnSpc>
              <a:buNone/>
            </a:pPr>
            <a:endParaRPr lang="en-US" sz="3600" dirty="0">
              <a:latin typeface="Avenir Book" panose="02000503020000020003" pitchFamily="2" charset="0"/>
            </a:endParaRPr>
          </a:p>
          <a:p>
            <a:pPr marL="0" indent="0">
              <a:lnSpc>
                <a:spcPct val="120000"/>
              </a:lnSpc>
              <a:buNone/>
            </a:pPr>
            <a:r>
              <a:rPr lang="en-US" sz="3600" dirty="0">
                <a:latin typeface="Avenir Book" panose="02000503020000020003" pitchFamily="2" charset="0"/>
              </a:rPr>
              <a:t>There were many character variables that should have been numeric variables. (e.g. </a:t>
            </a:r>
            <a:r>
              <a:rPr lang="en-US" sz="3600" dirty="0" err="1">
                <a:latin typeface="Avenir Book" panose="02000503020000020003" pitchFamily="2" charset="0"/>
              </a:rPr>
              <a:t>attend_avg</a:t>
            </a:r>
            <a:r>
              <a:rPr lang="en-US" sz="3600" dirty="0">
                <a:latin typeface="Avenir Book" panose="02000503020000020003" pitchFamily="2" charset="0"/>
              </a:rPr>
              <a:t>, </a:t>
            </a:r>
            <a:r>
              <a:rPr lang="en-US" sz="3600" dirty="0" err="1">
                <a:latin typeface="Avenir Book" panose="02000503020000020003" pitchFamily="2" charset="0"/>
              </a:rPr>
              <a:t>ticket_price</a:t>
            </a:r>
            <a:r>
              <a:rPr lang="en-US" sz="3600" dirty="0">
                <a:latin typeface="Avenir Book" panose="02000503020000020003" pitchFamily="2" charset="0"/>
              </a:rPr>
              <a:t>)</a:t>
            </a:r>
          </a:p>
          <a:p>
            <a:pPr marL="0" indent="0">
              <a:buNone/>
            </a:pPr>
            <a:endParaRPr lang="en-US" sz="3600" dirty="0">
              <a:latin typeface="Avenir Book" panose="02000503020000020003" pitchFamily="2" charset="0"/>
            </a:endParaRPr>
          </a:p>
          <a:p>
            <a:pPr marL="0" indent="0">
              <a:buNone/>
            </a:pPr>
            <a:endParaRPr lang="en-US" sz="1800" dirty="0">
              <a:latin typeface="Avenir Book" panose="02000503020000020003" pitchFamily="2" charset="0"/>
            </a:endParaRPr>
          </a:p>
          <a:p>
            <a:endParaRPr lang="en-US" sz="1800" dirty="0">
              <a:latin typeface="Avenir Book" panose="02000503020000020003" pitchFamily="2" charset="0"/>
            </a:endParaRPr>
          </a:p>
        </p:txBody>
      </p:sp>
      <p:pic>
        <p:nvPicPr>
          <p:cNvPr id="6" name="Picture 5">
            <a:extLst>
              <a:ext uri="{FF2B5EF4-FFF2-40B4-BE49-F238E27FC236}">
                <a16:creationId xmlns:a16="http://schemas.microsoft.com/office/drawing/2014/main" id="{C50EB93E-47DA-7B40-9523-B6CFA116B1C1}"/>
              </a:ext>
            </a:extLst>
          </p:cNvPr>
          <p:cNvPicPr>
            <a:picLocks noChangeAspect="1"/>
          </p:cNvPicPr>
          <p:nvPr/>
        </p:nvPicPr>
        <p:blipFill>
          <a:blip r:embed="rId2"/>
          <a:stretch>
            <a:fillRect/>
          </a:stretch>
        </p:blipFill>
        <p:spPr>
          <a:xfrm>
            <a:off x="4278729" y="2319867"/>
            <a:ext cx="7722041" cy="3166533"/>
          </a:xfrm>
          <a:prstGeom prst="rect">
            <a:avLst/>
          </a:prstGeom>
        </p:spPr>
      </p:pic>
    </p:spTree>
    <p:extLst>
      <p:ext uri="{BB962C8B-B14F-4D97-AF65-F5344CB8AC3E}">
        <p14:creationId xmlns:p14="http://schemas.microsoft.com/office/powerpoint/2010/main" val="151266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841247" y="497936"/>
            <a:ext cx="7676219" cy="1344168"/>
          </a:xfrm>
        </p:spPr>
        <p:txBody>
          <a:bodyPr>
            <a:normAutofit/>
          </a:bodyPr>
          <a:lstStyle/>
          <a:p>
            <a:r>
              <a:rPr lang="en-US" dirty="0"/>
              <a:t>Victories &amp; things to celebrate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573795" y="2130939"/>
            <a:ext cx="5003800" cy="3967724"/>
          </a:xfrm>
        </p:spPr>
        <p:txBody>
          <a:bodyPr>
            <a:normAutofit fontScale="92500" lnSpcReduction="10000"/>
          </a:bodyPr>
          <a:lstStyle/>
          <a:p>
            <a:r>
              <a:rPr lang="en-US" sz="3300" dirty="0">
                <a:latin typeface="Avenir Book" panose="02000503020000020003" pitchFamily="2" charset="0"/>
              </a:rPr>
              <a:t>We created new five files and choose common variables we are going to use. Then, we merged using </a:t>
            </a:r>
            <a:r>
              <a:rPr lang="en-US" sz="3300" dirty="0" err="1">
                <a:latin typeface="Courier New" panose="02070309020205020404" pitchFamily="49" charset="0"/>
                <a:cs typeface="Courier New" panose="02070309020205020404" pitchFamily="49" charset="0"/>
              </a:rPr>
              <a:t>bind_rows</a:t>
            </a:r>
            <a:r>
              <a:rPr lang="en-US" sz="3300" dirty="0">
                <a:latin typeface="Courier New" panose="02070309020205020404" pitchFamily="49" charset="0"/>
                <a:cs typeface="Courier New" panose="02070309020205020404" pitchFamily="49" charset="0"/>
              </a:rPr>
              <a:t>.</a:t>
            </a:r>
          </a:p>
          <a:p>
            <a:endParaRPr lang="en-US" sz="3300" dirty="0"/>
          </a:p>
          <a:p>
            <a:r>
              <a:rPr lang="en-US" sz="3300" dirty="0">
                <a:latin typeface="Avenir Book" panose="02000503020000020003" pitchFamily="2" charset="0"/>
              </a:rPr>
              <a:t>It took a little while, but it worked well. We finally made it tidy!</a:t>
            </a:r>
          </a:p>
          <a:p>
            <a:endParaRPr lang="en-US" sz="2400" dirty="0"/>
          </a:p>
          <a:p>
            <a:endParaRPr lang="en-US" sz="2400" dirty="0"/>
          </a:p>
        </p:txBody>
      </p:sp>
      <p:pic>
        <p:nvPicPr>
          <p:cNvPr id="6" name="Picture 5">
            <a:extLst>
              <a:ext uri="{FF2B5EF4-FFF2-40B4-BE49-F238E27FC236}">
                <a16:creationId xmlns:a16="http://schemas.microsoft.com/office/drawing/2014/main" id="{0FE5FB9D-E44A-3A4B-A1DD-13974E07B201}"/>
              </a:ext>
            </a:extLst>
          </p:cNvPr>
          <p:cNvPicPr>
            <a:picLocks noChangeAspect="1"/>
          </p:cNvPicPr>
          <p:nvPr/>
        </p:nvPicPr>
        <p:blipFill>
          <a:blip r:embed="rId2"/>
          <a:stretch>
            <a:fillRect/>
          </a:stretch>
        </p:blipFill>
        <p:spPr>
          <a:xfrm>
            <a:off x="5842000" y="2015069"/>
            <a:ext cx="6045199" cy="1756449"/>
          </a:xfrm>
          <a:prstGeom prst="rect">
            <a:avLst/>
          </a:prstGeom>
        </p:spPr>
      </p:pic>
      <p:pic>
        <p:nvPicPr>
          <p:cNvPr id="8" name="Picture 7">
            <a:extLst>
              <a:ext uri="{FF2B5EF4-FFF2-40B4-BE49-F238E27FC236}">
                <a16:creationId xmlns:a16="http://schemas.microsoft.com/office/drawing/2014/main" id="{A1C5F8C9-9978-0147-AC13-46930C355982}"/>
              </a:ext>
            </a:extLst>
          </p:cNvPr>
          <p:cNvPicPr>
            <a:picLocks noChangeAspect="1"/>
          </p:cNvPicPr>
          <p:nvPr/>
        </p:nvPicPr>
        <p:blipFill>
          <a:blip r:embed="rId3"/>
          <a:stretch>
            <a:fillRect/>
          </a:stretch>
        </p:blipFill>
        <p:spPr>
          <a:xfrm>
            <a:off x="5842000" y="3450893"/>
            <a:ext cx="6045199" cy="482600"/>
          </a:xfrm>
          <a:prstGeom prst="rect">
            <a:avLst/>
          </a:prstGeom>
        </p:spPr>
      </p:pic>
      <p:pic>
        <p:nvPicPr>
          <p:cNvPr id="10" name="Picture 9">
            <a:extLst>
              <a:ext uri="{FF2B5EF4-FFF2-40B4-BE49-F238E27FC236}">
                <a16:creationId xmlns:a16="http://schemas.microsoft.com/office/drawing/2014/main" id="{C0D1F12B-CC5B-B143-9F2A-B2FB7E1C85E5}"/>
              </a:ext>
            </a:extLst>
          </p:cNvPr>
          <p:cNvPicPr>
            <a:picLocks noChangeAspect="1"/>
          </p:cNvPicPr>
          <p:nvPr/>
        </p:nvPicPr>
        <p:blipFill>
          <a:blip r:embed="rId4"/>
          <a:stretch>
            <a:fillRect/>
          </a:stretch>
        </p:blipFill>
        <p:spPr>
          <a:xfrm>
            <a:off x="5842001" y="4114801"/>
            <a:ext cx="6045198" cy="2446264"/>
          </a:xfrm>
          <a:prstGeom prst="rect">
            <a:avLst/>
          </a:prstGeom>
        </p:spPr>
      </p:pic>
    </p:spTree>
    <p:extLst>
      <p:ext uri="{BB962C8B-B14F-4D97-AF65-F5344CB8AC3E}">
        <p14:creationId xmlns:p14="http://schemas.microsoft.com/office/powerpoint/2010/main" val="19494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a:xfrm>
            <a:off x="529728" y="373413"/>
            <a:ext cx="7676219" cy="1344168"/>
          </a:xfrm>
        </p:spPr>
        <p:txBody>
          <a:bodyPr>
            <a:normAutofit/>
          </a:bodyPr>
          <a:lstStyle/>
          <a:p>
            <a:r>
              <a:rPr lang="en-US" b="1" dirty="0">
                <a:latin typeface="Garamond" panose="02020404030301010803" pitchFamily="18" charset="0"/>
              </a:rPr>
              <a:t>Victories &amp; things to celebrate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a:xfrm>
            <a:off x="529728" y="2147095"/>
            <a:ext cx="4911616" cy="3967724"/>
          </a:xfrm>
        </p:spPr>
        <p:txBody>
          <a:bodyPr>
            <a:normAutofit/>
          </a:bodyPr>
          <a:lstStyle/>
          <a:p>
            <a:r>
              <a:rPr lang="en-US" dirty="0">
                <a:latin typeface="Avenir Book" panose="02000503020000020003" pitchFamily="2" charset="0"/>
              </a:rPr>
              <a:t>We successfully changed the character variables to numeric variables using</a:t>
            </a:r>
            <a:r>
              <a:rPr lang="en-US" dirty="0"/>
              <a:t> </a:t>
            </a:r>
            <a:r>
              <a:rPr lang="en-US" dirty="0" err="1">
                <a:latin typeface="Courier New" panose="02070309020205020404" pitchFamily="49" charset="0"/>
                <a:cs typeface="Courier New" panose="02070309020205020404" pitchFamily="49" charset="0"/>
              </a:rPr>
              <a:t>as.numeric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t>We did it before we ran </a:t>
            </a:r>
            <a:r>
              <a:rPr lang="en-US" dirty="0" err="1">
                <a:latin typeface="Courier New" panose="02070309020205020404" pitchFamily="49" charset="0"/>
                <a:cs typeface="Courier New" panose="02070309020205020404" pitchFamily="49" charset="0"/>
              </a:rPr>
              <a:t>bind_rows</a:t>
            </a:r>
            <a:r>
              <a:rPr lang="en-US" dirty="0">
                <a:latin typeface="Courier New" panose="02070309020205020404" pitchFamily="49" charset="0"/>
                <a:cs typeface="Courier New" panose="02070309020205020404" pitchFamily="49" charset="0"/>
              </a:rPr>
              <a:t>. </a:t>
            </a:r>
            <a:r>
              <a:rPr lang="en-US" dirty="0">
                <a:latin typeface="Avenir Book" panose="02000503020000020003" pitchFamily="2" charset="0"/>
              </a:rPr>
              <a:t>We are ready to move on.</a:t>
            </a:r>
          </a:p>
          <a:p>
            <a:endParaRPr lang="en-US" sz="3300" dirty="0"/>
          </a:p>
          <a:p>
            <a:pPr marL="0" indent="0">
              <a:buNone/>
            </a:pPr>
            <a:endParaRPr lang="en-US" sz="2400" dirty="0"/>
          </a:p>
          <a:p>
            <a:endParaRPr lang="en-US" sz="2400" dirty="0"/>
          </a:p>
        </p:txBody>
      </p:sp>
      <p:pic>
        <p:nvPicPr>
          <p:cNvPr id="7" name="Picture 6">
            <a:extLst>
              <a:ext uri="{FF2B5EF4-FFF2-40B4-BE49-F238E27FC236}">
                <a16:creationId xmlns:a16="http://schemas.microsoft.com/office/drawing/2014/main" id="{64E3BE73-532A-7642-9223-59D2FB490C3D}"/>
              </a:ext>
            </a:extLst>
          </p:cNvPr>
          <p:cNvPicPr>
            <a:picLocks noChangeAspect="1"/>
          </p:cNvPicPr>
          <p:nvPr/>
        </p:nvPicPr>
        <p:blipFill>
          <a:blip r:embed="rId2"/>
          <a:stretch>
            <a:fillRect/>
          </a:stretch>
        </p:blipFill>
        <p:spPr>
          <a:xfrm>
            <a:off x="5595580" y="1864568"/>
            <a:ext cx="6291620" cy="1003300"/>
          </a:xfrm>
          <a:prstGeom prst="rect">
            <a:avLst/>
          </a:prstGeom>
        </p:spPr>
      </p:pic>
      <p:pic>
        <p:nvPicPr>
          <p:cNvPr id="4" name="Picture 3">
            <a:extLst>
              <a:ext uri="{FF2B5EF4-FFF2-40B4-BE49-F238E27FC236}">
                <a16:creationId xmlns:a16="http://schemas.microsoft.com/office/drawing/2014/main" id="{E3144CC1-0480-184E-B7DB-BC06EA0D7530}"/>
              </a:ext>
            </a:extLst>
          </p:cNvPr>
          <p:cNvPicPr>
            <a:picLocks noChangeAspect="1"/>
          </p:cNvPicPr>
          <p:nvPr/>
        </p:nvPicPr>
        <p:blipFill>
          <a:blip r:embed="rId3"/>
          <a:stretch>
            <a:fillRect/>
          </a:stretch>
        </p:blipFill>
        <p:spPr>
          <a:xfrm>
            <a:off x="5595580" y="3161842"/>
            <a:ext cx="6291620" cy="3198222"/>
          </a:xfrm>
          <a:prstGeom prst="rect">
            <a:avLst/>
          </a:prstGeom>
        </p:spPr>
      </p:pic>
    </p:spTree>
    <p:extLst>
      <p:ext uri="{BB962C8B-B14F-4D97-AF65-F5344CB8AC3E}">
        <p14:creationId xmlns:p14="http://schemas.microsoft.com/office/powerpoint/2010/main" val="320331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66B-546D-3043-AC6F-CD1D7CDC6511}"/>
              </a:ext>
            </a:extLst>
          </p:cNvPr>
          <p:cNvSpPr>
            <a:spLocks noGrp="1"/>
          </p:cNvSpPr>
          <p:nvPr>
            <p:ph type="title"/>
          </p:nvPr>
        </p:nvSpPr>
        <p:spPr/>
        <p:txBody>
          <a:bodyPr/>
          <a:lstStyle/>
          <a:p>
            <a:r>
              <a:rPr lang="en-US" b="1" dirty="0">
                <a:latin typeface="Garamond" panose="02020404030301010803" pitchFamily="18" charset="0"/>
              </a:rPr>
              <a:t>Challenges we are still facing </a:t>
            </a:r>
          </a:p>
        </p:txBody>
      </p:sp>
      <p:sp>
        <p:nvSpPr>
          <p:cNvPr id="3" name="Content Placeholder 2">
            <a:extLst>
              <a:ext uri="{FF2B5EF4-FFF2-40B4-BE49-F238E27FC236}">
                <a16:creationId xmlns:a16="http://schemas.microsoft.com/office/drawing/2014/main" id="{B3294477-84B2-064A-B2A0-E29D51A7AB10}"/>
              </a:ext>
            </a:extLst>
          </p:cNvPr>
          <p:cNvSpPr>
            <a:spLocks noGrp="1"/>
          </p:cNvSpPr>
          <p:nvPr>
            <p:ph idx="1"/>
          </p:nvPr>
        </p:nvSpPr>
        <p:spPr/>
        <p:txBody>
          <a:bodyPr>
            <a:normAutofit lnSpcReduction="10000"/>
          </a:bodyPr>
          <a:lstStyle/>
          <a:p>
            <a:r>
              <a:rPr lang="en-US" dirty="0">
                <a:latin typeface="Avenir Book" panose="02000503020000020003" pitchFamily="2" charset="0"/>
              </a:rPr>
              <a:t>As we analyze our dataset, we find ourselves still having issues. We are going to find the relationship between attendance and home wins. However, the number of games in each league is all different. Thus, we need to create a new variable using </a:t>
            </a:r>
            <a:r>
              <a:rPr lang="en-US" dirty="0">
                <a:latin typeface="Courier New" panose="02070309020205020404" pitchFamily="49" charset="0"/>
                <a:cs typeface="Courier New" panose="02070309020205020404" pitchFamily="49" charset="0"/>
              </a:rPr>
              <a:t>mutate</a:t>
            </a:r>
            <a:r>
              <a:rPr lang="en-US" sz="2400" dirty="0"/>
              <a:t>.  </a:t>
            </a:r>
            <a:endParaRPr lang="en-US" dirty="0"/>
          </a:p>
          <a:p>
            <a:pPr marL="0" indent="0">
              <a:buNone/>
            </a:pPr>
            <a:endParaRPr lang="en-US" dirty="0"/>
          </a:p>
          <a:p>
            <a:r>
              <a:rPr lang="en-US" dirty="0">
                <a:latin typeface="Avenir Book" panose="02000503020000020003" pitchFamily="2" charset="0"/>
              </a:rPr>
              <a:t>There is another issue to be addressed. An objective of our project is to find the effect of financial crisis on attendance as an aspect of ticket price. We need to figure out how to </a:t>
            </a:r>
            <a:r>
              <a:rPr lang="en-US" dirty="0">
                <a:latin typeface="Courier New" panose="02070309020205020404" pitchFamily="49" charset="0"/>
                <a:cs typeface="Courier New" panose="02070309020205020404" pitchFamily="49" charset="0"/>
              </a:rPr>
              <a:t>filter</a:t>
            </a:r>
            <a:r>
              <a:rPr lang="en-US" dirty="0"/>
              <a:t> </a:t>
            </a:r>
            <a:r>
              <a:rPr lang="en-US" dirty="0">
                <a:latin typeface="Avenir Book" panose="02000503020000020003" pitchFamily="2" charset="0"/>
              </a:rPr>
              <a:t>‘</a:t>
            </a:r>
            <a:r>
              <a:rPr lang="en-US" u="sng" dirty="0">
                <a:latin typeface="Avenir Book" panose="02000503020000020003" pitchFamily="2" charset="0"/>
              </a:rPr>
              <a:t>3 years average before 2009 (2007-2009)</a:t>
            </a:r>
            <a:r>
              <a:rPr lang="en-US" dirty="0">
                <a:latin typeface="Avenir Book" panose="02000503020000020003" pitchFamily="2" charset="0"/>
              </a:rPr>
              <a:t>’ and ‘</a:t>
            </a:r>
            <a:r>
              <a:rPr lang="en-US" u="sng" dirty="0">
                <a:latin typeface="Avenir Book" panose="02000503020000020003" pitchFamily="2" charset="0"/>
              </a:rPr>
              <a:t>3 years average after 2009(2010-2012)</a:t>
            </a:r>
            <a:r>
              <a:rPr lang="en-US" dirty="0">
                <a:latin typeface="Avenir Book" panose="02000503020000020003" pitchFamily="2" charset="0"/>
              </a:rPr>
              <a:t>’.</a:t>
            </a:r>
          </a:p>
          <a:p>
            <a:endParaRPr lang="en-US" dirty="0"/>
          </a:p>
        </p:txBody>
      </p:sp>
    </p:spTree>
    <p:extLst>
      <p:ext uri="{BB962C8B-B14F-4D97-AF65-F5344CB8AC3E}">
        <p14:creationId xmlns:p14="http://schemas.microsoft.com/office/powerpoint/2010/main" val="91783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770</Words>
  <Application>Microsoft Macintosh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Book</vt:lpstr>
      <vt:lpstr>Calibri</vt:lpstr>
      <vt:lpstr>Calibri Light</vt:lpstr>
      <vt:lpstr>Courier New</vt:lpstr>
      <vt:lpstr>Garamond</vt:lpstr>
      <vt:lpstr>Office Theme</vt:lpstr>
      <vt:lpstr>EDLD 610 Final Project</vt:lpstr>
      <vt:lpstr>About the data</vt:lpstr>
      <vt:lpstr>About our journey</vt:lpstr>
      <vt:lpstr>Challenges along the way</vt:lpstr>
      <vt:lpstr>Challenges along the way</vt:lpstr>
      <vt:lpstr>Challenges along the way: character  numeric</vt:lpstr>
      <vt:lpstr>Victories &amp; things to celebrate </vt:lpstr>
      <vt:lpstr>Victories &amp; things to celebrate </vt:lpstr>
      <vt:lpstr>Challenges we are still facing </vt:lpstr>
      <vt:lpstr>Substantive findings/interpretations</vt:lpstr>
      <vt:lpstr>Substantive findings/interpretations</vt:lpstr>
      <vt:lpstr>Substantive findings/interpretations</vt:lpstr>
      <vt:lpstr>Next R hurdle to tackle…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EDLD 610 Final Project</dc:title>
  <dc:creator>Woocheol Kim</dc:creator>
  <cp:lastModifiedBy>Jessica Canfield</cp:lastModifiedBy>
  <cp:revision>113</cp:revision>
  <dcterms:created xsi:type="dcterms:W3CDTF">2019-11-30T23:38:43Z</dcterms:created>
  <dcterms:modified xsi:type="dcterms:W3CDTF">2019-12-02T19:23:18Z</dcterms:modified>
</cp:coreProperties>
</file>