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8" r:id="rId3"/>
    <p:sldId id="262" r:id="rId4"/>
    <p:sldId id="257" r:id="rId5"/>
    <p:sldId id="263" r:id="rId6"/>
    <p:sldId id="266" r:id="rId7"/>
    <p:sldId id="258" r:id="rId8"/>
    <p:sldId id="267" r:id="rId9"/>
    <p:sldId id="259" r:id="rId10"/>
    <p:sldId id="260" r:id="rId11"/>
    <p:sldId id="265" r:id="rId12"/>
    <p:sldId id="264" r:id="rId13"/>
    <p:sldId id="26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35"/>
  </p:normalViewPr>
  <p:slideViewPr>
    <p:cSldViewPr snapToGrid="0" snapToObjects="1">
      <p:cViewPr varScale="1">
        <p:scale>
          <a:sx n="116" d="100"/>
          <a:sy n="116" d="100"/>
        </p:scale>
        <p:origin x="41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CDC42-FDDC-E246-89D9-D78F1F3F19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FCAABD-CD1F-B549-8CF6-EC666E13F4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2A7C353-3C83-644D-8863-50176C9C4256}"/>
              </a:ext>
            </a:extLst>
          </p:cNvPr>
          <p:cNvSpPr>
            <a:spLocks noGrp="1"/>
          </p:cNvSpPr>
          <p:nvPr>
            <p:ph type="dt" sz="half" idx="10"/>
          </p:nvPr>
        </p:nvSpPr>
        <p:spPr/>
        <p:txBody>
          <a:bodyPr/>
          <a:lstStyle/>
          <a:p>
            <a:fld id="{1D32AA7C-C4F2-354E-B9F5-24A3E82EED52}" type="datetimeFigureOut">
              <a:rPr lang="en-US" smtClean="0"/>
              <a:t>12/1/19</a:t>
            </a:fld>
            <a:endParaRPr lang="en-US"/>
          </a:p>
        </p:txBody>
      </p:sp>
      <p:sp>
        <p:nvSpPr>
          <p:cNvPr id="5" name="Footer Placeholder 4">
            <a:extLst>
              <a:ext uri="{FF2B5EF4-FFF2-40B4-BE49-F238E27FC236}">
                <a16:creationId xmlns:a16="http://schemas.microsoft.com/office/drawing/2014/main" id="{07E9C56C-D003-D14C-96FE-29A5B153B6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F3F526-6E08-384A-A802-0B723BA23351}"/>
              </a:ext>
            </a:extLst>
          </p:cNvPr>
          <p:cNvSpPr>
            <a:spLocks noGrp="1"/>
          </p:cNvSpPr>
          <p:nvPr>
            <p:ph type="sldNum" sz="quarter" idx="12"/>
          </p:nvPr>
        </p:nvSpPr>
        <p:spPr/>
        <p:txBody>
          <a:bodyPr/>
          <a:lstStyle/>
          <a:p>
            <a:fld id="{D5726414-26B8-0540-AC09-1A70E4897B54}" type="slidenum">
              <a:rPr lang="en-US" smtClean="0"/>
              <a:t>‹#›</a:t>
            </a:fld>
            <a:endParaRPr lang="en-US"/>
          </a:p>
        </p:txBody>
      </p:sp>
    </p:spTree>
    <p:extLst>
      <p:ext uri="{BB962C8B-B14F-4D97-AF65-F5344CB8AC3E}">
        <p14:creationId xmlns:p14="http://schemas.microsoft.com/office/powerpoint/2010/main" val="3368269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7CE09-89E5-5D45-A1C9-070354C73C4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D7602F8-B17A-5F41-AE65-B63B895A53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5778DF-4BB5-B141-8F98-6121045A7DBC}"/>
              </a:ext>
            </a:extLst>
          </p:cNvPr>
          <p:cNvSpPr>
            <a:spLocks noGrp="1"/>
          </p:cNvSpPr>
          <p:nvPr>
            <p:ph type="dt" sz="half" idx="10"/>
          </p:nvPr>
        </p:nvSpPr>
        <p:spPr/>
        <p:txBody>
          <a:bodyPr/>
          <a:lstStyle/>
          <a:p>
            <a:fld id="{1D32AA7C-C4F2-354E-B9F5-24A3E82EED52}" type="datetimeFigureOut">
              <a:rPr lang="en-US" smtClean="0"/>
              <a:t>12/1/19</a:t>
            </a:fld>
            <a:endParaRPr lang="en-US"/>
          </a:p>
        </p:txBody>
      </p:sp>
      <p:sp>
        <p:nvSpPr>
          <p:cNvPr id="5" name="Footer Placeholder 4">
            <a:extLst>
              <a:ext uri="{FF2B5EF4-FFF2-40B4-BE49-F238E27FC236}">
                <a16:creationId xmlns:a16="http://schemas.microsoft.com/office/drawing/2014/main" id="{B656CBC0-2095-2242-BB74-2B3811BC1C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F86CFC-6273-574A-8095-BEBD9B50154F}"/>
              </a:ext>
            </a:extLst>
          </p:cNvPr>
          <p:cNvSpPr>
            <a:spLocks noGrp="1"/>
          </p:cNvSpPr>
          <p:nvPr>
            <p:ph type="sldNum" sz="quarter" idx="12"/>
          </p:nvPr>
        </p:nvSpPr>
        <p:spPr/>
        <p:txBody>
          <a:bodyPr/>
          <a:lstStyle/>
          <a:p>
            <a:fld id="{D5726414-26B8-0540-AC09-1A70E4897B54}" type="slidenum">
              <a:rPr lang="en-US" smtClean="0"/>
              <a:t>‹#›</a:t>
            </a:fld>
            <a:endParaRPr lang="en-US"/>
          </a:p>
        </p:txBody>
      </p:sp>
    </p:spTree>
    <p:extLst>
      <p:ext uri="{BB962C8B-B14F-4D97-AF65-F5344CB8AC3E}">
        <p14:creationId xmlns:p14="http://schemas.microsoft.com/office/powerpoint/2010/main" val="4228268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9AA3FB-CD13-F649-B314-529CA6E1865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F9830D1-CC2E-5C48-8C50-72B68F20C1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788F27-189C-EE49-8CBE-CCC6CDEDF084}"/>
              </a:ext>
            </a:extLst>
          </p:cNvPr>
          <p:cNvSpPr>
            <a:spLocks noGrp="1"/>
          </p:cNvSpPr>
          <p:nvPr>
            <p:ph type="dt" sz="half" idx="10"/>
          </p:nvPr>
        </p:nvSpPr>
        <p:spPr/>
        <p:txBody>
          <a:bodyPr/>
          <a:lstStyle/>
          <a:p>
            <a:fld id="{1D32AA7C-C4F2-354E-B9F5-24A3E82EED52}" type="datetimeFigureOut">
              <a:rPr lang="en-US" smtClean="0"/>
              <a:t>12/1/19</a:t>
            </a:fld>
            <a:endParaRPr lang="en-US"/>
          </a:p>
        </p:txBody>
      </p:sp>
      <p:sp>
        <p:nvSpPr>
          <p:cNvPr id="5" name="Footer Placeholder 4">
            <a:extLst>
              <a:ext uri="{FF2B5EF4-FFF2-40B4-BE49-F238E27FC236}">
                <a16:creationId xmlns:a16="http://schemas.microsoft.com/office/drawing/2014/main" id="{9032DEB9-C3AE-AC44-93C1-188460F802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74E431-034C-CF45-ABDA-FC8E016D680B}"/>
              </a:ext>
            </a:extLst>
          </p:cNvPr>
          <p:cNvSpPr>
            <a:spLocks noGrp="1"/>
          </p:cNvSpPr>
          <p:nvPr>
            <p:ph type="sldNum" sz="quarter" idx="12"/>
          </p:nvPr>
        </p:nvSpPr>
        <p:spPr/>
        <p:txBody>
          <a:bodyPr/>
          <a:lstStyle/>
          <a:p>
            <a:fld id="{D5726414-26B8-0540-AC09-1A70E4897B54}" type="slidenum">
              <a:rPr lang="en-US" smtClean="0"/>
              <a:t>‹#›</a:t>
            </a:fld>
            <a:endParaRPr lang="en-US"/>
          </a:p>
        </p:txBody>
      </p:sp>
    </p:spTree>
    <p:extLst>
      <p:ext uri="{BB962C8B-B14F-4D97-AF65-F5344CB8AC3E}">
        <p14:creationId xmlns:p14="http://schemas.microsoft.com/office/powerpoint/2010/main" val="2603893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DB33F-4AEF-3840-A95E-D66F79C965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19D76C-6FEC-C845-93A1-9990CDDD22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6B75F6-9BA9-B34E-8772-9AE8336EDD69}"/>
              </a:ext>
            </a:extLst>
          </p:cNvPr>
          <p:cNvSpPr>
            <a:spLocks noGrp="1"/>
          </p:cNvSpPr>
          <p:nvPr>
            <p:ph type="dt" sz="half" idx="10"/>
          </p:nvPr>
        </p:nvSpPr>
        <p:spPr/>
        <p:txBody>
          <a:bodyPr/>
          <a:lstStyle/>
          <a:p>
            <a:fld id="{1D32AA7C-C4F2-354E-B9F5-24A3E82EED52}" type="datetimeFigureOut">
              <a:rPr lang="en-US" smtClean="0"/>
              <a:t>12/1/19</a:t>
            </a:fld>
            <a:endParaRPr lang="en-US"/>
          </a:p>
        </p:txBody>
      </p:sp>
      <p:sp>
        <p:nvSpPr>
          <p:cNvPr id="5" name="Footer Placeholder 4">
            <a:extLst>
              <a:ext uri="{FF2B5EF4-FFF2-40B4-BE49-F238E27FC236}">
                <a16:creationId xmlns:a16="http://schemas.microsoft.com/office/drawing/2014/main" id="{6C4B853A-3F64-0844-9DD3-2456EB504E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F7FBFB-6EE0-8244-8179-5B9B01D0D5E9}"/>
              </a:ext>
            </a:extLst>
          </p:cNvPr>
          <p:cNvSpPr>
            <a:spLocks noGrp="1"/>
          </p:cNvSpPr>
          <p:nvPr>
            <p:ph type="sldNum" sz="quarter" idx="12"/>
          </p:nvPr>
        </p:nvSpPr>
        <p:spPr/>
        <p:txBody>
          <a:bodyPr/>
          <a:lstStyle/>
          <a:p>
            <a:fld id="{D5726414-26B8-0540-AC09-1A70E4897B54}" type="slidenum">
              <a:rPr lang="en-US" smtClean="0"/>
              <a:t>‹#›</a:t>
            </a:fld>
            <a:endParaRPr lang="en-US"/>
          </a:p>
        </p:txBody>
      </p:sp>
    </p:spTree>
    <p:extLst>
      <p:ext uri="{BB962C8B-B14F-4D97-AF65-F5344CB8AC3E}">
        <p14:creationId xmlns:p14="http://schemas.microsoft.com/office/powerpoint/2010/main" val="3796124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62D95-DFE1-924E-BCC1-FE6EB94B2D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F5330E-54D3-E943-9F9C-1E2595A02C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BA191F-7E68-A349-A101-3C03F0231854}"/>
              </a:ext>
            </a:extLst>
          </p:cNvPr>
          <p:cNvSpPr>
            <a:spLocks noGrp="1"/>
          </p:cNvSpPr>
          <p:nvPr>
            <p:ph type="dt" sz="half" idx="10"/>
          </p:nvPr>
        </p:nvSpPr>
        <p:spPr/>
        <p:txBody>
          <a:bodyPr/>
          <a:lstStyle/>
          <a:p>
            <a:fld id="{1D32AA7C-C4F2-354E-B9F5-24A3E82EED52}" type="datetimeFigureOut">
              <a:rPr lang="en-US" smtClean="0"/>
              <a:t>12/1/19</a:t>
            </a:fld>
            <a:endParaRPr lang="en-US"/>
          </a:p>
        </p:txBody>
      </p:sp>
      <p:sp>
        <p:nvSpPr>
          <p:cNvPr id="5" name="Footer Placeholder 4">
            <a:extLst>
              <a:ext uri="{FF2B5EF4-FFF2-40B4-BE49-F238E27FC236}">
                <a16:creationId xmlns:a16="http://schemas.microsoft.com/office/drawing/2014/main" id="{C28266A8-830D-4A4A-93CF-1C2577E04A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56117F-C446-8B4C-9D5B-BE98FC8C9FD7}"/>
              </a:ext>
            </a:extLst>
          </p:cNvPr>
          <p:cNvSpPr>
            <a:spLocks noGrp="1"/>
          </p:cNvSpPr>
          <p:nvPr>
            <p:ph type="sldNum" sz="quarter" idx="12"/>
          </p:nvPr>
        </p:nvSpPr>
        <p:spPr/>
        <p:txBody>
          <a:bodyPr/>
          <a:lstStyle/>
          <a:p>
            <a:fld id="{D5726414-26B8-0540-AC09-1A70E4897B54}" type="slidenum">
              <a:rPr lang="en-US" smtClean="0"/>
              <a:t>‹#›</a:t>
            </a:fld>
            <a:endParaRPr lang="en-US"/>
          </a:p>
        </p:txBody>
      </p:sp>
    </p:spTree>
    <p:extLst>
      <p:ext uri="{BB962C8B-B14F-4D97-AF65-F5344CB8AC3E}">
        <p14:creationId xmlns:p14="http://schemas.microsoft.com/office/powerpoint/2010/main" val="1837219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7499E-54C8-2C42-A498-F5BE4ED1B1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62B0BF-1CBB-2944-A59F-EE5AB6A069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1904494-F845-C247-A672-E04D1A7B4C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EA87A47-2C2C-B24D-8301-8CB19D74B312}"/>
              </a:ext>
            </a:extLst>
          </p:cNvPr>
          <p:cNvSpPr>
            <a:spLocks noGrp="1"/>
          </p:cNvSpPr>
          <p:nvPr>
            <p:ph type="dt" sz="half" idx="10"/>
          </p:nvPr>
        </p:nvSpPr>
        <p:spPr/>
        <p:txBody>
          <a:bodyPr/>
          <a:lstStyle/>
          <a:p>
            <a:fld id="{1D32AA7C-C4F2-354E-B9F5-24A3E82EED52}" type="datetimeFigureOut">
              <a:rPr lang="en-US" smtClean="0"/>
              <a:t>12/1/19</a:t>
            </a:fld>
            <a:endParaRPr lang="en-US"/>
          </a:p>
        </p:txBody>
      </p:sp>
      <p:sp>
        <p:nvSpPr>
          <p:cNvPr id="6" name="Footer Placeholder 5">
            <a:extLst>
              <a:ext uri="{FF2B5EF4-FFF2-40B4-BE49-F238E27FC236}">
                <a16:creationId xmlns:a16="http://schemas.microsoft.com/office/drawing/2014/main" id="{1DA0CAC6-6A0E-EE4F-B64A-A095C0F82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EF0C9-74A0-214F-B15C-F476A40B2035}"/>
              </a:ext>
            </a:extLst>
          </p:cNvPr>
          <p:cNvSpPr>
            <a:spLocks noGrp="1"/>
          </p:cNvSpPr>
          <p:nvPr>
            <p:ph type="sldNum" sz="quarter" idx="12"/>
          </p:nvPr>
        </p:nvSpPr>
        <p:spPr/>
        <p:txBody>
          <a:bodyPr/>
          <a:lstStyle/>
          <a:p>
            <a:fld id="{D5726414-26B8-0540-AC09-1A70E4897B54}" type="slidenum">
              <a:rPr lang="en-US" smtClean="0"/>
              <a:t>‹#›</a:t>
            </a:fld>
            <a:endParaRPr lang="en-US"/>
          </a:p>
        </p:txBody>
      </p:sp>
    </p:spTree>
    <p:extLst>
      <p:ext uri="{BB962C8B-B14F-4D97-AF65-F5344CB8AC3E}">
        <p14:creationId xmlns:p14="http://schemas.microsoft.com/office/powerpoint/2010/main" val="1350589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895E4-0684-6846-A249-75F3ED94DF5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23D59B8-E815-9541-9218-84A5681AA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6AC460-3844-1E4D-A8E6-C84D9ECB86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B50139-C60D-D543-9A5C-A4280C91D0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6F8E3E-991E-4141-88E2-12BE81DCBD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33D3057-31E0-154F-AB5D-A052079B69A8}"/>
              </a:ext>
            </a:extLst>
          </p:cNvPr>
          <p:cNvSpPr>
            <a:spLocks noGrp="1"/>
          </p:cNvSpPr>
          <p:nvPr>
            <p:ph type="dt" sz="half" idx="10"/>
          </p:nvPr>
        </p:nvSpPr>
        <p:spPr/>
        <p:txBody>
          <a:bodyPr/>
          <a:lstStyle/>
          <a:p>
            <a:fld id="{1D32AA7C-C4F2-354E-B9F5-24A3E82EED52}" type="datetimeFigureOut">
              <a:rPr lang="en-US" smtClean="0"/>
              <a:t>12/1/19</a:t>
            </a:fld>
            <a:endParaRPr lang="en-US"/>
          </a:p>
        </p:txBody>
      </p:sp>
      <p:sp>
        <p:nvSpPr>
          <p:cNvPr id="8" name="Footer Placeholder 7">
            <a:extLst>
              <a:ext uri="{FF2B5EF4-FFF2-40B4-BE49-F238E27FC236}">
                <a16:creationId xmlns:a16="http://schemas.microsoft.com/office/drawing/2014/main" id="{4F5173BB-193A-D240-A970-22951AE97B5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62A3D20-0C44-FD4C-B868-2AB9FFEEF5E4}"/>
              </a:ext>
            </a:extLst>
          </p:cNvPr>
          <p:cNvSpPr>
            <a:spLocks noGrp="1"/>
          </p:cNvSpPr>
          <p:nvPr>
            <p:ph type="sldNum" sz="quarter" idx="12"/>
          </p:nvPr>
        </p:nvSpPr>
        <p:spPr/>
        <p:txBody>
          <a:bodyPr/>
          <a:lstStyle/>
          <a:p>
            <a:fld id="{D5726414-26B8-0540-AC09-1A70E4897B54}" type="slidenum">
              <a:rPr lang="en-US" smtClean="0"/>
              <a:t>‹#›</a:t>
            </a:fld>
            <a:endParaRPr lang="en-US"/>
          </a:p>
        </p:txBody>
      </p:sp>
    </p:spTree>
    <p:extLst>
      <p:ext uri="{BB962C8B-B14F-4D97-AF65-F5344CB8AC3E}">
        <p14:creationId xmlns:p14="http://schemas.microsoft.com/office/powerpoint/2010/main" val="1279086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EB644-AD31-294B-A817-8BBCEEA886F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478601-6CFF-E94A-BD45-ADE87F2F068B}"/>
              </a:ext>
            </a:extLst>
          </p:cNvPr>
          <p:cNvSpPr>
            <a:spLocks noGrp="1"/>
          </p:cNvSpPr>
          <p:nvPr>
            <p:ph type="dt" sz="half" idx="10"/>
          </p:nvPr>
        </p:nvSpPr>
        <p:spPr/>
        <p:txBody>
          <a:bodyPr/>
          <a:lstStyle/>
          <a:p>
            <a:fld id="{1D32AA7C-C4F2-354E-B9F5-24A3E82EED52}" type="datetimeFigureOut">
              <a:rPr lang="en-US" smtClean="0"/>
              <a:t>12/1/19</a:t>
            </a:fld>
            <a:endParaRPr lang="en-US"/>
          </a:p>
        </p:txBody>
      </p:sp>
      <p:sp>
        <p:nvSpPr>
          <p:cNvPr id="4" name="Footer Placeholder 3">
            <a:extLst>
              <a:ext uri="{FF2B5EF4-FFF2-40B4-BE49-F238E27FC236}">
                <a16:creationId xmlns:a16="http://schemas.microsoft.com/office/drawing/2014/main" id="{B4A51DA9-7E03-3947-B66F-B1840CE2DB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2CAF441-359F-5247-B530-32AE963B6581}"/>
              </a:ext>
            </a:extLst>
          </p:cNvPr>
          <p:cNvSpPr>
            <a:spLocks noGrp="1"/>
          </p:cNvSpPr>
          <p:nvPr>
            <p:ph type="sldNum" sz="quarter" idx="12"/>
          </p:nvPr>
        </p:nvSpPr>
        <p:spPr/>
        <p:txBody>
          <a:bodyPr/>
          <a:lstStyle/>
          <a:p>
            <a:fld id="{D5726414-26B8-0540-AC09-1A70E4897B54}" type="slidenum">
              <a:rPr lang="en-US" smtClean="0"/>
              <a:t>‹#›</a:t>
            </a:fld>
            <a:endParaRPr lang="en-US"/>
          </a:p>
        </p:txBody>
      </p:sp>
    </p:spTree>
    <p:extLst>
      <p:ext uri="{BB962C8B-B14F-4D97-AF65-F5344CB8AC3E}">
        <p14:creationId xmlns:p14="http://schemas.microsoft.com/office/powerpoint/2010/main" val="3937953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FD250B-4313-2D4E-ABC7-1D4F0F511C4F}"/>
              </a:ext>
            </a:extLst>
          </p:cNvPr>
          <p:cNvSpPr>
            <a:spLocks noGrp="1"/>
          </p:cNvSpPr>
          <p:nvPr>
            <p:ph type="dt" sz="half" idx="10"/>
          </p:nvPr>
        </p:nvSpPr>
        <p:spPr/>
        <p:txBody>
          <a:bodyPr/>
          <a:lstStyle/>
          <a:p>
            <a:fld id="{1D32AA7C-C4F2-354E-B9F5-24A3E82EED52}" type="datetimeFigureOut">
              <a:rPr lang="en-US" smtClean="0"/>
              <a:t>12/1/19</a:t>
            </a:fld>
            <a:endParaRPr lang="en-US"/>
          </a:p>
        </p:txBody>
      </p:sp>
      <p:sp>
        <p:nvSpPr>
          <p:cNvPr id="3" name="Footer Placeholder 2">
            <a:extLst>
              <a:ext uri="{FF2B5EF4-FFF2-40B4-BE49-F238E27FC236}">
                <a16:creationId xmlns:a16="http://schemas.microsoft.com/office/drawing/2014/main" id="{B6F8EB8F-4794-4C47-AC6A-63B2D53273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90E1979-F775-9D4D-B3AA-7995031FC6FB}"/>
              </a:ext>
            </a:extLst>
          </p:cNvPr>
          <p:cNvSpPr>
            <a:spLocks noGrp="1"/>
          </p:cNvSpPr>
          <p:nvPr>
            <p:ph type="sldNum" sz="quarter" idx="12"/>
          </p:nvPr>
        </p:nvSpPr>
        <p:spPr/>
        <p:txBody>
          <a:bodyPr/>
          <a:lstStyle/>
          <a:p>
            <a:fld id="{D5726414-26B8-0540-AC09-1A70E4897B54}" type="slidenum">
              <a:rPr lang="en-US" smtClean="0"/>
              <a:t>‹#›</a:t>
            </a:fld>
            <a:endParaRPr lang="en-US"/>
          </a:p>
        </p:txBody>
      </p:sp>
    </p:spTree>
    <p:extLst>
      <p:ext uri="{BB962C8B-B14F-4D97-AF65-F5344CB8AC3E}">
        <p14:creationId xmlns:p14="http://schemas.microsoft.com/office/powerpoint/2010/main" val="3527178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A6699-0816-7C4B-936D-79E8BBF97A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1FC308-FB52-E142-8BAB-B38427D89D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68DE23-6290-4740-9D1B-D8817CC28A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45F26A-B6D8-194B-8CB1-5E1D4CF03FCA}"/>
              </a:ext>
            </a:extLst>
          </p:cNvPr>
          <p:cNvSpPr>
            <a:spLocks noGrp="1"/>
          </p:cNvSpPr>
          <p:nvPr>
            <p:ph type="dt" sz="half" idx="10"/>
          </p:nvPr>
        </p:nvSpPr>
        <p:spPr/>
        <p:txBody>
          <a:bodyPr/>
          <a:lstStyle/>
          <a:p>
            <a:fld id="{1D32AA7C-C4F2-354E-B9F5-24A3E82EED52}" type="datetimeFigureOut">
              <a:rPr lang="en-US" smtClean="0"/>
              <a:t>12/1/19</a:t>
            </a:fld>
            <a:endParaRPr lang="en-US"/>
          </a:p>
        </p:txBody>
      </p:sp>
      <p:sp>
        <p:nvSpPr>
          <p:cNvPr id="6" name="Footer Placeholder 5">
            <a:extLst>
              <a:ext uri="{FF2B5EF4-FFF2-40B4-BE49-F238E27FC236}">
                <a16:creationId xmlns:a16="http://schemas.microsoft.com/office/drawing/2014/main" id="{FEB60612-BB99-5148-B112-DE01825207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E195AC-879E-EB49-A494-34D98DE177DC}"/>
              </a:ext>
            </a:extLst>
          </p:cNvPr>
          <p:cNvSpPr>
            <a:spLocks noGrp="1"/>
          </p:cNvSpPr>
          <p:nvPr>
            <p:ph type="sldNum" sz="quarter" idx="12"/>
          </p:nvPr>
        </p:nvSpPr>
        <p:spPr/>
        <p:txBody>
          <a:bodyPr/>
          <a:lstStyle/>
          <a:p>
            <a:fld id="{D5726414-26B8-0540-AC09-1A70E4897B54}" type="slidenum">
              <a:rPr lang="en-US" smtClean="0"/>
              <a:t>‹#›</a:t>
            </a:fld>
            <a:endParaRPr lang="en-US"/>
          </a:p>
        </p:txBody>
      </p:sp>
    </p:spTree>
    <p:extLst>
      <p:ext uri="{BB962C8B-B14F-4D97-AF65-F5344CB8AC3E}">
        <p14:creationId xmlns:p14="http://schemas.microsoft.com/office/powerpoint/2010/main" val="3481517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A5157-1B95-5F42-BD16-7791AF0687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D8E3F5-87D6-DA47-90B2-D05E62A952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90054DF-816E-D24D-89E9-2AEEFCF357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E5A9AD-D3A9-9848-9ADC-2985166DB1CD}"/>
              </a:ext>
            </a:extLst>
          </p:cNvPr>
          <p:cNvSpPr>
            <a:spLocks noGrp="1"/>
          </p:cNvSpPr>
          <p:nvPr>
            <p:ph type="dt" sz="half" idx="10"/>
          </p:nvPr>
        </p:nvSpPr>
        <p:spPr/>
        <p:txBody>
          <a:bodyPr/>
          <a:lstStyle/>
          <a:p>
            <a:fld id="{1D32AA7C-C4F2-354E-B9F5-24A3E82EED52}" type="datetimeFigureOut">
              <a:rPr lang="en-US" smtClean="0"/>
              <a:t>12/1/19</a:t>
            </a:fld>
            <a:endParaRPr lang="en-US"/>
          </a:p>
        </p:txBody>
      </p:sp>
      <p:sp>
        <p:nvSpPr>
          <p:cNvPr id="6" name="Footer Placeholder 5">
            <a:extLst>
              <a:ext uri="{FF2B5EF4-FFF2-40B4-BE49-F238E27FC236}">
                <a16:creationId xmlns:a16="http://schemas.microsoft.com/office/drawing/2014/main" id="{80937E4A-F923-FA4E-AC98-2663850722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40FE9C-141C-964A-BCDC-196D11CC0C52}"/>
              </a:ext>
            </a:extLst>
          </p:cNvPr>
          <p:cNvSpPr>
            <a:spLocks noGrp="1"/>
          </p:cNvSpPr>
          <p:nvPr>
            <p:ph type="sldNum" sz="quarter" idx="12"/>
          </p:nvPr>
        </p:nvSpPr>
        <p:spPr/>
        <p:txBody>
          <a:bodyPr/>
          <a:lstStyle/>
          <a:p>
            <a:fld id="{D5726414-26B8-0540-AC09-1A70E4897B54}" type="slidenum">
              <a:rPr lang="en-US" smtClean="0"/>
              <a:t>‹#›</a:t>
            </a:fld>
            <a:endParaRPr lang="en-US"/>
          </a:p>
        </p:txBody>
      </p:sp>
    </p:spTree>
    <p:extLst>
      <p:ext uri="{BB962C8B-B14F-4D97-AF65-F5344CB8AC3E}">
        <p14:creationId xmlns:p14="http://schemas.microsoft.com/office/powerpoint/2010/main" val="3337395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7AFB7B-7CE0-DE43-8264-D1072B3F82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87D024-8424-0F4D-A516-EEB6B9C976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3FDEC9-2F27-4545-BEEB-477E074681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32AA7C-C4F2-354E-B9F5-24A3E82EED52}" type="datetimeFigureOut">
              <a:rPr lang="en-US" smtClean="0"/>
              <a:t>12/1/19</a:t>
            </a:fld>
            <a:endParaRPr lang="en-US"/>
          </a:p>
        </p:txBody>
      </p:sp>
      <p:sp>
        <p:nvSpPr>
          <p:cNvPr id="5" name="Footer Placeholder 4">
            <a:extLst>
              <a:ext uri="{FF2B5EF4-FFF2-40B4-BE49-F238E27FC236}">
                <a16:creationId xmlns:a16="http://schemas.microsoft.com/office/drawing/2014/main" id="{816BC90A-20AA-3048-A724-A69F44DD0B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D26BE1F-9974-A347-83AC-F1A08B423C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26414-26B8-0540-AC09-1A70E4897B54}" type="slidenum">
              <a:rPr lang="en-US" smtClean="0"/>
              <a:t>‹#›</a:t>
            </a:fld>
            <a:endParaRPr lang="en-US"/>
          </a:p>
        </p:txBody>
      </p:sp>
    </p:spTree>
    <p:extLst>
      <p:ext uri="{BB962C8B-B14F-4D97-AF65-F5344CB8AC3E}">
        <p14:creationId xmlns:p14="http://schemas.microsoft.com/office/powerpoint/2010/main" val="10017103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tiff"/><Relationship Id="rId13" Type="http://schemas.openxmlformats.org/officeDocument/2006/relationships/image" Target="../media/image12.tiff"/><Relationship Id="rId3" Type="http://schemas.openxmlformats.org/officeDocument/2006/relationships/image" Target="../media/image2.tiff"/><Relationship Id="rId7" Type="http://schemas.openxmlformats.org/officeDocument/2006/relationships/image" Target="../media/image6.tiff"/><Relationship Id="rId12" Type="http://schemas.openxmlformats.org/officeDocument/2006/relationships/image" Target="../media/image11.tiff"/><Relationship Id="rId17" Type="http://schemas.openxmlformats.org/officeDocument/2006/relationships/image" Target="../media/image16.tiff"/><Relationship Id="rId2" Type="http://schemas.openxmlformats.org/officeDocument/2006/relationships/image" Target="../media/image1.tiff"/><Relationship Id="rId16" Type="http://schemas.openxmlformats.org/officeDocument/2006/relationships/image" Target="../media/image15.tiff"/><Relationship Id="rId1" Type="http://schemas.openxmlformats.org/officeDocument/2006/relationships/slideLayout" Target="../slideLayouts/slideLayout2.xml"/><Relationship Id="rId6" Type="http://schemas.openxmlformats.org/officeDocument/2006/relationships/image" Target="../media/image5.tiff"/><Relationship Id="rId11" Type="http://schemas.openxmlformats.org/officeDocument/2006/relationships/image" Target="../media/image10.tiff"/><Relationship Id="rId5" Type="http://schemas.openxmlformats.org/officeDocument/2006/relationships/image" Target="../media/image4.tiff"/><Relationship Id="rId15" Type="http://schemas.openxmlformats.org/officeDocument/2006/relationships/image" Target="../media/image14.tiff"/><Relationship Id="rId10" Type="http://schemas.openxmlformats.org/officeDocument/2006/relationships/image" Target="../media/image9.tiff"/><Relationship Id="rId4" Type="http://schemas.openxmlformats.org/officeDocument/2006/relationships/image" Target="../media/image3.tiff"/><Relationship Id="rId9" Type="http://schemas.openxmlformats.org/officeDocument/2006/relationships/image" Target="../media/image8.tiff"/><Relationship Id="rId14" Type="http://schemas.openxmlformats.org/officeDocument/2006/relationships/image" Target="../media/image13.tif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26.tiff"/><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813CC6-E014-5748-B2AF-40BE756C9DD0}"/>
              </a:ext>
            </a:extLst>
          </p:cNvPr>
          <p:cNvSpPr>
            <a:spLocks noGrp="1"/>
          </p:cNvSpPr>
          <p:nvPr>
            <p:ph type="ctrTitle"/>
          </p:nvPr>
        </p:nvSpPr>
        <p:spPr>
          <a:xfrm>
            <a:off x="838199" y="1093788"/>
            <a:ext cx="10506455" cy="2967208"/>
          </a:xfrm>
        </p:spPr>
        <p:txBody>
          <a:bodyPr>
            <a:normAutofit/>
          </a:bodyPr>
          <a:lstStyle/>
          <a:p>
            <a:pPr algn="l"/>
            <a:r>
              <a:rPr lang="en-US" sz="8000"/>
              <a:t>EDLD 610 Final Project</a:t>
            </a:r>
          </a:p>
        </p:txBody>
      </p:sp>
      <p:sp>
        <p:nvSpPr>
          <p:cNvPr id="3" name="Subtitle 2">
            <a:extLst>
              <a:ext uri="{FF2B5EF4-FFF2-40B4-BE49-F238E27FC236}">
                <a16:creationId xmlns:a16="http://schemas.microsoft.com/office/drawing/2014/main" id="{F46B4C2F-CD1A-8D4F-9D5E-D0D80F04CC6D}"/>
              </a:ext>
            </a:extLst>
          </p:cNvPr>
          <p:cNvSpPr>
            <a:spLocks noGrp="1"/>
          </p:cNvSpPr>
          <p:nvPr>
            <p:ph type="subTitle" idx="1"/>
          </p:nvPr>
        </p:nvSpPr>
        <p:spPr>
          <a:xfrm>
            <a:off x="6386513" y="4619624"/>
            <a:ext cx="4961191" cy="1038225"/>
          </a:xfrm>
        </p:spPr>
        <p:txBody>
          <a:bodyPr>
            <a:normAutofit/>
          </a:bodyPr>
          <a:lstStyle/>
          <a:p>
            <a:pPr algn="r"/>
            <a:r>
              <a:rPr lang="en-US" dirty="0">
                <a:latin typeface="Avenir Book" panose="02000503020000020003" pitchFamily="2" charset="0"/>
              </a:rPr>
              <a:t>Jessica Canfield &amp; </a:t>
            </a:r>
            <a:r>
              <a:rPr lang="en-US" dirty="0" err="1">
                <a:latin typeface="Avenir Book" panose="02000503020000020003" pitchFamily="2" charset="0"/>
              </a:rPr>
              <a:t>Woocheol</a:t>
            </a:r>
            <a:r>
              <a:rPr lang="en-US" dirty="0">
                <a:latin typeface="Avenir Book" panose="02000503020000020003" pitchFamily="2" charset="0"/>
              </a:rPr>
              <a:t> Kim </a:t>
            </a:r>
          </a:p>
        </p:txBody>
      </p:sp>
      <p:sp>
        <p:nvSpPr>
          <p:cNvPr id="25" name="Rectangle 24">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64258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8C66B-546D-3043-AC6F-CD1D7CDC6511}"/>
              </a:ext>
            </a:extLst>
          </p:cNvPr>
          <p:cNvSpPr>
            <a:spLocks noGrp="1"/>
          </p:cNvSpPr>
          <p:nvPr>
            <p:ph type="title"/>
          </p:nvPr>
        </p:nvSpPr>
        <p:spPr>
          <a:xfrm>
            <a:off x="838200" y="365125"/>
            <a:ext cx="10515600" cy="1325563"/>
          </a:xfrm>
        </p:spPr>
        <p:txBody>
          <a:bodyPr>
            <a:normAutofit/>
          </a:bodyPr>
          <a:lstStyle/>
          <a:p>
            <a:r>
              <a:rPr lang="en-US" dirty="0"/>
              <a:t>Substantive findings or interpretations</a:t>
            </a:r>
          </a:p>
        </p:txBody>
      </p:sp>
      <p:sp>
        <p:nvSpPr>
          <p:cNvPr id="3" name="Content Placeholder 2">
            <a:extLst>
              <a:ext uri="{FF2B5EF4-FFF2-40B4-BE49-F238E27FC236}">
                <a16:creationId xmlns:a16="http://schemas.microsoft.com/office/drawing/2014/main" id="{B3294477-84B2-064A-B2A0-E29D51A7AB10}"/>
              </a:ext>
            </a:extLst>
          </p:cNvPr>
          <p:cNvSpPr>
            <a:spLocks noGrp="1"/>
          </p:cNvSpPr>
          <p:nvPr>
            <p:ph idx="1"/>
          </p:nvPr>
        </p:nvSpPr>
        <p:spPr>
          <a:xfrm>
            <a:off x="838200" y="1825625"/>
            <a:ext cx="5015484" cy="4351338"/>
          </a:xfrm>
        </p:spPr>
        <p:txBody>
          <a:bodyPr>
            <a:normAutofit fontScale="92500" lnSpcReduction="10000"/>
          </a:bodyPr>
          <a:lstStyle/>
          <a:p>
            <a:pPr marL="457200" indent="-457200">
              <a:buAutoNum type="arabicPeriod"/>
            </a:pPr>
            <a:r>
              <a:rPr lang="en-US" dirty="0"/>
              <a:t>Demand drives price increase </a:t>
            </a:r>
          </a:p>
          <a:p>
            <a:pPr marL="0" indent="0">
              <a:buNone/>
            </a:pPr>
            <a:endParaRPr lang="en-US" sz="2000" dirty="0"/>
          </a:p>
          <a:p>
            <a:pPr marL="914400" lvl="1" indent="-457200">
              <a:buFont typeface="+mj-lt"/>
              <a:buAutoNum type="alphaLcParenR"/>
            </a:pPr>
            <a:r>
              <a:rPr lang="en-US" sz="2000" dirty="0"/>
              <a:t>Avg. Price has a positive relationship with Avg. attendance in all four leagues. A Conventional wisdom that price increase reduces demand is not true in US major sports. </a:t>
            </a:r>
          </a:p>
          <a:p>
            <a:pPr marL="914400" lvl="1" indent="-457200">
              <a:buFont typeface="+mj-lt"/>
              <a:buAutoNum type="alphaLcParenR"/>
            </a:pPr>
            <a:endParaRPr lang="en-US" sz="2000" dirty="0"/>
          </a:p>
          <a:p>
            <a:pPr marL="914400" lvl="1" indent="-457200">
              <a:buFont typeface="+mj-lt"/>
              <a:buAutoNum type="alphaLcParenR"/>
            </a:pPr>
            <a:r>
              <a:rPr lang="en-US" sz="2000" dirty="0"/>
              <a:t>The rich get richer and the poor get poorer. For example, Avg. ticket price of Red Sox is $46.14 while Avg. ticket price of Expos is $9.97. In NFL, Cowboys, Patriots, Giants and Jets charge more than $100 in average and all but Patriots are on top5 in attendance.</a:t>
            </a:r>
          </a:p>
          <a:p>
            <a:endParaRPr lang="en-US" sz="2000" dirty="0"/>
          </a:p>
          <a:p>
            <a:pPr marL="0" indent="0">
              <a:buNone/>
            </a:pPr>
            <a:endParaRPr lang="en-US" sz="2000" dirty="0"/>
          </a:p>
          <a:p>
            <a:endParaRPr lang="en-US" sz="2000" dirty="0"/>
          </a:p>
        </p:txBody>
      </p:sp>
      <p:pic>
        <p:nvPicPr>
          <p:cNvPr id="5" name="Picture 4">
            <a:extLst>
              <a:ext uri="{FF2B5EF4-FFF2-40B4-BE49-F238E27FC236}">
                <a16:creationId xmlns:a16="http://schemas.microsoft.com/office/drawing/2014/main" id="{F739CB56-B345-AE49-BBB2-70D2A9C3207D}"/>
              </a:ext>
            </a:extLst>
          </p:cNvPr>
          <p:cNvPicPr>
            <a:picLocks noChangeAspect="1"/>
          </p:cNvPicPr>
          <p:nvPr/>
        </p:nvPicPr>
        <p:blipFill rotWithShape="1">
          <a:blip r:embed="rId2"/>
          <a:srcRect r="1137" b="1"/>
          <a:stretch/>
        </p:blipFill>
        <p:spPr>
          <a:xfrm>
            <a:off x="5853684" y="1825624"/>
            <a:ext cx="5558702" cy="4524375"/>
          </a:xfrm>
          <a:prstGeom prst="rect">
            <a:avLst/>
          </a:prstGeom>
        </p:spPr>
      </p:pic>
    </p:spTree>
    <p:extLst>
      <p:ext uri="{BB962C8B-B14F-4D97-AF65-F5344CB8AC3E}">
        <p14:creationId xmlns:p14="http://schemas.microsoft.com/office/powerpoint/2010/main" val="2656759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8C66B-546D-3043-AC6F-CD1D7CDC6511}"/>
              </a:ext>
            </a:extLst>
          </p:cNvPr>
          <p:cNvSpPr>
            <a:spLocks noGrp="1"/>
          </p:cNvSpPr>
          <p:nvPr>
            <p:ph type="title"/>
          </p:nvPr>
        </p:nvSpPr>
        <p:spPr>
          <a:xfrm>
            <a:off x="838200" y="365125"/>
            <a:ext cx="10515600" cy="1325563"/>
          </a:xfrm>
        </p:spPr>
        <p:txBody>
          <a:bodyPr>
            <a:normAutofit/>
          </a:bodyPr>
          <a:lstStyle/>
          <a:p>
            <a:r>
              <a:rPr lang="en-US" dirty="0"/>
              <a:t>Substantive findings or interpretations</a:t>
            </a:r>
          </a:p>
        </p:txBody>
      </p:sp>
      <p:sp>
        <p:nvSpPr>
          <p:cNvPr id="3" name="Content Placeholder 2">
            <a:extLst>
              <a:ext uri="{FF2B5EF4-FFF2-40B4-BE49-F238E27FC236}">
                <a16:creationId xmlns:a16="http://schemas.microsoft.com/office/drawing/2014/main" id="{B3294477-84B2-064A-B2A0-E29D51A7AB10}"/>
              </a:ext>
            </a:extLst>
          </p:cNvPr>
          <p:cNvSpPr>
            <a:spLocks noGrp="1"/>
          </p:cNvSpPr>
          <p:nvPr>
            <p:ph idx="1"/>
          </p:nvPr>
        </p:nvSpPr>
        <p:spPr>
          <a:xfrm>
            <a:off x="838200" y="1825625"/>
            <a:ext cx="5015484" cy="4351338"/>
          </a:xfrm>
        </p:spPr>
        <p:txBody>
          <a:bodyPr>
            <a:normAutofit/>
          </a:bodyPr>
          <a:lstStyle/>
          <a:p>
            <a:pPr marL="0" indent="0">
              <a:buNone/>
            </a:pPr>
            <a:r>
              <a:rPr lang="en-US" dirty="0"/>
              <a:t>2. Win is considered the best marketing strategy but it is not always the case.</a:t>
            </a:r>
          </a:p>
          <a:p>
            <a:pPr marL="0" indent="0">
              <a:buNone/>
            </a:pPr>
            <a:endParaRPr lang="en-US" sz="2000" dirty="0"/>
          </a:p>
          <a:p>
            <a:pPr marL="914400" lvl="1" indent="-457200">
              <a:buFont typeface="+mj-lt"/>
              <a:buAutoNum type="alphaLcParenR"/>
            </a:pPr>
            <a:r>
              <a:rPr lang="en-US" sz="2000" dirty="0"/>
              <a:t>In MLB, fans are generally sensitive to win. The more home games teams win, the more fans they bring in. </a:t>
            </a:r>
          </a:p>
          <a:p>
            <a:pPr marL="914400" lvl="1" indent="-457200">
              <a:buFont typeface="+mj-lt"/>
              <a:buAutoNum type="alphaLcParenR"/>
            </a:pPr>
            <a:endParaRPr lang="en-US" sz="2000" dirty="0"/>
          </a:p>
          <a:p>
            <a:pPr marL="914400" lvl="1" indent="-457200">
              <a:buFont typeface="+mj-lt"/>
              <a:buAutoNum type="alphaLcParenR"/>
            </a:pPr>
            <a:r>
              <a:rPr lang="en-US" sz="2000" dirty="0"/>
              <a:t>Pictures in NBA and NHL are somewhat different. But looks similar to the one in MLB.</a:t>
            </a:r>
          </a:p>
          <a:p>
            <a:pPr marL="0" indent="0">
              <a:buNone/>
            </a:pPr>
            <a:endParaRPr lang="en-US" sz="2000" dirty="0"/>
          </a:p>
          <a:p>
            <a:endParaRPr lang="en-US" sz="2000" dirty="0"/>
          </a:p>
        </p:txBody>
      </p:sp>
      <p:pic>
        <p:nvPicPr>
          <p:cNvPr id="5" name="Picture 4">
            <a:extLst>
              <a:ext uri="{FF2B5EF4-FFF2-40B4-BE49-F238E27FC236}">
                <a16:creationId xmlns:a16="http://schemas.microsoft.com/office/drawing/2014/main" id="{9660489F-54DF-1C43-8CCC-4AF4893B3476}"/>
              </a:ext>
            </a:extLst>
          </p:cNvPr>
          <p:cNvPicPr>
            <a:picLocks noChangeAspect="1"/>
          </p:cNvPicPr>
          <p:nvPr/>
        </p:nvPicPr>
        <p:blipFill>
          <a:blip r:embed="rId2"/>
          <a:stretch>
            <a:fillRect/>
          </a:stretch>
        </p:blipFill>
        <p:spPr>
          <a:xfrm>
            <a:off x="5904483" y="1381670"/>
            <a:ext cx="6287517" cy="5306998"/>
          </a:xfrm>
          <a:prstGeom prst="rect">
            <a:avLst/>
          </a:prstGeom>
        </p:spPr>
      </p:pic>
    </p:spTree>
    <p:extLst>
      <p:ext uri="{BB962C8B-B14F-4D97-AF65-F5344CB8AC3E}">
        <p14:creationId xmlns:p14="http://schemas.microsoft.com/office/powerpoint/2010/main" val="2888998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8C66B-546D-3043-AC6F-CD1D7CDC6511}"/>
              </a:ext>
            </a:extLst>
          </p:cNvPr>
          <p:cNvSpPr>
            <a:spLocks noGrp="1"/>
          </p:cNvSpPr>
          <p:nvPr>
            <p:ph type="title"/>
          </p:nvPr>
        </p:nvSpPr>
        <p:spPr>
          <a:xfrm>
            <a:off x="838200" y="365125"/>
            <a:ext cx="10515600" cy="1325563"/>
          </a:xfrm>
        </p:spPr>
        <p:txBody>
          <a:bodyPr>
            <a:normAutofit/>
          </a:bodyPr>
          <a:lstStyle/>
          <a:p>
            <a:r>
              <a:rPr lang="en-US" dirty="0"/>
              <a:t>Substantive findings or interpretations</a:t>
            </a:r>
          </a:p>
        </p:txBody>
      </p:sp>
      <p:sp>
        <p:nvSpPr>
          <p:cNvPr id="3" name="Content Placeholder 2">
            <a:extLst>
              <a:ext uri="{FF2B5EF4-FFF2-40B4-BE49-F238E27FC236}">
                <a16:creationId xmlns:a16="http://schemas.microsoft.com/office/drawing/2014/main" id="{B3294477-84B2-064A-B2A0-E29D51A7AB10}"/>
              </a:ext>
            </a:extLst>
          </p:cNvPr>
          <p:cNvSpPr>
            <a:spLocks noGrp="1"/>
          </p:cNvSpPr>
          <p:nvPr>
            <p:ph idx="1"/>
          </p:nvPr>
        </p:nvSpPr>
        <p:spPr>
          <a:xfrm>
            <a:off x="838200" y="1825625"/>
            <a:ext cx="5015484" cy="4351338"/>
          </a:xfrm>
        </p:spPr>
        <p:txBody>
          <a:bodyPr>
            <a:normAutofit lnSpcReduction="10000"/>
          </a:bodyPr>
          <a:lstStyle/>
          <a:p>
            <a:pPr marL="0" indent="0">
              <a:buNone/>
            </a:pPr>
            <a:r>
              <a:rPr lang="en-US" dirty="0"/>
              <a:t>2. Win is considered the best marketing strategy but it is not always the case.</a:t>
            </a:r>
          </a:p>
          <a:p>
            <a:pPr marL="0" indent="0">
              <a:buNone/>
            </a:pPr>
            <a:endParaRPr lang="en-US" sz="2000" dirty="0"/>
          </a:p>
          <a:p>
            <a:pPr marL="914400" lvl="1" indent="-457200">
              <a:buAutoNum type="alphaLcParenR" startAt="3"/>
            </a:pPr>
            <a:r>
              <a:rPr lang="en-US" sz="2000" dirty="0"/>
              <a:t>It seems NFL </a:t>
            </a:r>
            <a:r>
              <a:rPr lang="en-US" sz="2000"/>
              <a:t>fans do </a:t>
            </a:r>
            <a:r>
              <a:rPr lang="en-US" sz="2000" dirty="0"/>
              <a:t>not care too    much about win. For example, Redskins win only 3.5 home games in average but average attendance is on top of the league.</a:t>
            </a:r>
          </a:p>
          <a:p>
            <a:pPr marL="914400" lvl="1" indent="-457200">
              <a:buAutoNum type="alphaLcParenR" startAt="3"/>
            </a:pPr>
            <a:endParaRPr lang="en-US" sz="2000" dirty="0"/>
          </a:p>
          <a:p>
            <a:pPr marL="914400" lvl="1" indent="-457200">
              <a:buAutoNum type="alphaLcParenR" startAt="3"/>
            </a:pPr>
            <a:r>
              <a:rPr lang="en-US" sz="2000" dirty="0"/>
              <a:t>We assume this is because each NFL team has only 8 home games. Every game is important.  Also, attendance depends on each team’s fan base. </a:t>
            </a:r>
          </a:p>
          <a:p>
            <a:pPr marL="914400" lvl="1" indent="-457200">
              <a:buFont typeface="+mj-lt"/>
              <a:buAutoNum type="alphaLcParenR"/>
            </a:pPr>
            <a:endParaRPr lang="en-US" sz="2000" dirty="0"/>
          </a:p>
          <a:p>
            <a:pPr marL="0" indent="0">
              <a:buNone/>
            </a:pPr>
            <a:endParaRPr lang="en-US" sz="2000" dirty="0"/>
          </a:p>
          <a:p>
            <a:pPr marL="0" indent="0">
              <a:buNone/>
            </a:pPr>
            <a:endParaRPr lang="en-US" sz="2000" dirty="0"/>
          </a:p>
          <a:p>
            <a:endParaRPr lang="en-US" sz="2000" dirty="0"/>
          </a:p>
        </p:txBody>
      </p:sp>
      <p:pic>
        <p:nvPicPr>
          <p:cNvPr id="8" name="Picture 7">
            <a:extLst>
              <a:ext uri="{FF2B5EF4-FFF2-40B4-BE49-F238E27FC236}">
                <a16:creationId xmlns:a16="http://schemas.microsoft.com/office/drawing/2014/main" id="{01D1BE97-1055-A54E-9AE4-ACB1A964C445}"/>
              </a:ext>
            </a:extLst>
          </p:cNvPr>
          <p:cNvPicPr>
            <a:picLocks noChangeAspect="1"/>
          </p:cNvPicPr>
          <p:nvPr/>
        </p:nvPicPr>
        <p:blipFill>
          <a:blip r:embed="rId2"/>
          <a:stretch>
            <a:fillRect/>
          </a:stretch>
        </p:blipFill>
        <p:spPr>
          <a:xfrm>
            <a:off x="5853684" y="1507067"/>
            <a:ext cx="6338316" cy="5161228"/>
          </a:xfrm>
          <a:prstGeom prst="rect">
            <a:avLst/>
          </a:prstGeom>
        </p:spPr>
      </p:pic>
    </p:spTree>
    <p:extLst>
      <p:ext uri="{BB962C8B-B14F-4D97-AF65-F5344CB8AC3E}">
        <p14:creationId xmlns:p14="http://schemas.microsoft.com/office/powerpoint/2010/main" val="628998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8C66B-546D-3043-AC6F-CD1D7CDC6511}"/>
              </a:ext>
            </a:extLst>
          </p:cNvPr>
          <p:cNvSpPr>
            <a:spLocks noGrp="1"/>
          </p:cNvSpPr>
          <p:nvPr>
            <p:ph type="title"/>
          </p:nvPr>
        </p:nvSpPr>
        <p:spPr/>
        <p:txBody>
          <a:bodyPr/>
          <a:lstStyle/>
          <a:p>
            <a:r>
              <a:rPr lang="en-US" dirty="0"/>
              <a:t>Next R hurdle to tackle</a:t>
            </a:r>
          </a:p>
        </p:txBody>
      </p:sp>
      <p:sp>
        <p:nvSpPr>
          <p:cNvPr id="3" name="Content Placeholder 2">
            <a:extLst>
              <a:ext uri="{FF2B5EF4-FFF2-40B4-BE49-F238E27FC236}">
                <a16:creationId xmlns:a16="http://schemas.microsoft.com/office/drawing/2014/main" id="{B3294477-84B2-064A-B2A0-E29D51A7AB10}"/>
              </a:ext>
            </a:extLst>
          </p:cNvPr>
          <p:cNvSpPr>
            <a:spLocks noGrp="1"/>
          </p:cNvSpPr>
          <p:nvPr>
            <p:ph idx="1"/>
          </p:nvPr>
        </p:nvSpPr>
        <p:spPr/>
        <p:txBody>
          <a:bodyPr/>
          <a:lstStyle/>
          <a:p>
            <a:r>
              <a:rPr lang="en-US" dirty="0"/>
              <a:t>To find out the effect of price and win on attendance, </a:t>
            </a:r>
          </a:p>
          <a:p>
            <a:pPr marL="0" indent="0">
              <a:buNone/>
            </a:pPr>
            <a:r>
              <a:rPr lang="en-US" dirty="0"/>
              <a:t>   We may have to use the function of multiple regression like this: </a:t>
            </a:r>
          </a:p>
          <a:p>
            <a:pPr marL="0" indent="0">
              <a:buNone/>
            </a:pPr>
            <a:endParaRPr lang="en-US" dirty="0"/>
          </a:p>
          <a:p>
            <a:pPr marL="0" indent="0" algn="ctr">
              <a:buNone/>
            </a:pPr>
            <a:r>
              <a:rPr lang="en-US" dirty="0"/>
              <a:t>   Avg. Attendance = α + β1*</a:t>
            </a:r>
            <a:r>
              <a:rPr lang="en-US" dirty="0" err="1"/>
              <a:t>Avg.price</a:t>
            </a:r>
            <a:r>
              <a:rPr lang="en-US" dirty="0"/>
              <a:t> + β2*</a:t>
            </a:r>
            <a:r>
              <a:rPr lang="en-US" dirty="0" err="1"/>
              <a:t>Avg.homewins</a:t>
            </a:r>
            <a:r>
              <a:rPr lang="en-US" dirty="0"/>
              <a:t> + </a:t>
            </a:r>
            <a:r>
              <a:rPr lang="en-US" dirty="0" err="1"/>
              <a:t>ℇ</a:t>
            </a:r>
            <a:r>
              <a:rPr lang="en-US" dirty="0"/>
              <a:t>  </a:t>
            </a:r>
          </a:p>
          <a:p>
            <a:pPr marL="0" indent="0">
              <a:buNone/>
            </a:pPr>
            <a:endParaRPr lang="en-US" u="sng" dirty="0"/>
          </a:p>
          <a:p>
            <a:r>
              <a:rPr lang="en-US" dirty="0"/>
              <a:t>Continuing this project with more marketing related data that is less tidy </a:t>
            </a:r>
          </a:p>
          <a:p>
            <a:pPr marL="0" indent="0">
              <a:buNone/>
            </a:pPr>
            <a:endParaRPr lang="en-US" dirty="0"/>
          </a:p>
          <a:p>
            <a:endParaRPr lang="en-US" dirty="0"/>
          </a:p>
        </p:txBody>
      </p:sp>
    </p:spTree>
    <p:extLst>
      <p:ext uri="{BB962C8B-B14F-4D97-AF65-F5344CB8AC3E}">
        <p14:creationId xmlns:p14="http://schemas.microsoft.com/office/powerpoint/2010/main" val="2512744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9D06A-2BA0-0B44-84BE-274880C0036D}"/>
              </a:ext>
            </a:extLst>
          </p:cNvPr>
          <p:cNvSpPr>
            <a:spLocks noGrp="1"/>
          </p:cNvSpPr>
          <p:nvPr>
            <p:ph type="title"/>
          </p:nvPr>
        </p:nvSpPr>
        <p:spPr/>
        <p:txBody>
          <a:bodyPr/>
          <a:lstStyle/>
          <a:p>
            <a:r>
              <a:rPr lang="en-US" dirty="0"/>
              <a:t>About the data</a:t>
            </a:r>
          </a:p>
        </p:txBody>
      </p:sp>
      <p:sp>
        <p:nvSpPr>
          <p:cNvPr id="3" name="Content Placeholder 2">
            <a:extLst>
              <a:ext uri="{FF2B5EF4-FFF2-40B4-BE49-F238E27FC236}">
                <a16:creationId xmlns:a16="http://schemas.microsoft.com/office/drawing/2014/main" id="{2BAE9E5F-1518-B747-9633-6561B6BEC181}"/>
              </a:ext>
            </a:extLst>
          </p:cNvPr>
          <p:cNvSpPr>
            <a:spLocks noGrp="1"/>
          </p:cNvSpPr>
          <p:nvPr>
            <p:ph idx="1"/>
          </p:nvPr>
        </p:nvSpPr>
        <p:spPr>
          <a:xfrm>
            <a:off x="838200" y="1597446"/>
            <a:ext cx="10515600" cy="4579517"/>
          </a:xfrm>
        </p:spPr>
        <p:txBody>
          <a:bodyPr/>
          <a:lstStyle/>
          <a:p>
            <a:r>
              <a:rPr lang="en-US" dirty="0"/>
              <a:t>Marketing Professor </a:t>
            </a:r>
            <a:r>
              <a:rPr lang="en-US" dirty="0" err="1"/>
              <a:t>Conor</a:t>
            </a:r>
            <a:r>
              <a:rPr lang="en-US" dirty="0"/>
              <a:t> Henderson’s sports dataset </a:t>
            </a:r>
          </a:p>
          <a:p>
            <a:pPr lvl="1"/>
            <a:r>
              <a:rPr lang="en-US" dirty="0"/>
              <a:t>5 sports, 15 years (2000-2015)</a:t>
            </a:r>
          </a:p>
          <a:p>
            <a:r>
              <a:rPr lang="en-US" dirty="0"/>
              <a:t>Marketing &amp; Sports</a:t>
            </a:r>
          </a:p>
          <a:p>
            <a:pPr lvl="1"/>
            <a:r>
              <a:rPr lang="en-US" dirty="0"/>
              <a:t>Sponsorship </a:t>
            </a:r>
          </a:p>
          <a:p>
            <a:pPr lvl="1"/>
            <a:r>
              <a:rPr lang="en-US" dirty="0"/>
              <a:t>Sports games as consumer goods</a:t>
            </a:r>
          </a:p>
          <a:p>
            <a:pPr lvl="1"/>
            <a:r>
              <a:rPr lang="en-US" dirty="0"/>
              <a:t>Can match with other </a:t>
            </a:r>
            <a:r>
              <a:rPr lang="en-US" i="1" dirty="0"/>
              <a:t>location specific </a:t>
            </a:r>
            <a:r>
              <a:rPr lang="en-US" dirty="0"/>
              <a:t>consumer goods data </a:t>
            </a:r>
          </a:p>
        </p:txBody>
      </p:sp>
      <p:pic>
        <p:nvPicPr>
          <p:cNvPr id="4" name="Picture 3">
            <a:extLst>
              <a:ext uri="{FF2B5EF4-FFF2-40B4-BE49-F238E27FC236}">
                <a16:creationId xmlns:a16="http://schemas.microsoft.com/office/drawing/2014/main" id="{65623975-8AF7-6947-9DFD-C11A06660B6F}"/>
              </a:ext>
            </a:extLst>
          </p:cNvPr>
          <p:cNvPicPr>
            <a:picLocks noChangeAspect="1"/>
          </p:cNvPicPr>
          <p:nvPr/>
        </p:nvPicPr>
        <p:blipFill>
          <a:blip r:embed="rId2"/>
          <a:stretch>
            <a:fillRect/>
          </a:stretch>
        </p:blipFill>
        <p:spPr>
          <a:xfrm>
            <a:off x="-174645" y="6264688"/>
            <a:ext cx="800351" cy="533567"/>
          </a:xfrm>
          <a:prstGeom prst="rect">
            <a:avLst/>
          </a:prstGeom>
        </p:spPr>
      </p:pic>
      <p:pic>
        <p:nvPicPr>
          <p:cNvPr id="5" name="Picture 4">
            <a:extLst>
              <a:ext uri="{FF2B5EF4-FFF2-40B4-BE49-F238E27FC236}">
                <a16:creationId xmlns:a16="http://schemas.microsoft.com/office/drawing/2014/main" id="{BD146000-4DA7-E642-BBD8-2B9EAB5A72C0}"/>
              </a:ext>
            </a:extLst>
          </p:cNvPr>
          <p:cNvPicPr>
            <a:picLocks noChangeAspect="1"/>
          </p:cNvPicPr>
          <p:nvPr/>
        </p:nvPicPr>
        <p:blipFill>
          <a:blip r:embed="rId3"/>
          <a:stretch>
            <a:fillRect/>
          </a:stretch>
        </p:blipFill>
        <p:spPr>
          <a:xfrm>
            <a:off x="585524" y="6246509"/>
            <a:ext cx="483772" cy="631865"/>
          </a:xfrm>
          <a:prstGeom prst="rect">
            <a:avLst/>
          </a:prstGeom>
        </p:spPr>
      </p:pic>
      <p:pic>
        <p:nvPicPr>
          <p:cNvPr id="6" name="Picture 5">
            <a:extLst>
              <a:ext uri="{FF2B5EF4-FFF2-40B4-BE49-F238E27FC236}">
                <a16:creationId xmlns:a16="http://schemas.microsoft.com/office/drawing/2014/main" id="{5F6B1A1B-0C71-974D-AE32-C058EE9259E7}"/>
              </a:ext>
            </a:extLst>
          </p:cNvPr>
          <p:cNvPicPr>
            <a:picLocks noChangeAspect="1"/>
          </p:cNvPicPr>
          <p:nvPr/>
        </p:nvPicPr>
        <p:blipFill>
          <a:blip r:embed="rId4"/>
          <a:stretch>
            <a:fillRect/>
          </a:stretch>
        </p:blipFill>
        <p:spPr>
          <a:xfrm>
            <a:off x="1027742" y="6432743"/>
            <a:ext cx="768999" cy="365512"/>
          </a:xfrm>
          <a:prstGeom prst="rect">
            <a:avLst/>
          </a:prstGeom>
        </p:spPr>
      </p:pic>
      <p:pic>
        <p:nvPicPr>
          <p:cNvPr id="7" name="Picture 6">
            <a:extLst>
              <a:ext uri="{FF2B5EF4-FFF2-40B4-BE49-F238E27FC236}">
                <a16:creationId xmlns:a16="http://schemas.microsoft.com/office/drawing/2014/main" id="{0E014D64-CA29-0A4A-9552-E2B05D690B9A}"/>
              </a:ext>
            </a:extLst>
          </p:cNvPr>
          <p:cNvPicPr>
            <a:picLocks noChangeAspect="1"/>
          </p:cNvPicPr>
          <p:nvPr/>
        </p:nvPicPr>
        <p:blipFill>
          <a:blip r:embed="rId5"/>
          <a:stretch>
            <a:fillRect/>
          </a:stretch>
        </p:blipFill>
        <p:spPr>
          <a:xfrm>
            <a:off x="1833999" y="6264688"/>
            <a:ext cx="593312" cy="593312"/>
          </a:xfrm>
          <a:prstGeom prst="rect">
            <a:avLst/>
          </a:prstGeom>
        </p:spPr>
      </p:pic>
      <p:pic>
        <p:nvPicPr>
          <p:cNvPr id="8" name="Picture 7">
            <a:extLst>
              <a:ext uri="{FF2B5EF4-FFF2-40B4-BE49-F238E27FC236}">
                <a16:creationId xmlns:a16="http://schemas.microsoft.com/office/drawing/2014/main" id="{C2B5F860-2DD8-1145-8FB4-6108DACC3743}"/>
              </a:ext>
            </a:extLst>
          </p:cNvPr>
          <p:cNvPicPr>
            <a:picLocks noChangeAspect="1"/>
          </p:cNvPicPr>
          <p:nvPr/>
        </p:nvPicPr>
        <p:blipFill>
          <a:blip r:embed="rId6"/>
          <a:stretch>
            <a:fillRect/>
          </a:stretch>
        </p:blipFill>
        <p:spPr>
          <a:xfrm>
            <a:off x="2407462" y="6381117"/>
            <a:ext cx="465585" cy="465585"/>
          </a:xfrm>
          <a:prstGeom prst="rect">
            <a:avLst/>
          </a:prstGeom>
        </p:spPr>
      </p:pic>
      <p:pic>
        <p:nvPicPr>
          <p:cNvPr id="9" name="Picture 8">
            <a:extLst>
              <a:ext uri="{FF2B5EF4-FFF2-40B4-BE49-F238E27FC236}">
                <a16:creationId xmlns:a16="http://schemas.microsoft.com/office/drawing/2014/main" id="{EABF170C-794A-D543-ABD7-8B4ECD84B4AC}"/>
              </a:ext>
            </a:extLst>
          </p:cNvPr>
          <p:cNvPicPr>
            <a:picLocks noChangeAspect="1"/>
          </p:cNvPicPr>
          <p:nvPr/>
        </p:nvPicPr>
        <p:blipFill>
          <a:blip r:embed="rId7"/>
          <a:stretch>
            <a:fillRect/>
          </a:stretch>
        </p:blipFill>
        <p:spPr>
          <a:xfrm>
            <a:off x="2978103" y="6173200"/>
            <a:ext cx="738188" cy="738188"/>
          </a:xfrm>
          <a:prstGeom prst="rect">
            <a:avLst/>
          </a:prstGeom>
        </p:spPr>
      </p:pic>
      <p:pic>
        <p:nvPicPr>
          <p:cNvPr id="10" name="Picture 9">
            <a:extLst>
              <a:ext uri="{FF2B5EF4-FFF2-40B4-BE49-F238E27FC236}">
                <a16:creationId xmlns:a16="http://schemas.microsoft.com/office/drawing/2014/main" id="{D42F458D-0FA2-434C-B1E6-F1D71352BAC3}"/>
              </a:ext>
            </a:extLst>
          </p:cNvPr>
          <p:cNvPicPr>
            <a:picLocks noChangeAspect="1"/>
          </p:cNvPicPr>
          <p:nvPr/>
        </p:nvPicPr>
        <p:blipFill>
          <a:blip r:embed="rId8"/>
          <a:stretch>
            <a:fillRect/>
          </a:stretch>
        </p:blipFill>
        <p:spPr>
          <a:xfrm>
            <a:off x="3716291" y="6241610"/>
            <a:ext cx="654452" cy="654452"/>
          </a:xfrm>
          <a:prstGeom prst="rect">
            <a:avLst/>
          </a:prstGeom>
        </p:spPr>
      </p:pic>
      <p:pic>
        <p:nvPicPr>
          <p:cNvPr id="11" name="Picture 10">
            <a:extLst>
              <a:ext uri="{FF2B5EF4-FFF2-40B4-BE49-F238E27FC236}">
                <a16:creationId xmlns:a16="http://schemas.microsoft.com/office/drawing/2014/main" id="{57A99572-666E-4243-9204-74579ED33CEB}"/>
              </a:ext>
            </a:extLst>
          </p:cNvPr>
          <p:cNvPicPr>
            <a:picLocks noChangeAspect="1"/>
          </p:cNvPicPr>
          <p:nvPr/>
        </p:nvPicPr>
        <p:blipFill>
          <a:blip r:embed="rId9"/>
          <a:stretch>
            <a:fillRect/>
          </a:stretch>
        </p:blipFill>
        <p:spPr>
          <a:xfrm>
            <a:off x="4370743" y="6041444"/>
            <a:ext cx="816556" cy="816556"/>
          </a:xfrm>
          <a:prstGeom prst="rect">
            <a:avLst/>
          </a:prstGeom>
        </p:spPr>
      </p:pic>
      <p:pic>
        <p:nvPicPr>
          <p:cNvPr id="12" name="Picture 11">
            <a:extLst>
              <a:ext uri="{FF2B5EF4-FFF2-40B4-BE49-F238E27FC236}">
                <a16:creationId xmlns:a16="http://schemas.microsoft.com/office/drawing/2014/main" id="{824670FE-698A-7B4C-A776-56F235B915FB}"/>
              </a:ext>
            </a:extLst>
          </p:cNvPr>
          <p:cNvPicPr>
            <a:picLocks noChangeAspect="1"/>
          </p:cNvPicPr>
          <p:nvPr/>
        </p:nvPicPr>
        <p:blipFill>
          <a:blip r:embed="rId10"/>
          <a:stretch>
            <a:fillRect/>
          </a:stretch>
        </p:blipFill>
        <p:spPr>
          <a:xfrm>
            <a:off x="5266328" y="6187210"/>
            <a:ext cx="605606" cy="605606"/>
          </a:xfrm>
          <a:prstGeom prst="rect">
            <a:avLst/>
          </a:prstGeom>
        </p:spPr>
      </p:pic>
      <p:pic>
        <p:nvPicPr>
          <p:cNvPr id="13" name="Picture 12">
            <a:extLst>
              <a:ext uri="{FF2B5EF4-FFF2-40B4-BE49-F238E27FC236}">
                <a16:creationId xmlns:a16="http://schemas.microsoft.com/office/drawing/2014/main" id="{D258F8F1-5642-D74D-8D94-4116D6D14CAE}"/>
              </a:ext>
            </a:extLst>
          </p:cNvPr>
          <p:cNvPicPr>
            <a:picLocks noChangeAspect="1"/>
          </p:cNvPicPr>
          <p:nvPr/>
        </p:nvPicPr>
        <p:blipFill>
          <a:blip r:embed="rId11"/>
          <a:stretch>
            <a:fillRect/>
          </a:stretch>
        </p:blipFill>
        <p:spPr>
          <a:xfrm>
            <a:off x="5927901" y="6187210"/>
            <a:ext cx="841474" cy="605606"/>
          </a:xfrm>
          <a:prstGeom prst="rect">
            <a:avLst/>
          </a:prstGeom>
        </p:spPr>
      </p:pic>
      <p:pic>
        <p:nvPicPr>
          <p:cNvPr id="14" name="Picture 13">
            <a:extLst>
              <a:ext uri="{FF2B5EF4-FFF2-40B4-BE49-F238E27FC236}">
                <a16:creationId xmlns:a16="http://schemas.microsoft.com/office/drawing/2014/main" id="{2CEE5B7F-2C2D-8E4A-BA77-BFB9F99142B0}"/>
              </a:ext>
            </a:extLst>
          </p:cNvPr>
          <p:cNvPicPr>
            <a:picLocks noChangeAspect="1"/>
          </p:cNvPicPr>
          <p:nvPr/>
        </p:nvPicPr>
        <p:blipFill>
          <a:blip r:embed="rId12"/>
          <a:stretch>
            <a:fillRect/>
          </a:stretch>
        </p:blipFill>
        <p:spPr>
          <a:xfrm>
            <a:off x="6905739" y="5976260"/>
            <a:ext cx="816556" cy="816556"/>
          </a:xfrm>
          <a:prstGeom prst="rect">
            <a:avLst/>
          </a:prstGeom>
        </p:spPr>
      </p:pic>
      <p:pic>
        <p:nvPicPr>
          <p:cNvPr id="15" name="Picture 14">
            <a:extLst>
              <a:ext uri="{FF2B5EF4-FFF2-40B4-BE49-F238E27FC236}">
                <a16:creationId xmlns:a16="http://schemas.microsoft.com/office/drawing/2014/main" id="{D4FBDA98-4131-E34B-9400-FBF3434EE95B}"/>
              </a:ext>
            </a:extLst>
          </p:cNvPr>
          <p:cNvPicPr>
            <a:picLocks noChangeAspect="1"/>
          </p:cNvPicPr>
          <p:nvPr/>
        </p:nvPicPr>
        <p:blipFill>
          <a:blip r:embed="rId13"/>
          <a:stretch>
            <a:fillRect/>
          </a:stretch>
        </p:blipFill>
        <p:spPr>
          <a:xfrm>
            <a:off x="7801509" y="6187210"/>
            <a:ext cx="816556" cy="544371"/>
          </a:xfrm>
          <a:prstGeom prst="rect">
            <a:avLst/>
          </a:prstGeom>
        </p:spPr>
      </p:pic>
      <p:pic>
        <p:nvPicPr>
          <p:cNvPr id="16" name="Picture 15">
            <a:extLst>
              <a:ext uri="{FF2B5EF4-FFF2-40B4-BE49-F238E27FC236}">
                <a16:creationId xmlns:a16="http://schemas.microsoft.com/office/drawing/2014/main" id="{042DAB34-7302-6945-8148-F379031F441F}"/>
              </a:ext>
            </a:extLst>
          </p:cNvPr>
          <p:cNvPicPr>
            <a:picLocks noChangeAspect="1"/>
          </p:cNvPicPr>
          <p:nvPr/>
        </p:nvPicPr>
        <p:blipFill>
          <a:blip r:embed="rId14"/>
          <a:stretch>
            <a:fillRect/>
          </a:stretch>
        </p:blipFill>
        <p:spPr>
          <a:xfrm>
            <a:off x="8637115" y="5972283"/>
            <a:ext cx="872197" cy="872197"/>
          </a:xfrm>
          <a:prstGeom prst="rect">
            <a:avLst/>
          </a:prstGeom>
        </p:spPr>
      </p:pic>
      <p:pic>
        <p:nvPicPr>
          <p:cNvPr id="17" name="Picture 16">
            <a:extLst>
              <a:ext uri="{FF2B5EF4-FFF2-40B4-BE49-F238E27FC236}">
                <a16:creationId xmlns:a16="http://schemas.microsoft.com/office/drawing/2014/main" id="{EA43E9B7-9C3A-FA4E-92BA-1B58F5719613}"/>
              </a:ext>
            </a:extLst>
          </p:cNvPr>
          <p:cNvPicPr>
            <a:picLocks noChangeAspect="1"/>
          </p:cNvPicPr>
          <p:nvPr/>
        </p:nvPicPr>
        <p:blipFill>
          <a:blip r:embed="rId15"/>
          <a:stretch>
            <a:fillRect/>
          </a:stretch>
        </p:blipFill>
        <p:spPr>
          <a:xfrm>
            <a:off x="9509312" y="6175993"/>
            <a:ext cx="942059" cy="628039"/>
          </a:xfrm>
          <a:prstGeom prst="rect">
            <a:avLst/>
          </a:prstGeom>
        </p:spPr>
      </p:pic>
      <p:pic>
        <p:nvPicPr>
          <p:cNvPr id="18" name="Picture 17">
            <a:extLst>
              <a:ext uri="{FF2B5EF4-FFF2-40B4-BE49-F238E27FC236}">
                <a16:creationId xmlns:a16="http://schemas.microsoft.com/office/drawing/2014/main" id="{0FD441DF-9A0F-AC49-B04B-5539E6E21324}"/>
              </a:ext>
            </a:extLst>
          </p:cNvPr>
          <p:cNvPicPr>
            <a:picLocks noChangeAspect="1"/>
          </p:cNvPicPr>
          <p:nvPr/>
        </p:nvPicPr>
        <p:blipFill>
          <a:blip r:embed="rId16"/>
          <a:stretch>
            <a:fillRect/>
          </a:stretch>
        </p:blipFill>
        <p:spPr>
          <a:xfrm>
            <a:off x="10343409" y="6164777"/>
            <a:ext cx="888608" cy="628039"/>
          </a:xfrm>
          <a:prstGeom prst="rect">
            <a:avLst/>
          </a:prstGeom>
        </p:spPr>
      </p:pic>
      <p:pic>
        <p:nvPicPr>
          <p:cNvPr id="20" name="Picture 19">
            <a:extLst>
              <a:ext uri="{FF2B5EF4-FFF2-40B4-BE49-F238E27FC236}">
                <a16:creationId xmlns:a16="http://schemas.microsoft.com/office/drawing/2014/main" id="{FAF977FF-C9D8-3F4B-BB62-7DF2D985D59D}"/>
              </a:ext>
            </a:extLst>
          </p:cNvPr>
          <p:cNvPicPr>
            <a:picLocks noChangeAspect="1"/>
          </p:cNvPicPr>
          <p:nvPr/>
        </p:nvPicPr>
        <p:blipFill>
          <a:blip r:embed="rId17"/>
          <a:stretch>
            <a:fillRect/>
          </a:stretch>
        </p:blipFill>
        <p:spPr>
          <a:xfrm>
            <a:off x="11377052" y="6208353"/>
            <a:ext cx="595679" cy="595679"/>
          </a:xfrm>
          <a:prstGeom prst="rect">
            <a:avLst/>
          </a:prstGeom>
        </p:spPr>
      </p:pic>
    </p:spTree>
    <p:extLst>
      <p:ext uri="{BB962C8B-B14F-4D97-AF65-F5344CB8AC3E}">
        <p14:creationId xmlns:p14="http://schemas.microsoft.com/office/powerpoint/2010/main" val="842233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8C66B-546D-3043-AC6F-CD1D7CDC6511}"/>
              </a:ext>
            </a:extLst>
          </p:cNvPr>
          <p:cNvSpPr>
            <a:spLocks noGrp="1"/>
          </p:cNvSpPr>
          <p:nvPr>
            <p:ph type="title"/>
          </p:nvPr>
        </p:nvSpPr>
        <p:spPr/>
        <p:txBody>
          <a:bodyPr/>
          <a:lstStyle/>
          <a:p>
            <a:r>
              <a:rPr lang="en-US" dirty="0"/>
              <a:t>About our journey</a:t>
            </a:r>
          </a:p>
        </p:txBody>
      </p:sp>
      <p:sp>
        <p:nvSpPr>
          <p:cNvPr id="3" name="Content Placeholder 2">
            <a:extLst>
              <a:ext uri="{FF2B5EF4-FFF2-40B4-BE49-F238E27FC236}">
                <a16:creationId xmlns:a16="http://schemas.microsoft.com/office/drawing/2014/main" id="{B3294477-84B2-064A-B2A0-E29D51A7AB10}"/>
              </a:ext>
            </a:extLst>
          </p:cNvPr>
          <p:cNvSpPr>
            <a:spLocks noGrp="1"/>
          </p:cNvSpPr>
          <p:nvPr>
            <p:ph idx="1"/>
          </p:nvPr>
        </p:nvSpPr>
        <p:spPr/>
        <p:txBody>
          <a:bodyPr>
            <a:normAutofit fontScale="92500" lnSpcReduction="10000"/>
          </a:bodyPr>
          <a:lstStyle/>
          <a:p>
            <a:r>
              <a:rPr lang="en-US" dirty="0"/>
              <a:t>We are exploring the </a:t>
            </a:r>
            <a:r>
              <a:rPr lang="en-US" u="sng" dirty="0"/>
              <a:t>relationship between attendance &amp; ticket price</a:t>
            </a:r>
            <a:r>
              <a:rPr lang="en-US" dirty="0"/>
              <a:t> in four US major sports leagues &amp; the </a:t>
            </a:r>
            <a:r>
              <a:rPr lang="en-US" u="sng" dirty="0"/>
              <a:t>relationship between attendance and home wins</a:t>
            </a:r>
            <a:r>
              <a:rPr lang="en-US" dirty="0"/>
              <a:t> in five major leagues including NCAA football. </a:t>
            </a:r>
          </a:p>
          <a:p>
            <a:endParaRPr lang="en-US" dirty="0"/>
          </a:p>
          <a:p>
            <a:r>
              <a:rPr lang="en-US" dirty="0"/>
              <a:t> A more specific goal of our project is to find how the relationship between attendance and ticket price changes </a:t>
            </a:r>
            <a:r>
              <a:rPr lang="en-US" b="1" dirty="0"/>
              <a:t>before &amp; after the 2009 financial crisis</a:t>
            </a:r>
            <a:r>
              <a:rPr lang="en-US" dirty="0"/>
              <a:t>.</a:t>
            </a:r>
          </a:p>
          <a:p>
            <a:endParaRPr lang="en-US" dirty="0"/>
          </a:p>
          <a:p>
            <a:r>
              <a:rPr lang="en-US" dirty="0"/>
              <a:t>Tidying messy data was more than halfway done for us. We believe the codes we’ve learned during the class such as </a:t>
            </a:r>
            <a:r>
              <a:rPr lang="en-US" i="1" dirty="0">
                <a:solidFill>
                  <a:srgbClr val="FF0000"/>
                </a:solidFill>
              </a:rPr>
              <a:t>mutate, </a:t>
            </a:r>
            <a:r>
              <a:rPr lang="en-US" i="1" dirty="0" err="1">
                <a:solidFill>
                  <a:srgbClr val="FF0000"/>
                </a:solidFill>
              </a:rPr>
              <a:t>group_by</a:t>
            </a:r>
            <a:r>
              <a:rPr lang="en-US" i="1" dirty="0">
                <a:solidFill>
                  <a:srgbClr val="FF0000"/>
                </a:solidFill>
              </a:rPr>
              <a:t>, summarize, </a:t>
            </a:r>
            <a:r>
              <a:rPr lang="en-US" i="1" dirty="0" err="1">
                <a:solidFill>
                  <a:srgbClr val="FF0000"/>
                </a:solidFill>
              </a:rPr>
              <a:t>ggplot</a:t>
            </a:r>
            <a:r>
              <a:rPr lang="en-US" i="1" dirty="0">
                <a:solidFill>
                  <a:srgbClr val="FF0000"/>
                </a:solidFill>
              </a:rPr>
              <a:t> and much more</a:t>
            </a:r>
            <a:r>
              <a:rPr lang="en-US" dirty="0"/>
              <a:t> keep our project going smoothly.</a:t>
            </a:r>
          </a:p>
        </p:txBody>
      </p:sp>
    </p:spTree>
    <p:extLst>
      <p:ext uri="{BB962C8B-B14F-4D97-AF65-F5344CB8AC3E}">
        <p14:creationId xmlns:p14="http://schemas.microsoft.com/office/powerpoint/2010/main" val="1645039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8C66B-546D-3043-AC6F-CD1D7CDC6511}"/>
              </a:ext>
            </a:extLst>
          </p:cNvPr>
          <p:cNvSpPr>
            <a:spLocks noGrp="1"/>
          </p:cNvSpPr>
          <p:nvPr>
            <p:ph type="title"/>
          </p:nvPr>
        </p:nvSpPr>
        <p:spPr>
          <a:xfrm>
            <a:off x="838199" y="640080"/>
            <a:ext cx="8441268" cy="833120"/>
          </a:xfrm>
        </p:spPr>
        <p:txBody>
          <a:bodyPr anchor="b">
            <a:noAutofit/>
          </a:bodyPr>
          <a:lstStyle/>
          <a:p>
            <a:r>
              <a:rPr lang="en-US" sz="4000" dirty="0"/>
              <a:t>Challenges along the way: tidy, tidy, tidy</a:t>
            </a:r>
          </a:p>
        </p:txBody>
      </p:sp>
      <p:sp>
        <p:nvSpPr>
          <p:cNvPr id="3" name="Content Placeholder 2">
            <a:extLst>
              <a:ext uri="{FF2B5EF4-FFF2-40B4-BE49-F238E27FC236}">
                <a16:creationId xmlns:a16="http://schemas.microsoft.com/office/drawing/2014/main" id="{B3294477-84B2-064A-B2A0-E29D51A7AB10}"/>
              </a:ext>
            </a:extLst>
          </p:cNvPr>
          <p:cNvSpPr>
            <a:spLocks noGrp="1"/>
          </p:cNvSpPr>
          <p:nvPr>
            <p:ph idx="1"/>
          </p:nvPr>
        </p:nvSpPr>
        <p:spPr>
          <a:xfrm>
            <a:off x="838199" y="1967992"/>
            <a:ext cx="3005667" cy="4249928"/>
          </a:xfrm>
        </p:spPr>
        <p:txBody>
          <a:bodyPr>
            <a:normAutofit lnSpcReduction="10000"/>
          </a:bodyPr>
          <a:lstStyle/>
          <a:p>
            <a:pPr marL="0" indent="0">
              <a:buNone/>
            </a:pPr>
            <a:r>
              <a:rPr lang="en-US" dirty="0"/>
              <a:t>We got stuck from the beginning because </a:t>
            </a:r>
          </a:p>
          <a:p>
            <a:pPr marL="0" indent="0">
              <a:buNone/>
            </a:pPr>
            <a:endParaRPr lang="en-US" dirty="0"/>
          </a:p>
          <a:p>
            <a:pPr marL="0" indent="0">
              <a:buNone/>
            </a:pPr>
            <a:r>
              <a:rPr lang="en-US" dirty="0"/>
              <a:t>We had no idea how to combine five tabs into one.</a:t>
            </a:r>
          </a:p>
          <a:p>
            <a:pPr marL="0" indent="0">
              <a:buNone/>
            </a:pPr>
            <a:endParaRPr lang="en-US" dirty="0"/>
          </a:p>
          <a:p>
            <a:pPr marL="0" indent="0">
              <a:buNone/>
            </a:pPr>
            <a:r>
              <a:rPr lang="en-US" dirty="0"/>
              <a:t>Is there </a:t>
            </a:r>
            <a:r>
              <a:rPr lang="en-US" dirty="0" err="1">
                <a:latin typeface="Courier New" panose="02070309020205020404" pitchFamily="49" charset="0"/>
                <a:cs typeface="Courier New" panose="02070309020205020404" pitchFamily="49" charset="0"/>
              </a:rPr>
              <a:t>bind_tabs</a:t>
            </a:r>
            <a:r>
              <a:rPr lang="en-US" dirty="0">
                <a:latin typeface="Courier New" panose="02070309020205020404" pitchFamily="49" charset="0"/>
                <a:cs typeface="Courier New" panose="02070309020205020404" pitchFamily="49" charset="0"/>
              </a:rPr>
              <a:t>()? </a:t>
            </a:r>
            <a:endParaRPr lang="en-US" dirty="0"/>
          </a:p>
          <a:p>
            <a:pPr marL="0" indent="0">
              <a:buNone/>
            </a:pPr>
            <a:endParaRPr lang="en-US" sz="2400" dirty="0"/>
          </a:p>
          <a:p>
            <a:pPr marL="0" indent="0">
              <a:buNone/>
            </a:pPr>
            <a:endParaRPr lang="en-US" sz="2400" dirty="0"/>
          </a:p>
          <a:p>
            <a:pPr marL="0" indent="0">
              <a:buNone/>
            </a:pPr>
            <a:endParaRPr lang="en-US" sz="1800" dirty="0"/>
          </a:p>
          <a:p>
            <a:endParaRPr lang="en-US" sz="1800" dirty="0"/>
          </a:p>
        </p:txBody>
      </p:sp>
      <p:pic>
        <p:nvPicPr>
          <p:cNvPr id="7" name="Picture 6">
            <a:extLst>
              <a:ext uri="{FF2B5EF4-FFF2-40B4-BE49-F238E27FC236}">
                <a16:creationId xmlns:a16="http://schemas.microsoft.com/office/drawing/2014/main" id="{BB55BDEA-BEB5-9746-AA63-5F0F41F574F8}"/>
              </a:ext>
            </a:extLst>
          </p:cNvPr>
          <p:cNvPicPr>
            <a:picLocks noChangeAspect="1"/>
          </p:cNvPicPr>
          <p:nvPr/>
        </p:nvPicPr>
        <p:blipFill>
          <a:blip r:embed="rId2"/>
          <a:stretch>
            <a:fillRect/>
          </a:stretch>
        </p:blipFill>
        <p:spPr>
          <a:xfrm>
            <a:off x="4276344" y="2948114"/>
            <a:ext cx="7251192" cy="1232701"/>
          </a:xfrm>
          <a:prstGeom prst="rect">
            <a:avLst/>
          </a:prstGeom>
        </p:spPr>
      </p:pic>
      <p:sp>
        <p:nvSpPr>
          <p:cNvPr id="8" name="Rectangle 7">
            <a:extLst>
              <a:ext uri="{FF2B5EF4-FFF2-40B4-BE49-F238E27FC236}">
                <a16:creationId xmlns:a16="http://schemas.microsoft.com/office/drawing/2014/main" id="{DCA4178D-75B4-A443-9523-F69A4DE60A22}"/>
              </a:ext>
            </a:extLst>
          </p:cNvPr>
          <p:cNvSpPr/>
          <p:nvPr/>
        </p:nvSpPr>
        <p:spPr>
          <a:xfrm>
            <a:off x="4248912" y="3448586"/>
            <a:ext cx="6493256" cy="446078"/>
          </a:xfrm>
          <a:prstGeom prst="rect">
            <a:avLst/>
          </a:prstGeom>
          <a:noFill/>
          <a:ln w="82550">
            <a:solidFill>
              <a:srgbClr val="C00000">
                <a:alpha val="95000"/>
              </a:srgb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015655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8C66B-546D-3043-AC6F-CD1D7CDC6511}"/>
              </a:ext>
            </a:extLst>
          </p:cNvPr>
          <p:cNvSpPr>
            <a:spLocks noGrp="1"/>
          </p:cNvSpPr>
          <p:nvPr>
            <p:ph type="title"/>
          </p:nvPr>
        </p:nvSpPr>
        <p:spPr>
          <a:xfrm>
            <a:off x="838199" y="544544"/>
            <a:ext cx="8322734" cy="876808"/>
          </a:xfrm>
        </p:spPr>
        <p:txBody>
          <a:bodyPr anchor="b">
            <a:noAutofit/>
          </a:bodyPr>
          <a:lstStyle/>
          <a:p>
            <a:r>
              <a:rPr lang="en-US" sz="4000" dirty="0"/>
              <a:t>Challenges along the way: tidy, tidy, tidy</a:t>
            </a:r>
          </a:p>
        </p:txBody>
      </p:sp>
      <p:sp>
        <p:nvSpPr>
          <p:cNvPr id="3" name="Content Placeholder 2">
            <a:extLst>
              <a:ext uri="{FF2B5EF4-FFF2-40B4-BE49-F238E27FC236}">
                <a16:creationId xmlns:a16="http://schemas.microsoft.com/office/drawing/2014/main" id="{B3294477-84B2-064A-B2A0-E29D51A7AB10}"/>
              </a:ext>
            </a:extLst>
          </p:cNvPr>
          <p:cNvSpPr>
            <a:spLocks noGrp="1"/>
          </p:cNvSpPr>
          <p:nvPr>
            <p:ph idx="1"/>
          </p:nvPr>
        </p:nvSpPr>
        <p:spPr>
          <a:xfrm>
            <a:off x="838199" y="1967991"/>
            <a:ext cx="3169411" cy="4551341"/>
          </a:xfrm>
        </p:spPr>
        <p:txBody>
          <a:bodyPr>
            <a:normAutofit fontScale="70000" lnSpcReduction="20000"/>
          </a:bodyPr>
          <a:lstStyle/>
          <a:p>
            <a:pPr marL="0" indent="0">
              <a:lnSpc>
                <a:spcPct val="120000"/>
              </a:lnSpc>
              <a:buNone/>
            </a:pPr>
            <a:r>
              <a:rPr lang="en-US" sz="3600" dirty="0"/>
              <a:t>No, There is not anything like </a:t>
            </a:r>
            <a:r>
              <a:rPr lang="en-US" sz="3600" dirty="0" err="1"/>
              <a:t>bind_tabs</a:t>
            </a:r>
            <a:r>
              <a:rPr lang="en-US" sz="3600" dirty="0"/>
              <a:t>…</a:t>
            </a:r>
          </a:p>
          <a:p>
            <a:pPr marL="0" indent="0">
              <a:lnSpc>
                <a:spcPct val="120000"/>
              </a:lnSpc>
              <a:buNone/>
            </a:pPr>
            <a:endParaRPr lang="en-US" sz="3600" dirty="0"/>
          </a:p>
          <a:p>
            <a:pPr marL="0" indent="0">
              <a:lnSpc>
                <a:spcPct val="120000"/>
              </a:lnSpc>
              <a:buNone/>
            </a:pPr>
            <a:r>
              <a:rPr lang="en-US" sz="3600" dirty="0"/>
              <a:t>We had another problem that some of the columns in each tab are inconsistent.</a:t>
            </a:r>
          </a:p>
          <a:p>
            <a:pPr marL="0" indent="0">
              <a:buNone/>
            </a:pPr>
            <a:endParaRPr lang="en-US" sz="3600" dirty="0"/>
          </a:p>
          <a:p>
            <a:pPr marL="0" indent="0">
              <a:buNone/>
            </a:pPr>
            <a:r>
              <a:rPr lang="en-US" sz="3600" dirty="0"/>
              <a:t>We sent a S.O.S. to Joe. </a:t>
            </a:r>
          </a:p>
          <a:p>
            <a:pPr marL="0" indent="0">
              <a:buNone/>
            </a:pPr>
            <a:endParaRPr lang="en-US" sz="3600" dirty="0"/>
          </a:p>
          <a:p>
            <a:pPr marL="0" indent="0">
              <a:buNone/>
            </a:pPr>
            <a:endParaRPr lang="en-US" sz="1800" dirty="0"/>
          </a:p>
          <a:p>
            <a:endParaRPr lang="en-US" sz="1800" dirty="0"/>
          </a:p>
        </p:txBody>
      </p:sp>
      <p:pic>
        <p:nvPicPr>
          <p:cNvPr id="5" name="Picture 4">
            <a:extLst>
              <a:ext uri="{FF2B5EF4-FFF2-40B4-BE49-F238E27FC236}">
                <a16:creationId xmlns:a16="http://schemas.microsoft.com/office/drawing/2014/main" id="{20503AAE-B169-5E4F-B622-DD13377D8C07}"/>
              </a:ext>
            </a:extLst>
          </p:cNvPr>
          <p:cNvPicPr>
            <a:picLocks noChangeAspect="1"/>
          </p:cNvPicPr>
          <p:nvPr/>
        </p:nvPicPr>
        <p:blipFill>
          <a:blip r:embed="rId2"/>
          <a:stretch>
            <a:fillRect/>
          </a:stretch>
        </p:blipFill>
        <p:spPr>
          <a:xfrm>
            <a:off x="4690532" y="1984925"/>
            <a:ext cx="5164667" cy="876808"/>
          </a:xfrm>
          <a:prstGeom prst="rect">
            <a:avLst/>
          </a:prstGeom>
        </p:spPr>
      </p:pic>
      <p:pic>
        <p:nvPicPr>
          <p:cNvPr id="9" name="Picture 8">
            <a:extLst>
              <a:ext uri="{FF2B5EF4-FFF2-40B4-BE49-F238E27FC236}">
                <a16:creationId xmlns:a16="http://schemas.microsoft.com/office/drawing/2014/main" id="{EEBF4946-9B47-9B48-B8C0-B950E3BB656E}"/>
              </a:ext>
            </a:extLst>
          </p:cNvPr>
          <p:cNvPicPr>
            <a:picLocks noChangeAspect="1"/>
          </p:cNvPicPr>
          <p:nvPr/>
        </p:nvPicPr>
        <p:blipFill>
          <a:blip r:embed="rId2"/>
          <a:stretch>
            <a:fillRect/>
          </a:stretch>
        </p:blipFill>
        <p:spPr>
          <a:xfrm>
            <a:off x="4690532" y="1967992"/>
            <a:ext cx="5164667" cy="876808"/>
          </a:xfrm>
          <a:prstGeom prst="rect">
            <a:avLst/>
          </a:prstGeom>
        </p:spPr>
      </p:pic>
      <p:pic>
        <p:nvPicPr>
          <p:cNvPr id="10" name="Picture 9">
            <a:extLst>
              <a:ext uri="{FF2B5EF4-FFF2-40B4-BE49-F238E27FC236}">
                <a16:creationId xmlns:a16="http://schemas.microsoft.com/office/drawing/2014/main" id="{0D738E57-18EF-CE46-8276-574ABF857CB3}"/>
              </a:ext>
            </a:extLst>
          </p:cNvPr>
          <p:cNvPicPr>
            <a:picLocks noChangeAspect="1"/>
          </p:cNvPicPr>
          <p:nvPr/>
        </p:nvPicPr>
        <p:blipFill>
          <a:blip r:embed="rId2"/>
          <a:stretch>
            <a:fillRect/>
          </a:stretch>
        </p:blipFill>
        <p:spPr>
          <a:xfrm>
            <a:off x="5168896" y="2440262"/>
            <a:ext cx="5164667" cy="876808"/>
          </a:xfrm>
          <a:prstGeom prst="rect">
            <a:avLst/>
          </a:prstGeom>
        </p:spPr>
      </p:pic>
      <p:pic>
        <p:nvPicPr>
          <p:cNvPr id="13" name="Picture 12">
            <a:extLst>
              <a:ext uri="{FF2B5EF4-FFF2-40B4-BE49-F238E27FC236}">
                <a16:creationId xmlns:a16="http://schemas.microsoft.com/office/drawing/2014/main" id="{F11F8433-654B-5E49-B9A5-BF6A145916F6}"/>
              </a:ext>
            </a:extLst>
          </p:cNvPr>
          <p:cNvPicPr>
            <a:picLocks noChangeAspect="1"/>
          </p:cNvPicPr>
          <p:nvPr/>
        </p:nvPicPr>
        <p:blipFill>
          <a:blip r:embed="rId3"/>
          <a:stretch>
            <a:fillRect/>
          </a:stretch>
        </p:blipFill>
        <p:spPr>
          <a:xfrm>
            <a:off x="4538129" y="3767019"/>
            <a:ext cx="6426200" cy="1104900"/>
          </a:xfrm>
          <a:prstGeom prst="rect">
            <a:avLst/>
          </a:prstGeom>
        </p:spPr>
      </p:pic>
      <p:pic>
        <p:nvPicPr>
          <p:cNvPr id="19" name="Picture 18">
            <a:extLst>
              <a:ext uri="{FF2B5EF4-FFF2-40B4-BE49-F238E27FC236}">
                <a16:creationId xmlns:a16="http://schemas.microsoft.com/office/drawing/2014/main" id="{EB44C6BF-C9B0-7A4D-B72B-3EC4304BE038}"/>
              </a:ext>
            </a:extLst>
          </p:cNvPr>
          <p:cNvPicPr>
            <a:picLocks noChangeAspect="1"/>
          </p:cNvPicPr>
          <p:nvPr/>
        </p:nvPicPr>
        <p:blipFill>
          <a:blip r:embed="rId4"/>
          <a:stretch>
            <a:fillRect/>
          </a:stretch>
        </p:blipFill>
        <p:spPr>
          <a:xfrm>
            <a:off x="4538129" y="5176396"/>
            <a:ext cx="6426200" cy="1104900"/>
          </a:xfrm>
          <a:prstGeom prst="rect">
            <a:avLst/>
          </a:prstGeom>
        </p:spPr>
      </p:pic>
      <p:sp>
        <p:nvSpPr>
          <p:cNvPr id="20" name="Rectangle 19">
            <a:extLst>
              <a:ext uri="{FF2B5EF4-FFF2-40B4-BE49-F238E27FC236}">
                <a16:creationId xmlns:a16="http://schemas.microsoft.com/office/drawing/2014/main" id="{2240DA3A-2341-0044-B05D-0FEF533CE1B3}"/>
              </a:ext>
            </a:extLst>
          </p:cNvPr>
          <p:cNvSpPr/>
          <p:nvPr/>
        </p:nvSpPr>
        <p:spPr>
          <a:xfrm>
            <a:off x="4485974" y="3994074"/>
            <a:ext cx="6493256" cy="306990"/>
          </a:xfrm>
          <a:prstGeom prst="rect">
            <a:avLst/>
          </a:prstGeom>
          <a:noFill/>
          <a:ln w="82550">
            <a:solidFill>
              <a:srgbClr val="C00000">
                <a:alpha val="95000"/>
              </a:srgb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3A502871-3C24-124B-B8AB-063E19056702}"/>
              </a:ext>
            </a:extLst>
          </p:cNvPr>
          <p:cNvSpPr/>
          <p:nvPr/>
        </p:nvSpPr>
        <p:spPr>
          <a:xfrm>
            <a:off x="4502910" y="5585806"/>
            <a:ext cx="6493256" cy="306990"/>
          </a:xfrm>
          <a:prstGeom prst="rect">
            <a:avLst/>
          </a:prstGeom>
          <a:noFill/>
          <a:ln w="82550">
            <a:solidFill>
              <a:srgbClr val="C00000">
                <a:alpha val="95000"/>
              </a:srgb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931961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8C66B-546D-3043-AC6F-CD1D7CDC6511}"/>
              </a:ext>
            </a:extLst>
          </p:cNvPr>
          <p:cNvSpPr>
            <a:spLocks noGrp="1"/>
          </p:cNvSpPr>
          <p:nvPr>
            <p:ph type="title"/>
          </p:nvPr>
        </p:nvSpPr>
        <p:spPr>
          <a:xfrm>
            <a:off x="838199" y="517248"/>
            <a:ext cx="9970828" cy="876808"/>
          </a:xfrm>
        </p:spPr>
        <p:txBody>
          <a:bodyPr anchor="b">
            <a:noAutofit/>
          </a:bodyPr>
          <a:lstStyle/>
          <a:p>
            <a:r>
              <a:rPr lang="en-US" sz="4000" dirty="0"/>
              <a:t>Challenges along the way: character </a:t>
            </a:r>
            <a:r>
              <a:rPr lang="en-US" sz="4000" dirty="0">
                <a:sym typeface="Wingdings" pitchFamily="2" charset="2"/>
              </a:rPr>
              <a:t></a:t>
            </a:r>
            <a:r>
              <a:rPr lang="en-US" sz="4000" dirty="0"/>
              <a:t> numeric</a:t>
            </a:r>
          </a:p>
        </p:txBody>
      </p:sp>
      <p:sp>
        <p:nvSpPr>
          <p:cNvPr id="3" name="Content Placeholder 2">
            <a:extLst>
              <a:ext uri="{FF2B5EF4-FFF2-40B4-BE49-F238E27FC236}">
                <a16:creationId xmlns:a16="http://schemas.microsoft.com/office/drawing/2014/main" id="{B3294477-84B2-064A-B2A0-E29D51A7AB10}"/>
              </a:ext>
            </a:extLst>
          </p:cNvPr>
          <p:cNvSpPr>
            <a:spLocks noGrp="1"/>
          </p:cNvSpPr>
          <p:nvPr>
            <p:ph idx="1"/>
          </p:nvPr>
        </p:nvSpPr>
        <p:spPr>
          <a:xfrm>
            <a:off x="838199" y="1967991"/>
            <a:ext cx="3169411" cy="4200797"/>
          </a:xfrm>
        </p:spPr>
        <p:txBody>
          <a:bodyPr>
            <a:normAutofit fontScale="70000" lnSpcReduction="20000"/>
          </a:bodyPr>
          <a:lstStyle/>
          <a:p>
            <a:pPr marL="0" indent="0">
              <a:lnSpc>
                <a:spcPct val="120000"/>
              </a:lnSpc>
              <a:buNone/>
            </a:pPr>
            <a:r>
              <a:rPr lang="en-US" sz="3600" dirty="0"/>
              <a:t>Another challenge we faced was the type of observations. </a:t>
            </a:r>
          </a:p>
          <a:p>
            <a:pPr marL="0" indent="0">
              <a:lnSpc>
                <a:spcPct val="120000"/>
              </a:lnSpc>
              <a:buNone/>
            </a:pPr>
            <a:endParaRPr lang="en-US" sz="3600" dirty="0"/>
          </a:p>
          <a:p>
            <a:pPr marL="0" indent="0">
              <a:lnSpc>
                <a:spcPct val="120000"/>
              </a:lnSpc>
              <a:buNone/>
            </a:pPr>
            <a:r>
              <a:rPr lang="en-US" sz="3600" dirty="0"/>
              <a:t>There were many character variables that should have been numeric variables. (e.g. </a:t>
            </a:r>
            <a:r>
              <a:rPr lang="en-US" sz="3600" dirty="0" err="1"/>
              <a:t>attend_avg</a:t>
            </a:r>
            <a:r>
              <a:rPr lang="en-US" sz="3600" dirty="0"/>
              <a:t>, </a:t>
            </a:r>
            <a:r>
              <a:rPr lang="en-US" sz="3600" dirty="0" err="1"/>
              <a:t>ticket_price</a:t>
            </a:r>
            <a:r>
              <a:rPr lang="en-US" sz="3600" dirty="0"/>
              <a:t>)</a:t>
            </a:r>
          </a:p>
          <a:p>
            <a:pPr marL="0" indent="0">
              <a:buNone/>
            </a:pPr>
            <a:endParaRPr lang="en-US" sz="3600" dirty="0"/>
          </a:p>
          <a:p>
            <a:pPr marL="0" indent="0">
              <a:buNone/>
            </a:pPr>
            <a:endParaRPr lang="en-US" sz="1800" dirty="0"/>
          </a:p>
          <a:p>
            <a:endParaRPr lang="en-US" sz="1800" dirty="0"/>
          </a:p>
        </p:txBody>
      </p:sp>
      <p:pic>
        <p:nvPicPr>
          <p:cNvPr id="6" name="Picture 5">
            <a:extLst>
              <a:ext uri="{FF2B5EF4-FFF2-40B4-BE49-F238E27FC236}">
                <a16:creationId xmlns:a16="http://schemas.microsoft.com/office/drawing/2014/main" id="{C50EB93E-47DA-7B40-9523-B6CFA116B1C1}"/>
              </a:ext>
            </a:extLst>
          </p:cNvPr>
          <p:cNvPicPr>
            <a:picLocks noChangeAspect="1"/>
          </p:cNvPicPr>
          <p:nvPr/>
        </p:nvPicPr>
        <p:blipFill>
          <a:blip r:embed="rId2"/>
          <a:stretch>
            <a:fillRect/>
          </a:stretch>
        </p:blipFill>
        <p:spPr>
          <a:xfrm>
            <a:off x="4278729" y="2319867"/>
            <a:ext cx="7722041" cy="3166533"/>
          </a:xfrm>
          <a:prstGeom prst="rect">
            <a:avLst/>
          </a:prstGeom>
        </p:spPr>
      </p:pic>
    </p:spTree>
    <p:extLst>
      <p:ext uri="{BB962C8B-B14F-4D97-AF65-F5344CB8AC3E}">
        <p14:creationId xmlns:p14="http://schemas.microsoft.com/office/powerpoint/2010/main" val="1512664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8C66B-546D-3043-AC6F-CD1D7CDC6511}"/>
              </a:ext>
            </a:extLst>
          </p:cNvPr>
          <p:cNvSpPr>
            <a:spLocks noGrp="1"/>
          </p:cNvSpPr>
          <p:nvPr>
            <p:ph type="title"/>
          </p:nvPr>
        </p:nvSpPr>
        <p:spPr>
          <a:xfrm>
            <a:off x="841247" y="497936"/>
            <a:ext cx="7676219" cy="1344168"/>
          </a:xfrm>
        </p:spPr>
        <p:txBody>
          <a:bodyPr>
            <a:normAutofit/>
          </a:bodyPr>
          <a:lstStyle/>
          <a:p>
            <a:r>
              <a:rPr lang="en-US" dirty="0"/>
              <a:t>Victories &amp; things to celebrate </a:t>
            </a:r>
          </a:p>
        </p:txBody>
      </p:sp>
      <p:sp>
        <p:nvSpPr>
          <p:cNvPr id="3" name="Content Placeholder 2">
            <a:extLst>
              <a:ext uri="{FF2B5EF4-FFF2-40B4-BE49-F238E27FC236}">
                <a16:creationId xmlns:a16="http://schemas.microsoft.com/office/drawing/2014/main" id="{B3294477-84B2-064A-B2A0-E29D51A7AB10}"/>
              </a:ext>
            </a:extLst>
          </p:cNvPr>
          <p:cNvSpPr>
            <a:spLocks noGrp="1"/>
          </p:cNvSpPr>
          <p:nvPr>
            <p:ph idx="1"/>
          </p:nvPr>
        </p:nvSpPr>
        <p:spPr>
          <a:xfrm>
            <a:off x="573795" y="2130939"/>
            <a:ext cx="5003800" cy="3967724"/>
          </a:xfrm>
        </p:spPr>
        <p:txBody>
          <a:bodyPr>
            <a:normAutofit lnSpcReduction="10000"/>
          </a:bodyPr>
          <a:lstStyle/>
          <a:p>
            <a:r>
              <a:rPr lang="en-US" sz="3300" dirty="0"/>
              <a:t>We created new five files and choose common variables we are going to use. Then, we merged using </a:t>
            </a:r>
            <a:r>
              <a:rPr lang="en-US" sz="3300" dirty="0" err="1">
                <a:latin typeface="Courier New" panose="02070309020205020404" pitchFamily="49" charset="0"/>
                <a:cs typeface="Courier New" panose="02070309020205020404" pitchFamily="49" charset="0"/>
              </a:rPr>
              <a:t>bind_rows</a:t>
            </a:r>
            <a:r>
              <a:rPr lang="en-US" sz="3300" dirty="0">
                <a:latin typeface="Courier New" panose="02070309020205020404" pitchFamily="49" charset="0"/>
                <a:cs typeface="Courier New" panose="02070309020205020404" pitchFamily="49" charset="0"/>
              </a:rPr>
              <a:t>.</a:t>
            </a:r>
          </a:p>
          <a:p>
            <a:endParaRPr lang="en-US" sz="3300" dirty="0"/>
          </a:p>
          <a:p>
            <a:r>
              <a:rPr lang="en-US" sz="3300" dirty="0"/>
              <a:t>It took a little while, but it worked well. We finally made it tidy!</a:t>
            </a:r>
          </a:p>
          <a:p>
            <a:endParaRPr lang="en-US" sz="2400" dirty="0"/>
          </a:p>
          <a:p>
            <a:endParaRPr lang="en-US" sz="2400" dirty="0"/>
          </a:p>
        </p:txBody>
      </p:sp>
      <p:pic>
        <p:nvPicPr>
          <p:cNvPr id="6" name="Picture 5">
            <a:extLst>
              <a:ext uri="{FF2B5EF4-FFF2-40B4-BE49-F238E27FC236}">
                <a16:creationId xmlns:a16="http://schemas.microsoft.com/office/drawing/2014/main" id="{0FE5FB9D-E44A-3A4B-A1DD-13974E07B201}"/>
              </a:ext>
            </a:extLst>
          </p:cNvPr>
          <p:cNvPicPr>
            <a:picLocks noChangeAspect="1"/>
          </p:cNvPicPr>
          <p:nvPr/>
        </p:nvPicPr>
        <p:blipFill>
          <a:blip r:embed="rId2"/>
          <a:stretch>
            <a:fillRect/>
          </a:stretch>
        </p:blipFill>
        <p:spPr>
          <a:xfrm>
            <a:off x="5842000" y="2015069"/>
            <a:ext cx="6045199" cy="1756449"/>
          </a:xfrm>
          <a:prstGeom prst="rect">
            <a:avLst/>
          </a:prstGeom>
        </p:spPr>
      </p:pic>
      <p:pic>
        <p:nvPicPr>
          <p:cNvPr id="8" name="Picture 7">
            <a:extLst>
              <a:ext uri="{FF2B5EF4-FFF2-40B4-BE49-F238E27FC236}">
                <a16:creationId xmlns:a16="http://schemas.microsoft.com/office/drawing/2014/main" id="{A1C5F8C9-9978-0147-AC13-46930C355982}"/>
              </a:ext>
            </a:extLst>
          </p:cNvPr>
          <p:cNvPicPr>
            <a:picLocks noChangeAspect="1"/>
          </p:cNvPicPr>
          <p:nvPr/>
        </p:nvPicPr>
        <p:blipFill>
          <a:blip r:embed="rId3"/>
          <a:stretch>
            <a:fillRect/>
          </a:stretch>
        </p:blipFill>
        <p:spPr>
          <a:xfrm>
            <a:off x="5842000" y="3450893"/>
            <a:ext cx="6045199" cy="482600"/>
          </a:xfrm>
          <a:prstGeom prst="rect">
            <a:avLst/>
          </a:prstGeom>
        </p:spPr>
      </p:pic>
      <p:pic>
        <p:nvPicPr>
          <p:cNvPr id="10" name="Picture 9">
            <a:extLst>
              <a:ext uri="{FF2B5EF4-FFF2-40B4-BE49-F238E27FC236}">
                <a16:creationId xmlns:a16="http://schemas.microsoft.com/office/drawing/2014/main" id="{C0D1F12B-CC5B-B143-9F2A-B2FB7E1C85E5}"/>
              </a:ext>
            </a:extLst>
          </p:cNvPr>
          <p:cNvPicPr>
            <a:picLocks noChangeAspect="1"/>
          </p:cNvPicPr>
          <p:nvPr/>
        </p:nvPicPr>
        <p:blipFill>
          <a:blip r:embed="rId4"/>
          <a:stretch>
            <a:fillRect/>
          </a:stretch>
        </p:blipFill>
        <p:spPr>
          <a:xfrm>
            <a:off x="5842001" y="4114801"/>
            <a:ext cx="6045198" cy="2446264"/>
          </a:xfrm>
          <a:prstGeom prst="rect">
            <a:avLst/>
          </a:prstGeom>
        </p:spPr>
      </p:pic>
    </p:spTree>
    <p:extLst>
      <p:ext uri="{BB962C8B-B14F-4D97-AF65-F5344CB8AC3E}">
        <p14:creationId xmlns:p14="http://schemas.microsoft.com/office/powerpoint/2010/main" val="194945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8C66B-546D-3043-AC6F-CD1D7CDC6511}"/>
              </a:ext>
            </a:extLst>
          </p:cNvPr>
          <p:cNvSpPr>
            <a:spLocks noGrp="1"/>
          </p:cNvSpPr>
          <p:nvPr>
            <p:ph type="title"/>
          </p:nvPr>
        </p:nvSpPr>
        <p:spPr>
          <a:xfrm>
            <a:off x="841247" y="497936"/>
            <a:ext cx="7676219" cy="1344168"/>
          </a:xfrm>
        </p:spPr>
        <p:txBody>
          <a:bodyPr>
            <a:normAutofit/>
          </a:bodyPr>
          <a:lstStyle/>
          <a:p>
            <a:r>
              <a:rPr lang="en-US" dirty="0"/>
              <a:t>Victories &amp; things to celebrate </a:t>
            </a:r>
          </a:p>
        </p:txBody>
      </p:sp>
      <p:sp>
        <p:nvSpPr>
          <p:cNvPr id="3" name="Content Placeholder 2">
            <a:extLst>
              <a:ext uri="{FF2B5EF4-FFF2-40B4-BE49-F238E27FC236}">
                <a16:creationId xmlns:a16="http://schemas.microsoft.com/office/drawing/2014/main" id="{B3294477-84B2-064A-B2A0-E29D51A7AB10}"/>
              </a:ext>
            </a:extLst>
          </p:cNvPr>
          <p:cNvSpPr>
            <a:spLocks noGrp="1"/>
          </p:cNvSpPr>
          <p:nvPr>
            <p:ph idx="1"/>
          </p:nvPr>
        </p:nvSpPr>
        <p:spPr>
          <a:xfrm>
            <a:off x="683964" y="2136078"/>
            <a:ext cx="4911616" cy="3967724"/>
          </a:xfrm>
        </p:spPr>
        <p:txBody>
          <a:bodyPr>
            <a:normAutofit/>
          </a:bodyPr>
          <a:lstStyle/>
          <a:p>
            <a:r>
              <a:rPr lang="en-US" dirty="0"/>
              <a:t>We successfully changed the character variables to numeric variables using </a:t>
            </a:r>
            <a:r>
              <a:rPr lang="en-US" dirty="0" err="1">
                <a:latin typeface="Courier New" panose="02070309020205020404" pitchFamily="49" charset="0"/>
                <a:cs typeface="Courier New" panose="02070309020205020404" pitchFamily="49" charset="0"/>
              </a:rPr>
              <a:t>as.numeric</a:t>
            </a:r>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a:p>
            <a:r>
              <a:rPr lang="en-US" dirty="0"/>
              <a:t>We did it before we ran </a:t>
            </a:r>
            <a:r>
              <a:rPr lang="en-US" dirty="0" err="1">
                <a:latin typeface="Courier New" panose="02070309020205020404" pitchFamily="49" charset="0"/>
                <a:cs typeface="Courier New" panose="02070309020205020404" pitchFamily="49" charset="0"/>
              </a:rPr>
              <a:t>bind_rows</a:t>
            </a:r>
            <a:r>
              <a:rPr lang="en-US" dirty="0">
                <a:latin typeface="Courier New" panose="02070309020205020404" pitchFamily="49" charset="0"/>
                <a:cs typeface="Courier New" panose="02070309020205020404" pitchFamily="49" charset="0"/>
              </a:rPr>
              <a:t>. </a:t>
            </a:r>
            <a:r>
              <a:rPr lang="en-US" dirty="0"/>
              <a:t>We are ready to move on.</a:t>
            </a:r>
          </a:p>
          <a:p>
            <a:endParaRPr lang="en-US" sz="3300" dirty="0"/>
          </a:p>
          <a:p>
            <a:pPr marL="0" indent="0">
              <a:buNone/>
            </a:pPr>
            <a:endParaRPr lang="en-US" sz="2400" dirty="0"/>
          </a:p>
          <a:p>
            <a:endParaRPr lang="en-US" sz="2400" dirty="0"/>
          </a:p>
        </p:txBody>
      </p:sp>
      <p:pic>
        <p:nvPicPr>
          <p:cNvPr id="7" name="Picture 6">
            <a:extLst>
              <a:ext uri="{FF2B5EF4-FFF2-40B4-BE49-F238E27FC236}">
                <a16:creationId xmlns:a16="http://schemas.microsoft.com/office/drawing/2014/main" id="{64E3BE73-532A-7642-9223-59D2FB490C3D}"/>
              </a:ext>
            </a:extLst>
          </p:cNvPr>
          <p:cNvPicPr>
            <a:picLocks noChangeAspect="1"/>
          </p:cNvPicPr>
          <p:nvPr/>
        </p:nvPicPr>
        <p:blipFill>
          <a:blip r:embed="rId2"/>
          <a:stretch>
            <a:fillRect/>
          </a:stretch>
        </p:blipFill>
        <p:spPr>
          <a:xfrm>
            <a:off x="5595580" y="1864568"/>
            <a:ext cx="6291620" cy="1003300"/>
          </a:xfrm>
          <a:prstGeom prst="rect">
            <a:avLst/>
          </a:prstGeom>
        </p:spPr>
      </p:pic>
      <p:pic>
        <p:nvPicPr>
          <p:cNvPr id="4" name="Picture 3">
            <a:extLst>
              <a:ext uri="{FF2B5EF4-FFF2-40B4-BE49-F238E27FC236}">
                <a16:creationId xmlns:a16="http://schemas.microsoft.com/office/drawing/2014/main" id="{E3144CC1-0480-184E-B7DB-BC06EA0D7530}"/>
              </a:ext>
            </a:extLst>
          </p:cNvPr>
          <p:cNvPicPr>
            <a:picLocks noChangeAspect="1"/>
          </p:cNvPicPr>
          <p:nvPr/>
        </p:nvPicPr>
        <p:blipFill>
          <a:blip r:embed="rId3"/>
          <a:stretch>
            <a:fillRect/>
          </a:stretch>
        </p:blipFill>
        <p:spPr>
          <a:xfrm>
            <a:off x="5595580" y="3161842"/>
            <a:ext cx="6291620" cy="3198222"/>
          </a:xfrm>
          <a:prstGeom prst="rect">
            <a:avLst/>
          </a:prstGeom>
        </p:spPr>
      </p:pic>
    </p:spTree>
    <p:extLst>
      <p:ext uri="{BB962C8B-B14F-4D97-AF65-F5344CB8AC3E}">
        <p14:creationId xmlns:p14="http://schemas.microsoft.com/office/powerpoint/2010/main" val="3203315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8C66B-546D-3043-AC6F-CD1D7CDC6511}"/>
              </a:ext>
            </a:extLst>
          </p:cNvPr>
          <p:cNvSpPr>
            <a:spLocks noGrp="1"/>
          </p:cNvSpPr>
          <p:nvPr>
            <p:ph type="title"/>
          </p:nvPr>
        </p:nvSpPr>
        <p:spPr/>
        <p:txBody>
          <a:bodyPr/>
          <a:lstStyle/>
          <a:p>
            <a:r>
              <a:rPr lang="en-US" dirty="0"/>
              <a:t>Challenges we are still facing </a:t>
            </a:r>
          </a:p>
        </p:txBody>
      </p:sp>
      <p:sp>
        <p:nvSpPr>
          <p:cNvPr id="3" name="Content Placeholder 2">
            <a:extLst>
              <a:ext uri="{FF2B5EF4-FFF2-40B4-BE49-F238E27FC236}">
                <a16:creationId xmlns:a16="http://schemas.microsoft.com/office/drawing/2014/main" id="{B3294477-84B2-064A-B2A0-E29D51A7AB10}"/>
              </a:ext>
            </a:extLst>
          </p:cNvPr>
          <p:cNvSpPr>
            <a:spLocks noGrp="1"/>
          </p:cNvSpPr>
          <p:nvPr>
            <p:ph idx="1"/>
          </p:nvPr>
        </p:nvSpPr>
        <p:spPr/>
        <p:txBody>
          <a:bodyPr/>
          <a:lstStyle/>
          <a:p>
            <a:r>
              <a:rPr lang="en-US" dirty="0"/>
              <a:t>As we analyze of our dataset, we find ourselves still having issues. We are going to find the relationship between attendance and home wins. However, the number of games in each league is all different. Thus, we need to create a new variable using </a:t>
            </a:r>
            <a:r>
              <a:rPr lang="en-US" dirty="0">
                <a:latin typeface="Courier New" panose="02070309020205020404" pitchFamily="49" charset="0"/>
                <a:cs typeface="Courier New" panose="02070309020205020404" pitchFamily="49" charset="0"/>
              </a:rPr>
              <a:t>mutate</a:t>
            </a:r>
            <a:r>
              <a:rPr lang="en-US" sz="2400" dirty="0"/>
              <a:t>.  </a:t>
            </a:r>
            <a:endParaRPr lang="en-US" dirty="0"/>
          </a:p>
          <a:p>
            <a:pPr marL="0" indent="0">
              <a:buNone/>
            </a:pPr>
            <a:endParaRPr lang="en-US" dirty="0"/>
          </a:p>
          <a:p>
            <a:r>
              <a:rPr lang="en-US" dirty="0"/>
              <a:t>There is another issue to be addressed. An objective of our project is to find the effect of financial crisis on attendance as an aspect of ticket price. We need to figure out how to </a:t>
            </a:r>
            <a:r>
              <a:rPr lang="en-US" dirty="0">
                <a:latin typeface="Courier New" panose="02070309020205020404" pitchFamily="49" charset="0"/>
                <a:cs typeface="Courier New" panose="02070309020205020404" pitchFamily="49" charset="0"/>
              </a:rPr>
              <a:t>filter</a:t>
            </a:r>
            <a:r>
              <a:rPr lang="en-US" dirty="0"/>
              <a:t> ‘</a:t>
            </a:r>
            <a:r>
              <a:rPr lang="en-US" u="sng" dirty="0"/>
              <a:t>3 years average before 2009 (2007-2009)</a:t>
            </a:r>
            <a:r>
              <a:rPr lang="en-US" dirty="0"/>
              <a:t>’ and ‘</a:t>
            </a:r>
            <a:r>
              <a:rPr lang="en-US" u="sng" dirty="0"/>
              <a:t>3 years average after 2009(2010-2012)</a:t>
            </a:r>
            <a:r>
              <a:rPr lang="en-US" dirty="0"/>
              <a:t>’.</a:t>
            </a:r>
          </a:p>
          <a:p>
            <a:endParaRPr lang="en-US" dirty="0"/>
          </a:p>
        </p:txBody>
      </p:sp>
    </p:spTree>
    <p:extLst>
      <p:ext uri="{BB962C8B-B14F-4D97-AF65-F5344CB8AC3E}">
        <p14:creationId xmlns:p14="http://schemas.microsoft.com/office/powerpoint/2010/main" val="9178370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TotalTime>
  <Words>777</Words>
  <Application>Microsoft Macintosh PowerPoint</Application>
  <PresentationFormat>Widescreen</PresentationFormat>
  <Paragraphs>76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Avenir Book</vt:lpstr>
      <vt:lpstr>Calibri</vt:lpstr>
      <vt:lpstr>Calibri Light</vt:lpstr>
      <vt:lpstr>Courier New</vt:lpstr>
      <vt:lpstr>Office Theme</vt:lpstr>
      <vt:lpstr>EDLD 610 Final Project</vt:lpstr>
      <vt:lpstr>About the data</vt:lpstr>
      <vt:lpstr>About our journey</vt:lpstr>
      <vt:lpstr>Challenges along the way: tidy, tidy, tidy</vt:lpstr>
      <vt:lpstr>Challenges along the way: tidy, tidy, tidy</vt:lpstr>
      <vt:lpstr>Challenges along the way: character  numeric</vt:lpstr>
      <vt:lpstr>Victories &amp; things to celebrate </vt:lpstr>
      <vt:lpstr>Victories &amp; things to celebrate </vt:lpstr>
      <vt:lpstr>Challenges we are still facing </vt:lpstr>
      <vt:lpstr>Substantive findings or interpretations</vt:lpstr>
      <vt:lpstr>Substantive findings or interpretations</vt:lpstr>
      <vt:lpstr>Substantive findings or interpretations</vt:lpstr>
      <vt:lpstr>Next R hurdle to tackle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EDLD 610 Final Project</dc:title>
  <dc:creator>Woocheol Kim</dc:creator>
  <cp:lastModifiedBy>Jessica Canfield</cp:lastModifiedBy>
  <cp:revision>109</cp:revision>
  <dcterms:created xsi:type="dcterms:W3CDTF">2019-11-30T23:38:43Z</dcterms:created>
  <dcterms:modified xsi:type="dcterms:W3CDTF">2019-12-02T05:41:44Z</dcterms:modified>
</cp:coreProperties>
</file>