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712325"/>
  <p:defaultTextStyle>
    <a:defPPr>
      <a:defRPr lang="en-GB"/>
    </a:defPPr>
    <a:lvl1pPr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2" d="100"/>
          <a:sy n="72" d="100"/>
        </p:scale>
        <p:origin x="1326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713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713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9575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03663" y="0"/>
            <a:ext cx="2949575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7113" y="763588"/>
            <a:ext cx="4799012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59362" cy="4360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275763"/>
            <a:ext cx="2949575" cy="436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03663" y="9275763"/>
            <a:ext cx="2949575" cy="436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B1555FF8-ED63-4D54-A8FC-0271DAFCB0D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37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9D9B8C-41CA-4543-B616-3B3D5B43CF0D}" type="slidenum">
              <a:rPr lang="en-GB"/>
              <a:pPr/>
              <a:t>1</a:t>
            </a:fld>
            <a:endParaRPr lang="en-GB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989013" y="746125"/>
            <a:ext cx="4883150" cy="3662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109D48-8FE2-4FC1-96A1-2466C9574673}" type="slidenum">
              <a:rPr lang="en-GB"/>
              <a:pPr/>
              <a:t>10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C5EFB-83C9-4D60-94B5-41F2F66A5B90}" type="slidenum">
              <a:rPr lang="en-GB"/>
              <a:pPr/>
              <a:t>11</a:t>
            </a:fld>
            <a:endParaRPr lang="en-GB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744AEF-A0F6-4892-B864-486869DAD4CD}" type="slidenum">
              <a:rPr lang="en-GB"/>
              <a:pPr/>
              <a:t>12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9E6395-FA09-445B-B5C4-92C3002D2FE0}" type="slidenum">
              <a:rPr lang="en-GB"/>
              <a:pPr/>
              <a:t>13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208903-7BFD-43DB-8CE2-FF9A0C7E7CA0}" type="slidenum">
              <a:rPr lang="en-GB"/>
              <a:pPr/>
              <a:t>14</a:t>
            </a:fld>
            <a:endParaRPr lang="en-GB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07B34E-3079-4681-9CDB-3C50CE837A66}" type="slidenum">
              <a:rPr lang="en-GB"/>
              <a:pPr/>
              <a:t>15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F382DF-F5E0-4FB2-B118-887527EAD5E4}" type="slidenum">
              <a:rPr lang="en-GB"/>
              <a:pPr/>
              <a:t>16</a:t>
            </a:fld>
            <a:endParaRPr lang="en-GB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4AF604-9679-47B3-8EF2-0E73210DD609}" type="slidenum">
              <a:rPr lang="en-GB"/>
              <a:pPr/>
              <a:t>17</a:t>
            </a:fld>
            <a:endParaRPr lang="en-GB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E0110F-1C0B-448D-9817-1298B62D111B}" type="slidenum">
              <a:rPr lang="en-GB"/>
              <a:pPr/>
              <a:t>19</a:t>
            </a:fld>
            <a:endParaRPr lang="en-GB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4D9A0-E2A8-4112-8984-AE155C36F91A}" type="slidenum">
              <a:rPr lang="en-GB"/>
              <a:pPr/>
              <a:t>20</a:t>
            </a:fld>
            <a:endParaRPr lang="en-GB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9EEB3A-FA54-47F2-81FD-3915CA074C1D}" type="slidenum">
              <a:rPr lang="en-GB"/>
              <a:pPr/>
              <a:t>2</a:t>
            </a:fld>
            <a:endParaRPr lang="en-GB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480C1-98CF-4ED4-9C82-5DA9D99CC7B7}" type="slidenum">
              <a:rPr lang="en-GB"/>
              <a:pPr/>
              <a:t>21</a:t>
            </a:fld>
            <a:endParaRPr lang="en-GB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1CC2BF-AB99-4734-8C1E-9D12EECAFF00}" type="slidenum">
              <a:rPr lang="en-GB"/>
              <a:pPr/>
              <a:t>22</a:t>
            </a:fld>
            <a:endParaRPr lang="en-GB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CE8BD-31C0-4A6D-A9EB-DB2E045F8108}" type="slidenum">
              <a:rPr lang="en-GB"/>
              <a:pPr/>
              <a:t>23</a:t>
            </a:fld>
            <a:endParaRPr lang="en-GB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FA89BD-E52C-4A1A-8B68-EE7FFCED56E8}" type="slidenum">
              <a:rPr lang="en-GB"/>
              <a:pPr/>
              <a:t>24</a:t>
            </a:fld>
            <a:endParaRPr lang="en-GB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0D230-08E7-4360-B417-1A1778FEC696}" type="slidenum">
              <a:rPr lang="en-GB"/>
              <a:pPr/>
              <a:t>25</a:t>
            </a:fld>
            <a:endParaRPr lang="en-GB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DCA2E1-B8A3-4061-AABF-C2DC87F24483}" type="slidenum">
              <a:rPr lang="en-GB"/>
              <a:pPr/>
              <a:t>3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F421BF-6C04-481F-996E-312C4D8DAC8C}" type="slidenum">
              <a:rPr lang="en-GB"/>
              <a:pPr/>
              <a:t>4</a:t>
            </a:fld>
            <a:endParaRPr lang="en-GB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580C9C-D0AF-4882-8C09-6FE8A63DC176}" type="slidenum">
              <a:rPr lang="en-GB"/>
              <a:pPr/>
              <a:t>5</a:t>
            </a:fld>
            <a:endParaRPr lang="en-GB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7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6BC2B3-B9A6-4F49-BEFB-545C78489FEB}" type="slidenum">
              <a:rPr lang="en-GB"/>
              <a:pPr/>
              <a:t>6</a:t>
            </a:fld>
            <a:endParaRPr lang="en-GB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7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E65379-E745-4573-B78A-758EDB275237}" type="slidenum">
              <a:rPr lang="en-GB"/>
              <a:pPr/>
              <a:t>7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181314-4D3F-4991-B328-051DD0F0A6CD}" type="slidenum">
              <a:rPr lang="en-GB"/>
              <a:pPr/>
              <a:t>8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8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DC117A-5F64-4EEF-9DEA-A293C8D4A515}" type="slidenum">
              <a:rPr lang="en-GB"/>
              <a:pPr/>
              <a:t>9</a:t>
            </a:fld>
            <a:endParaRPr lang="en-GB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027113" y="763588"/>
            <a:ext cx="4802187" cy="36020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96938" y="4586288"/>
            <a:ext cx="5060950" cy="4373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1163" y="228600"/>
            <a:ext cx="2227262" cy="60198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" y="228600"/>
            <a:ext cx="6532563" cy="60198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3625" cy="835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43799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08513" y="1371600"/>
            <a:ext cx="43799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371600"/>
            <a:ext cx="8912225" cy="48768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em estrutura de tópicos</a:t>
            </a:r>
          </a:p>
          <a:p>
            <a:pPr lvl="1"/>
            <a:r>
              <a:rPr lang="en-GB"/>
              <a:t>Segundo Nível da Estrutura de Tópicos</a:t>
            </a:r>
          </a:p>
          <a:p>
            <a:pPr lvl="2"/>
            <a:r>
              <a:rPr lang="en-GB"/>
              <a:t>Terceiro Nível da Estrutura de Tópicos</a:t>
            </a:r>
          </a:p>
          <a:p>
            <a:pPr lvl="3"/>
            <a:r>
              <a:rPr lang="en-GB"/>
              <a:t>Quarto Nível da Estrutura de Tópicos</a:t>
            </a:r>
          </a:p>
          <a:p>
            <a:pPr lvl="4"/>
            <a:r>
              <a:rPr lang="en-GB"/>
              <a:t>Quinto Nível da Estrutura de Tópicos</a:t>
            </a:r>
          </a:p>
          <a:p>
            <a:pPr lvl="4"/>
            <a:r>
              <a:rPr lang="en-GB"/>
              <a:t>Sexto Nível da Estrutura de Tópicos</a:t>
            </a:r>
          </a:p>
          <a:p>
            <a:pPr lvl="4"/>
            <a:r>
              <a:rPr lang="en-GB"/>
              <a:t>Sétimo Nível da Estrutura de Tópicos</a:t>
            </a:r>
          </a:p>
          <a:p>
            <a:pPr lvl="4"/>
            <a:r>
              <a:rPr lang="en-GB"/>
              <a:t>Oitavo Nível da Estrutura de Tópicos</a:t>
            </a:r>
          </a:p>
          <a:p>
            <a:pPr lvl="4"/>
            <a:r>
              <a:rPr lang="en-GB"/>
              <a:t>Nono Nível da Estrutura de Tópicos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90600" y="74613"/>
            <a:ext cx="6858000" cy="1143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3625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título de texto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0" y="6496050"/>
            <a:ext cx="8991600" cy="762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rgbClr val="FFFFFF"/>
              </a:gs>
              <a:gs pos="100000">
                <a:srgbClr val="CC0000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603500" y="6562725"/>
            <a:ext cx="4124325" cy="312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  <a:buClr>
                <a:srgbClr val="CC0000"/>
              </a:buClr>
              <a:buFont typeface="Century Gothic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b="1" i="1">
                <a:solidFill>
                  <a:srgbClr val="000099"/>
                </a:solidFill>
                <a:latin typeface="Century Gothic" pitchFamily="34" charset="0"/>
              </a:rPr>
              <a:t>Structured Query Language  - Slide </a:t>
            </a:r>
            <a:fld id="{809D4BC0-5CEE-4A3F-9D98-621F5EC130EE}" type="slidenum">
              <a:rPr lang="en-GB" sz="1400" b="1" i="1">
                <a:solidFill>
                  <a:srgbClr val="000099"/>
                </a:solidFill>
                <a:latin typeface="Century Gothic" pitchFamily="34" charset="0"/>
              </a:rPr>
              <a:pPr algn="ctr">
                <a:lnSpc>
                  <a:spcPct val="100000"/>
                </a:lnSpc>
                <a:spcBef>
                  <a:spcPts val="350"/>
                </a:spcBef>
                <a:buClr>
                  <a:srgbClr val="CC0000"/>
                </a:buClr>
                <a:buFont typeface="Century Gothic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‹nº›</a:t>
            </a:fld>
            <a:endParaRPr lang="en-GB" sz="1400" b="1" i="1">
              <a:solidFill>
                <a:srgbClr val="000099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5pPr>
      <a:lvl6pPr marL="4572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6pPr>
      <a:lvl7pPr marL="9144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7pPr>
      <a:lvl8pPr marL="13716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8pPr>
      <a:lvl9pPr marL="1828800"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CC3300"/>
        </a:buClr>
        <a:buSzPct val="100000"/>
        <a:buFont typeface="Century Gothic" pitchFamily="34" charset="0"/>
        <a:defRPr sz="22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–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–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 charset="0"/>
        <a:buChar char="»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838200" y="1905000"/>
            <a:ext cx="7770813" cy="2362200"/>
            <a:chOff x="528" y="1200"/>
            <a:chExt cx="4895" cy="1488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528" y="1201"/>
              <a:ext cx="2448" cy="1488"/>
            </a:xfrm>
            <a:prstGeom prst="rect">
              <a:avLst/>
            </a:prstGeom>
            <a:solidFill>
              <a:srgbClr val="EAEAEA"/>
            </a:solidFill>
            <a:ln w="7632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990033"/>
                </a:buClr>
                <a:buFont typeface="Century Gothic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8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entury Gothic" pitchFamily="34" charset="0"/>
                </a:rPr>
                <a:t>Banco de Dados</a:t>
              </a: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976" y="1200"/>
              <a:ext cx="2448" cy="1488"/>
            </a:xfrm>
            <a:prstGeom prst="rect">
              <a:avLst/>
            </a:prstGeom>
            <a:solidFill>
              <a:srgbClr val="EAEAEA"/>
            </a:solidFill>
            <a:ln w="7632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Clr>
                  <a:srgbClr val="3333FF"/>
                </a:buClr>
                <a:buFont typeface="Century Gothic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800" b="1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entury Gothic" pitchFamily="34" charset="0"/>
                </a:rPr>
                <a:t>Structured Query Language (SQL)</a:t>
              </a:r>
            </a:p>
            <a:p>
              <a:pPr algn="ctr">
                <a:lnSpc>
                  <a:spcPct val="100000"/>
                </a:lnSpc>
                <a:buClr>
                  <a:srgbClr val="3333FF"/>
                </a:buClr>
                <a:buFont typeface="Century Gothic" pitchFamily="34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2800" b="1" i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entury Gothic" pitchFamily="34" charset="0"/>
                </a:rPr>
                <a:t>1</a:t>
              </a: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382000" cy="192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CC3300"/>
              </a:buClr>
              <a:buFont typeface="Century Gothic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latin typeface="Century Gothic" pitchFamily="34" charset="0"/>
              </a:rPr>
              <a:t>   Livros Texto : Introdução a Sistemas de Banco de Dados - Date</a:t>
            </a:r>
          </a:p>
          <a:p>
            <a:pPr eaLnBrk="1" hangingPunct="1">
              <a:lnSpc>
                <a:spcPct val="100000"/>
              </a:lnSpc>
              <a:buClr>
                <a:srgbClr val="CC3300"/>
              </a:buClr>
              <a:buFont typeface="Century Gothic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latin typeface="Century Gothic" pitchFamily="34" charset="0"/>
              </a:rPr>
              <a:t>                          Sistemas de Banco de Dados – Korth &amp; Silberschatz                                    		Sistemas de Banco de Dados Fundamentos e 			Aplicações – Elmasri &amp; Navathe</a:t>
            </a:r>
          </a:p>
          <a:p>
            <a:pPr eaLnBrk="1" hangingPunct="1">
              <a:lnSpc>
                <a:spcPct val="100000"/>
              </a:lnSpc>
              <a:buClr>
                <a:srgbClr val="CC3300"/>
              </a:buClr>
              <a:buFont typeface="Century Gothic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latin typeface="Century Gothic" pitchFamily="34" charset="0"/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610600" cy="5281612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CREATE DOMAIN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Especifica o tipo de dado de um atributo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CREATE DOMAIN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tipo_nome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AS CHAR(30)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Empregado 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matricula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	INT,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    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nomeemp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tipo_nome,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endereco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VARCHAR(30),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depart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	INT,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salario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	DECIMAL(6,2));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610600" cy="4983162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Integridade de domínio (opções da definição dos atributos)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NULL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– permite valores nulos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NOT NULL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– não permite nulos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DEFAULT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– declara valor default para o atributo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CHECK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 – limita/restringe os valores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3377464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(cod			INT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VARCHAR(20)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endereco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VARCHAR(30),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INT DEFAULT 1,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DECIMAL(10,2) NOT NULL 		</a:t>
            </a:r>
          </a:p>
          <a:p>
            <a:pPr lvl="4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            CHECK(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&gt;380.00) );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Chave Primária - 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Departamento  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(coddepart			INTEGER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    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nomedepart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111111, 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PRIMARY KEY (coddepart) );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ou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Departamento  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(cod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depart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		INTEGER NOT NULL PRIMARY KEY,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      </a:t>
            </a: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nomedepart	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608844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effectLst/>
                <a:latin typeface="Lucida Sans Unicode" pitchFamily="34" charset="0"/>
              </a:rPr>
              <a:t>Chave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Alternativa</a:t>
            </a:r>
            <a:r>
              <a:rPr lang="en-GB" b="1" dirty="0">
                <a:effectLst/>
                <a:latin typeface="Lucida Sans Unicode" pitchFamily="34" charset="0"/>
              </a:rPr>
              <a:t>/</a:t>
            </a:r>
            <a:r>
              <a:rPr lang="en-GB" b="1" dirty="0" err="1">
                <a:effectLst/>
                <a:latin typeface="Lucida Sans Unicode" pitchFamily="34" charset="0"/>
              </a:rPr>
              <a:t>secundária</a:t>
            </a:r>
            <a:endParaRPr lang="en-GB" b="1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INTEGER NOT NULL 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111111,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PRIMARY KEY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UNIQUE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 );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ou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INTEGER NOT NULL PRIMARY KEY,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 UNIQUE,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111111 );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5236947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effectLst/>
                <a:latin typeface="Lucida Sans Unicode" pitchFamily="34" charset="0"/>
              </a:rPr>
              <a:t>Chave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estrangeira</a:t>
            </a:r>
            <a:endParaRPr lang="en-GB" b="1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INTEGER NOT NULL 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111111,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PRIMARY KEY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UNIQUE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FOREIGN KEY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  REFERENCES  	</a:t>
            </a:r>
          </a:p>
          <a:p>
            <a:pPr lvl="3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(cod);</a:t>
            </a:r>
          </a:p>
          <a:p>
            <a:pPr lvl="3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3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5425"/>
            <a:ext cx="8204200" cy="84137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610600" cy="475932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Integridade de referencial (cláusula do CREATE TABLE)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Chave estrangeira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FOREIGN KEY</a:t>
            </a:r>
            <a:r>
              <a:rPr lang="en-GB">
                <a:effectLst/>
                <a:latin typeface="Lucida Sans Unicode" pitchFamily="34" charset="0"/>
              </a:rPr>
              <a:t> (atributos)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effectLst/>
                <a:latin typeface="Lucida Sans Unicode" pitchFamily="34" charset="0"/>
              </a:rPr>
              <a:t>         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effectLst/>
                <a:latin typeface="Lucida Sans Unicode" pitchFamily="34" charset="0"/>
              </a:rPr>
              <a:t>		</a:t>
            </a:r>
            <a:r>
              <a:rPr lang="en-GB" b="1">
                <a:effectLst/>
                <a:latin typeface="Lucida Sans Unicode" pitchFamily="34" charset="0"/>
              </a:rPr>
              <a:t>REERENCES</a:t>
            </a:r>
            <a:r>
              <a:rPr lang="en-GB">
                <a:effectLst/>
                <a:latin typeface="Lucida Sans Unicode" pitchFamily="34" charset="0"/>
              </a:rPr>
              <a:t> tabela (atributos)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effectLst/>
                <a:latin typeface="Lucida Sans Unicode" pitchFamily="34" charset="0"/>
              </a:rPr>
              <a:t>     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effectLst/>
                <a:latin typeface="Lucida Sans Unicode" pitchFamily="34" charset="0"/>
              </a:rPr>
              <a:t>		</a:t>
            </a:r>
            <a:r>
              <a:rPr lang="en-GB" b="1">
                <a:effectLst/>
                <a:latin typeface="Lucida Sans Unicode" pitchFamily="34" charset="0"/>
              </a:rPr>
              <a:t>ON DELETE</a:t>
            </a:r>
            <a:r>
              <a:rPr lang="en-GB">
                <a:effectLst/>
                <a:latin typeface="Lucida Sans Unicode" pitchFamily="34" charset="0"/>
              </a:rPr>
              <a:t> {SET DEFAULT/CASCADE/SET NULL}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effectLst/>
                <a:latin typeface="Lucida Sans Unicode" pitchFamily="34" charset="0"/>
              </a:rPr>
              <a:t>          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>
                <a:effectLst/>
                <a:latin typeface="Lucida Sans Unicode" pitchFamily="34" charset="0"/>
              </a:rPr>
              <a:t>		</a:t>
            </a:r>
            <a:r>
              <a:rPr lang="en-GB" b="1">
                <a:effectLst/>
                <a:latin typeface="Lucida Sans Unicode" pitchFamily="34" charset="0"/>
              </a:rPr>
              <a:t>ON UPDATE</a:t>
            </a:r>
            <a:r>
              <a:rPr lang="en-GB">
                <a:effectLst/>
                <a:latin typeface="Lucida Sans Unicode" pitchFamily="34" charset="0"/>
              </a:rPr>
              <a:t> {SET DEFAULT/CASCADE/SET NULL}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55470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(cod	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INTEGER NOT NULL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auto_increment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VARCHAR(20)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endereco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VARCHAR(30),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INT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DECIMAL(10,2)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CONSTRAINT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pchaveempregado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PRIMARY KEY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(cod),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CONSTRAINT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echaveempregado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FOREIGN KEY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REFERENCES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19176-0F70-4513-91B6-70D2513B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5E021-633D-48A8-968F-5A9FA3AB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NFE_PRODUTO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(IDNFE   		INT NOT NULL,</a:t>
            </a:r>
            <a:endParaRPr lang="pt-BR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IDPRODUTO 	INT NOT NULL,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QUANTIDADE 	INT,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VALOR 	DECIMAL(8,2),</a:t>
            </a:r>
          </a:p>
          <a:p>
            <a:pPr lvl="2"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PRIMARY KEY (IDNFE, IDPRODUTO),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FOREIGN KEY (IDNFE)  REFERENCES  	</a:t>
            </a:r>
          </a:p>
          <a:p>
            <a:pPr lvl="3"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NFE(IDNFE),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FOREIGN KEY (IDPRODUTO)  REFERENCES  	</a:t>
            </a:r>
          </a:p>
          <a:p>
            <a:pPr lvl="3"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PRODUTO(IDPRODUTO)</a:t>
            </a:r>
            <a:endParaRPr lang="pt-BR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14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038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effectLst/>
                <a:latin typeface="Lucida Sans Unicode" pitchFamily="34" charset="0"/>
              </a:rPr>
              <a:t>DROP TABLE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dirty="0" err="1">
                <a:effectLst/>
                <a:latin typeface="Lucida Sans Unicode" pitchFamily="34" charset="0"/>
              </a:rPr>
              <a:t>Elimina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existente</a:t>
            </a:r>
            <a:r>
              <a:rPr lang="en-GB" dirty="0">
                <a:effectLst/>
                <a:latin typeface="Lucida Sans Unicode" pitchFamily="34" charset="0"/>
              </a:rPr>
              <a:t>. </a:t>
            </a:r>
            <a:r>
              <a:rPr lang="en-GB" dirty="0" err="1">
                <a:effectLst/>
                <a:latin typeface="Lucida Sans Unicode" pitchFamily="34" charset="0"/>
              </a:rPr>
              <a:t>Existem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dois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tipos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comportamentos</a:t>
            </a:r>
            <a:r>
              <a:rPr lang="en-GB" dirty="0">
                <a:effectLst/>
                <a:latin typeface="Lucida Sans Unicode" pitchFamily="34" charset="0"/>
              </a:rPr>
              <a:t>: CASCADE e RESTRICT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CASCADE – </a:t>
            </a:r>
            <a:r>
              <a:rPr lang="en-GB" dirty="0" err="1">
                <a:effectLst/>
                <a:latin typeface="Lucida Sans Unicode" pitchFamily="34" charset="0"/>
              </a:rPr>
              <a:t>todas</a:t>
            </a:r>
            <a:r>
              <a:rPr lang="en-GB" dirty="0">
                <a:effectLst/>
                <a:latin typeface="Lucida Sans Unicode" pitchFamily="34" charset="0"/>
              </a:rPr>
              <a:t> as </a:t>
            </a:r>
            <a:r>
              <a:rPr lang="en-GB" dirty="0" err="1">
                <a:effectLst/>
                <a:latin typeface="Lucida Sans Unicode" pitchFamily="34" charset="0"/>
              </a:rPr>
              <a:t>restrições</a:t>
            </a:r>
            <a:r>
              <a:rPr lang="en-GB" dirty="0">
                <a:effectLst/>
                <a:latin typeface="Lucida Sans Unicode" pitchFamily="34" charset="0"/>
              </a:rPr>
              <a:t> e </a:t>
            </a:r>
            <a:r>
              <a:rPr lang="en-GB" dirty="0" err="1">
                <a:effectLst/>
                <a:latin typeface="Lucida Sans Unicode" pitchFamily="34" charset="0"/>
              </a:rPr>
              <a:t>visões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que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fizerem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referência</a:t>
            </a:r>
            <a:r>
              <a:rPr lang="en-GB" dirty="0">
                <a:effectLst/>
                <a:latin typeface="Lucida Sans Unicode" pitchFamily="34" charset="0"/>
              </a:rPr>
              <a:t> à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serão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automaticamente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eliminados</a:t>
            </a:r>
            <a:r>
              <a:rPr lang="en-GB" dirty="0"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effectLst/>
                <a:latin typeface="Lucida Sans Unicode" pitchFamily="34" charset="0"/>
              </a:rPr>
              <a:t>bem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como</a:t>
            </a:r>
            <a:r>
              <a:rPr lang="en-GB" dirty="0">
                <a:effectLst/>
                <a:latin typeface="Lucida Sans Unicode" pitchFamily="34" charset="0"/>
              </a:rPr>
              <a:t> a </a:t>
            </a:r>
            <a:r>
              <a:rPr lang="en-GB" dirty="0" err="1">
                <a:effectLst/>
                <a:latin typeface="Lucida Sans Unicode" pitchFamily="34" charset="0"/>
              </a:rPr>
              <a:t>própria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RESTRICT – a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será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eliminada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somente</a:t>
            </a:r>
            <a:r>
              <a:rPr lang="en-GB" dirty="0">
                <a:effectLst/>
                <a:latin typeface="Lucida Sans Unicode" pitchFamily="34" charset="0"/>
              </a:rPr>
              <a:t> se </a:t>
            </a:r>
            <a:r>
              <a:rPr lang="en-GB" dirty="0" err="1">
                <a:effectLst/>
                <a:latin typeface="Lucida Sans Unicode" pitchFamily="34" charset="0"/>
              </a:rPr>
              <a:t>não</a:t>
            </a:r>
            <a:r>
              <a:rPr lang="en-GB" dirty="0">
                <a:effectLst/>
                <a:latin typeface="Lucida Sans Unicode" pitchFamily="34" charset="0"/>
              </a:rPr>
              <a:t> for </a:t>
            </a:r>
            <a:r>
              <a:rPr lang="en-GB" dirty="0" err="1">
                <a:effectLst/>
                <a:latin typeface="Lucida Sans Unicode" pitchFamily="34" charset="0"/>
              </a:rPr>
              <a:t>referência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nenhuma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restrição</a:t>
            </a:r>
            <a:r>
              <a:rPr lang="en-GB" dirty="0">
                <a:effectLst/>
                <a:latin typeface="Lucida Sans Unicode" pitchFamily="34" charset="0"/>
              </a:rPr>
              <a:t> (</a:t>
            </a:r>
            <a:r>
              <a:rPr lang="en-GB" dirty="0" err="1">
                <a:effectLst/>
                <a:latin typeface="Lucida Sans Unicode" pitchFamily="34" charset="0"/>
              </a:rPr>
              <a:t>chave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estrangeira</a:t>
            </a:r>
            <a:r>
              <a:rPr lang="en-GB" dirty="0">
                <a:effectLst/>
                <a:latin typeface="Lucida Sans Unicode" pitchFamily="34" charset="0"/>
              </a:rPr>
              <a:t>) 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visão</a:t>
            </a:r>
            <a:r>
              <a:rPr lang="en-GB" dirty="0">
                <a:effectLst/>
                <a:latin typeface="Lucida Sans Unicode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DROP TABLE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{RESTRICT/CASCADE};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DROP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Conteúdo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620000" cy="48783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effectLst/>
                <a:latin typeface="Lucida Sans Unicode" pitchFamily="34" charset="0"/>
              </a:rPr>
              <a:t>Introdução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effectLst/>
                <a:latin typeface="Lucida Sans Unicode" pitchFamily="34" charset="0"/>
              </a:rPr>
              <a:t>Definição de dados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effectLst/>
                <a:latin typeface="Lucida Sans Unicode" pitchFamily="34" charset="0"/>
              </a:rPr>
              <a:t>Manipulação de dados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effectLst/>
                <a:latin typeface="Lucida Sans Unicode" pitchFamily="34" charset="0"/>
              </a:rPr>
              <a:t>Segurança de dados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effectLst/>
                <a:latin typeface="Lucida Sans Unicode" pitchFamily="34" charset="0"/>
              </a:rPr>
              <a:t>Visões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>
                <a:effectLst/>
                <a:latin typeface="Lucida Sans Unicode" pitchFamily="34" charset="0"/>
              </a:rPr>
              <a:t>Gatilhos e Procedimentos armazenados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>
              <a:effectLst/>
              <a:latin typeface="Lucida Sans Unicode" pitchFamily="34" charset="0"/>
            </a:endParaRPr>
          </a:p>
          <a:p>
            <a:pPr lvl="2"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95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ALTER TABLE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Adiciona ou retira atributos</a:t>
            </a: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Altera definição de atributo</a:t>
            </a: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Adiciona ou retira restrições</a:t>
            </a: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95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ALTER TABLE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Adiciona ou retira atributos</a:t>
            </a: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ALTER TABLE</a:t>
            </a:r>
            <a:r>
              <a:rPr lang="en-GB">
                <a:effectLst/>
                <a:latin typeface="Lucida Sans Unicode" pitchFamily="34" charset="0"/>
              </a:rPr>
              <a:t> tabela </a:t>
            </a:r>
            <a:r>
              <a:rPr lang="en-GB" b="1">
                <a:effectLst/>
                <a:latin typeface="Lucida Sans Unicode" pitchFamily="34" charset="0"/>
              </a:rPr>
              <a:t>ADD</a:t>
            </a:r>
            <a:r>
              <a:rPr lang="en-GB">
                <a:effectLst/>
                <a:latin typeface="Lucida Sans Unicode" pitchFamily="34" charset="0"/>
              </a:rPr>
              <a:t> atributo VARCHAR(15);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ALTER TABLE</a:t>
            </a:r>
            <a:r>
              <a:rPr lang="en-GB">
                <a:effectLst/>
                <a:latin typeface="Lucida Sans Unicode" pitchFamily="34" charset="0"/>
              </a:rPr>
              <a:t> tabela </a:t>
            </a:r>
            <a:r>
              <a:rPr lang="en-GB" b="1">
                <a:effectLst/>
                <a:latin typeface="Lucida Sans Unicode" pitchFamily="34" charset="0"/>
              </a:rPr>
              <a:t>DROP</a:t>
            </a:r>
            <a:r>
              <a:rPr lang="en-GB">
                <a:effectLst/>
                <a:latin typeface="Lucida Sans Unicode" pitchFamily="34" charset="0"/>
              </a:rPr>
              <a:t> atributo {RESTRICT/CASCADE};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CASCADE - remove o atributo e todas as restrições e visões que se referenciam a ele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     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RESTRICT- remove apenas se nenhuma restrição ou visão se referir ao atributo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56496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effectLst/>
                <a:latin typeface="Lucida Sans Unicode" pitchFamily="34" charset="0"/>
              </a:rPr>
              <a:t>ALTER TABLE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Adiciona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retira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atributos</a:t>
            </a: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2400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ADD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atividade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VARCHAR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(15) NOT NULL;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DROP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atividade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veiculos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add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valor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decimal(8,2) not null default 0;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97817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effectLst/>
                <a:latin typeface="Lucida Sans Unicode" pitchFamily="34" charset="0"/>
              </a:rPr>
              <a:t>ALTER TABLE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Altera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definição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atributo</a:t>
            </a: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	</a:t>
            </a:r>
            <a:r>
              <a:rPr lang="en-GB" b="1" dirty="0">
                <a:effectLst/>
                <a:latin typeface="Lucida Sans Unicode" pitchFamily="34" charset="0"/>
              </a:rPr>
              <a:t>ALTER TABLE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b="1" dirty="0">
                <a:effectLst/>
                <a:latin typeface="Lucida Sans Unicode" pitchFamily="34" charset="0"/>
              </a:rPr>
              <a:t>MODIFY </a:t>
            </a:r>
            <a:r>
              <a:rPr lang="en-GB" dirty="0" err="1">
                <a:effectLst/>
                <a:latin typeface="Lucida Sans Unicode" pitchFamily="34" charset="0"/>
              </a:rPr>
              <a:t>atributo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cláusula</a:t>
            </a:r>
            <a:r>
              <a:rPr lang="en-GB" dirty="0">
                <a:effectLst/>
                <a:latin typeface="Lucida Sans Unicode" pitchFamily="34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MODIFY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int(6)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SET DEFAULT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	12345;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veiculos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MODIFY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valor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decimal(8,2) not null;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69526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sz="1800" b="1" dirty="0">
                <a:effectLst/>
                <a:latin typeface="Lucida Sans Unicode" pitchFamily="34" charset="0"/>
              </a:rPr>
              <a:t>ALTER TABLE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 err="1">
                <a:effectLst/>
                <a:latin typeface="Lucida Sans Unicode" pitchFamily="34" charset="0"/>
              </a:rPr>
              <a:t>Adiciona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ou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retira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restrições</a:t>
            </a: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effectLst/>
                <a:latin typeface="Lucida Sans Unicode" pitchFamily="34" charset="0"/>
              </a:rPr>
              <a:t>		ALTER TABLE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tabela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effectLst/>
                <a:latin typeface="Lucida Sans Unicode" pitchFamily="34" charset="0"/>
              </a:rPr>
              <a:t>ADD CONSTRAINT</a:t>
            </a:r>
            <a:r>
              <a:rPr lang="en-GB" sz="1800" dirty="0">
                <a:effectLst/>
                <a:latin typeface="Lucida Sans Unicode" pitchFamily="34" charset="0"/>
              </a:rPr>
              <a:t>  </a:t>
            </a:r>
            <a:r>
              <a:rPr lang="en-GB" sz="1800" dirty="0" err="1">
                <a:effectLst/>
                <a:latin typeface="Lucida Sans Unicode" pitchFamily="34" charset="0"/>
              </a:rPr>
              <a:t>cláusula</a:t>
            </a:r>
            <a:r>
              <a:rPr lang="en-GB" sz="1800" dirty="0">
                <a:effectLst/>
                <a:latin typeface="Lucida Sans Unicode" pitchFamily="34" charset="0"/>
              </a:rPr>
              <a:t> 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sz="1800" b="1" dirty="0">
                <a:effectLst/>
                <a:latin typeface="Lucida Sans Unicode" pitchFamily="34" charset="0"/>
              </a:rPr>
              <a:t>ALTER TABLE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tabela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effectLst/>
                <a:latin typeface="Lucida Sans Unicode" pitchFamily="34" charset="0"/>
              </a:rPr>
              <a:t>DROP CONSTRAINT</a:t>
            </a:r>
            <a:r>
              <a:rPr lang="en-GB" sz="1800" dirty="0">
                <a:effectLst/>
                <a:latin typeface="Lucida Sans Unicode" pitchFamily="34" charset="0"/>
              </a:rPr>
              <a:t> 	</a:t>
            </a:r>
            <a:r>
              <a:rPr lang="en-GB" sz="1800" dirty="0" err="1">
                <a:effectLst/>
                <a:latin typeface="Lucida Sans Unicode" pitchFamily="34" charset="0"/>
              </a:rPr>
              <a:t>nomeconstraint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ADD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echavedepartamento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FOREIGN KEY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REFERENCES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EMPREGADO(cod);	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		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DROP 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	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echavedepartamento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04825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 err="1">
                <a:effectLst/>
                <a:latin typeface="Lucida Sans Unicode" pitchFamily="34" charset="0"/>
              </a:rPr>
              <a:t>Definir</a:t>
            </a:r>
            <a:r>
              <a:rPr lang="en-GB" b="1" dirty="0">
                <a:effectLst/>
                <a:latin typeface="Lucida Sans Unicode" pitchFamily="34" charset="0"/>
              </a:rPr>
              <a:t> as </a:t>
            </a:r>
            <a:r>
              <a:rPr lang="en-GB" b="1" dirty="0" err="1">
                <a:effectLst/>
                <a:latin typeface="Lucida Sans Unicode" pitchFamily="34" charset="0"/>
              </a:rPr>
              <a:t>seguintes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tabelas</a:t>
            </a:r>
            <a:r>
              <a:rPr lang="en-GB" b="1" dirty="0">
                <a:effectLst/>
                <a:latin typeface="Lucida Sans Unicode" pitchFamily="34" charset="0"/>
              </a:rPr>
              <a:t> :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 dirty="0">
              <a:effectLst/>
              <a:latin typeface="Lucida Sans Unicode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b="1" i="1" dirty="0" err="1">
                <a:solidFill>
                  <a:srgbClr val="000000"/>
                </a:solidFill>
                <a:effectLst/>
              </a:rPr>
              <a:t>Empregado</a:t>
            </a:r>
            <a:r>
              <a:rPr lang="en-GB" sz="2400" dirty="0">
                <a:solidFill>
                  <a:srgbClr val="000000"/>
                </a:solidFill>
                <a:effectLst/>
              </a:rPr>
              <a:t>(</a:t>
            </a:r>
            <a:r>
              <a:rPr lang="en-GB" sz="2400" u="sng" dirty="0">
                <a:solidFill>
                  <a:srgbClr val="000000"/>
                </a:solidFill>
                <a:effectLst/>
              </a:rPr>
              <a:t>cod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nome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rua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bairro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telefone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datanasc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dataadm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funcao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coddepart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salario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comissao</a:t>
            </a:r>
            <a:r>
              <a:rPr lang="en-GB" sz="2400" dirty="0">
                <a:solidFill>
                  <a:srgbClr val="000000"/>
                </a:solidFill>
                <a:effectLst/>
              </a:rPr>
              <a:t>) FK1=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coddepart</a:t>
            </a:r>
            <a:r>
              <a:rPr lang="en-GB" sz="2400" dirty="0">
                <a:solidFill>
                  <a:srgbClr val="000000"/>
                </a:solidFill>
                <a:effectLst/>
              </a:rPr>
              <a:t> </a:t>
            </a:r>
          </a:p>
          <a:p>
            <a:pPr>
              <a:lnSpc>
                <a:spcPct val="90000"/>
              </a:lnSpc>
              <a:spcBef>
                <a:spcPts val="450"/>
              </a:spcBef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b="1" i="1" dirty="0" err="1">
                <a:solidFill>
                  <a:srgbClr val="000000"/>
                </a:solidFill>
                <a:effectLst/>
              </a:rPr>
              <a:t>Dependente</a:t>
            </a:r>
            <a:r>
              <a:rPr lang="en-GB" sz="2400" b="1" i="1" dirty="0">
                <a:solidFill>
                  <a:srgbClr val="000000"/>
                </a:solidFill>
                <a:effectLst/>
              </a:rPr>
              <a:t>(</a:t>
            </a:r>
            <a:r>
              <a:rPr lang="en-GB" sz="2400" u="sng" dirty="0">
                <a:solidFill>
                  <a:srgbClr val="000000"/>
                </a:solidFill>
                <a:effectLst/>
              </a:rPr>
              <a:t>cod,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codemp</a:t>
            </a:r>
            <a:r>
              <a:rPr lang="en-GB" sz="2400" u="sng" dirty="0">
                <a:solidFill>
                  <a:srgbClr val="000000"/>
                </a:solidFill>
                <a:effectLst/>
              </a:rPr>
              <a:t>,</a:t>
            </a:r>
            <a:r>
              <a:rPr lang="en-GB" sz="2400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nome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sexo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datanasc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parentesco</a:t>
            </a:r>
            <a:r>
              <a:rPr lang="en-GB" sz="2400" dirty="0">
                <a:solidFill>
                  <a:srgbClr val="000000"/>
                </a:solidFill>
                <a:effectLst/>
              </a:rPr>
              <a:t>) FK1=mat</a:t>
            </a:r>
          </a:p>
          <a:p>
            <a:pPr>
              <a:lnSpc>
                <a:spcPct val="93000"/>
              </a:lnSpc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b="1" i="1" dirty="0" err="1">
                <a:solidFill>
                  <a:srgbClr val="000000"/>
                </a:solidFill>
                <a:effectLst/>
              </a:rPr>
              <a:t>Departamento</a:t>
            </a:r>
            <a:r>
              <a:rPr lang="en-GB" sz="2400" b="1" i="1" dirty="0">
                <a:solidFill>
                  <a:srgbClr val="000000"/>
                </a:solidFill>
                <a:effectLst/>
              </a:rPr>
              <a:t>(</a:t>
            </a:r>
            <a:r>
              <a:rPr lang="en-GB" sz="2400" u="sng" dirty="0">
                <a:solidFill>
                  <a:srgbClr val="000000"/>
                </a:solidFill>
                <a:effectLst/>
              </a:rPr>
              <a:t>cod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nome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localizacao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codgerente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datainicioger</a:t>
            </a:r>
            <a:r>
              <a:rPr lang="en-GB" sz="2400" dirty="0">
                <a:solidFill>
                  <a:srgbClr val="000000"/>
                </a:solidFill>
                <a:effectLst/>
              </a:rPr>
              <a:t>) FK1=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codgerente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pPr>
              <a:lnSpc>
                <a:spcPct val="93000"/>
              </a:lnSpc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b="1" i="1" dirty="0" err="1">
                <a:solidFill>
                  <a:srgbClr val="000000"/>
                </a:solidFill>
                <a:effectLst/>
              </a:rPr>
              <a:t>Projeto</a:t>
            </a:r>
            <a:r>
              <a:rPr lang="en-GB" sz="2400" b="1" i="1" dirty="0">
                <a:solidFill>
                  <a:srgbClr val="000000"/>
                </a:solidFill>
                <a:effectLst/>
              </a:rPr>
              <a:t> (</a:t>
            </a:r>
            <a:r>
              <a:rPr lang="en-GB" sz="2400" u="sng" dirty="0">
                <a:solidFill>
                  <a:srgbClr val="000000"/>
                </a:solidFill>
                <a:effectLst/>
              </a:rPr>
              <a:t>cod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nome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situacao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coddepar</a:t>
            </a:r>
            <a:r>
              <a:rPr lang="en-GB" sz="2400" dirty="0">
                <a:solidFill>
                  <a:srgbClr val="000000"/>
                </a:solidFill>
                <a:effectLst/>
              </a:rPr>
              <a:t>)  FK1=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coddepar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pPr>
              <a:lnSpc>
                <a:spcPct val="93000"/>
              </a:lnSpc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b="1" i="1" dirty="0" err="1">
                <a:solidFill>
                  <a:srgbClr val="000000"/>
                </a:solidFill>
                <a:effectLst/>
              </a:rPr>
              <a:t>TrabalhaEm</a:t>
            </a:r>
            <a:r>
              <a:rPr lang="en-GB" sz="2400" b="1" i="1" dirty="0">
                <a:solidFill>
                  <a:srgbClr val="000000"/>
                </a:solidFill>
                <a:effectLst/>
              </a:rPr>
              <a:t> (</a:t>
            </a:r>
            <a:r>
              <a:rPr lang="en-GB" sz="2400" u="sng" dirty="0" err="1">
                <a:solidFill>
                  <a:srgbClr val="000000"/>
                </a:solidFill>
                <a:effectLst/>
              </a:rPr>
              <a:t>codemp</a:t>
            </a:r>
            <a:r>
              <a:rPr lang="en-GB" sz="2400" u="sng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u="sng" dirty="0" err="1">
                <a:solidFill>
                  <a:srgbClr val="000000"/>
                </a:solidFill>
                <a:effectLst/>
              </a:rPr>
              <a:t>codproj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papel</a:t>
            </a:r>
            <a:r>
              <a:rPr lang="en-GB" sz="2400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horas</a:t>
            </a:r>
            <a:r>
              <a:rPr lang="en-GB" sz="2400" dirty="0">
                <a:solidFill>
                  <a:srgbClr val="000000"/>
                </a:solidFill>
                <a:effectLst/>
              </a:rPr>
              <a:t>) FK1=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codemp</a:t>
            </a:r>
            <a:r>
              <a:rPr lang="en-GB" sz="2400" dirty="0">
                <a:solidFill>
                  <a:srgbClr val="000000"/>
                </a:solidFill>
                <a:effectLst/>
              </a:rPr>
              <a:t> FK2=</a:t>
            </a:r>
            <a:r>
              <a:rPr lang="en-GB" sz="2400" dirty="0" err="1">
                <a:solidFill>
                  <a:srgbClr val="000000"/>
                </a:solidFill>
                <a:effectLst/>
              </a:rPr>
              <a:t>codproj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comandos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" y="908720"/>
            <a:ext cx="8912225" cy="4876800"/>
          </a:xfrm>
        </p:spPr>
        <p:txBody>
          <a:bodyPr/>
          <a:lstStyle/>
          <a:p>
            <a:r>
              <a:rPr lang="pt-BR" dirty="0"/>
              <a:t>Exemplos:</a:t>
            </a:r>
          </a:p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biblioteca;</a:t>
            </a:r>
          </a:p>
          <a:p>
            <a:pPr lvl="1"/>
            <a:r>
              <a:rPr lang="pt-BR" dirty="0"/>
              <a:t>Cria o banco biblioteca</a:t>
            </a:r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schema</a:t>
            </a:r>
            <a:r>
              <a:rPr lang="pt-BR" dirty="0"/>
              <a:t> biblioteca;</a:t>
            </a:r>
          </a:p>
          <a:p>
            <a:pPr lvl="1"/>
            <a:r>
              <a:rPr lang="pt-BR" dirty="0"/>
              <a:t>Apaga o esquema do banco biblioteca</a:t>
            </a:r>
          </a:p>
          <a:p>
            <a:r>
              <a:rPr lang="pt-BR" dirty="0"/>
              <a:t>use biblioteca;</a:t>
            </a:r>
          </a:p>
          <a:p>
            <a:pPr lvl="1"/>
            <a:r>
              <a:rPr lang="pt-BR" dirty="0"/>
              <a:t>Colocar o banco biblioteca como padrão.</a:t>
            </a:r>
          </a:p>
          <a:p>
            <a:r>
              <a:rPr lang="pt-BR" dirty="0" err="1"/>
              <a:t>Rename</a:t>
            </a:r>
            <a:r>
              <a:rPr lang="pt-BR" dirty="0"/>
              <a:t> </a:t>
            </a:r>
            <a:r>
              <a:rPr lang="pt-BR" dirty="0" err="1"/>
              <a:t>classificao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classificacao2;</a:t>
            </a:r>
          </a:p>
          <a:p>
            <a:pPr lvl="1"/>
            <a:r>
              <a:rPr lang="pt-BR" dirty="0"/>
              <a:t>Altera o nome da tabela</a:t>
            </a:r>
          </a:p>
          <a:p>
            <a:r>
              <a:rPr lang="pt-BR" dirty="0"/>
              <a:t>ALTER TABLE </a:t>
            </a:r>
            <a:r>
              <a:rPr lang="pt-BR" dirty="0" err="1"/>
              <a:t>classificacao</a:t>
            </a:r>
            <a:r>
              <a:rPr lang="pt-BR" dirty="0"/>
              <a:t> CHANGE COLUMN nome nomes </a:t>
            </a:r>
            <a:r>
              <a:rPr lang="pt-BR" dirty="0" err="1"/>
              <a:t>varchar</a:t>
            </a:r>
            <a:r>
              <a:rPr lang="pt-BR" dirty="0"/>
              <a:t>(30)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/>
              <a:t>Não aceita o comando: ALTER TABLE </a:t>
            </a:r>
            <a:r>
              <a:rPr lang="pt-BR" dirty="0" err="1"/>
              <a:t>classificacao</a:t>
            </a:r>
            <a:r>
              <a:rPr lang="pt-BR" dirty="0"/>
              <a:t> CHANGE COLUMN nome nomes;</a:t>
            </a:r>
          </a:p>
          <a:p>
            <a:pPr lvl="1"/>
            <a:r>
              <a:rPr lang="pt-BR" dirty="0"/>
              <a:t>Altera o nome do campo de uma tabela.</a:t>
            </a:r>
          </a:p>
          <a:p>
            <a:r>
              <a:rPr lang="pt-BR" dirty="0"/>
              <a:t>show </a:t>
            </a:r>
            <a:r>
              <a:rPr lang="pt-BR" dirty="0" err="1"/>
              <a:t>tables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Mostra o nome de todas as tabelas.</a:t>
            </a:r>
          </a:p>
          <a:p>
            <a:r>
              <a:rPr lang="pt-BR" dirty="0" err="1"/>
              <a:t>describe</a:t>
            </a:r>
            <a:r>
              <a:rPr lang="pt-BR" dirty="0"/>
              <a:t> livros;</a:t>
            </a:r>
          </a:p>
          <a:p>
            <a:pPr lvl="1"/>
            <a:r>
              <a:rPr lang="pt-BR" dirty="0"/>
              <a:t>Mostra a descrição de uma tabela.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02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ln/>
        </p:spPr>
        <p:txBody>
          <a:bodyPr lIns="91440" tIns="45720" rIns="91440" b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Conceitos Básicos BD </a:t>
            </a:r>
            <a:br>
              <a:rPr lang="en-GB"/>
            </a:br>
            <a:r>
              <a:rPr lang="en-GB">
                <a:solidFill>
                  <a:srgbClr val="0000CC"/>
                </a:solidFill>
              </a:rPr>
              <a:t>Linguagem de acesso (SQL)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 flipV="1">
            <a:off x="5407025" y="3806825"/>
            <a:ext cx="1987550" cy="38735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H="1" flipV="1">
            <a:off x="5407025" y="3883025"/>
            <a:ext cx="1987550" cy="122555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124200" y="1828800"/>
            <a:ext cx="2209800" cy="3733800"/>
          </a:xfrm>
          <a:prstGeom prst="can">
            <a:avLst>
              <a:gd name="adj" fmla="val 42241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879975"/>
          </a:xfrm>
          <a:ln/>
        </p:spPr>
        <p:txBody>
          <a:bodyPr lIns="0" tIns="0" rIns="0" bIns="0">
            <a:spAutoFit/>
          </a:bodyPr>
          <a:lstStyle/>
          <a:p>
            <a:endParaRPr lang="pt-BR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28600" y="1295400"/>
            <a:ext cx="8686800" cy="5181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739775" lvl="1" indent="-282575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Century Gothic" pitchFamily="34" charset="0"/>
              <a:buNone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n-GB" sz="2000">
              <a:solidFill>
                <a:srgbClr val="000099"/>
              </a:solidFill>
              <a:latin typeface="Century Gothic" pitchFamily="34" charset="0"/>
            </a:endParaRPr>
          </a:p>
          <a:p>
            <a:pPr marL="739775" lvl="1" indent="-282575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Century Gothic" pitchFamily="34" charset="0"/>
              <a:buNone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</a:pPr>
            <a:endParaRPr lang="en-GB" sz="2000">
              <a:solidFill>
                <a:srgbClr val="000099"/>
              </a:solidFill>
              <a:latin typeface="Century Gothic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14400" y="3886200"/>
            <a:ext cx="1981200" cy="1524000"/>
          </a:xfrm>
          <a:prstGeom prst="rect">
            <a:avLst/>
          </a:prstGeom>
          <a:solidFill>
            <a:srgbClr val="00CC99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Definition 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Language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DDL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019800" y="3886200"/>
            <a:ext cx="1981200" cy="1524000"/>
          </a:xfrm>
          <a:prstGeom prst="rect">
            <a:avLst/>
          </a:prstGeom>
          <a:solidFill>
            <a:srgbClr val="00CC99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Control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Language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DCL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429000" y="3886200"/>
            <a:ext cx="1981200" cy="1524000"/>
          </a:xfrm>
          <a:prstGeom prst="rect">
            <a:avLst/>
          </a:prstGeom>
          <a:solidFill>
            <a:srgbClr val="00CC99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Manipulation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Language</a:t>
            </a:r>
          </a:p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DML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098675" y="1763713"/>
            <a:ext cx="52705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2057400" y="1600200"/>
            <a:ext cx="4800600" cy="838200"/>
          </a:xfrm>
          <a:prstGeom prst="rect">
            <a:avLst/>
          </a:prstGeom>
          <a:solidFill>
            <a:srgbClr val="00CC99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– Structured Query Language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4267200" y="2514600"/>
            <a:ext cx="1588" cy="1371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1978025" y="2514600"/>
            <a:ext cx="2292350" cy="990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4267200" y="2514600"/>
            <a:ext cx="2133600" cy="990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836613" y="5638800"/>
            <a:ext cx="22479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Define o esquema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352800" y="5715000"/>
            <a:ext cx="2611438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Manipula o esquema 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016625" y="5715000"/>
            <a:ext cx="258921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Assegura o esquema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/>
          </p:nvPr>
        </p:nvSpPr>
        <p:spPr>
          <a:xfrm>
            <a:off x="228600" y="1371600"/>
            <a:ext cx="8610600" cy="4878388"/>
          </a:xfrm>
          <a:solidFill>
            <a:srgbClr val="FFFFFF"/>
          </a:solidFill>
          <a:ln/>
        </p:spPr>
        <p:txBody>
          <a:bodyPr anchor="t">
            <a:spAutoFit/>
          </a:bodyPr>
          <a:lstStyle/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>
                <a:solidFill>
                  <a:srgbClr val="000099"/>
                </a:solidFill>
                <a:effectLst/>
                <a:latin typeface="Lucida Sans Unicode" pitchFamily="34" charset="0"/>
              </a:rPr>
              <a:t> </a:t>
            </a:r>
            <a:r>
              <a:rPr lang="en-GB" sz="200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Structured Query Language</a:t>
            </a:r>
          </a:p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>
              <a:solidFill>
                <a:srgbClr val="000099"/>
              </a:solidFill>
              <a:effectLst/>
              <a:latin typeface="Lucida Sans Unicode" pitchFamily="34" charset="0"/>
              <a:cs typeface="Times New Roman" pitchFamily="18" charset="0"/>
            </a:endParaRPr>
          </a:p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DDL (Data Definition Language) - Define o esquema do banco de dados. Cria, altera e remove os componentes do banco de dados. </a:t>
            </a:r>
          </a:p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0">
              <a:solidFill>
                <a:srgbClr val="000099"/>
              </a:solidFill>
              <a:effectLst/>
              <a:latin typeface="Lucida Sans Unicode" pitchFamily="34" charset="0"/>
              <a:cs typeface="Times New Roman" pitchFamily="18" charset="0"/>
            </a:endParaRPr>
          </a:p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0">
                <a:solidFill>
                  <a:srgbClr val="000099"/>
                </a:solidFill>
                <a:effectLst/>
                <a:latin typeface="Lucida Sans Unicode" pitchFamily="34" charset="0"/>
              </a:rPr>
              <a:t>DML (Data Manipulation Language) - Manipula o esquema. Recupera, insere, atualiza, remove instância dos componentes do banco de dados.</a:t>
            </a:r>
          </a:p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0">
              <a:solidFill>
                <a:srgbClr val="000099"/>
              </a:solidFill>
              <a:effectLst/>
              <a:latin typeface="Lucida Sans Unicode" pitchFamily="34" charset="0"/>
            </a:endParaRPr>
          </a:p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DCL (Data Control Language) – Assegura ou retira previlégios para definir ou  manipular compenentes e instâncias dos componentes do banco de dados.</a:t>
            </a:r>
          </a:p>
          <a:p>
            <a:pPr marL="339725" indent="-339725" algn="l">
              <a:lnSpc>
                <a:spcPct val="100000"/>
              </a:lnSpc>
              <a:spcBef>
                <a:spcPts val="5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0">
              <a:solidFill>
                <a:srgbClr val="000099"/>
              </a:solidFill>
              <a:effectLst/>
              <a:latin typeface="Lucida Sans Unicode" pitchFamily="34" charset="0"/>
              <a:cs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228600" y="228600"/>
            <a:ext cx="8686800" cy="838200"/>
          </a:xfrm>
          <a:noFill/>
          <a:ln/>
        </p:spPr>
        <p:txBody>
          <a:bodyPr lIns="91440" tIns="45720" rIns="91440" bIns="4572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CC3300"/>
                </a:solidFill>
                <a:latin typeface="Lucida Sans Unicode" pitchFamily="34" charset="0"/>
              </a:rPr>
              <a:t>Conceitos Básicos BD </a:t>
            </a:r>
            <a:br>
              <a:rPr lang="en-GB" sz="2200" b="1">
                <a:solidFill>
                  <a:srgbClr val="CC3300"/>
                </a:solidFill>
                <a:latin typeface="Lucida Sans Unicode" pitchFamily="34" charset="0"/>
              </a:rPr>
            </a:br>
            <a:r>
              <a:rPr lang="en-GB" sz="2200" b="1">
                <a:solidFill>
                  <a:srgbClr val="0000CC"/>
                </a:solidFill>
                <a:latin typeface="Lucida Sans Unicode" pitchFamily="34" charset="0"/>
              </a:rPr>
              <a:t>SQL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/>
          </p:nvPr>
        </p:nvSpPr>
        <p:spPr>
          <a:xfrm>
            <a:off x="228600" y="1371600"/>
            <a:ext cx="8610600" cy="5502275"/>
          </a:xfrm>
          <a:solidFill>
            <a:srgbClr val="FFFFFF"/>
          </a:solidFill>
          <a:ln/>
        </p:spPr>
        <p:txBody>
          <a:bodyPr anchor="t">
            <a:spAutoFit/>
          </a:bodyPr>
          <a:lstStyle/>
          <a:p>
            <a:pPr marL="339725" indent="-339725" algn="l">
              <a:lnSpc>
                <a:spcPct val="90000"/>
              </a:lnSpc>
              <a:spcBef>
                <a:spcPts val="450"/>
              </a:spcBef>
              <a:buClr>
                <a:srgbClr val="CC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>
                <a:solidFill>
                  <a:srgbClr val="000099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DDL (Data Definition Language)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CREATE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ALTER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DROP</a:t>
            </a:r>
          </a:p>
          <a:p>
            <a:pPr marL="339725" indent="-339725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b="0">
              <a:solidFill>
                <a:srgbClr val="000099"/>
              </a:solidFill>
              <a:effectLst/>
              <a:latin typeface="Lucida Sans Unicode" pitchFamily="34" charset="0"/>
              <a:cs typeface="Times New Roman" pitchFamily="18" charset="0"/>
            </a:endParaRPr>
          </a:p>
          <a:p>
            <a:pPr marL="339725" indent="-339725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</a:rPr>
              <a:t>DML (Data Manipulation Language)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</a:rPr>
              <a:t>SELECT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</a:rPr>
              <a:t>INSERT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</a:rPr>
              <a:t>DELETE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</a:rPr>
              <a:t>UPDATE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</a:rPr>
              <a:t>COMMIT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</a:rPr>
              <a:t>ROOLBACK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b="0">
              <a:solidFill>
                <a:srgbClr val="000099"/>
              </a:solidFill>
              <a:effectLst/>
              <a:latin typeface="Lucida Sans Unicode" pitchFamily="34" charset="0"/>
            </a:endParaRPr>
          </a:p>
          <a:p>
            <a:pPr marL="339725" indent="-339725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DCL (Data Control Language)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GRANT</a:t>
            </a:r>
          </a:p>
          <a:p>
            <a:pPr marL="1143000" lvl="2" indent="-228600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0">
                <a:solidFill>
                  <a:srgbClr val="000099"/>
                </a:solidFill>
                <a:effectLst/>
                <a:latin typeface="Lucida Sans Unicode" pitchFamily="34" charset="0"/>
                <a:cs typeface="Times New Roman" pitchFamily="18" charset="0"/>
              </a:rPr>
              <a:t>REVOKE</a:t>
            </a:r>
          </a:p>
          <a:p>
            <a:pPr marL="339725" indent="-339725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b="0">
              <a:solidFill>
                <a:srgbClr val="000099"/>
              </a:solidFill>
              <a:effectLst/>
              <a:latin typeface="Lucida Sans Unicode" pitchFamily="34" charset="0"/>
              <a:cs typeface="Times New Roman" pitchFamily="18" charset="0"/>
            </a:endParaRPr>
          </a:p>
          <a:p>
            <a:pPr marL="339725" indent="-339725" algn="l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800" b="0">
              <a:solidFill>
                <a:srgbClr val="000099"/>
              </a:solidFill>
              <a:effectLst/>
              <a:latin typeface="Lucida Sans Unicode" pitchFamily="34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228600" y="228600"/>
            <a:ext cx="8686800" cy="838200"/>
          </a:xfrm>
          <a:noFill/>
          <a:ln/>
        </p:spPr>
        <p:txBody>
          <a:bodyPr lIns="91440" tIns="45720" rIns="91440" bIns="4572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Clr>
                <a:srgbClr val="CC3300"/>
              </a:buClr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 b="1">
                <a:solidFill>
                  <a:srgbClr val="CC3300"/>
                </a:solidFill>
                <a:latin typeface="Lucida Sans Unicode" pitchFamily="34" charset="0"/>
              </a:rPr>
              <a:t>Conceitos Básicos BD </a:t>
            </a:r>
            <a:br>
              <a:rPr lang="en-GB" sz="2200" b="1">
                <a:solidFill>
                  <a:srgbClr val="CC3300"/>
                </a:solidFill>
                <a:latin typeface="Lucida Sans Unicode" pitchFamily="34" charset="0"/>
              </a:rPr>
            </a:br>
            <a:r>
              <a:rPr lang="en-GB" sz="2200" b="1">
                <a:solidFill>
                  <a:srgbClr val="0000CC"/>
                </a:solidFill>
                <a:latin typeface="Lucida Sans Unicode" pitchFamily="34" charset="0"/>
              </a:rPr>
              <a:t>SQL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84313"/>
            <a:ext cx="8610600" cy="4916487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effectLst/>
                <a:latin typeface="Lucida Sans Unicode" pitchFamily="34" charset="0"/>
              </a:rPr>
              <a:t>CREATE TABLE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effectLst/>
                <a:latin typeface="Lucida Sans Unicode" pitchFamily="34" charset="0"/>
              </a:rPr>
              <a:t>	Utilizado para especificar uma nova tabela, dando a ela um nome, seus atributos e restrições de integridade.	Cada atributo recebe um nome, tipo de dados e restrições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effectLst/>
                <a:latin typeface="Lucida Sans Unicode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610600" cy="513397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40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200" b="1">
                <a:effectLst/>
                <a:latin typeface="Lucida Sans Unicode" pitchFamily="34" charset="0"/>
              </a:rPr>
              <a:t>	</a:t>
            </a:r>
            <a:r>
              <a:rPr lang="en-GB" sz="1800" b="1">
                <a:effectLst/>
                <a:latin typeface="Lucida Sans Unicode" pitchFamily="34" charset="0"/>
              </a:rPr>
              <a:t>Tipos de dados</a:t>
            </a:r>
          </a:p>
          <a:p>
            <a:pPr>
              <a:lnSpc>
                <a:spcPct val="10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CC3300"/>
              </a:buClr>
              <a:buFont typeface="Wingdings" charset="2"/>
              <a:buChar char="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Numérico </a:t>
            </a: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CC33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    		Inteiro	 INTEGER (4 bytes), SMALLINT (2 bytes), TINIT (1 byte)</a:t>
            </a: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	Real 	FLOAT e DOUBLE PRECISION</a:t>
            </a: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	Formatado	DECIMA(i,j)</a:t>
            </a: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Wingdings" charset="2"/>
              <a:buChar char="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String de caracteres</a:t>
            </a: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	Fixo 		CHAR(n)</a:t>
            </a: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>
                <a:solidFill>
                  <a:srgbClr val="000000"/>
                </a:solidFill>
                <a:effectLst/>
                <a:latin typeface="Lucida Sans Unicode" pitchFamily="34" charset="0"/>
              </a:rPr>
              <a:t>		Variável 	VARCHAR(n)</a:t>
            </a: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5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spcBef>
                <a:spcPts val="400"/>
              </a:spcBef>
              <a:buClr>
                <a:srgbClr val="CC33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600" b="1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25780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600" b="1">
                <a:effectLst/>
                <a:latin typeface="Lucida Sans Unicode" pitchFamily="34" charset="0"/>
              </a:rPr>
              <a:t>	</a:t>
            </a:r>
            <a:r>
              <a:rPr lang="en-GB" b="1">
                <a:effectLst/>
                <a:latin typeface="Lucida Sans Unicode" pitchFamily="34" charset="0"/>
              </a:rPr>
              <a:t>Tipos de dados</a:t>
            </a:r>
          </a:p>
          <a:p>
            <a:pPr>
              <a:lnSpc>
                <a:spcPct val="90000"/>
              </a:lnSpc>
              <a:spcBef>
                <a:spcPts val="450"/>
              </a:spcBef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b="1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buFont typeface="Wingdings" charset="2"/>
              <a:buChar char="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Data 			DATE (AAAA-MM-DD)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buClr>
                <a:srgbClr val="CC3300"/>
              </a:buClr>
              <a:buFont typeface="Wingdings" charset="2"/>
              <a:buChar char="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Hora			TIME (HH:MM:SS)</a:t>
            </a:r>
          </a:p>
          <a:p>
            <a:pPr lvl="1">
              <a:lnSpc>
                <a:spcPct val="50000"/>
              </a:lnSpc>
              <a:buClr>
                <a:srgbClr val="CC33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buClr>
                <a:srgbClr val="CC33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1">
              <a:lnSpc>
                <a:spcPct val="50000"/>
              </a:lnSpc>
              <a:buClr>
                <a:srgbClr val="CC3300"/>
              </a:buClr>
              <a:buFont typeface="Wingdings" charset="2"/>
              <a:buChar char="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Flag 			BIT (n)</a:t>
            </a:r>
          </a:p>
          <a:p>
            <a:pPr lvl="1">
              <a:lnSpc>
                <a:spcPct val="50000"/>
              </a:lnSpc>
              <a:buClr>
                <a:srgbClr val="CC33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lvl="4">
              <a:lnSpc>
                <a:spcPct val="50000"/>
              </a:lnSpc>
              <a:buClr>
                <a:srgbClr val="CC33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>
                <a:solidFill>
                  <a:srgbClr val="000000"/>
                </a:solidFill>
                <a:effectLst/>
                <a:latin typeface="Lucida Sans Unicode" pitchFamily="34" charset="0"/>
              </a:rPr>
              <a:t>	                    </a:t>
            </a:r>
            <a:r>
              <a:rPr lang="en-GB" b="1">
                <a:solidFill>
                  <a:srgbClr val="000000"/>
                </a:solidFill>
                <a:effectLst/>
                <a:latin typeface="Lucida Sans Unicode" pitchFamily="34" charset="0"/>
              </a:rPr>
              <a:t>BIT varing (n)</a:t>
            </a:r>
          </a:p>
          <a:p>
            <a:pPr lvl="1">
              <a:lnSpc>
                <a:spcPct val="50000"/>
              </a:lnSpc>
              <a:buClr>
                <a:srgbClr val="CC33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>
              <a:solidFill>
                <a:srgbClr val="000000"/>
              </a:solidFill>
              <a:effectLst/>
              <a:latin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04200" cy="838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Lucida Sans Unicode" pitchFamily="34" charset="0"/>
              </a:rPr>
              <a:t>SQL </a:t>
            </a:r>
            <a:br>
              <a:rPr lang="en-GB">
                <a:latin typeface="Lucida Sans Unicode" pitchFamily="34" charset="0"/>
              </a:rPr>
            </a:br>
            <a:r>
              <a:rPr lang="en-GB">
                <a:latin typeface="Lucida Sans Unicode" pitchFamily="34" charset="0"/>
              </a:rPr>
              <a:t> </a:t>
            </a:r>
            <a:r>
              <a:rPr lang="en-GB">
                <a:solidFill>
                  <a:srgbClr val="0000CC"/>
                </a:solidFill>
                <a:latin typeface="Lucida Sans Unicode" pitchFamily="34" charset="0"/>
              </a:rPr>
              <a:t>Definição de Dados (DDL)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218720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(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matricula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endereco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VARCHAR(30),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depart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DECIMAL(10,2));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(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matricula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INT,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endereco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VARCHAR(30), 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depart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INT,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DECIMAL(10,2));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entury Gothic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686F6B057D3A54AA098F47D0CFC588B" ma:contentTypeVersion="2" ma:contentTypeDescription="Crie um novo documento." ma:contentTypeScope="" ma:versionID="161807a6fbfe0f82df8acb6788f8ad8b">
  <xsd:schema xmlns:xsd="http://www.w3.org/2001/XMLSchema" xmlns:xs="http://www.w3.org/2001/XMLSchema" xmlns:p="http://schemas.microsoft.com/office/2006/metadata/properties" xmlns:ns2="444cbe5e-e748-4533-8937-f84e16ed05a3" targetNamespace="http://schemas.microsoft.com/office/2006/metadata/properties" ma:root="true" ma:fieldsID="d1ffb2c725542408be15a02991e46cbc" ns2:_="">
    <xsd:import namespace="444cbe5e-e748-4533-8937-f84e16ed05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cbe5e-e748-4533-8937-f84e16ed0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AD2852-01E2-4C04-BFD6-8181893B6DB6}"/>
</file>

<file path=customXml/itemProps2.xml><?xml version="1.0" encoding="utf-8"?>
<ds:datastoreItem xmlns:ds="http://schemas.openxmlformats.org/officeDocument/2006/customXml" ds:itemID="{F84FDB5F-6270-4670-AF29-2E3452FE85BF}"/>
</file>

<file path=customXml/itemProps3.xml><?xml version="1.0" encoding="utf-8"?>
<ds:datastoreItem xmlns:ds="http://schemas.openxmlformats.org/officeDocument/2006/customXml" ds:itemID="{3863A279-1C95-4A15-9888-40F49E912A44}"/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1731</Words>
  <Application>Microsoft Office PowerPoint</Application>
  <PresentationFormat>Apresentação na tela (4:3)</PresentationFormat>
  <Paragraphs>357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Lucida Sans Unicode</vt:lpstr>
      <vt:lpstr>StarSymbol</vt:lpstr>
      <vt:lpstr>Times New Roman</vt:lpstr>
      <vt:lpstr>Wingdings</vt:lpstr>
      <vt:lpstr>Tema do Office</vt:lpstr>
      <vt:lpstr>Apresentação do PowerPoint</vt:lpstr>
      <vt:lpstr>SQL  Conteúdo</vt:lpstr>
      <vt:lpstr>Conceitos Básicos BD  Linguagem de acesso (SQL)</vt:lpstr>
      <vt:lpstr>Conceitos Básicos BD  SQL</vt:lpstr>
      <vt:lpstr>Conceitos Básicos BD  SQL</vt:lpstr>
      <vt:lpstr>SQL  Definição de Dados (DDL)</vt:lpstr>
      <vt:lpstr>SQL   Definição de Dados (DDL)</vt:lpstr>
      <vt:lpstr>SQL   Definição de Dados (DDL)</vt:lpstr>
      <vt:lpstr>SQL   Definição de Dados (DDL)</vt:lpstr>
      <vt:lpstr>SQL  Definição de Dados (DDL)</vt:lpstr>
      <vt:lpstr>SQL   Definição de Dados (DDL)</vt:lpstr>
      <vt:lpstr>SQL   Definição de Dados (DDL)</vt:lpstr>
      <vt:lpstr>SQL   Definição de Dados (DDL)</vt:lpstr>
      <vt:lpstr>SQL   Definição de Dados (DDL)</vt:lpstr>
      <vt:lpstr>SQL   Definição de Dados (DDL)</vt:lpstr>
      <vt:lpstr>SQL   Definição de Dados (DDL)</vt:lpstr>
      <vt:lpstr>SQL   Definição de Dados (DDL)</vt:lpstr>
      <vt:lpstr>Apresentação do PowerPoint</vt:lpstr>
      <vt:lpstr>SQL   Definição de Dados (DDL)</vt:lpstr>
      <vt:lpstr>SQL   Definição de Dados (DDL)</vt:lpstr>
      <vt:lpstr>SQL   Definição de Dados (DDL)</vt:lpstr>
      <vt:lpstr>SQL   Definição de Dados (DDL)</vt:lpstr>
      <vt:lpstr>SQL   Definição de Dados (DDL)</vt:lpstr>
      <vt:lpstr>SQL   Definição de Dados (DDL)</vt:lpstr>
      <vt:lpstr>SQL   Definição de Dados (DDL)</vt:lpstr>
      <vt:lpstr>Outros comandos DDL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daniela</dc:creator>
  <cp:lastModifiedBy>Daniela Araujo</cp:lastModifiedBy>
  <cp:revision>38</cp:revision>
  <dcterms:modified xsi:type="dcterms:W3CDTF">2020-11-27T12:59:52Z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0x010100F686F6B057D3A54AA098F47D0CFC588B</vt:lpwstr>
  </property>
</Properties>
</file>