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712325"/>
  <p:defaultTextStyle>
    <a:defPPr>
      <a:defRPr lang="en-GB"/>
    </a:defPPr>
    <a:lvl1pPr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713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713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9575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03663" y="0"/>
            <a:ext cx="2949575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7113" y="765175"/>
            <a:ext cx="47974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59362" cy="435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278938"/>
            <a:ext cx="2949575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03663" y="9278938"/>
            <a:ext cx="2949575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0AEBB0A3-C795-42B4-B4CA-908D574A693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03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717088-3AF2-4B2E-A055-994886B6D0A1}" type="slidenum">
              <a:rPr lang="en-GB"/>
              <a:pPr/>
              <a:t>1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989013" y="746125"/>
            <a:ext cx="4883150" cy="3662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CC659-E568-4B27-9105-1A243C869560}" type="slidenum">
              <a:rPr lang="en-GB"/>
              <a:pPr/>
              <a:t>11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0ADA4F-6957-4694-B55A-E83D31A6D7DC}" type="slidenum">
              <a:rPr lang="en-GB"/>
              <a:pPr/>
              <a:t>12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2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62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A5AE3E-4172-40B2-8FB9-C2D1D4A7F64C}" type="slidenum">
              <a:rPr lang="en-GB"/>
              <a:pPr/>
              <a:t>13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C4175D-080A-4C34-ACF8-E6DCE87A89FD}" type="slidenum">
              <a:rPr lang="en-GB"/>
              <a:pPr/>
              <a:t>14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D8EAAA-B69D-4951-B4B2-BCC6BF423E8B}" type="slidenum">
              <a:rPr lang="en-GB"/>
              <a:pPr/>
              <a:t>15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F525C-3FF7-4DDC-BD17-1223947C393A}" type="slidenum">
              <a:rPr lang="en-GB"/>
              <a:pPr/>
              <a:t>16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BD42A-0ECA-4DE5-993B-112B47040087}" type="slidenum">
              <a:rPr lang="en-GB"/>
              <a:pPr/>
              <a:t>17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D246AA-196F-49D8-A172-B65E33E9C1EA}" type="slidenum">
              <a:rPr lang="en-GB"/>
              <a:pPr/>
              <a:t>18</a:t>
            </a:fld>
            <a:endParaRPr lang="en-GB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E8054-03D3-4CAC-908C-605E6C38098B}" type="slidenum">
              <a:rPr lang="en-GB"/>
              <a:pPr/>
              <a:t>19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9D017B-368A-4693-B9B5-1D1ADE4354FC}" type="slidenum">
              <a:rPr lang="en-GB"/>
              <a:pPr/>
              <a:t>20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9534DA-5467-4756-9118-510674C8D207}" type="slidenum">
              <a:rPr lang="en-GB"/>
              <a:pPr/>
              <a:t>2</a:t>
            </a:fld>
            <a:endParaRPr lang="en-GB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33618-8D01-4EA4-A9A8-80AB057536DB}" type="slidenum">
              <a:rPr lang="en-GB"/>
              <a:pPr/>
              <a:t>21</a:t>
            </a:fld>
            <a:endParaRPr lang="en-GB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778E31-D8BF-4759-A3A5-670C5329D228}" type="slidenum">
              <a:rPr lang="en-GB"/>
              <a:pPr/>
              <a:t>22</a:t>
            </a:fld>
            <a:endParaRPr lang="en-GB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AD0B33-D37E-470D-8BDC-A85D05AD1217}" type="slidenum">
              <a:rPr lang="en-GB"/>
              <a:pPr/>
              <a:t>23</a:t>
            </a:fld>
            <a:endParaRPr lang="en-GB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5FEEA3-8864-4FAC-A6EF-C0DB5FA7FD8F}" type="slidenum">
              <a:rPr lang="en-GB"/>
              <a:pPr/>
              <a:t>24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AACC30-65DB-4A90-AE92-B11E72C09EE4}" type="slidenum">
              <a:rPr lang="en-GB"/>
              <a:pPr/>
              <a:t>25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AE9C26-53D1-4564-A243-B4333DD435A1}" type="slidenum">
              <a:rPr lang="en-GB"/>
              <a:pPr/>
              <a:t>4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C70C31-4930-4AA7-98D2-DA8DE934C82F}" type="slidenum">
              <a:rPr lang="en-GB"/>
              <a:pPr/>
              <a:t>5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039E03-0C5F-4890-9B71-AEA9CB14F0B0}" type="slidenum">
              <a:rPr lang="en-GB"/>
              <a:pPr/>
              <a:t>6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760D29-3B0F-47D5-9472-87C14F53D552}" type="slidenum">
              <a:rPr lang="en-GB"/>
              <a:pPr/>
              <a:t>7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D8BAD-5720-4E0C-896B-717AB1C64482}" type="slidenum">
              <a:rPr lang="en-GB"/>
              <a:pPr/>
              <a:t>8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802229-3331-4B40-B60E-69C76744693D}" type="slidenum">
              <a:rPr lang="en-GB"/>
              <a:pPr/>
              <a:t>9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5EB9D3-573C-4EE1-8422-84E1356C87E1}" type="slidenum">
              <a:rPr lang="en-GB"/>
              <a:pPr/>
              <a:t>10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027113" y="76517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0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1163" y="228600"/>
            <a:ext cx="2227262" cy="60198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32563" cy="60198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3625" cy="835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3625" cy="835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76200" y="1371600"/>
            <a:ext cx="4379913" cy="4876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08513" y="1371600"/>
            <a:ext cx="4379912" cy="48768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43799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08513" y="1371600"/>
            <a:ext cx="43799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371600"/>
            <a:ext cx="8912225" cy="48768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em estrutura de tópicos</a:t>
            </a:r>
          </a:p>
          <a:p>
            <a:pPr lvl="1"/>
            <a:r>
              <a:rPr lang="en-GB"/>
              <a:t>Segundo Nível da Estrutura de Tópicos</a:t>
            </a:r>
          </a:p>
          <a:p>
            <a:pPr lvl="2"/>
            <a:r>
              <a:rPr lang="en-GB"/>
              <a:t>Terceiro Nível da Estrutura de Tópicos</a:t>
            </a:r>
          </a:p>
          <a:p>
            <a:pPr lvl="3"/>
            <a:r>
              <a:rPr lang="en-GB"/>
              <a:t>Quarto Nível da Estrutura de Tópicos</a:t>
            </a:r>
          </a:p>
          <a:p>
            <a:pPr lvl="4"/>
            <a:r>
              <a:rPr lang="en-GB"/>
              <a:t>Quinto Nível da Estrutura de Tópicos</a:t>
            </a:r>
          </a:p>
          <a:p>
            <a:pPr lvl="4"/>
            <a:r>
              <a:rPr lang="en-GB"/>
              <a:t>Sexto Nível da Estrutura de Tópicos</a:t>
            </a:r>
          </a:p>
          <a:p>
            <a:pPr lvl="4"/>
            <a:r>
              <a:rPr lang="en-GB"/>
              <a:t>Sétimo Nível da Estrutura de Tópicos</a:t>
            </a:r>
          </a:p>
          <a:p>
            <a:pPr lvl="4"/>
            <a:r>
              <a:rPr lang="en-GB"/>
              <a:t>Oitavo Nível da Estrutura de Tópicos</a:t>
            </a:r>
          </a:p>
          <a:p>
            <a:pPr lvl="4"/>
            <a:r>
              <a:rPr lang="en-GB"/>
              <a:t>Nono Nível da Estrutura de Tópicos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90600" y="74613"/>
            <a:ext cx="6858000" cy="1143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3625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título de texto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" y="6496050"/>
            <a:ext cx="89916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rgbClr val="FFFFFF"/>
              </a:gs>
              <a:gs pos="100000">
                <a:srgbClr val="CC0000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603500" y="6562725"/>
            <a:ext cx="4124325" cy="312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  <a:buClr>
                <a:srgbClr val="CC0000"/>
              </a:buClr>
              <a:buFont typeface="Century Gothic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 i="1">
                <a:solidFill>
                  <a:srgbClr val="000099"/>
                </a:solidFill>
                <a:latin typeface="Century Gothic" pitchFamily="34" charset="0"/>
              </a:rPr>
              <a:t>Structured Query Language  - Slide </a:t>
            </a:r>
            <a:fld id="{9C233D85-C0DB-40F5-8B15-5C2F352454CC}" type="slidenum">
              <a:rPr lang="en-GB" sz="1400" b="1" i="1">
                <a:solidFill>
                  <a:srgbClr val="000099"/>
                </a:solidFill>
                <a:latin typeface="Century Gothic" pitchFamily="34" charset="0"/>
              </a:rPr>
              <a:pPr algn="ctr">
                <a:lnSpc>
                  <a:spcPct val="100000"/>
                </a:lnSpc>
                <a:spcBef>
                  <a:spcPts val="350"/>
                </a:spcBef>
                <a:buClr>
                  <a:srgbClr val="CC0000"/>
                </a:buClr>
                <a:buFont typeface="Century Gothic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‹nº›</a:t>
            </a:fld>
            <a:endParaRPr lang="en-GB" sz="1400" b="1" i="1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5pPr>
      <a:lvl6pPr marL="4572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6pPr>
      <a:lvl7pPr marL="9144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7pPr>
      <a:lvl8pPr marL="13716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8pPr>
      <a:lvl9pPr marL="18288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–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–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838200" y="1905000"/>
            <a:ext cx="7770813" cy="2362200"/>
            <a:chOff x="528" y="1200"/>
            <a:chExt cx="4895" cy="148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528" y="1201"/>
              <a:ext cx="2448" cy="1488"/>
            </a:xfrm>
            <a:prstGeom prst="rect">
              <a:avLst/>
            </a:prstGeom>
            <a:solidFill>
              <a:srgbClr val="EAEAEA"/>
            </a:solidFill>
            <a:ln w="7632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990033"/>
                </a:buClr>
                <a:buFont typeface="Lucida Sans Unicode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8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 pitchFamily="34" charset="0"/>
                </a:rPr>
                <a:t>Banco de Dados</a:t>
              </a: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976" y="1200"/>
              <a:ext cx="2448" cy="1488"/>
            </a:xfrm>
            <a:prstGeom prst="rect">
              <a:avLst/>
            </a:prstGeom>
            <a:solidFill>
              <a:srgbClr val="EAEAEA"/>
            </a:solidFill>
            <a:ln w="7632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3333FF"/>
                </a:buClr>
                <a:buFont typeface="Lucida Sans Unicode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800" b="1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 pitchFamily="34" charset="0"/>
                </a:rPr>
                <a:t>Structured Query Language (SQL)</a:t>
              </a:r>
            </a:p>
            <a:p>
              <a:pPr algn="ctr">
                <a:lnSpc>
                  <a:spcPct val="100000"/>
                </a:lnSpc>
                <a:buClr>
                  <a:srgbClr val="3333FF"/>
                </a:buClr>
                <a:buFont typeface="Lucida Sans Unicode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800" b="1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 pitchFamily="34" charset="0"/>
                </a:rPr>
                <a:t>2</a:t>
              </a:r>
            </a:p>
            <a:p>
              <a:pPr algn="ctr">
                <a:lnSpc>
                  <a:spcPct val="100000"/>
                </a:lnSpc>
                <a:buClr>
                  <a:srgbClr val="3333FF"/>
                </a:buClr>
                <a:buFont typeface="Lucida Sans Unicode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GB" sz="28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382000" cy="146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CC3300"/>
              </a:buClr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rgbClr val="000099"/>
                </a:solidFill>
                <a:latin typeface="Lucida Sans Unicode" pitchFamily="34" charset="0"/>
              </a:rPr>
              <a:t>   Livros Texto : Introdução a Sistemas de Banco de Dados - Date</a:t>
            </a:r>
          </a:p>
          <a:p>
            <a:pPr eaLnBrk="1" hangingPunct="1">
              <a:lnSpc>
                <a:spcPct val="100000"/>
              </a:lnSpc>
              <a:buClr>
                <a:srgbClr val="CC3300"/>
              </a:buClr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rgbClr val="000099"/>
                </a:solidFill>
                <a:latin typeface="Lucida Sans Unicode" pitchFamily="34" charset="0"/>
              </a:rPr>
              <a:t>                          Sistemas de Banco de Dados – Korth &amp; Silberschatz                                    		Sistemas de Banco de Dados Fundamentos e 			Aplicações – Elmasri &amp; Navathe</a:t>
            </a:r>
          </a:p>
          <a:p>
            <a:pPr eaLnBrk="1" hangingPunct="1">
              <a:lnSpc>
                <a:spcPct val="100000"/>
              </a:lnSpc>
              <a:buClr>
                <a:srgbClr val="CC3300"/>
              </a:buClr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rgbClr val="000099"/>
                </a:solidFill>
                <a:latin typeface="Lucida Sans Unicode" pitchFamily="34" charset="0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SELECT/FROM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Selecione :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1) O nome e endereço de todos os empregados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Arial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/>
          </a:p>
          <a:p>
            <a:pPr marL="835025" lvl="1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2) O nome,  sexo e parentesco de todos os dependentes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Arial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/>
          </a:p>
          <a:p>
            <a:pPr marL="835025" lvl="1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3) Todos os projetos com codigo e nome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/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>
                <a:effectLst/>
                <a:latin typeface="Lucida Sans Unicode" pitchFamily="34" charset="0"/>
              </a:rPr>
              <a:t>	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>
                <a:effectLst/>
                <a:latin typeface="Lucida Sans Unicode" pitchFamily="34" charset="0"/>
              </a:rPr>
              <a:t>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sz="1800" b="1">
                <a:effectLst/>
                <a:latin typeface="Lucida Sans Unicode" pitchFamily="34" charset="0"/>
              </a:rPr>
              <a:t>SELECT/FROM/WHERE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Lista os atributos de uma tabela a depender de uma condição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SELECT atributo1, atributo2, ..., atributon FROM tabela WHERE &lt;condição&gt; </a:t>
            </a:r>
            <a:r>
              <a:rPr lang="en-GB" sz="1800" b="1">
                <a:effectLst/>
                <a:latin typeface="Wingdings" charset="2"/>
              </a:rPr>
              <a:t></a:t>
            </a:r>
            <a:r>
              <a:rPr lang="en-GB" sz="1800" b="1">
                <a:effectLst/>
                <a:latin typeface="Lucida Sans Unicode" pitchFamily="34" charset="0"/>
              </a:rPr>
              <a:t> restrição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sz="1800" b="1">
                <a:effectLst/>
                <a:latin typeface="Lucida Sans Unicode" pitchFamily="34" charset="0"/>
              </a:rPr>
              <a:t>Condições do comando WHERE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>
                <a:effectLst/>
                <a:latin typeface="Lucida Sans Unicode" pitchFamily="34" charset="0"/>
              </a:rPr>
              <a:t>Operações de comparação (</a:t>
            </a:r>
            <a:r>
              <a:rPr lang="en-GB" sz="1800" b="1">
                <a:effectLst/>
                <a:latin typeface="Lucida Sans Unicode" pitchFamily="34" charset="0"/>
              </a:rPr>
              <a:t>=, &gt;, &lt;</a:t>
            </a:r>
            <a:r>
              <a:rPr lang="en-GB" sz="1800">
                <a:effectLst/>
                <a:latin typeface="Lucida Sans Unicode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 Faixas (</a:t>
            </a:r>
            <a:r>
              <a:rPr lang="en-GB" sz="1800" b="1">
                <a:effectLst/>
                <a:latin typeface="Lucida Sans Unicode" pitchFamily="34" charset="0"/>
              </a:rPr>
              <a:t>BETWEEN</a:t>
            </a:r>
            <a:r>
              <a:rPr lang="en-GB" sz="1800">
                <a:effectLst/>
                <a:latin typeface="Lucida Sans Unicode" pitchFamily="34" charset="0"/>
              </a:rPr>
              <a:t> e </a:t>
            </a:r>
            <a:r>
              <a:rPr lang="en-GB" sz="1800" b="1">
                <a:effectLst/>
                <a:latin typeface="Lucida Sans Unicode" pitchFamily="34" charset="0"/>
              </a:rPr>
              <a:t>NOT BETWEEN</a:t>
            </a:r>
            <a:r>
              <a:rPr lang="en-GB" sz="1800">
                <a:effectLst/>
                <a:latin typeface="Lucida Sans Unicode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 Correspondência de caracteres  (</a:t>
            </a:r>
            <a:r>
              <a:rPr lang="en-GB" sz="1800" b="1">
                <a:effectLst/>
                <a:latin typeface="Lucida Sans Unicode" pitchFamily="34" charset="0"/>
              </a:rPr>
              <a:t>LIKE</a:t>
            </a:r>
            <a:r>
              <a:rPr lang="en-GB" sz="1800">
                <a:effectLst/>
                <a:latin typeface="Lucida Sans Unicode" pitchFamily="34" charset="0"/>
              </a:rPr>
              <a:t> e </a:t>
            </a:r>
            <a:r>
              <a:rPr lang="en-GB" sz="1800" b="1">
                <a:effectLst/>
                <a:latin typeface="Lucida Sans Unicode" pitchFamily="34" charset="0"/>
              </a:rPr>
              <a:t>Not LIKE</a:t>
            </a:r>
            <a:r>
              <a:rPr lang="en-GB" sz="1800">
                <a:effectLst/>
                <a:latin typeface="Lucida Sans Unicode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 Valores desconhecidos (</a:t>
            </a:r>
            <a:r>
              <a:rPr lang="en-GB" sz="1800" b="1">
                <a:effectLst/>
                <a:latin typeface="Lucida Sans Unicode" pitchFamily="34" charset="0"/>
              </a:rPr>
              <a:t>IS NULL</a:t>
            </a:r>
            <a:r>
              <a:rPr lang="en-GB" sz="1800">
                <a:effectLst/>
                <a:latin typeface="Lucida Sans Unicode" pitchFamily="34" charset="0"/>
              </a:rPr>
              <a:t> e </a:t>
            </a:r>
            <a:r>
              <a:rPr lang="en-GB" sz="1800" b="1">
                <a:effectLst/>
                <a:latin typeface="Lucida Sans Unicode" pitchFamily="34" charset="0"/>
              </a:rPr>
              <a:t>IS NOT NULL</a:t>
            </a:r>
            <a:r>
              <a:rPr lang="en-GB" sz="1800">
                <a:effectLst/>
                <a:latin typeface="Lucida Sans Unicode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 Listas (</a:t>
            </a:r>
            <a:r>
              <a:rPr lang="en-GB" sz="1800" b="1">
                <a:effectLst/>
                <a:latin typeface="Lucida Sans Unicode" pitchFamily="34" charset="0"/>
              </a:rPr>
              <a:t>IN</a:t>
            </a:r>
            <a:r>
              <a:rPr lang="en-GB" sz="1800">
                <a:effectLst/>
                <a:latin typeface="Lucida Sans Unicode" pitchFamily="34" charset="0"/>
              </a:rPr>
              <a:t> e </a:t>
            </a:r>
            <a:r>
              <a:rPr lang="en-GB" sz="1800" b="1">
                <a:effectLst/>
                <a:latin typeface="Lucida Sans Unicode" pitchFamily="34" charset="0"/>
              </a:rPr>
              <a:t>NOT IN</a:t>
            </a:r>
            <a:r>
              <a:rPr lang="en-GB" sz="1800">
                <a:effectLst/>
                <a:latin typeface="Lucida Sans Unicode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 Combinações com </a:t>
            </a:r>
            <a:r>
              <a:rPr lang="en-GB" sz="1800" b="1">
                <a:effectLst/>
                <a:latin typeface="Lucida Sans Unicode" pitchFamily="34" charset="0"/>
              </a:rPr>
              <a:t>AND </a:t>
            </a:r>
            <a:r>
              <a:rPr lang="en-GB" sz="1800">
                <a:effectLst/>
                <a:latin typeface="Lucida Sans Unicode" pitchFamily="34" charset="0"/>
              </a:rPr>
              <a:t>e </a:t>
            </a:r>
            <a:r>
              <a:rPr lang="en-GB" sz="1800" b="1">
                <a:effectLst/>
                <a:latin typeface="Lucida Sans Unicode" pitchFamily="34" charset="0"/>
              </a:rPr>
              <a:t>OR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effectLst/>
                <a:latin typeface="Lucida Sans Unicode" pitchFamily="34" charset="0"/>
              </a:rPr>
              <a:t>NOT</a:t>
            </a:r>
            <a:r>
              <a:rPr lang="en-GB" sz="1800">
                <a:effectLst/>
                <a:latin typeface="Lucida Sans Unicode" pitchFamily="34" charset="0"/>
              </a:rPr>
              <a:t> pode negar qualquer expressão booleana e chaves como LIKE, NULL, BETWEEN e IN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839200" cy="486582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dirty="0" err="1">
                <a:effectLst/>
                <a:latin typeface="Lucida Sans Unicode" pitchFamily="34" charset="0"/>
              </a:rPr>
              <a:t>Operadores</a:t>
            </a:r>
            <a:r>
              <a:rPr lang="en-GB" sz="1800" b="1" dirty="0">
                <a:effectLst/>
                <a:latin typeface="Lucida Sans Unicode" pitchFamily="34" charset="0"/>
              </a:rPr>
              <a:t> de </a:t>
            </a:r>
            <a:r>
              <a:rPr lang="en-GB" sz="1800" b="1" dirty="0" err="1">
                <a:effectLst/>
                <a:latin typeface="Lucida Sans Unicode" pitchFamily="34" charset="0"/>
              </a:rPr>
              <a:t>comparação</a:t>
            </a:r>
            <a:r>
              <a:rPr lang="en-GB" sz="1800" b="1" dirty="0">
                <a:effectLst/>
                <a:latin typeface="Lucida Sans Unicode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=	</a:t>
            </a:r>
            <a:r>
              <a:rPr lang="en-GB" sz="1800" dirty="0" err="1">
                <a:effectLst/>
                <a:latin typeface="Lucida Sans Unicode" pitchFamily="34" charset="0"/>
              </a:rPr>
              <a:t>igual</a:t>
            </a:r>
            <a:r>
              <a:rPr lang="en-GB" sz="1800" dirty="0">
                <a:effectLst/>
                <a:latin typeface="Lucida Sans Unicode" pitchFamily="34" charset="0"/>
              </a:rPr>
              <a:t> a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&gt;	</a:t>
            </a:r>
            <a:r>
              <a:rPr lang="en-GB" sz="1800" dirty="0" err="1">
                <a:effectLst/>
                <a:latin typeface="Lucida Sans Unicode" pitchFamily="34" charset="0"/>
              </a:rPr>
              <a:t>maior</a:t>
            </a:r>
            <a:r>
              <a:rPr lang="en-GB" sz="1800" dirty="0">
                <a:effectLst/>
                <a:latin typeface="Lucida Sans Unicode" pitchFamily="34" charset="0"/>
              </a:rPr>
              <a:t> que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&lt;		</a:t>
            </a:r>
            <a:r>
              <a:rPr lang="en-GB" sz="1800" dirty="0" err="1">
                <a:effectLst/>
                <a:latin typeface="Lucida Sans Unicode" pitchFamily="34" charset="0"/>
              </a:rPr>
              <a:t>menor</a:t>
            </a:r>
            <a:r>
              <a:rPr lang="en-GB" sz="1800" dirty="0">
                <a:effectLst/>
                <a:latin typeface="Lucida Sans Unicode" pitchFamily="34" charset="0"/>
              </a:rPr>
              <a:t> que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&gt;=	</a:t>
            </a:r>
            <a:r>
              <a:rPr lang="en-GB" sz="1800" dirty="0" err="1">
                <a:effectLst/>
                <a:latin typeface="Lucida Sans Unicode" pitchFamily="34" charset="0"/>
              </a:rPr>
              <a:t>maior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  <a:r>
              <a:rPr lang="en-GB" sz="1800" dirty="0" err="1">
                <a:effectLst/>
                <a:latin typeface="Lucida Sans Unicode" pitchFamily="34" charset="0"/>
              </a:rPr>
              <a:t>ou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igual</a:t>
            </a:r>
            <a:r>
              <a:rPr lang="en-GB" sz="1800" dirty="0">
                <a:effectLst/>
                <a:latin typeface="Lucida Sans Unicode" pitchFamily="34" charset="0"/>
              </a:rPr>
              <a:t>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&lt;=	</a:t>
            </a:r>
            <a:r>
              <a:rPr lang="en-GB" sz="1800" dirty="0" err="1">
                <a:effectLst/>
                <a:latin typeface="Lucida Sans Unicode" pitchFamily="34" charset="0"/>
              </a:rPr>
              <a:t>menor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  <a:r>
              <a:rPr lang="en-GB" sz="1800" dirty="0" err="1">
                <a:effectLst/>
                <a:latin typeface="Lucida Sans Unicode" pitchFamily="34" charset="0"/>
              </a:rPr>
              <a:t>ou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igual</a:t>
            </a:r>
            <a:r>
              <a:rPr lang="en-GB" sz="1800" dirty="0">
                <a:effectLst/>
                <a:latin typeface="Lucida Sans Unicode" pitchFamily="34" charset="0"/>
              </a:rPr>
              <a:t>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!=	</a:t>
            </a:r>
            <a:r>
              <a:rPr lang="en-GB" sz="1800" dirty="0" err="1">
                <a:effectLst/>
                <a:latin typeface="Lucida Sans Unicode" pitchFamily="34" charset="0"/>
              </a:rPr>
              <a:t>diferente</a:t>
            </a: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&lt;&gt;	</a:t>
            </a:r>
            <a:r>
              <a:rPr lang="en-GB" sz="1800" dirty="0" err="1">
                <a:effectLst/>
                <a:latin typeface="Lucida Sans Unicode" pitchFamily="34" charset="0"/>
              </a:rPr>
              <a:t>diferente</a:t>
            </a: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!&gt;	</a:t>
            </a:r>
            <a:r>
              <a:rPr lang="en-GB" sz="1800" dirty="0" err="1">
                <a:effectLst/>
                <a:latin typeface="Lucida Sans Unicode" pitchFamily="34" charset="0"/>
              </a:rPr>
              <a:t>não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maior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 !&lt;	</a:t>
            </a:r>
            <a:r>
              <a:rPr lang="en-GB" sz="1800" dirty="0" err="1">
                <a:effectLst/>
                <a:latin typeface="Lucida Sans Unicode" pitchFamily="34" charset="0"/>
              </a:rPr>
              <a:t>não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menor</a:t>
            </a:r>
            <a:r>
              <a:rPr lang="en-GB" sz="1800" dirty="0">
                <a:effectLst/>
                <a:latin typeface="Lucida Sans Unicode" pitchFamily="34" charset="0"/>
              </a:rPr>
              <a:t> que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Ao </a:t>
            </a:r>
            <a:r>
              <a:rPr lang="en-GB" sz="1800" dirty="0" err="1">
                <a:effectLst/>
                <a:latin typeface="Lucida Sans Unicode" pitchFamily="34" charset="0"/>
              </a:rPr>
              <a:t>comparar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datas</a:t>
            </a:r>
            <a:r>
              <a:rPr lang="en-GB" sz="1800" dirty="0">
                <a:effectLst/>
                <a:latin typeface="Lucida Sans Unicode" pitchFamily="34" charset="0"/>
              </a:rPr>
              <a:t>, </a:t>
            </a:r>
            <a:r>
              <a:rPr lang="en-GB" sz="1800" dirty="0" err="1">
                <a:effectLst/>
                <a:latin typeface="Lucida Sans Unicode" pitchFamily="34" charset="0"/>
              </a:rPr>
              <a:t>usa</a:t>
            </a:r>
            <a:r>
              <a:rPr lang="en-GB" sz="1800" dirty="0">
                <a:effectLst/>
                <a:latin typeface="Lucida Sans Unicode" pitchFamily="34" charset="0"/>
              </a:rPr>
              <a:t>-se &lt; para </a:t>
            </a:r>
            <a:r>
              <a:rPr lang="en-GB" sz="1800" dirty="0" err="1">
                <a:effectLst/>
                <a:latin typeface="Lucida Sans Unicode" pitchFamily="34" charset="0"/>
              </a:rPr>
              <a:t>significar</a:t>
            </a:r>
            <a:r>
              <a:rPr lang="en-GB" sz="1800" dirty="0">
                <a:effectLst/>
                <a:latin typeface="Lucida Sans Unicode" pitchFamily="34" charset="0"/>
              </a:rPr>
              <a:t> antes e &gt; para </a:t>
            </a:r>
            <a:r>
              <a:rPr lang="en-GB" sz="1800" dirty="0" err="1">
                <a:effectLst/>
                <a:latin typeface="Lucida Sans Unicode" pitchFamily="34" charset="0"/>
              </a:rPr>
              <a:t>depois</a:t>
            </a:r>
            <a:r>
              <a:rPr lang="en-GB" sz="1800" dirty="0">
                <a:effectLst/>
                <a:latin typeface="Lucida Sans Unicode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err="1">
                <a:effectLst/>
                <a:latin typeface="Lucida Sans Unicode" pitchFamily="34" charset="0"/>
              </a:rPr>
              <a:t>Usa</a:t>
            </a:r>
            <a:r>
              <a:rPr lang="en-GB" sz="1800" dirty="0">
                <a:effectLst/>
                <a:latin typeface="Lucida Sans Unicode" pitchFamily="34" charset="0"/>
              </a:rPr>
              <a:t>-se </a:t>
            </a:r>
            <a:r>
              <a:rPr lang="en-GB" sz="1800" dirty="0" err="1">
                <a:effectLst/>
                <a:latin typeface="Lucida Sans Unicode" pitchFamily="34" charset="0"/>
              </a:rPr>
              <a:t>aspas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duplas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ou</a:t>
            </a:r>
            <a:r>
              <a:rPr lang="en-GB" sz="1800" dirty="0">
                <a:effectLst/>
                <a:latin typeface="Lucida Sans Unicode" pitchFamily="34" charset="0"/>
              </a:rPr>
              <a:t> simples </a:t>
            </a:r>
            <a:r>
              <a:rPr lang="en-GB" sz="1800" dirty="0" err="1">
                <a:effectLst/>
                <a:latin typeface="Lucida Sans Unicode" pitchFamily="34" charset="0"/>
              </a:rPr>
              <a:t>em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torno</a:t>
            </a:r>
            <a:r>
              <a:rPr lang="en-GB" sz="1800" dirty="0">
                <a:effectLst/>
                <a:latin typeface="Lucida Sans Unicode" pitchFamily="34" charset="0"/>
              </a:rPr>
              <a:t> dos dados do </a:t>
            </a:r>
            <a:r>
              <a:rPr lang="en-GB" sz="1800" dirty="0" err="1">
                <a:effectLst/>
                <a:latin typeface="Lucida Sans Unicode" pitchFamily="34" charset="0"/>
              </a:rPr>
              <a:t>tipo</a:t>
            </a:r>
            <a:r>
              <a:rPr lang="en-GB" sz="1800" dirty="0">
                <a:effectLst/>
                <a:latin typeface="Lucida Sans Unicode" pitchFamily="34" charset="0"/>
              </a:rPr>
              <a:t> char, varchar e datetime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err="1">
                <a:effectLst/>
                <a:latin typeface="Lucida Sans Unicode" pitchFamily="34" charset="0"/>
              </a:rPr>
              <a:t>Letras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minúsculas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são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maiores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  <a:r>
              <a:rPr lang="en-GB" sz="1800" dirty="0" err="1">
                <a:effectLst/>
                <a:latin typeface="Lucida Sans Unicode" pitchFamily="34" charset="0"/>
              </a:rPr>
              <a:t>letras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maiúsculas</a:t>
            </a:r>
            <a:r>
              <a:rPr lang="en-GB" sz="1800" dirty="0">
                <a:effectLst/>
                <a:latin typeface="Lucida Sans Unicode" pitchFamily="34" charset="0"/>
              </a:rPr>
              <a:t>, </a:t>
            </a:r>
            <a:r>
              <a:rPr lang="en-GB" sz="1800" dirty="0" err="1">
                <a:effectLst/>
                <a:latin typeface="Lucida Sans Unicode" pitchFamily="34" charset="0"/>
              </a:rPr>
              <a:t>letras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maiúsculas</a:t>
            </a: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err="1">
                <a:effectLst/>
                <a:latin typeface="Lucida Sans Unicode" pitchFamily="34" charset="0"/>
              </a:rPr>
              <a:t>são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maiores</a:t>
            </a:r>
            <a:r>
              <a:rPr lang="en-GB" sz="1800" dirty="0">
                <a:effectLst/>
                <a:latin typeface="Lucida Sans Unicode" pitchFamily="34" charset="0"/>
              </a:rPr>
              <a:t> que </a:t>
            </a:r>
            <a:r>
              <a:rPr lang="en-GB" sz="1800" dirty="0" err="1">
                <a:effectLst/>
                <a:latin typeface="Lucida Sans Unicode" pitchFamily="34" charset="0"/>
              </a:rPr>
              <a:t>números</a:t>
            </a:r>
            <a:endParaRPr lang="en-GB" sz="1800" dirty="0"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61889"/>
            <a:ext cx="8204200" cy="77162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Lucida Sans Unicode" pitchFamily="34" charset="0"/>
              </a:rPr>
              <a:t>SQL </a:t>
            </a:r>
            <a:br>
              <a:rPr lang="en-GB" dirty="0">
                <a:latin typeface="Lucida Sans Unicode" pitchFamily="34" charset="0"/>
              </a:rPr>
            </a:b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Lucida Sans Unicode" pitchFamily="34" charset="0"/>
              </a:rPr>
              <a:t>Manipulação</a:t>
            </a:r>
            <a:r>
              <a:rPr lang="en-GB" dirty="0">
                <a:solidFill>
                  <a:srgbClr val="0000CC"/>
                </a:solidFill>
                <a:latin typeface="Lucida Sans Unicode" pitchFamily="34" charset="0"/>
              </a:rPr>
              <a:t> de Dados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Operações de comparação :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1) Selecione nome e salário dos empregados com salário maior que 3.000,00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2) Selecione nome todos os empregados do departamento 03 com salário igual a 2.500,00</a:t>
            </a:r>
          </a:p>
          <a:p>
            <a:pPr marL="835025" lvl="1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3) Selecione codigo do projeto, matricula  e horas dos empregados que trabalharam mais de 30 horas em um projeto 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4) Selecione o nome e parentesco dos dependentes de sexo femenino 	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Faixas BETWEEN</a:t>
            </a:r>
            <a:r>
              <a:rPr lang="en-GB">
                <a:effectLst/>
                <a:latin typeface="Lucida Sans Unicode" pitchFamily="34" charset="0"/>
              </a:rPr>
              <a:t> e </a:t>
            </a:r>
            <a:r>
              <a:rPr lang="en-GB" b="1">
                <a:effectLst/>
                <a:latin typeface="Lucida Sans Unicode" pitchFamily="34" charset="0"/>
              </a:rPr>
              <a:t>NOT BETWEEN :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BETWEEN - </a:t>
            </a:r>
            <a:r>
              <a:rPr lang="en-GB">
                <a:effectLst/>
                <a:latin typeface="Lucida Sans Unicode" pitchFamily="34" charset="0"/>
              </a:rPr>
              <a:t>Opção usada para especificar uma faixa inclusiva; os valores extremos da faixa também são incluídos na busca</a:t>
            </a:r>
            <a:r>
              <a:rPr lang="en-GB" b="1">
                <a:effectLst/>
                <a:latin typeface="Lucida Sans Unicode" pitchFamily="34" charset="0"/>
              </a:rPr>
              <a:t>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NOT BETWEEN – Negação do BETWEEN. </a:t>
            </a:r>
            <a:r>
              <a:rPr lang="en-GB">
                <a:effectLst/>
                <a:latin typeface="Lucida Sans Unicode" pitchFamily="34" charset="0"/>
              </a:rPr>
              <a:t>Exclui os valores especificados na faixa, inclusive os extremos.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90000"/>
              </a:lnSpc>
              <a:spcBef>
                <a:spcPts val="4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600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600">
                <a:effectLst/>
                <a:latin typeface="Lucida Sans Unicode" pitchFamily="34" charset="0"/>
              </a:rPr>
              <a:t>	</a:t>
            </a:r>
            <a:r>
              <a:rPr lang="en-GB" sz="1800" b="1">
                <a:effectLst/>
                <a:latin typeface="Lucida Sans Unicode" pitchFamily="34" charset="0"/>
              </a:rPr>
              <a:t>Faixas BETWEEN</a:t>
            </a:r>
            <a:r>
              <a:rPr lang="en-GB" sz="1800">
                <a:effectLst/>
                <a:latin typeface="Lucida Sans Unicode" pitchFamily="34" charset="0"/>
              </a:rPr>
              <a:t> e </a:t>
            </a:r>
            <a:r>
              <a:rPr lang="en-GB" sz="1800" b="1">
                <a:effectLst/>
                <a:latin typeface="Lucida Sans Unicode" pitchFamily="34" charset="0"/>
              </a:rPr>
              <a:t>NOT BETWEEN :</a:t>
            </a: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sz="1800">
                <a:effectLst/>
                <a:latin typeface="Lucida Sans Unicode" pitchFamily="34" charset="0"/>
              </a:rPr>
              <a:t>Selecione a matricula e nome dos empregados com codigo de departamento entre 1 e 4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effectLst/>
                <a:latin typeface="Lucida Sans Unicode" pitchFamily="34" charset="0"/>
              </a:rPr>
              <a:t> 	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matricula, nome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 from empregado 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where	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coddepart 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between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1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 and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4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sz="1800">
                <a:effectLst/>
                <a:latin typeface="Lucida Sans Unicode" pitchFamily="34" charset="0"/>
              </a:rPr>
              <a:t>Selecione a matricula e nome dos empregados que ganham salário fora da faixa de 1.000,00 e 3.000,00 reais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Select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matricula, nome, salario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 from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where	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  not between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1000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and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3000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6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ts val="4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600">
                <a:effectLst/>
                <a:latin typeface="Lucida Sans Unicode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Correspondência de caracteres  (LIKE e Not LIKE)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marL="835025" lvl="1" indent="-377825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Selecionar linhas que contenham campos que correspondem a porções especificadas de uma série de caracteres (string de caracteres).</a:t>
            </a:r>
          </a:p>
          <a:p>
            <a:pPr marL="835025" lvl="1" indent="-377825">
              <a:lnSpc>
                <a:spcPct val="100000"/>
              </a:lnSpc>
              <a:buClr>
                <a:srgbClr val="800000"/>
              </a:buClr>
              <a:buFont typeface="Wingdings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Utilizada apenas com dados do tipo char, varchar e datetime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.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Wingdings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1749425" lvl="3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charset="2"/>
              <a:buChar char="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% - qualquer string com nenhum ou mais caracteres</a:t>
            </a:r>
          </a:p>
          <a:p>
            <a:pPr marL="1749425" lvl="3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charset="2"/>
              <a:buChar char="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_ um único caracter</a:t>
            </a:r>
          </a:p>
          <a:p>
            <a:pPr marL="1749425" lvl="3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charset="2"/>
              <a:buChar char="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[ ] um único caracter na faixa especificada</a:t>
            </a:r>
          </a:p>
          <a:p>
            <a:pPr marL="1749425" lvl="3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Wingdings" charset="2"/>
              <a:buChar char="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[^] um único caracter fora da faixa especificada</a:t>
            </a:r>
          </a:p>
          <a:p>
            <a:pPr marL="1749425" lvl="3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Marlett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1292225" lvl="2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Marlett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>
                <a:effectLst/>
                <a:latin typeface="Lucida Sans Unicode" pitchFamily="34" charset="0"/>
              </a:rPr>
              <a:t>Obs.: Inclua os curingas e a string de caracteres entre aspas simples ou duplas.</a:t>
            </a:r>
          </a:p>
          <a:p>
            <a:pPr marL="1292225" lvl="2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Marlett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47234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 err="1">
                <a:effectLst/>
                <a:latin typeface="Lucida Sans Unicode" pitchFamily="34" charset="0"/>
              </a:rPr>
              <a:t>Correspondência</a:t>
            </a:r>
            <a:r>
              <a:rPr lang="en-GB" b="1" dirty="0">
                <a:effectLst/>
                <a:latin typeface="Lucida Sans Unicode" pitchFamily="34" charset="0"/>
              </a:rPr>
              <a:t> de </a:t>
            </a:r>
            <a:r>
              <a:rPr lang="en-GB" b="1" dirty="0" err="1">
                <a:effectLst/>
                <a:latin typeface="Lucida Sans Unicode" pitchFamily="34" charset="0"/>
              </a:rPr>
              <a:t>caracteres</a:t>
            </a:r>
            <a:r>
              <a:rPr lang="en-GB" b="1" dirty="0">
                <a:effectLst/>
                <a:latin typeface="Lucida Sans Unicode" pitchFamily="34" charset="0"/>
              </a:rPr>
              <a:t>  (LIKE e Not LIKE)</a:t>
            </a:r>
          </a:p>
          <a:p>
            <a:pPr marL="377825" indent="-377825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dirty="0" err="1">
                <a:effectLst/>
                <a:latin typeface="Lucida Sans Unicode" pitchFamily="34" charset="0"/>
              </a:rPr>
              <a:t>Selecione</a:t>
            </a:r>
            <a:r>
              <a:rPr lang="en-GB" dirty="0">
                <a:effectLst/>
                <a:latin typeface="Lucida Sans Unicode" pitchFamily="34" charset="0"/>
              </a:rPr>
              <a:t> o </a:t>
            </a:r>
            <a:r>
              <a:rPr lang="en-GB" dirty="0" err="1">
                <a:effectLst/>
                <a:latin typeface="Lucida Sans Unicode" pitchFamily="34" charset="0"/>
              </a:rPr>
              <a:t>nome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bairro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empregados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que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começam</a:t>
            </a:r>
            <a:r>
              <a:rPr lang="en-GB" dirty="0">
                <a:effectLst/>
                <a:latin typeface="Lucida Sans Unicode" pitchFamily="34" charset="0"/>
              </a:rPr>
              <a:t> com as </a:t>
            </a:r>
            <a:r>
              <a:rPr lang="en-GB" dirty="0" err="1">
                <a:effectLst/>
                <a:latin typeface="Lucida Sans Unicode" pitchFamily="34" charset="0"/>
              </a:rPr>
              <a:t>letras</a:t>
            </a:r>
            <a:r>
              <a:rPr lang="en-GB" dirty="0">
                <a:effectLst/>
                <a:latin typeface="Lucida Sans Unicode" pitchFamily="34" charset="0"/>
              </a:rPr>
              <a:t> “MAR” 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	Select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empregado.nome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bairro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from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empregado.nome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“MAR%”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dirty="0" err="1">
                <a:effectLst/>
                <a:latin typeface="Lucida Sans Unicode" pitchFamily="34" charset="0"/>
              </a:rPr>
              <a:t>Selecione</a:t>
            </a:r>
            <a:r>
              <a:rPr lang="en-GB" dirty="0">
                <a:effectLst/>
                <a:latin typeface="Lucida Sans Unicode" pitchFamily="34" charset="0"/>
              </a:rPr>
              <a:t> o </a:t>
            </a:r>
            <a:r>
              <a:rPr lang="en-GB" dirty="0" err="1">
                <a:effectLst/>
                <a:latin typeface="Lucida Sans Unicode" pitchFamily="34" charset="0"/>
              </a:rPr>
              <a:t>nome</a:t>
            </a:r>
            <a:r>
              <a:rPr lang="en-GB" dirty="0">
                <a:effectLst/>
                <a:latin typeface="Lucida Sans Unicode" pitchFamily="34" charset="0"/>
              </a:rPr>
              <a:t> dos </a:t>
            </a:r>
            <a:r>
              <a:rPr lang="en-GB" dirty="0" err="1">
                <a:effectLst/>
                <a:latin typeface="Lucida Sans Unicode" pitchFamily="34" charset="0"/>
              </a:rPr>
              <a:t>empregados</a:t>
            </a:r>
            <a:r>
              <a:rPr lang="en-GB" dirty="0">
                <a:effectLst/>
                <a:latin typeface="Lucida Sans Unicode" pitchFamily="34" charset="0"/>
              </a:rPr>
              <a:t> dos </a:t>
            </a:r>
            <a:r>
              <a:rPr lang="en-GB" dirty="0" err="1"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que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começam</a:t>
            </a:r>
            <a:r>
              <a:rPr lang="en-GB" dirty="0">
                <a:effectLst/>
                <a:latin typeface="Lucida Sans Unicode" pitchFamily="34" charset="0"/>
              </a:rPr>
              <a:t> com as </a:t>
            </a:r>
            <a:r>
              <a:rPr lang="en-GB" dirty="0" err="1">
                <a:effectLst/>
                <a:latin typeface="Lucida Sans Unicode" pitchFamily="34" charset="0"/>
              </a:rPr>
              <a:t>letras</a:t>
            </a:r>
            <a:r>
              <a:rPr lang="en-GB" dirty="0">
                <a:effectLst/>
                <a:latin typeface="Lucida Sans Unicode" pitchFamily="34" charset="0"/>
              </a:rPr>
              <a:t> “MAR” e de 5 </a:t>
            </a:r>
            <a:r>
              <a:rPr lang="en-GB" dirty="0" err="1">
                <a:effectLst/>
                <a:latin typeface="Lucida Sans Unicode" pitchFamily="34" charset="0"/>
              </a:rPr>
              <a:t>caracteres</a:t>
            </a:r>
            <a:endParaRPr lang="en-GB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Select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ome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bairro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from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where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like 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“MAR_ _”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868613"/>
            <a:ext cx="21336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477000" y="5334000"/>
          <a:ext cx="2286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5" imgW="1642680" imgH="502560" progId="Excel.Sheet.8">
                  <p:embed/>
                </p:oleObj>
              </mc:Choice>
              <mc:Fallback>
                <p:oleObj r:id="rId5" imgW="1642680" imgH="50256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22860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Correspondência de caracteres  (LIKE e Not LIKE)</a:t>
            </a:r>
          </a:p>
          <a:p>
            <a:pPr marL="377825" indent="-377825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>
                <a:effectLst/>
                <a:latin typeface="Lucida Sans Unicode" pitchFamily="34" charset="0"/>
              </a:rPr>
              <a:t>Selecione o nome e bairro de empregados, cujos nomes começam com qualquer letra entre M e P, inclusive 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 	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nome, bairro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empregado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  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nome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like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“[M-P]%”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638800" y="4038600"/>
          <a:ext cx="19812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4" imgW="1224720" imgH="1156680" progId="Excel.Sheet.8">
                  <p:embed/>
                </p:oleObj>
              </mc:Choice>
              <mc:Fallback>
                <p:oleObj r:id="rId4" imgW="1224720" imgH="115668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1981200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01150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effectLst/>
                <a:latin typeface="Lucida Sans Unicode" pitchFamily="34" charset="0"/>
              </a:rPr>
              <a:t>	</a:t>
            </a:r>
            <a:r>
              <a:rPr lang="en-GB" b="1" dirty="0" err="1">
                <a:effectLst/>
                <a:latin typeface="Lucida Sans Unicode" pitchFamily="34" charset="0"/>
              </a:rPr>
              <a:t>Listas</a:t>
            </a:r>
            <a:r>
              <a:rPr lang="en-GB" b="1" dirty="0">
                <a:effectLst/>
                <a:latin typeface="Lucida Sans Unicode" pitchFamily="34" charset="0"/>
              </a:rPr>
              <a:t> (IN e NOT IN)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operador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comparação</a:t>
            </a:r>
            <a:r>
              <a:rPr lang="en-GB" dirty="0">
                <a:effectLst/>
                <a:latin typeface="Lucida Sans Unicode" pitchFamily="34" charset="0"/>
              </a:rPr>
              <a:t> IN </a:t>
            </a:r>
            <a:r>
              <a:rPr lang="en-GB" dirty="0" err="1">
                <a:effectLst/>
                <a:latin typeface="Lucida Sans Unicode" pitchFamily="34" charset="0"/>
              </a:rPr>
              <a:t>permite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usuário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selecionar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valores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que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correspondam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qualquer</a:t>
            </a:r>
            <a:r>
              <a:rPr lang="en-GB" dirty="0">
                <a:effectLst/>
                <a:latin typeface="Lucida Sans Unicode" pitchFamily="34" charset="0"/>
              </a:rPr>
              <a:t> um de </a:t>
            </a:r>
            <a:r>
              <a:rPr lang="en-GB" dirty="0" err="1">
                <a:effectLst/>
                <a:latin typeface="Lucida Sans Unicode" pitchFamily="34" charset="0"/>
              </a:rPr>
              <a:t>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lista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valores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dirty="0" err="1">
                <a:effectLst/>
                <a:latin typeface="Lucida Sans Unicode" pitchFamily="34" charset="0"/>
              </a:rPr>
              <a:t>Selecione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matricula</a:t>
            </a:r>
            <a:r>
              <a:rPr lang="en-GB" dirty="0"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effectLst/>
                <a:latin typeface="Lucida Sans Unicode" pitchFamily="34" charset="0"/>
              </a:rPr>
              <a:t>nome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bairro</a:t>
            </a:r>
            <a:r>
              <a:rPr lang="en-GB" dirty="0">
                <a:effectLst/>
                <a:latin typeface="Lucida Sans Unicode" pitchFamily="34" charset="0"/>
              </a:rPr>
              <a:t> dos </a:t>
            </a:r>
            <a:r>
              <a:rPr lang="en-GB" dirty="0" err="1">
                <a:effectLst/>
                <a:latin typeface="Lucida Sans Unicode" pitchFamily="34" charset="0"/>
              </a:rPr>
              <a:t>empregados</a:t>
            </a:r>
            <a:r>
              <a:rPr lang="en-GB" dirty="0">
                <a:effectLst/>
                <a:latin typeface="Lucida Sans Unicode" pitchFamily="34" charset="0"/>
              </a:rPr>
              <a:t> com </a:t>
            </a:r>
            <a:r>
              <a:rPr lang="en-GB" dirty="0" err="1">
                <a:effectLst/>
                <a:latin typeface="Lucida Sans Unicode" pitchFamily="34" charset="0"/>
              </a:rPr>
              <a:t>matricula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lista</a:t>
            </a:r>
            <a:r>
              <a:rPr lang="en-GB" dirty="0">
                <a:effectLst/>
                <a:latin typeface="Lucida Sans Unicode" pitchFamily="34" charset="0"/>
              </a:rPr>
              <a:t> (1, 2, 3)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	Select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bairro</a:t>
            </a: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(1, 2, 3, 7,6)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dirty="0" err="1">
                <a:effectLst/>
                <a:latin typeface="Lucida Sans Unicode" pitchFamily="34" charset="0"/>
              </a:rPr>
              <a:t>Selecione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matricula</a:t>
            </a:r>
            <a:r>
              <a:rPr lang="en-GB" dirty="0"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effectLst/>
                <a:latin typeface="Lucida Sans Unicode" pitchFamily="34" charset="0"/>
              </a:rPr>
              <a:t>nome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bairro</a:t>
            </a:r>
            <a:r>
              <a:rPr lang="en-GB" dirty="0">
                <a:effectLst/>
                <a:latin typeface="Lucida Sans Unicode" pitchFamily="34" charset="0"/>
              </a:rPr>
              <a:t> dos </a:t>
            </a:r>
            <a:r>
              <a:rPr lang="en-GB" dirty="0" err="1">
                <a:effectLst/>
                <a:latin typeface="Lucida Sans Unicode" pitchFamily="34" charset="0"/>
              </a:rPr>
              <a:t>empregados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que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matricula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não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esteja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lista</a:t>
            </a:r>
            <a:r>
              <a:rPr lang="en-GB" dirty="0">
                <a:effectLst/>
                <a:latin typeface="Lucida Sans Unicode" pitchFamily="34" charset="0"/>
              </a:rPr>
              <a:t> (1, 2, 3)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  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	Select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bairro</a:t>
            </a: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not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(1,2, 3)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172200" y="3462338"/>
          <a:ext cx="25908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4" imgW="2003400" imgH="673200" progId="Excel.Sheet.8">
                  <p:embed/>
                </p:oleObj>
              </mc:Choice>
              <mc:Fallback>
                <p:oleObj r:id="rId4" imgW="2003400" imgH="6732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462338"/>
                        <a:ext cx="25908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5181600"/>
            <a:ext cx="3048000" cy="72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608564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effectLst/>
                <a:latin typeface="Lucida Sans Unicode" pitchFamily="34" charset="0"/>
              </a:rPr>
              <a:t>INSERT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	</a:t>
            </a:r>
            <a:r>
              <a:rPr lang="en-GB" dirty="0" err="1">
                <a:effectLst/>
                <a:latin typeface="Lucida Sans Unicode" pitchFamily="34" charset="0"/>
              </a:rPr>
              <a:t>Adiciona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linha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existente</a:t>
            </a: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effectLst/>
                <a:latin typeface="Lucida Sans Unicode" pitchFamily="34" charset="0"/>
              </a:rPr>
              <a:t>INSERT INTO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(atributo1, atributo2, ..., </a:t>
            </a:r>
            <a:r>
              <a:rPr lang="en-GB" dirty="0" err="1">
                <a:effectLst/>
                <a:latin typeface="Lucida Sans Unicode" pitchFamily="34" charset="0"/>
              </a:rPr>
              <a:t>atributon</a:t>
            </a:r>
            <a:r>
              <a:rPr lang="en-GB" dirty="0">
                <a:effectLst/>
                <a:latin typeface="Lucida Sans Unicode" pitchFamily="34" charset="0"/>
              </a:rPr>
              <a:t>) VALUES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                                        (valor1, valor2, ..., </a:t>
            </a:r>
            <a:r>
              <a:rPr lang="en-GB" dirty="0" err="1">
                <a:effectLst/>
                <a:latin typeface="Lucida Sans Unicode" pitchFamily="34" charset="0"/>
              </a:rPr>
              <a:t>valorn</a:t>
            </a:r>
            <a:r>
              <a:rPr lang="en-GB" dirty="0">
                <a:effectLst/>
                <a:latin typeface="Lucida Sans Unicode" pitchFamily="34" charset="0"/>
              </a:rPr>
              <a:t>)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INSERT INTO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depart,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nascimento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VALUES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 ‘Jose Lopes’, 1,  2500, “1970-01-30”);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INSERT INTO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VALUES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(null, ‘Maria dos Santos’, ’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Rua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Carlos Gomes, n.20’, 			 1, 3000);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Insert into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cidade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values (null, “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Camaçari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”, 1);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610600" cy="4987925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Operadores Lógicos AND e OR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marL="835025" lvl="1" indent="-377825">
              <a:lnSpc>
                <a:spcPct val="100000"/>
              </a:lnSpc>
              <a:buClr>
                <a:srgbClr val="CC3300"/>
              </a:buClr>
              <a:buFont typeface="Wingdings" charset="2"/>
              <a:buChar char="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AND</a:t>
            </a:r>
          </a:p>
          <a:p>
            <a:pPr marL="835025" lvl="1" indent="-377825">
              <a:lnSpc>
                <a:spcPct val="100000"/>
              </a:lnSpc>
              <a:buClr>
                <a:srgbClr val="CC3300"/>
              </a:buClr>
              <a:buFont typeface="Wingdings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Marlett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    	</a:t>
            </a:r>
            <a:r>
              <a:rPr lang="en-GB">
                <a:effectLst/>
                <a:latin typeface="Lucida Sans Unicode" pitchFamily="34" charset="0"/>
              </a:rPr>
              <a:t>- Agrupa duas ou mais condições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Marlett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	- Retorna resultados apenas quando todas as condições são verdadeiras.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Marlett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Wingdings" charset="2"/>
              <a:buChar char="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OR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Wingdings" charset="2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   	 </a:t>
            </a:r>
            <a:r>
              <a:rPr lang="en-GB">
                <a:effectLst/>
                <a:latin typeface="Lucida Sans Unicode" pitchFamily="34" charset="0"/>
              </a:rPr>
              <a:t>- Agrupa duas ou mais condicões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 - Retorna resultados quando qualquer das condições são     verdadeiras.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5463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 Operadores Lógicos AND e OR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Selecione o codigo e nome de departamentos, cujo codigo seja 1 e o nome Informática 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 	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codigo, nome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departamento 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  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codigo = 1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and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nome = ‘Informática’;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Selecione o codigo e nome de departamentos, cujo codigo seja 1 ou o nome Administração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 	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codigo, nome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departamento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codigo = 1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or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nome = ‘Administração’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257800" y="3505200"/>
          <a:ext cx="297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4" imgW="1775520" imgH="341280" progId="Excel.Sheet.8">
                  <p:embed/>
                </p:oleObj>
              </mc:Choice>
              <mc:Fallback>
                <p:oleObj r:id="rId4" imgW="1775520" imgH="34128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297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257800" y="5586413"/>
          <a:ext cx="2771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6" imgW="1775520" imgH="502560" progId="Excel.Sheet.8">
                  <p:embed/>
                </p:oleObj>
              </mc:Choice>
              <mc:Fallback>
                <p:oleObj r:id="rId6" imgW="1775520" imgH="50256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86413"/>
                        <a:ext cx="27717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5588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effectLst/>
                <a:latin typeface="Lucida Sans Unicode" pitchFamily="34" charset="0"/>
              </a:rPr>
              <a:t>	 Renomeando colunas</a:t>
            </a: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Pode-se estabelecer um outro nome para ser utilizado na saída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da declaração select, ao invés do nome da coluna.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Select &lt;cabecalho_da_coluna  as nome_da_coluna&gt;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	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empregado.nome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as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“Nome do Empregado”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empregado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	 </a:t>
            </a: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effectLst/>
                <a:latin typeface="Lucida Sans Unicode" pitchFamily="34" charset="0"/>
              </a:rPr>
              <a:t>	String de caracteres em resultados</a:t>
            </a:r>
          </a:p>
          <a:p>
            <a:pPr marL="377825" indent="-377825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‘Nome do Empregado’, nome, ‘Bairro’, bairro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empregado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334000" y="3292475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r:id="rId4" imgW="1386360" imgH="673200" progId="Excel.Sheet.8">
                  <p:embed/>
                </p:oleObj>
              </mc:Choice>
              <mc:Fallback>
                <p:oleObj r:id="rId4" imgW="1386360" imgH="6732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92475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267200" y="5527675"/>
          <a:ext cx="411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r:id="rId6" imgW="3209400" imgH="673200" progId="Excel.Sheet.8">
                  <p:embed/>
                </p:oleObj>
              </mc:Choice>
              <mc:Fallback>
                <p:oleObj r:id="rId6" imgW="3209400" imgH="67320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27675"/>
                        <a:ext cx="411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8610600" cy="5203825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 Expressões aritméticas (operadores aritméticos)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+	adição			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- 	subtração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* 	multiplicação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/	divisão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>
                <a:effectLst/>
                <a:latin typeface="Lucida Sans Unicode" pitchFamily="34" charset="0"/>
              </a:rPr>
              <a:t>Podem ser utilizados em qualquer coluna numérica;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	Usados em qualquer comando que permita expressão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–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Adição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cod, horas+10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from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trabalhaem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nome, salario+comissao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empregado</a:t>
            </a: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–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Multiplicação</a:t>
            </a:r>
          </a:p>
          <a:p>
            <a:pPr marL="835025" lvl="1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matricula, nome, salario*1,2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from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610600" cy="5060950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 Expressões aritméticas (operadores aritméticos)</a:t>
            </a: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–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Subtração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cod, horas-10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from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trabalhaem</a:t>
            </a: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–"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Divisão</a:t>
            </a:r>
          </a:p>
          <a:p>
            <a:pPr marL="835025" lvl="1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marL="377825" indent="-377825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matricula, nome, salario/30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from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96975"/>
            <a:ext cx="8610600" cy="5203825"/>
          </a:xfrm>
          <a:ln/>
        </p:spPr>
        <p:txBody>
          <a:bodyPr>
            <a:spAutoFit/>
          </a:bodyPr>
          <a:lstStyle/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1) Que departamentos estão localizados no Prédio 1 ?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2) Exiba todas as informações da tabela Projeto.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3) Liste todos os departamentos, matricula de seu gerente e data em que foi iniciada a gerencia.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4) Liste os empregados que ganham entre R$1500 e R$3000.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5) Liste todos os projetos com situação Concluído e que são controlados pelo departamento 5.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6) Encontre todos os empregados Analistas e que trabalham no departamento 1.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7) Projetos que têm a palavra “Engenharia” em seu nome.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8) Liste o nome de todos os empregados do departamento 2 com 10% de aumento no salario.</a:t>
            </a:r>
            <a:r>
              <a:rPr lang="en-GB">
                <a:effectLst/>
                <a:latin typeface="Lucida Sans Unicode" pitchFamily="34" charset="0"/>
              </a:rPr>
              <a:t> 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9) Selecione os salários distintos dos empregados.</a:t>
            </a:r>
          </a:p>
          <a:p>
            <a:pPr marL="377825" indent="-377825"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778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10) Selecione nome todos os empregados admitidos antes de 01/10/2000.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marcas (nome, </a:t>
            </a:r>
            <a:r>
              <a:rPr lang="pt-BR" dirty="0" err="1"/>
              <a:t>idmarca</a:t>
            </a:r>
            <a:r>
              <a:rPr lang="pt-BR" dirty="0"/>
              <a:t>) </a:t>
            </a:r>
            <a:r>
              <a:rPr lang="pt-BR" dirty="0" err="1"/>
              <a:t>values</a:t>
            </a:r>
            <a:r>
              <a:rPr lang="pt-BR" dirty="0"/>
              <a:t> (”Ferrari”,</a:t>
            </a:r>
            <a:r>
              <a:rPr lang="pt-BR" dirty="0" err="1"/>
              <a:t>null</a:t>
            </a:r>
            <a:r>
              <a:rPr lang="pt-BR" dirty="0"/>
              <a:t>);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marcas;</a:t>
            </a:r>
          </a:p>
          <a:p>
            <a:endParaRPr lang="pt-BR" dirty="0"/>
          </a:p>
          <a:p>
            <a:r>
              <a:rPr lang="pt-BR" dirty="0" err="1"/>
              <a:t>Mysql_query</a:t>
            </a:r>
            <a:r>
              <a:rPr lang="pt-BR" dirty="0"/>
              <a:t>(“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marcas (nome) </a:t>
            </a:r>
            <a:r>
              <a:rPr lang="pt-BR" dirty="0" err="1"/>
              <a:t>values</a:t>
            </a:r>
            <a:r>
              <a:rPr lang="pt-BR" dirty="0"/>
              <a:t> (‘$nome’);”);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marcas;</a:t>
            </a:r>
          </a:p>
          <a:p>
            <a:endParaRPr lang="pt-BR" dirty="0"/>
          </a:p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marcas </a:t>
            </a:r>
            <a:r>
              <a:rPr lang="pt-BR" dirty="0" err="1"/>
              <a:t>values</a:t>
            </a:r>
            <a:r>
              <a:rPr lang="pt-BR" dirty="0"/>
              <a:t> (</a:t>
            </a:r>
            <a:r>
              <a:rPr lang="pt-BR" dirty="0" err="1"/>
              <a:t>null</a:t>
            </a:r>
            <a:r>
              <a:rPr lang="pt-BR" dirty="0"/>
              <a:t>,”Jeep”);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marcas;</a:t>
            </a:r>
          </a:p>
          <a:p>
            <a:endParaRPr lang="pt-BR" dirty="0"/>
          </a:p>
          <a:p>
            <a:r>
              <a:rPr lang="pt-BR" dirty="0"/>
              <a:t>Delete </a:t>
            </a:r>
            <a:r>
              <a:rPr lang="pt-BR" dirty="0" err="1"/>
              <a:t>from</a:t>
            </a:r>
            <a:r>
              <a:rPr lang="pt-BR" dirty="0"/>
              <a:t> marcas </a:t>
            </a:r>
            <a:r>
              <a:rPr lang="pt-BR" dirty="0" err="1"/>
              <a:t>where</a:t>
            </a:r>
            <a:r>
              <a:rPr lang="pt-BR" dirty="0"/>
              <a:t> nome=“Jeep”;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marcas;</a:t>
            </a:r>
          </a:p>
          <a:p>
            <a:endParaRPr lang="pt-BR" dirty="0"/>
          </a:p>
          <a:p>
            <a:r>
              <a:rPr lang="pt-BR" dirty="0"/>
              <a:t>Update marcas set nome=“Ferrari 2”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idmarca</a:t>
            </a:r>
            <a:r>
              <a:rPr lang="pt-BR" dirty="0"/>
              <a:t>=19;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marcas;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7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02920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DELETE 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Remove linhas na tabela existente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sz="1800" b="1">
                <a:effectLst/>
                <a:latin typeface="Lucida Sans Unicode" pitchFamily="34" charset="0"/>
              </a:rPr>
              <a:t>DELETE FROM</a:t>
            </a:r>
            <a:r>
              <a:rPr lang="en-GB" sz="1800">
                <a:effectLst/>
                <a:latin typeface="Lucida Sans Unicode" pitchFamily="34" charset="0"/>
              </a:rPr>
              <a:t> tabela </a:t>
            </a:r>
            <a:r>
              <a:rPr lang="en-GB" sz="1800" b="1">
                <a:effectLst/>
                <a:latin typeface="Lucida Sans Unicode" pitchFamily="34" charset="0"/>
              </a:rPr>
              <a:t>WHERE</a:t>
            </a:r>
            <a:r>
              <a:rPr lang="en-GB" sz="1800">
                <a:effectLst/>
                <a:latin typeface="Lucida Sans Unicode" pitchFamily="34" charset="0"/>
              </a:rPr>
              <a:t>  &lt;condição&gt;;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sz="1800" b="1">
                <a:effectLst/>
                <a:latin typeface="Lucida Sans Unicode" pitchFamily="34" charset="0"/>
              </a:rPr>
              <a:t>&lt;condição&gt;</a:t>
            </a:r>
            <a:r>
              <a:rPr lang="en-GB" sz="1800">
                <a:effectLst/>
                <a:latin typeface="Lucida Sans Unicode" pitchFamily="34" charset="0"/>
              </a:rPr>
              <a:t> = &lt;atributo&gt; &lt;operador&gt; &lt;constante&gt;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			   ou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		&lt;atributo&gt; &lt;operador&gt; &lt;atributo&gt;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			   ou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		 &lt;atributo&gt; &lt;operador&gt; &lt;comando select&gt;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			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DELETE  FROM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 Empregado;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  	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DELETE FROM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 Empregado </a:t>
            </a: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WHERE </a:t>
            </a: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nome =‘Maria dos Santos’;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0540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UPDATE 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Modifica valores de um ou mais atributos de uma ou mais linhas selecionadas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	UPDATE</a:t>
            </a:r>
            <a:r>
              <a:rPr lang="en-GB">
                <a:effectLst/>
                <a:latin typeface="Lucida Sans Unicode" pitchFamily="34" charset="0"/>
              </a:rPr>
              <a:t> tabela </a:t>
            </a:r>
            <a:r>
              <a:rPr lang="en-GB" b="1">
                <a:effectLst/>
                <a:latin typeface="Lucida Sans Unicode" pitchFamily="34" charset="0"/>
              </a:rPr>
              <a:t>SET </a:t>
            </a:r>
            <a:r>
              <a:rPr lang="en-GB">
                <a:effectLst/>
                <a:latin typeface="Lucida Sans Unicode" pitchFamily="34" charset="0"/>
              </a:rPr>
              <a:t>&lt;atribuições&gt;  </a:t>
            </a:r>
            <a:r>
              <a:rPr lang="en-GB" b="1">
                <a:effectLst/>
                <a:latin typeface="Lucida Sans Unicode" pitchFamily="34" charset="0"/>
              </a:rPr>
              <a:t>WHERE</a:t>
            </a:r>
            <a:r>
              <a:rPr lang="en-GB">
                <a:effectLst/>
                <a:latin typeface="Lucida Sans Unicode" pitchFamily="34" charset="0"/>
              </a:rPr>
              <a:t> &lt;condição&gt;;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&lt;atribuições&gt; = &lt;atributo=constantes&gt;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		ou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&lt;atributo=atributo&gt;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		ou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&lt;atributo=operações de atributos e constantes&gt;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                                   ou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&lt;atributo=comando select&gt;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	</a:t>
            </a:r>
            <a:r>
              <a:rPr lang="en-GB" sz="1800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610600" cy="450084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  <a:r>
              <a:rPr lang="en-GB" sz="2400" b="1" dirty="0">
                <a:effectLst/>
                <a:latin typeface="Lucida Sans Unicode" pitchFamily="34" charset="0"/>
              </a:rPr>
              <a:t>UPDATE 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UPDATE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SET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= 2000 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depart = 1;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UPDATE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SET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*1.1;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UPDATE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TrabalhaEm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SET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horas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=20 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WHERE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codproj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=01 and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matemp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=11111;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UPDATE EMPREGADO SET SALARIO= 5000, DEPART = 2, FUNCAO = “GERENTE</a:t>
            </a:r>
            <a:r>
              <a:rPr lang="en-GB">
                <a:effectLst/>
                <a:latin typeface="Lucida Sans Unicode" pitchFamily="34" charset="0"/>
              </a:rPr>
              <a:t>” WHERE MATRICULA=100;</a:t>
            </a:r>
            <a:r>
              <a:rPr lang="en-GB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054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COMMIT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Utilizado para confirmar uma transação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ROLLBACK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Utilizado para desfazer uma transação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878388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SELECT (CONSULTAS) 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>
                <a:effectLst/>
                <a:latin typeface="Lucida Sans Unicode" pitchFamily="34" charset="0"/>
              </a:rPr>
              <a:t>Instrução básica para recuperar informações no banco de dados. Retorna um result set. Navegação é decidida pelo sistema.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SELECT &lt;lista de atributos e funções&gt;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 FROM &lt;lista de tabelas&gt;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 [WHERE &lt;condições&gt;]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[GROUP BY &lt;atributos de agrupamento&gt;]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 [HAVING &lt;condição de agrupamento&gt;]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 [ORDER BY &lt;lista de atributos</a:t>
            </a:r>
            <a:r>
              <a:rPr lang="en-GB">
                <a:latin typeface="Lucida Sans Unicode" pitchFamily="34" charset="0"/>
              </a:rPr>
              <a:t>&gt;]</a:t>
            </a:r>
            <a:r>
              <a:rPr lang="en-GB" b="1">
                <a:latin typeface="Lucida Sans Unicode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225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900"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60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60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600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Manipulação de Dados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73688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SELECT/FROM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Lista os artributos de uma tabela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SELECT atributo1, atributo2, ..., atributon FROM tabela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nome, endereco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empregado; </a:t>
            </a:r>
            <a:r>
              <a:rPr lang="en-GB">
                <a:solidFill>
                  <a:srgbClr val="000000"/>
                </a:solidFill>
                <a:effectLst/>
                <a:latin typeface="Wingdings" charset="2"/>
              </a:rPr>
              <a:t>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Projeção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SELECT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*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empregado;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SELECT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DISTINCT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salario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FROM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empregado;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sz="1800">
                <a:effectLst/>
                <a:latin typeface="Lucida Sans Unicode" pitchFamily="34" charset="0"/>
              </a:rPr>
              <a:t>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entury Gothic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686F6B057D3A54AA098F47D0CFC588B" ma:contentTypeVersion="2" ma:contentTypeDescription="Crie um novo documento." ma:contentTypeScope="" ma:versionID="161807a6fbfe0f82df8acb6788f8ad8b">
  <xsd:schema xmlns:xsd="http://www.w3.org/2001/XMLSchema" xmlns:xs="http://www.w3.org/2001/XMLSchema" xmlns:p="http://schemas.microsoft.com/office/2006/metadata/properties" xmlns:ns2="444cbe5e-e748-4533-8937-f84e16ed05a3" targetNamespace="http://schemas.microsoft.com/office/2006/metadata/properties" ma:root="true" ma:fieldsID="d1ffb2c725542408be15a02991e46cbc" ns2:_="">
    <xsd:import namespace="444cbe5e-e748-4533-8937-f84e16ed05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cbe5e-e748-4533-8937-f84e16ed0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027DF5-6F4D-4F0F-9D1C-5ECD2E5B78CB}"/>
</file>

<file path=customXml/itemProps2.xml><?xml version="1.0" encoding="utf-8"?>
<ds:datastoreItem xmlns:ds="http://schemas.openxmlformats.org/officeDocument/2006/customXml" ds:itemID="{A43A9D1C-67D7-42AD-A194-4E5539E41C70}"/>
</file>

<file path=customXml/itemProps3.xml><?xml version="1.0" encoding="utf-8"?>
<ds:datastoreItem xmlns:ds="http://schemas.openxmlformats.org/officeDocument/2006/customXml" ds:itemID="{39A49A8F-AE17-4BF1-BB29-B030274EFF24}"/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2044</Words>
  <Application>Microsoft Office PowerPoint</Application>
  <PresentationFormat>Apresentação na tela (4:3)</PresentationFormat>
  <Paragraphs>380</Paragraphs>
  <Slides>25</Slides>
  <Notes>24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Century Gothic</vt:lpstr>
      <vt:lpstr>Lucida Sans Unicode</vt:lpstr>
      <vt:lpstr>Marlett</vt:lpstr>
      <vt:lpstr>Times New Roman</vt:lpstr>
      <vt:lpstr>Wingdings</vt:lpstr>
      <vt:lpstr>Tema do Office</vt:lpstr>
      <vt:lpstr>Microsoft Excel 97-2003 Worksheet</vt:lpstr>
      <vt:lpstr>Apresentação do PowerPoint</vt:lpstr>
      <vt:lpstr>SQL   Manipulação de Dados</vt:lpstr>
      <vt:lpstr>Outros exemplos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  <vt:lpstr>SQL   Manipulação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daniela</dc:creator>
  <cp:lastModifiedBy>Daniela Araujo</cp:lastModifiedBy>
  <cp:revision>23</cp:revision>
  <dcterms:modified xsi:type="dcterms:W3CDTF">2020-11-27T13:58:30Z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0x010100F686F6B057D3A54AA098F47D0CFC588B</vt:lpwstr>
  </property>
</Properties>
</file>