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8" r:id="rId1"/>
  </p:sldMasterIdLst>
  <p:notesMasterIdLst>
    <p:notesMasterId r:id="rId17"/>
  </p:notesMasterIdLst>
  <p:sldIdLst>
    <p:sldId id="256" r:id="rId2"/>
    <p:sldId id="257" r:id="rId3"/>
    <p:sldId id="258" r:id="rId4"/>
    <p:sldId id="259" r:id="rId5"/>
    <p:sldId id="260" r:id="rId6"/>
    <p:sldId id="262" r:id="rId7"/>
    <p:sldId id="261" r:id="rId8"/>
    <p:sldId id="267" r:id="rId9"/>
    <p:sldId id="266" r:id="rId10"/>
    <p:sldId id="263" r:id="rId11"/>
    <p:sldId id="269" r:id="rId12"/>
    <p:sldId id="268" r:id="rId13"/>
    <p:sldId id="265"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p:scale>
          <a:sx n="100" d="100"/>
          <a:sy n="100" d="100"/>
        </p:scale>
        <p:origin x="10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8792F-F3F7-DF4A-A7BE-2AE4E6E6EC5B}" type="datetimeFigureOut">
              <a:rPr lang="en-US" smtClean="0"/>
              <a:t>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292F7-9285-9241-AA63-241F5DCF5247}" type="slidenum">
              <a:rPr lang="en-US" smtClean="0"/>
              <a:t>‹#›</a:t>
            </a:fld>
            <a:endParaRPr lang="en-US"/>
          </a:p>
        </p:txBody>
      </p:sp>
    </p:spTree>
    <p:extLst>
      <p:ext uri="{BB962C8B-B14F-4D97-AF65-F5344CB8AC3E}">
        <p14:creationId xmlns:p14="http://schemas.microsoft.com/office/powerpoint/2010/main" val="133723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- 1: Clear, Few clouds, Partly cloudy, Partly cloudy</a:t>
            </a:r>
          </a:p>
          <a:p>
            <a:r>
              <a:rPr lang="en-US" dirty="0" smtClean="0"/>
              <a:t>		- 2: Mist + Cloudy, Mist + Broken clouds, Mist + Few clouds, Mist</a:t>
            </a:r>
          </a:p>
          <a:p>
            <a:r>
              <a:rPr lang="en-US" dirty="0" smtClean="0"/>
              <a:t>		- 3: Light Snow, Light Rain + Thunderstorm + Scattered clouds, Light Rain + Scattered clouds</a:t>
            </a:r>
          </a:p>
          <a:p>
            <a:r>
              <a:rPr lang="en-US" dirty="0" smtClean="0"/>
              <a:t>		- 4: Heavy Rain + Ice Pallets + Thunderstorm + Mist, Snow + Fog</a:t>
            </a:r>
            <a:endParaRPr lang="en-US" dirty="0"/>
          </a:p>
        </p:txBody>
      </p:sp>
      <p:sp>
        <p:nvSpPr>
          <p:cNvPr id="4" name="Slide Number Placeholder 3"/>
          <p:cNvSpPr>
            <a:spLocks noGrp="1"/>
          </p:cNvSpPr>
          <p:nvPr>
            <p:ph type="sldNum" sz="quarter" idx="10"/>
          </p:nvPr>
        </p:nvSpPr>
        <p:spPr/>
        <p:txBody>
          <a:bodyPr/>
          <a:lstStyle/>
          <a:p>
            <a:fld id="{C61292F7-9285-9241-AA63-241F5DCF5247}" type="slidenum">
              <a:rPr lang="en-US" smtClean="0"/>
              <a:t>3</a:t>
            </a:fld>
            <a:endParaRPr lang="en-US"/>
          </a:p>
        </p:txBody>
      </p:sp>
    </p:spTree>
    <p:extLst>
      <p:ext uri="{BB962C8B-B14F-4D97-AF65-F5344CB8AC3E}">
        <p14:creationId xmlns:p14="http://schemas.microsoft.com/office/powerpoint/2010/main" val="156322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there are four seasons, we will need three dummy variables to represent the four seasons</a:t>
            </a:r>
          </a:p>
        </p:txBody>
      </p:sp>
      <p:sp>
        <p:nvSpPr>
          <p:cNvPr id="4" name="Slide Number Placeholder 3"/>
          <p:cNvSpPr>
            <a:spLocks noGrp="1"/>
          </p:cNvSpPr>
          <p:nvPr>
            <p:ph type="sldNum" sz="quarter" idx="10"/>
          </p:nvPr>
        </p:nvSpPr>
        <p:spPr/>
        <p:txBody>
          <a:bodyPr/>
          <a:lstStyle/>
          <a:p>
            <a:fld id="{C61292F7-9285-9241-AA63-241F5DCF5247}" type="slidenum">
              <a:rPr lang="en-US" smtClean="0"/>
              <a:t>5</a:t>
            </a:fld>
            <a:endParaRPr lang="en-US"/>
          </a:p>
        </p:txBody>
      </p:sp>
    </p:spTree>
    <p:extLst>
      <p:ext uri="{BB962C8B-B14F-4D97-AF65-F5344CB8AC3E}">
        <p14:creationId xmlns:p14="http://schemas.microsoft.com/office/powerpoint/2010/main" val="104437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 and </a:t>
            </a:r>
            <a:r>
              <a:rPr lang="en-US" dirty="0" err="1" smtClean="0"/>
              <a:t>atemp</a:t>
            </a:r>
            <a:r>
              <a:rPr lang="en-US" baseline="0" dirty="0" smtClean="0"/>
              <a:t> have .98 correlation, so there’s a high possibility that these two are </a:t>
            </a:r>
            <a:r>
              <a:rPr lang="en-US" baseline="0" dirty="0" err="1" smtClean="0"/>
              <a:t>colinear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61292F7-9285-9241-AA63-241F5DCF5247}" type="slidenum">
              <a:rPr lang="en-US" smtClean="0"/>
              <a:t>9</a:t>
            </a:fld>
            <a:endParaRPr lang="en-US"/>
          </a:p>
        </p:txBody>
      </p:sp>
    </p:spTree>
    <p:extLst>
      <p:ext uri="{BB962C8B-B14F-4D97-AF65-F5344CB8AC3E}">
        <p14:creationId xmlns:p14="http://schemas.microsoft.com/office/powerpoint/2010/main" val="52049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predictive variable is hour of the day. When the hour is less 6:30 am, the number of bike counts would be 32.3 </a:t>
            </a:r>
            <a:endParaRPr lang="en-US" dirty="0"/>
          </a:p>
        </p:txBody>
      </p:sp>
      <p:sp>
        <p:nvSpPr>
          <p:cNvPr id="4" name="Slide Number Placeholder 3"/>
          <p:cNvSpPr>
            <a:spLocks noGrp="1"/>
          </p:cNvSpPr>
          <p:nvPr>
            <p:ph type="sldNum" sz="quarter" idx="10"/>
          </p:nvPr>
        </p:nvSpPr>
        <p:spPr/>
        <p:txBody>
          <a:bodyPr/>
          <a:lstStyle/>
          <a:p>
            <a:fld id="{C61292F7-9285-9241-AA63-241F5DCF5247}" type="slidenum">
              <a:rPr lang="en-US" smtClean="0"/>
              <a:t>12</a:t>
            </a:fld>
            <a:endParaRPr lang="en-US"/>
          </a:p>
        </p:txBody>
      </p:sp>
    </p:spTree>
    <p:extLst>
      <p:ext uri="{BB962C8B-B14F-4D97-AF65-F5344CB8AC3E}">
        <p14:creationId xmlns:p14="http://schemas.microsoft.com/office/powerpoint/2010/main" val="167041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5F46B5E-1E3E-B74E-A352-CC059EAE164E}" type="datetimeFigureOut">
              <a:rPr lang="en-US" smtClean="0"/>
              <a:t>1/7/18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B117A0B-C59D-7A48-968D-4DEDA91E3E3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1700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46B5E-1E3E-B74E-A352-CC059EAE164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205853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46B5E-1E3E-B74E-A352-CC059EAE164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191829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46B5E-1E3E-B74E-A352-CC059EAE164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36627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46B5E-1E3E-B74E-A352-CC059EAE164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17A0B-C59D-7A48-968D-4DEDA91E3E3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017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F46B5E-1E3E-B74E-A352-CC059EAE164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121038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F46B5E-1E3E-B74E-A352-CC059EAE164E}" type="datetimeFigureOut">
              <a:rPr lang="en-US" smtClean="0"/>
              <a:t>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197276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F46B5E-1E3E-B74E-A352-CC059EAE164E}" type="datetimeFigureOut">
              <a:rPr lang="en-US" smtClean="0"/>
              <a:t>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129561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46B5E-1E3E-B74E-A352-CC059EAE164E}" type="datetimeFigureOut">
              <a:rPr lang="en-US" smtClean="0"/>
              <a:t>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20687593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46B5E-1E3E-B74E-A352-CC059EAE164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18789236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46B5E-1E3E-B74E-A352-CC059EAE164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117A0B-C59D-7A48-968D-4DEDA91E3E34}" type="slidenum">
              <a:rPr lang="en-US" smtClean="0"/>
              <a:t>‹#›</a:t>
            </a:fld>
            <a:endParaRPr lang="en-US"/>
          </a:p>
        </p:txBody>
      </p:sp>
    </p:spTree>
    <p:extLst>
      <p:ext uri="{BB962C8B-B14F-4D97-AF65-F5344CB8AC3E}">
        <p14:creationId xmlns:p14="http://schemas.microsoft.com/office/powerpoint/2010/main" val="3226219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5F46B5E-1E3E-B74E-A352-CC059EAE164E}" type="datetimeFigureOut">
              <a:rPr lang="en-US" smtClean="0"/>
              <a:t>1/7/18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B117A0B-C59D-7A48-968D-4DEDA91E3E34}" type="slidenum">
              <a:rPr lang="en-US" smtClean="0"/>
              <a:t>‹#›</a:t>
            </a:fld>
            <a:endParaRPr lang="en-US"/>
          </a:p>
        </p:txBody>
      </p:sp>
    </p:spTree>
    <p:extLst>
      <p:ext uri="{BB962C8B-B14F-4D97-AF65-F5344CB8AC3E}">
        <p14:creationId xmlns:p14="http://schemas.microsoft.com/office/powerpoint/2010/main" val="124898553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Bike Sharing Prediction</a:t>
            </a:r>
            <a:endParaRPr lang="en-US" b="1" dirty="0"/>
          </a:p>
        </p:txBody>
      </p:sp>
      <p:sp>
        <p:nvSpPr>
          <p:cNvPr id="3" name="Subtitle 2"/>
          <p:cNvSpPr>
            <a:spLocks noGrp="1"/>
          </p:cNvSpPr>
          <p:nvPr>
            <p:ph type="subTitle" idx="1"/>
          </p:nvPr>
        </p:nvSpPr>
        <p:spPr/>
        <p:txBody>
          <a:bodyPr>
            <a:normAutofit/>
          </a:bodyPr>
          <a:lstStyle/>
          <a:p>
            <a:r>
              <a:rPr lang="en-US" dirty="0" err="1" smtClean="0"/>
              <a:t>Fangfang</a:t>
            </a:r>
            <a:r>
              <a:rPr lang="en-US" dirty="0" smtClean="0"/>
              <a:t> Lee</a:t>
            </a:r>
          </a:p>
          <a:p>
            <a:r>
              <a:rPr lang="en-US" dirty="0" smtClean="0"/>
              <a:t>Regression &amp; Multivariate Statistics </a:t>
            </a:r>
            <a:endParaRPr lang="en-US" dirty="0"/>
          </a:p>
        </p:txBody>
      </p:sp>
    </p:spTree>
    <p:extLst>
      <p:ext uri="{BB962C8B-B14F-4D97-AF65-F5344CB8AC3E}">
        <p14:creationId xmlns:p14="http://schemas.microsoft.com/office/powerpoint/2010/main" val="89929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Dummy Variable as predictor</a:t>
            </a:r>
            <a:endParaRPr lang="en-US" dirty="0"/>
          </a:p>
        </p:txBody>
      </p:sp>
      <p:sp>
        <p:nvSpPr>
          <p:cNvPr id="3" name="Content Placeholder 2"/>
          <p:cNvSpPr>
            <a:spLocks noGrp="1"/>
          </p:cNvSpPr>
          <p:nvPr>
            <p:ph idx="1"/>
          </p:nvPr>
        </p:nvSpPr>
        <p:spPr>
          <a:xfrm>
            <a:off x="1261872" y="1828800"/>
            <a:ext cx="8595360" cy="5029200"/>
          </a:xfrm>
        </p:spPr>
        <p:txBody>
          <a:bodyPr>
            <a:normAutofit/>
          </a:bodyPr>
          <a:lstStyle/>
          <a:p>
            <a:r>
              <a:rPr lang="en-US" dirty="0" smtClean="0"/>
              <a:t>Dummy coding ’season’ and run a linear regression with the resulted three dummy variables.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Interpretation of coefficients: dummy coding season k-1 with k = 4. In this case, winter is the intercept. The intercept is interpreted as the amount increase (198.87) in bike rental as the season is winter. The </a:t>
            </a:r>
            <a:r>
              <a:rPr lang="en-US" dirty="0" err="1" smtClean="0"/>
              <a:t>coef</a:t>
            </a:r>
            <a:r>
              <a:rPr lang="en-US" dirty="0" smtClean="0"/>
              <a:t> </a:t>
            </a:r>
            <a:r>
              <a:rPr lang="en-US" dirty="0" err="1" smtClean="0"/>
              <a:t>springTRUE</a:t>
            </a:r>
            <a:r>
              <a:rPr lang="en-US" dirty="0" smtClean="0"/>
              <a:t> is interpreted as the decrease in bike rental (-87.75) in bike rental as the season is spring.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948" y="2403061"/>
            <a:ext cx="5880652" cy="2754229"/>
          </a:xfrm>
          <a:prstGeom prst="rect">
            <a:avLst/>
          </a:prstGeom>
        </p:spPr>
      </p:pic>
      <p:sp>
        <p:nvSpPr>
          <p:cNvPr id="5" name="TextBox 4"/>
          <p:cNvSpPr txBox="1"/>
          <p:nvPr/>
        </p:nvSpPr>
        <p:spPr>
          <a:xfrm>
            <a:off x="1261872" y="581080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949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 Decision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613" y="1625600"/>
            <a:ext cx="5975638" cy="5232400"/>
          </a:xfrm>
        </p:spPr>
      </p:pic>
    </p:spTree>
    <p:extLst>
      <p:ext uri="{BB962C8B-B14F-4D97-AF65-F5344CB8AC3E}">
        <p14:creationId xmlns:p14="http://schemas.microsoft.com/office/powerpoint/2010/main" val="149014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0"/>
            <a:ext cx="9692640" cy="1325562"/>
          </a:xfrm>
        </p:spPr>
        <p:txBody>
          <a:bodyPr/>
          <a:lstStyle/>
          <a:p>
            <a:r>
              <a:rPr lang="en-US" dirty="0" smtClean="0"/>
              <a:t>Model 2: Decision Tree </a:t>
            </a:r>
            <a:r>
              <a:rPr lang="en-US" dirty="0" err="1" smtClean="0"/>
              <a:t>con’t</a:t>
            </a:r>
            <a:r>
              <a:rPr lang="en-US" dirty="0" smtClean="0"/>
              <a:t>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472" y="1325562"/>
            <a:ext cx="7336028" cy="5235787"/>
          </a:xfrm>
        </p:spPr>
      </p:pic>
    </p:spTree>
    <p:extLst>
      <p:ext uri="{BB962C8B-B14F-4D97-AF65-F5344CB8AC3E}">
        <p14:creationId xmlns:p14="http://schemas.microsoft.com/office/powerpoint/2010/main" val="96608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 PCA</a:t>
            </a:r>
            <a:endParaRPr lang="en-US" dirty="0"/>
          </a:p>
        </p:txBody>
      </p:sp>
      <p:sp>
        <p:nvSpPr>
          <p:cNvPr id="3" name="Content Placeholder 2"/>
          <p:cNvSpPr>
            <a:spLocks noGrp="1"/>
          </p:cNvSpPr>
          <p:nvPr>
            <p:ph idx="1"/>
          </p:nvPr>
        </p:nvSpPr>
        <p:spPr/>
        <p:txBody>
          <a:bodyPr/>
          <a:lstStyle/>
          <a:p>
            <a:r>
              <a:rPr lang="en-US" dirty="0" smtClean="0"/>
              <a:t>PCA or EFA for dimensionality reduction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 y="2317115"/>
            <a:ext cx="5617308" cy="3797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491" y="2317115"/>
            <a:ext cx="5475021" cy="3766185"/>
          </a:xfrm>
          <a:prstGeom prst="rect">
            <a:avLst/>
          </a:prstGeom>
        </p:spPr>
      </p:pic>
    </p:spTree>
    <p:extLst>
      <p:ext uri="{BB962C8B-B14F-4D97-AF65-F5344CB8AC3E}">
        <p14:creationId xmlns:p14="http://schemas.microsoft.com/office/powerpoint/2010/main" val="4347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 PCA </a:t>
            </a:r>
            <a:r>
              <a:rPr lang="en-US" dirty="0" err="1" smtClean="0"/>
              <a:t>con’t</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661" y="1691322"/>
            <a:ext cx="583292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589" y="1555591"/>
            <a:ext cx="5270500" cy="4622800"/>
          </a:xfrm>
          <a:prstGeom prst="rect">
            <a:avLst/>
          </a:prstGeom>
        </p:spPr>
      </p:pic>
    </p:spTree>
    <p:extLst>
      <p:ext uri="{BB962C8B-B14F-4D97-AF65-F5344CB8AC3E}">
        <p14:creationId xmlns:p14="http://schemas.microsoft.com/office/powerpoint/2010/main" val="209221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Limitation/Future direction</a:t>
            </a:r>
            <a:endParaRPr lang="en-US" dirty="0"/>
          </a:p>
        </p:txBody>
      </p:sp>
      <p:sp>
        <p:nvSpPr>
          <p:cNvPr id="3" name="Content Placeholder 2"/>
          <p:cNvSpPr>
            <a:spLocks noGrp="1"/>
          </p:cNvSpPr>
          <p:nvPr>
            <p:ph idx="1"/>
          </p:nvPr>
        </p:nvSpPr>
        <p:spPr/>
        <p:txBody>
          <a:bodyPr/>
          <a:lstStyle/>
          <a:p>
            <a:r>
              <a:rPr lang="en-US" dirty="0" smtClean="0"/>
              <a:t>Try predicting causal and registered users separately </a:t>
            </a:r>
            <a:endParaRPr lang="en-US" dirty="0"/>
          </a:p>
          <a:p>
            <a:r>
              <a:rPr lang="en-US" dirty="0" smtClean="0"/>
              <a:t>Tree based methods provide weak prediction. Could try random forest for lowering variance. </a:t>
            </a:r>
          </a:p>
          <a:p>
            <a:r>
              <a:rPr lang="en-US" dirty="0" smtClean="0"/>
              <a:t>Variables need extensive recoding when conducting multiple regression</a:t>
            </a:r>
          </a:p>
        </p:txBody>
      </p:sp>
    </p:spTree>
    <p:extLst>
      <p:ext uri="{BB962C8B-B14F-4D97-AF65-F5344CB8AC3E}">
        <p14:creationId xmlns:p14="http://schemas.microsoft.com/office/powerpoint/2010/main" val="128578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normAutofit/>
          </a:bodyPr>
          <a:lstStyle/>
          <a:p>
            <a:r>
              <a:rPr lang="en-US" dirty="0"/>
              <a:t>Bike sharing systems are new generation of traditional bike rentals where whole process from membership, rental and return back has become automatic. Through these systems, user is able to easily rent a bike from a particular position and return back at another </a:t>
            </a:r>
            <a:r>
              <a:rPr lang="en-US" dirty="0" smtClean="0"/>
              <a:t>position. Today</a:t>
            </a:r>
            <a:r>
              <a:rPr lang="en-US" dirty="0"/>
              <a:t>, there exists great interest in these systems due to their important role in traffic, environmental and health issues. </a:t>
            </a:r>
            <a:br>
              <a:rPr lang="en-US" dirty="0"/>
            </a:br>
            <a:r>
              <a:rPr lang="en-US" dirty="0"/>
              <a:t/>
            </a:r>
            <a:br>
              <a:rPr lang="en-US" dirty="0"/>
            </a:br>
            <a:r>
              <a:rPr lang="en-US" dirty="0"/>
              <a:t>Apart from interesting real world applications of bike sharing systems, the characteristics of data being generated by these systems make them attractive for the research. Opposed to other transport services such as bus or subway, the duration of travel, departure and arrival position is explicitly recorded in these systems. This feature turns bike sharing system into a virtual sensor network that can be used for sensing mobility in the city. Hence, it is expected that most of important events in the city could be detected via monitoring these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717" y="161758"/>
            <a:ext cx="2565795" cy="1667042"/>
          </a:xfrm>
          <a:prstGeom prst="rect">
            <a:avLst/>
          </a:prstGeom>
        </p:spPr>
      </p:pic>
    </p:spTree>
    <p:extLst>
      <p:ext uri="{BB962C8B-B14F-4D97-AF65-F5344CB8AC3E}">
        <p14:creationId xmlns:p14="http://schemas.microsoft.com/office/powerpoint/2010/main" val="12187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1261872" y="1691322"/>
            <a:ext cx="8595360" cy="4351337"/>
          </a:xfrm>
        </p:spPr>
        <p:txBody>
          <a:bodyPr>
            <a:normAutofit fontScale="92500"/>
          </a:bodyPr>
          <a:lstStyle/>
          <a:p>
            <a:r>
              <a:rPr lang="en-US" sz="1700" dirty="0" smtClean="0"/>
              <a:t>Since it might be interesting to know what factors affect the number of bike shares, we want to predict the number of shares based on 15 independent variables: </a:t>
            </a:r>
          </a:p>
          <a:p>
            <a:pPr lvl="1"/>
            <a:r>
              <a:rPr lang="en-US" sz="1100" dirty="0" smtClean="0"/>
              <a:t>instant: record index</a:t>
            </a:r>
          </a:p>
          <a:p>
            <a:pPr lvl="1"/>
            <a:r>
              <a:rPr lang="en-US" sz="1100" dirty="0" err="1" smtClean="0"/>
              <a:t>dteday</a:t>
            </a:r>
            <a:r>
              <a:rPr lang="en-US" sz="1100" dirty="0" smtClean="0"/>
              <a:t>: date</a:t>
            </a:r>
          </a:p>
          <a:p>
            <a:pPr lvl="1"/>
            <a:r>
              <a:rPr lang="en-US" sz="1100" dirty="0" smtClean="0"/>
              <a:t>Season: season of the year (1: spring, 2: summer, 3: fall, 4: winter)*</a:t>
            </a:r>
          </a:p>
          <a:p>
            <a:pPr lvl="1"/>
            <a:r>
              <a:rPr lang="en-US" sz="1100" dirty="0" err="1" smtClean="0"/>
              <a:t>Yr</a:t>
            </a:r>
            <a:r>
              <a:rPr lang="en-US" sz="1100" dirty="0" smtClean="0"/>
              <a:t>: year (0: 2011, 1:2012)*</a:t>
            </a:r>
          </a:p>
          <a:p>
            <a:pPr lvl="1"/>
            <a:r>
              <a:rPr lang="en-US" sz="1100" dirty="0" err="1" smtClean="0"/>
              <a:t>Mnth</a:t>
            </a:r>
            <a:r>
              <a:rPr lang="en-US" sz="1100" dirty="0" smtClean="0"/>
              <a:t>: month (1 to 12, January to December)</a:t>
            </a:r>
          </a:p>
          <a:p>
            <a:pPr lvl="1"/>
            <a:r>
              <a:rPr lang="en-US" sz="1100" dirty="0" err="1" smtClean="0"/>
              <a:t>Hr</a:t>
            </a:r>
            <a:r>
              <a:rPr lang="en-US" sz="1100" dirty="0" smtClean="0"/>
              <a:t>: hour (0 to 23)</a:t>
            </a:r>
          </a:p>
          <a:p>
            <a:pPr lvl="1"/>
            <a:r>
              <a:rPr lang="en-US" sz="1100" dirty="0" smtClean="0"/>
              <a:t>Holiday : whether it’s holiday or not (1 if holiday, 0 if not)*</a:t>
            </a:r>
          </a:p>
          <a:p>
            <a:pPr lvl="1"/>
            <a:r>
              <a:rPr lang="en-US" sz="1100" dirty="0" smtClean="0"/>
              <a:t>Weekday: day of the week</a:t>
            </a:r>
          </a:p>
          <a:p>
            <a:pPr lvl="1"/>
            <a:r>
              <a:rPr lang="en-US" sz="1100" dirty="0" err="1" smtClean="0"/>
              <a:t>Workingday</a:t>
            </a:r>
            <a:r>
              <a:rPr lang="en-US" sz="1100" dirty="0" smtClean="0"/>
              <a:t>: whether the day is a work day or not*</a:t>
            </a:r>
          </a:p>
          <a:p>
            <a:pPr lvl="1"/>
            <a:r>
              <a:rPr lang="en-US" sz="1100" dirty="0" err="1" smtClean="0"/>
              <a:t>Weathersit</a:t>
            </a:r>
            <a:r>
              <a:rPr lang="en-US" sz="1100" dirty="0" smtClean="0"/>
              <a:t>: weather situation*</a:t>
            </a:r>
          </a:p>
          <a:p>
            <a:pPr lvl="1"/>
            <a:r>
              <a:rPr lang="en-US" sz="1100" dirty="0"/>
              <a:t>Temp: Normalized temperature in </a:t>
            </a:r>
            <a:r>
              <a:rPr lang="en-US" sz="1100" dirty="0" smtClean="0"/>
              <a:t>Celsius</a:t>
            </a:r>
          </a:p>
          <a:p>
            <a:pPr lvl="1"/>
            <a:r>
              <a:rPr lang="en-US" sz="1100" dirty="0" err="1" smtClean="0"/>
              <a:t>Atemp</a:t>
            </a:r>
            <a:r>
              <a:rPr lang="en-US" sz="1100" dirty="0"/>
              <a:t>: Normalized feeling temperature in </a:t>
            </a:r>
            <a:r>
              <a:rPr lang="en-US" sz="1100" dirty="0" smtClean="0"/>
              <a:t>Celsius</a:t>
            </a:r>
          </a:p>
          <a:p>
            <a:pPr lvl="1"/>
            <a:r>
              <a:rPr lang="en-US" sz="1100" dirty="0"/>
              <a:t>Hum: Normalized humidity</a:t>
            </a:r>
            <a:r>
              <a:rPr lang="en-US" sz="1100" dirty="0" smtClean="0"/>
              <a:t>.</a:t>
            </a:r>
          </a:p>
          <a:p>
            <a:pPr lvl="1"/>
            <a:r>
              <a:rPr lang="en-US" sz="1100" dirty="0" err="1" smtClean="0"/>
              <a:t>windspeed</a:t>
            </a:r>
            <a:r>
              <a:rPr lang="en-US" sz="1100" dirty="0" smtClean="0"/>
              <a:t>: Normalized wind speed. The values are divided to 67</a:t>
            </a:r>
          </a:p>
          <a:p>
            <a:pPr lvl="1"/>
            <a:r>
              <a:rPr lang="en-US" sz="1100" dirty="0" smtClean="0"/>
              <a:t>casual: count of casual users</a:t>
            </a:r>
          </a:p>
          <a:p>
            <a:pPr lvl="1"/>
            <a:r>
              <a:rPr lang="en-US" sz="1100" dirty="0" smtClean="0"/>
              <a:t>registered</a:t>
            </a:r>
            <a:r>
              <a:rPr lang="en-US" sz="1100" dirty="0"/>
              <a:t>: count of registered users</a:t>
            </a:r>
            <a:endParaRPr lang="en-US" sz="1100" dirty="0" smtClean="0"/>
          </a:p>
          <a:p>
            <a:pPr lvl="1"/>
            <a:r>
              <a:rPr lang="en-US" sz="1200" b="1" dirty="0" err="1" smtClean="0"/>
              <a:t>Cnt</a:t>
            </a:r>
            <a:r>
              <a:rPr lang="en-US" sz="1200" dirty="0" smtClean="0"/>
              <a:t>(outcome): </a:t>
            </a:r>
            <a:r>
              <a:rPr lang="en-US" sz="1200" dirty="0"/>
              <a:t>count of total rental bikes including both casual and registered</a:t>
            </a:r>
            <a:endParaRPr lang="en-US" sz="1200" dirty="0" smtClean="0"/>
          </a:p>
          <a:p>
            <a:pPr lvl="1"/>
            <a:endParaRPr lang="en-US" dirty="0" smtClean="0"/>
          </a:p>
          <a:p>
            <a:endParaRPr lang="en-US" dirty="0"/>
          </a:p>
        </p:txBody>
      </p:sp>
    </p:spTree>
    <p:extLst>
      <p:ext uri="{BB962C8B-B14F-4D97-AF65-F5344CB8AC3E}">
        <p14:creationId xmlns:p14="http://schemas.microsoft.com/office/powerpoint/2010/main" val="185739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a:t>
            </a:r>
            <a:endParaRPr lang="en-US" dirty="0"/>
          </a:p>
        </p:txBody>
      </p:sp>
      <p:sp>
        <p:nvSpPr>
          <p:cNvPr id="3" name="Content Placeholder 2"/>
          <p:cNvSpPr>
            <a:spLocks noGrp="1"/>
          </p:cNvSpPr>
          <p:nvPr>
            <p:ph idx="1"/>
          </p:nvPr>
        </p:nvSpPr>
        <p:spPr/>
        <p:txBody>
          <a:bodyPr/>
          <a:lstStyle/>
          <a:p>
            <a:r>
              <a:rPr lang="en-US" dirty="0" smtClean="0"/>
              <a:t>The number of bike share will be high when the weather is nice, warm, and dry, and when it is not a holiday.</a:t>
            </a:r>
          </a:p>
          <a:p>
            <a:r>
              <a:rPr lang="en-US" dirty="0" smtClean="0"/>
              <a:t>Therefore, predictors that will contribute to the model the most are: temp, </a:t>
            </a:r>
            <a:r>
              <a:rPr lang="en-US" dirty="0" err="1" smtClean="0"/>
              <a:t>atemp</a:t>
            </a:r>
            <a:r>
              <a:rPr lang="en-US" dirty="0" smtClean="0"/>
              <a:t>, hum, </a:t>
            </a:r>
            <a:r>
              <a:rPr lang="en-US" dirty="0" err="1" smtClean="0"/>
              <a:t>windspeed</a:t>
            </a:r>
            <a:r>
              <a:rPr lang="en-US" dirty="0" smtClean="0"/>
              <a:t>, season, holiday, </a:t>
            </a:r>
            <a:r>
              <a:rPr lang="en-US" dirty="0" err="1" smtClean="0"/>
              <a:t>weathersit</a:t>
            </a:r>
            <a:r>
              <a:rPr lang="en-US" dirty="0" smtClean="0"/>
              <a:t>, month</a:t>
            </a:r>
          </a:p>
          <a:p>
            <a:endParaRPr lang="en-US" dirty="0" smtClean="0"/>
          </a:p>
        </p:txBody>
      </p:sp>
    </p:spTree>
    <p:extLst>
      <p:ext uri="{BB962C8B-B14F-4D97-AF65-F5344CB8AC3E}">
        <p14:creationId xmlns:p14="http://schemas.microsoft.com/office/powerpoint/2010/main" val="156449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engineering/processing </a:t>
            </a:r>
            <a:endParaRPr lang="en-US" dirty="0"/>
          </a:p>
        </p:txBody>
      </p:sp>
      <p:sp>
        <p:nvSpPr>
          <p:cNvPr id="3" name="Content Placeholder 2"/>
          <p:cNvSpPr>
            <a:spLocks noGrp="1"/>
          </p:cNvSpPr>
          <p:nvPr>
            <p:ph idx="1"/>
          </p:nvPr>
        </p:nvSpPr>
        <p:spPr/>
        <p:txBody>
          <a:bodyPr/>
          <a:lstStyle/>
          <a:p>
            <a:r>
              <a:rPr lang="en-US" dirty="0" smtClean="0"/>
              <a:t>No missing value </a:t>
            </a:r>
          </a:p>
          <a:p>
            <a:r>
              <a:rPr lang="en-US" dirty="0" smtClean="0"/>
              <a:t>Categorical variables are either:</a:t>
            </a:r>
          </a:p>
          <a:p>
            <a:pPr lvl="1"/>
            <a:r>
              <a:rPr lang="en-US" dirty="0" smtClean="0"/>
              <a:t>Dummy-coded (</a:t>
            </a:r>
            <a:r>
              <a:rPr lang="en-US" dirty="0" err="1" smtClean="0"/>
              <a:t>eg</a:t>
            </a:r>
            <a:r>
              <a:rPr lang="en-US" dirty="0" smtClean="0"/>
              <a:t>. Holiday, </a:t>
            </a:r>
            <a:r>
              <a:rPr lang="en-US" dirty="0" err="1" smtClean="0"/>
              <a:t>workingday</a:t>
            </a:r>
            <a:r>
              <a:rPr lang="en-US" dirty="0" smtClean="0"/>
              <a:t>)</a:t>
            </a:r>
          </a:p>
          <a:p>
            <a:pPr lvl="1"/>
            <a:r>
              <a:rPr lang="en-US" dirty="0" smtClean="0"/>
              <a:t>Not-yet dummy coded (</a:t>
            </a:r>
            <a:r>
              <a:rPr lang="en-US" dirty="0" err="1" smtClean="0"/>
              <a:t>eg</a:t>
            </a:r>
            <a:r>
              <a:rPr lang="en-US" dirty="0" smtClean="0"/>
              <a:t>. season), and needed to be dummy-coded </a:t>
            </a:r>
          </a:p>
          <a:p>
            <a:pPr lvl="1"/>
            <a:endParaRPr lang="en-US" dirty="0" smtClean="0"/>
          </a:p>
          <a:p>
            <a:pPr lvl="1"/>
            <a:endParaRPr lang="en-US" dirty="0"/>
          </a:p>
          <a:p>
            <a:pPr lvl="1"/>
            <a:endParaRPr lang="en-US" dirty="0"/>
          </a:p>
          <a:p>
            <a:pPr lvl="1"/>
            <a:endParaRPr lang="en-US" dirty="0" smtClean="0"/>
          </a:p>
        </p:txBody>
      </p:sp>
    </p:spTree>
    <p:extLst>
      <p:ext uri="{BB962C8B-B14F-4D97-AF65-F5344CB8AC3E}">
        <p14:creationId xmlns:p14="http://schemas.microsoft.com/office/powerpoint/2010/main" val="166756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31" y="1823844"/>
            <a:ext cx="3295560" cy="20855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297" y="1691322"/>
            <a:ext cx="6542609" cy="3966095"/>
          </a:xfrm>
          <a:prstGeom prst="rect">
            <a:avLst/>
          </a:prstGeom>
        </p:spPr>
      </p:pic>
    </p:spTree>
    <p:extLst>
      <p:ext uri="{BB962C8B-B14F-4D97-AF65-F5344CB8AC3E}">
        <p14:creationId xmlns:p14="http://schemas.microsoft.com/office/powerpoint/2010/main" val="91440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9" y="1879061"/>
            <a:ext cx="7828972" cy="4870411"/>
          </a:xfrm>
          <a:prstGeom prst="rect">
            <a:avLst/>
          </a:prstGeom>
        </p:spPr>
      </p:pic>
    </p:spTree>
    <p:extLst>
      <p:ext uri="{BB962C8B-B14F-4D97-AF65-F5344CB8AC3E}">
        <p14:creationId xmlns:p14="http://schemas.microsoft.com/office/powerpoint/2010/main" val="38104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792922"/>
            <a:ext cx="6884119" cy="4734878"/>
          </a:xfrm>
        </p:spPr>
      </p:pic>
    </p:spTree>
    <p:extLst>
      <p:ext uri="{BB962C8B-B14F-4D97-AF65-F5344CB8AC3E}">
        <p14:creationId xmlns:p14="http://schemas.microsoft.com/office/powerpoint/2010/main" val="45128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32" y="1918505"/>
            <a:ext cx="8594725" cy="422493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857" y="2196999"/>
            <a:ext cx="1747592" cy="3946441"/>
          </a:xfrm>
          <a:prstGeom prst="rect">
            <a:avLst/>
          </a:prstGeom>
        </p:spPr>
      </p:pic>
    </p:spTree>
    <p:extLst>
      <p:ext uri="{BB962C8B-B14F-4D97-AF65-F5344CB8AC3E}">
        <p14:creationId xmlns:p14="http://schemas.microsoft.com/office/powerpoint/2010/main" val="186229735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1117</TotalTime>
  <Words>586</Words>
  <Application>Microsoft Macintosh PowerPoint</Application>
  <PresentationFormat>Widescreen</PresentationFormat>
  <Paragraphs>67</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Wingdings 2</vt:lpstr>
      <vt:lpstr>View</vt:lpstr>
      <vt:lpstr>Bike Sharing Prediction</vt:lpstr>
      <vt:lpstr>Background</vt:lpstr>
      <vt:lpstr>Variables</vt:lpstr>
      <vt:lpstr>Hypothesis </vt:lpstr>
      <vt:lpstr>Data engineering/processing </vt:lpstr>
      <vt:lpstr>Exploratory Data Analysis</vt:lpstr>
      <vt:lpstr>Exploratory Data Analysis</vt:lpstr>
      <vt:lpstr>Exploratory Data Analysis</vt:lpstr>
      <vt:lpstr>Exploratory Data Analysis </vt:lpstr>
      <vt:lpstr>Model 1: Dummy Variable as predictor</vt:lpstr>
      <vt:lpstr>Model 2: Decision Tree</vt:lpstr>
      <vt:lpstr>Model 2: Decision Tree con’t </vt:lpstr>
      <vt:lpstr>Model 3: PCA</vt:lpstr>
      <vt:lpstr>Model 3: PCA con’t </vt:lpstr>
      <vt:lpstr>Limitation/Future direction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Prediction</dc:title>
  <dc:creator>Fangfang Lee</dc:creator>
  <cp:lastModifiedBy>Fangfang Lee</cp:lastModifiedBy>
  <cp:revision>22</cp:revision>
  <dcterms:created xsi:type="dcterms:W3CDTF">2017-12-05T00:37:25Z</dcterms:created>
  <dcterms:modified xsi:type="dcterms:W3CDTF">2018-01-07T17:27:39Z</dcterms:modified>
</cp:coreProperties>
</file>