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6" r:id="rId2"/>
    <p:sldId id="257" r:id="rId3"/>
    <p:sldId id="260" r:id="rId4"/>
    <p:sldId id="268" r:id="rId5"/>
    <p:sldId id="261" r:id="rId6"/>
    <p:sldId id="258" r:id="rId7"/>
    <p:sldId id="267" r:id="rId8"/>
    <p:sldId id="266" r:id="rId9"/>
    <p:sldId id="259" r:id="rId10"/>
    <p:sldId id="262" r:id="rId11"/>
    <p:sldId id="263" r:id="rId12"/>
    <p:sldId id="264" r:id="rId13"/>
    <p:sldId id="265"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065"/>
  </p:normalViewPr>
  <p:slideViewPr>
    <p:cSldViewPr snapToGrid="0" snapToObjects="1">
      <p:cViewPr varScale="1">
        <p:scale>
          <a:sx n="77" d="100"/>
          <a:sy n="77" d="100"/>
        </p:scale>
        <p:origin x="1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36499-193E-834F-83D6-12A9C666512F}"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8CB52-35F6-0243-9FF6-33051ACEB1E8}" type="slidenum">
              <a:rPr lang="en-US" smtClean="0"/>
              <a:t>‹#›</a:t>
            </a:fld>
            <a:endParaRPr lang="en-US"/>
          </a:p>
        </p:txBody>
      </p:sp>
    </p:spTree>
    <p:extLst>
      <p:ext uri="{BB962C8B-B14F-4D97-AF65-F5344CB8AC3E}">
        <p14:creationId xmlns:p14="http://schemas.microsoft.com/office/powerpoint/2010/main" val="87125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Information_entropy" TargetMode="External"/><Relationship Id="rId4" Type="http://schemas.openxmlformats.org/officeDocument/2006/relationships/hyperlink" Target="https://en.wikipedia.org/wiki/Binary_classification"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articles were published by </a:t>
            </a:r>
            <a:r>
              <a:rPr lang="en-US" sz="1200" b="0" i="0" kern="1200" dirty="0" err="1" smtClean="0">
                <a:solidFill>
                  <a:schemeClr val="tx1"/>
                </a:solidFill>
                <a:effectLst/>
                <a:latin typeface="+mn-lt"/>
                <a:ea typeface="+mn-ea"/>
                <a:cs typeface="+mn-cs"/>
              </a:rPr>
              <a:t>Mashable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www.mashable.com</a:t>
            </a:r>
            <a:r>
              <a:rPr lang="en-US" sz="1200" b="0" i="0" kern="1200" dirty="0" smtClean="0">
                <a:solidFill>
                  <a:schemeClr val="tx1"/>
                </a:solidFill>
                <a:effectLst/>
                <a:latin typeface="+mn-lt"/>
                <a:ea typeface="+mn-ea"/>
                <a:cs typeface="+mn-cs"/>
              </a:rPr>
              <a:t>) and their content as the rights to reproduce it belongs to them. Hence, this dataset does not share the original content but some statistics associated with it. The original content be publicly accessed and retrieved using the provided </a:t>
            </a:r>
            <a:r>
              <a:rPr lang="en-US" sz="1200" b="0" i="0" kern="1200" dirty="0" err="1" smtClean="0">
                <a:solidFill>
                  <a:schemeClr val="tx1"/>
                </a:solidFill>
                <a:effectLst/>
                <a:latin typeface="+mn-lt"/>
                <a:ea typeface="+mn-ea"/>
                <a:cs typeface="+mn-cs"/>
              </a:rPr>
              <a:t>urls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1</a:t>
            </a:fld>
            <a:endParaRPr lang="en-US"/>
          </a:p>
        </p:txBody>
      </p:sp>
    </p:spTree>
    <p:extLst>
      <p:ext uri="{BB962C8B-B14F-4D97-AF65-F5344CB8AC3E}">
        <p14:creationId xmlns:p14="http://schemas.microsoft.com/office/powerpoint/2010/main" val="42651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4</a:t>
            </a:fld>
            <a:endParaRPr lang="en-US"/>
          </a:p>
        </p:txBody>
      </p:sp>
    </p:spTree>
    <p:extLst>
      <p:ext uri="{BB962C8B-B14F-4D97-AF65-F5344CB8AC3E}">
        <p14:creationId xmlns:p14="http://schemas.microsoft.com/office/powerpoint/2010/main" val="179540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the shares column: 3395.38 Median of the shares column</a:t>
            </a:r>
            <a:r>
              <a:rPr lang="en-US" baseline="0" dirty="0" smtClean="0"/>
              <a:t>: 1400</a:t>
            </a:r>
            <a:endParaRPr lang="en-US" dirty="0" smtClean="0"/>
          </a:p>
          <a:p>
            <a:r>
              <a:rPr lang="en-US" dirty="0" err="1" smtClean="0"/>
              <a:t>Skewness</a:t>
            </a:r>
            <a:r>
              <a:rPr lang="en-US" dirty="0" smtClean="0"/>
              <a:t> of popularity shares: 33.9638848757 Kurtosis of popularity shares: 1832.67265716mn: 1400.0 Max value in the shares column 843,300</a:t>
            </a:r>
          </a:p>
          <a:p>
            <a:r>
              <a:rPr lang="en-US" dirty="0" err="1" smtClean="0"/>
              <a:t>Populatory</a:t>
            </a:r>
            <a:r>
              <a:rPr lang="en-US" dirty="0" smtClean="0"/>
              <a:t> Shares appears to be a right-skewed </a:t>
            </a:r>
          </a:p>
          <a:p>
            <a:r>
              <a:rPr lang="en-US" dirty="0" smtClean="0"/>
              <a:t>distribution (mean to the right of the median) with quite a long right tail. </a:t>
            </a:r>
          </a:p>
          <a:p>
            <a:endParaRPr lang="en-US" dirty="0" smtClean="0"/>
          </a:p>
          <a:p>
            <a:r>
              <a:rPr lang="en-US" dirty="0" err="1" smtClean="0"/>
              <a:t>Skewness</a:t>
            </a:r>
            <a:r>
              <a:rPr lang="en-US" dirty="0" smtClean="0"/>
              <a:t> of popularity shares: 33.9638848757 Kurtosis of popularity shares: 1832.67265716</a:t>
            </a:r>
          </a:p>
        </p:txBody>
      </p:sp>
      <p:sp>
        <p:nvSpPr>
          <p:cNvPr id="4" name="Slide Number Placeholder 3"/>
          <p:cNvSpPr>
            <a:spLocks noGrp="1"/>
          </p:cNvSpPr>
          <p:nvPr>
            <p:ph type="sldNum" sz="quarter" idx="10"/>
          </p:nvPr>
        </p:nvSpPr>
        <p:spPr/>
        <p:txBody>
          <a:bodyPr/>
          <a:lstStyle/>
          <a:p>
            <a:fld id="{C288CB52-35F6-0243-9FF6-33051ACEB1E8}" type="slidenum">
              <a:rPr lang="en-US" smtClean="0"/>
              <a:t>5</a:t>
            </a:fld>
            <a:endParaRPr lang="en-US"/>
          </a:p>
        </p:txBody>
      </p:sp>
    </p:spTree>
    <p:extLst>
      <p:ext uri="{BB962C8B-B14F-4D97-AF65-F5344CB8AC3E}">
        <p14:creationId xmlns:p14="http://schemas.microsoft.com/office/powerpoint/2010/main" val="1113580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number of shares is highly variant in the dataset with a minimum of 0 shares to a maximum of </a:t>
            </a:r>
            <a:r>
              <a:rPr lang="is-IS" sz="1200" b="0" i="0" kern="1200" dirty="0" smtClean="0">
                <a:solidFill>
                  <a:schemeClr val="tx1"/>
                </a:solidFill>
                <a:effectLst/>
                <a:latin typeface="+mn-lt"/>
                <a:ea typeface="+mn-ea"/>
                <a:cs typeface="+mn-cs"/>
              </a:rPr>
              <a:t>843300 shares. The median is 1400,</a:t>
            </a:r>
            <a:r>
              <a:rPr lang="is-IS" sz="1200" b="0" i="0" kern="1200" baseline="0" dirty="0" smtClean="0">
                <a:solidFill>
                  <a:schemeClr val="tx1"/>
                </a:solidFill>
                <a:effectLst/>
                <a:latin typeface="+mn-lt"/>
                <a:ea typeface="+mn-ea"/>
                <a:cs typeface="+mn-cs"/>
              </a:rPr>
              <a:t> n = 39644. </a:t>
            </a:r>
          </a:p>
          <a:p>
            <a:r>
              <a:rPr lang="en-US" dirty="0" err="1" smtClean="0"/>
              <a:t>Populatory</a:t>
            </a:r>
            <a:r>
              <a:rPr lang="en-US" dirty="0" smtClean="0"/>
              <a:t> Shares appears to be a right-skewed </a:t>
            </a:r>
          </a:p>
          <a:p>
            <a:r>
              <a:rPr lang="en-US" dirty="0" smtClean="0"/>
              <a:t>distribution (mean to the right of the median) with quite a long right tail. </a:t>
            </a:r>
          </a:p>
          <a:p>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6</a:t>
            </a:fld>
            <a:endParaRPr lang="en-US"/>
          </a:p>
        </p:txBody>
      </p:sp>
    </p:spTree>
    <p:extLst>
      <p:ext uri="{BB962C8B-B14F-4D97-AF65-F5344CB8AC3E}">
        <p14:creationId xmlns:p14="http://schemas.microsoft.com/office/powerpoint/2010/main" val="162522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LDA:</a:t>
            </a:r>
            <a:r>
              <a:rPr lang="en-US" baseline="0" dirty="0" smtClean="0"/>
              <a:t> will only work well with continuous variables, it classifies the dataset into different groups. </a:t>
            </a:r>
            <a:r>
              <a:rPr lang="en-US" sz="1200" b="0" i="0" kern="1200" dirty="0" smtClean="0">
                <a:solidFill>
                  <a:schemeClr val="tx1"/>
                </a:solidFill>
                <a:effectLst/>
                <a:latin typeface="+mn-lt"/>
                <a:ea typeface="+mn-ea"/>
                <a:cs typeface="+mn-cs"/>
              </a:rPr>
              <a:t>LDA The Latent </a:t>
            </a:r>
            <a:r>
              <a:rPr lang="en-US" sz="1200" b="0" i="0" kern="1200" dirty="0" err="1" smtClean="0">
                <a:solidFill>
                  <a:schemeClr val="tx1"/>
                </a:solidFill>
                <a:effectLst/>
                <a:latin typeface="+mn-lt"/>
                <a:ea typeface="+mn-ea"/>
                <a:cs typeface="+mn-cs"/>
              </a:rPr>
              <a:t>Dirichlet</a:t>
            </a:r>
            <a:r>
              <a:rPr lang="en-US" sz="1200" b="0" i="0" kern="1200" dirty="0" smtClean="0">
                <a:solidFill>
                  <a:schemeClr val="tx1"/>
                </a:solidFill>
                <a:effectLst/>
                <a:latin typeface="+mn-lt"/>
                <a:ea typeface="+mn-ea"/>
                <a:cs typeface="+mn-cs"/>
              </a:rPr>
              <a:t> Allocation algorithm was applied to all </a:t>
            </a:r>
            <a:r>
              <a:rPr lang="en-US" sz="1200" b="0" i="0" kern="1200" dirty="0" err="1" smtClean="0">
                <a:solidFill>
                  <a:schemeClr val="tx1"/>
                </a:solidFill>
                <a:effectLst/>
                <a:latin typeface="+mn-lt"/>
                <a:ea typeface="+mn-ea"/>
                <a:cs typeface="+mn-cs"/>
              </a:rPr>
              <a:t>Mashable</a:t>
            </a:r>
            <a:r>
              <a:rPr lang="en-US" sz="1200" b="0" i="0" kern="1200" dirty="0" smtClean="0">
                <a:solidFill>
                  <a:schemeClr val="tx1"/>
                </a:solidFill>
                <a:effectLst/>
                <a:latin typeface="+mn-lt"/>
                <a:ea typeface="+mn-ea"/>
                <a:cs typeface="+mn-cs"/>
              </a:rPr>
              <a:t> texts (known before publication) in order to first identify the five top relevant topics and then measure the closeness of each articles to such topics.</a:t>
            </a:r>
          </a:p>
          <a:p>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9</a:t>
            </a:fld>
            <a:endParaRPr lang="en-US"/>
          </a:p>
        </p:txBody>
      </p:sp>
    </p:spTree>
    <p:extLst>
      <p:ext uri="{BB962C8B-B14F-4D97-AF65-F5344CB8AC3E}">
        <p14:creationId xmlns:p14="http://schemas.microsoft.com/office/powerpoint/2010/main" val="50971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Confusion matrix comes out to 0.627</a:t>
            </a:r>
          </a:p>
          <a:p>
            <a:r>
              <a:rPr lang="en-US" dirty="0" smtClean="0"/>
              <a:t>Recall</a:t>
            </a:r>
            <a:r>
              <a:rPr lang="en-US" baseline="0" dirty="0" smtClean="0"/>
              <a:t> : </a:t>
            </a:r>
          </a:p>
          <a:p>
            <a:r>
              <a:rPr lang="en-US" sz="1200" b="1" i="0" kern="1200" dirty="0" smtClean="0">
                <a:solidFill>
                  <a:schemeClr val="tx1"/>
                </a:solidFill>
                <a:effectLst/>
                <a:latin typeface="+mn-lt"/>
                <a:ea typeface="+mn-ea"/>
                <a:cs typeface="+mn-cs"/>
              </a:rPr>
              <a:t>F Score:</a:t>
            </a:r>
            <a:r>
              <a:rPr lang="en-US" sz="1200" b="0" i="0" kern="1200" dirty="0" smtClean="0">
                <a:solidFill>
                  <a:schemeClr val="tx1"/>
                </a:solidFill>
                <a:effectLst/>
                <a:latin typeface="+mn-lt"/>
                <a:ea typeface="+mn-ea"/>
                <a:cs typeface="+mn-cs"/>
              </a:rPr>
              <a:t> This is a weighted average of the true positive rate (recall) and precision.</a:t>
            </a:r>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11</a:t>
            </a:fld>
            <a:endParaRPr lang="en-US"/>
          </a:p>
        </p:txBody>
      </p:sp>
    </p:spTree>
    <p:extLst>
      <p:ext uri="{BB962C8B-B14F-4D97-AF65-F5344CB8AC3E}">
        <p14:creationId xmlns:p14="http://schemas.microsoft.com/office/powerpoint/2010/main" val="9570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Entropy is the sum of the probability of each label times the log probability of that same label</a:t>
            </a:r>
            <a:r>
              <a:rPr lang="en-US" dirty="0" smtClean="0"/>
              <a:t> </a:t>
            </a:r>
          </a:p>
          <a:p>
            <a:r>
              <a:rPr lang="en-US" sz="1200" b="1" i="0" u="none" strike="noStrike" kern="1200" dirty="0" smtClean="0">
                <a:solidFill>
                  <a:schemeClr val="tx1"/>
                </a:solidFill>
                <a:effectLst/>
                <a:latin typeface="+mn-lt"/>
                <a:ea typeface="+mn-ea"/>
                <a:cs typeface="+mn-cs"/>
                <a:hlinkClick r:id="rId3"/>
              </a:rPr>
              <a:t>Entropy</a:t>
            </a:r>
            <a:r>
              <a:rPr lang="en-US" sz="1200" b="0" i="0" kern="1200" dirty="0" smtClean="0">
                <a:solidFill>
                  <a:schemeClr val="tx1"/>
                </a:solidFill>
                <a:effectLst/>
                <a:latin typeface="+mn-lt"/>
                <a:ea typeface="+mn-ea"/>
                <a:cs typeface="+mn-cs"/>
              </a:rPr>
              <a:t> on the other hand is a measure of </a:t>
            </a:r>
            <a:r>
              <a:rPr lang="en-US" sz="1200" b="0" i="1" kern="1200" dirty="0" smtClean="0">
                <a:solidFill>
                  <a:schemeClr val="tx1"/>
                </a:solidFill>
                <a:effectLst/>
                <a:latin typeface="+mn-lt"/>
                <a:ea typeface="+mn-ea"/>
                <a:cs typeface="+mn-cs"/>
              </a:rPr>
              <a:t>impurity</a:t>
            </a:r>
            <a:r>
              <a:rPr lang="en-US" sz="1200" b="0" i="0" kern="1200" dirty="0" smtClean="0">
                <a:solidFill>
                  <a:schemeClr val="tx1"/>
                </a:solidFill>
                <a:effectLst/>
                <a:latin typeface="+mn-lt"/>
                <a:ea typeface="+mn-ea"/>
                <a:cs typeface="+mn-cs"/>
              </a:rPr>
              <a:t> (the opposite). It is defined for a </a:t>
            </a:r>
            <a:r>
              <a:rPr lang="en-US" sz="1200" b="0" i="0" u="none" strike="noStrike" kern="1200" dirty="0" smtClean="0">
                <a:solidFill>
                  <a:schemeClr val="tx1"/>
                </a:solidFill>
                <a:effectLst/>
                <a:latin typeface="+mn-lt"/>
                <a:ea typeface="+mn-ea"/>
                <a:cs typeface="+mn-cs"/>
                <a:hlinkClick r:id="rId4"/>
              </a:rPr>
              <a:t>binary </a:t>
            </a:r>
            <a:r>
              <a:rPr lang="en-US" sz="1200" b="0" i="0" u="none" strike="noStrike" kern="1200" dirty="0" err="1" smtClean="0">
                <a:solidFill>
                  <a:schemeClr val="tx1"/>
                </a:solidFill>
                <a:effectLst/>
                <a:latin typeface="+mn-lt"/>
                <a:ea typeface="+mn-ea"/>
                <a:cs typeface="+mn-cs"/>
                <a:hlinkClick r:id="rId4"/>
              </a:rPr>
              <a:t>class</a:t>
            </a:r>
            <a:r>
              <a:rPr lang="en-US" sz="1200" b="0" i="0" kern="1200" dirty="0" err="1" smtClean="0">
                <a:solidFill>
                  <a:schemeClr val="tx1"/>
                </a:solidFill>
                <a:effectLst/>
                <a:latin typeface="+mn-lt"/>
                <a:ea typeface="+mn-ea"/>
                <a:cs typeface="+mn-cs"/>
              </a:rPr>
              <a:t>with</a:t>
            </a:r>
            <a:r>
              <a:rPr lang="en-US" sz="1200" b="0" i="0" kern="1200" dirty="0" smtClean="0">
                <a:solidFill>
                  <a:schemeClr val="tx1"/>
                </a:solidFill>
                <a:effectLst/>
                <a:latin typeface="+mn-lt"/>
                <a:ea typeface="+mn-ea"/>
                <a:cs typeface="+mn-cs"/>
              </a:rPr>
              <a:t> values </a:t>
            </a:r>
            <a:r>
              <a:rPr lang="en-US" dirty="0" smtClean="0"/>
              <a:t>a</a:t>
            </a:r>
            <a:r>
              <a:rPr lang="en-US" sz="1200" b="0" i="0" kern="1200" dirty="0" smtClean="0">
                <a:solidFill>
                  <a:schemeClr val="tx1"/>
                </a:solidFill>
                <a:effectLst/>
                <a:latin typeface="+mn-lt"/>
                <a:ea typeface="+mn-ea"/>
                <a:cs typeface="+mn-cs"/>
              </a:rPr>
              <a:t>/</a:t>
            </a:r>
            <a:r>
              <a:rPr lang="en-US" dirty="0" smtClean="0"/>
              <a:t>b</a:t>
            </a:r>
            <a:r>
              <a:rPr lang="en-US" sz="1200" b="0" i="0" kern="1200" dirty="0" smtClean="0">
                <a:solidFill>
                  <a:schemeClr val="tx1"/>
                </a:solidFill>
                <a:effectLst/>
                <a:latin typeface="+mn-lt"/>
                <a:ea typeface="+mn-ea"/>
                <a:cs typeface="+mn-cs"/>
              </a:rPr>
              <a:t> as</a:t>
            </a:r>
          </a:p>
          <a:p>
            <a:r>
              <a:rPr lang="pl-PL" dirty="0" err="1" smtClean="0"/>
              <a:t>Entropy</a:t>
            </a:r>
            <a:r>
              <a:rPr lang="pl-PL" dirty="0" smtClean="0"/>
              <a:t> = - p(a)*log(p(a)) - p(b)*log(p(b)) </a:t>
            </a:r>
          </a:p>
          <a:p>
            <a:endParaRPr lang="pl-PL" dirty="0" smtClean="0"/>
          </a:p>
          <a:p>
            <a:r>
              <a:rPr lang="pl-PL" dirty="0" smtClean="0"/>
              <a:t>With </a:t>
            </a:r>
            <a:r>
              <a:rPr lang="pl-PL" dirty="0" err="1" smtClean="0"/>
              <a:t>entropy</a:t>
            </a:r>
            <a:r>
              <a:rPr lang="pl-PL" dirty="0" smtClean="0"/>
              <a:t> the </a:t>
            </a:r>
            <a:r>
              <a:rPr lang="pl-PL" dirty="0" err="1" smtClean="0"/>
              <a:t>accuracy</a:t>
            </a:r>
            <a:r>
              <a:rPr lang="pl-PL" dirty="0" smtClean="0"/>
              <a:t> </a:t>
            </a:r>
            <a:r>
              <a:rPr lang="pl-PL" dirty="0" err="1" smtClean="0"/>
              <a:t>improved</a:t>
            </a:r>
            <a:r>
              <a:rPr lang="pl-PL" dirty="0" smtClean="0"/>
              <a:t> to</a:t>
            </a:r>
            <a:r>
              <a:rPr lang="pl-PL" baseline="0" dirty="0" smtClean="0"/>
              <a:t> 0.634</a:t>
            </a:r>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12</a:t>
            </a:fld>
            <a:endParaRPr lang="en-US"/>
          </a:p>
        </p:txBody>
      </p:sp>
    </p:spTree>
    <p:extLst>
      <p:ext uri="{BB962C8B-B14F-4D97-AF65-F5344CB8AC3E}">
        <p14:creationId xmlns:p14="http://schemas.microsoft.com/office/powerpoint/2010/main" val="42086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13</a:t>
            </a:fld>
            <a:endParaRPr lang="en-US"/>
          </a:p>
        </p:txBody>
      </p:sp>
    </p:spTree>
    <p:extLst>
      <p:ext uri="{BB962C8B-B14F-4D97-AF65-F5344CB8AC3E}">
        <p14:creationId xmlns:p14="http://schemas.microsoft.com/office/powerpoint/2010/main" val="210892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8CB52-35F6-0243-9FF6-33051ACEB1E8}" type="slidenum">
              <a:rPr lang="en-US" smtClean="0"/>
              <a:t>14</a:t>
            </a:fld>
            <a:endParaRPr lang="en-US"/>
          </a:p>
        </p:txBody>
      </p:sp>
    </p:spTree>
    <p:extLst>
      <p:ext uri="{BB962C8B-B14F-4D97-AF65-F5344CB8AC3E}">
        <p14:creationId xmlns:p14="http://schemas.microsoft.com/office/powerpoint/2010/main" val="87475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4BD76E6-8C95-D744-A922-BA30F2691614}" type="datetimeFigureOut">
              <a:rPr lang="en-US" smtClean="0"/>
              <a:t>1/17/18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FC013B3-A214-6D47-9927-D700093E191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3291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D76E6-8C95-D744-A922-BA30F2691614}"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31151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D76E6-8C95-D744-A922-BA30F2691614}"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646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D76E6-8C95-D744-A922-BA30F2691614}"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82556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D76E6-8C95-D744-A922-BA30F2691614}"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013B3-A214-6D47-9927-D700093E191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404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D76E6-8C95-D744-A922-BA30F2691614}"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2856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D76E6-8C95-D744-A922-BA30F2691614}"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37407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D76E6-8C95-D744-A922-BA30F2691614}"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43713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D76E6-8C95-D744-A922-BA30F2691614}"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1733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D76E6-8C95-D744-A922-BA30F2691614}"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15590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D76E6-8C95-D744-A922-BA30F2691614}"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013B3-A214-6D47-9927-D700093E1918}" type="slidenum">
              <a:rPr lang="en-US" smtClean="0"/>
              <a:t>‹#›</a:t>
            </a:fld>
            <a:endParaRPr lang="en-US"/>
          </a:p>
        </p:txBody>
      </p:sp>
    </p:spTree>
    <p:extLst>
      <p:ext uri="{BB962C8B-B14F-4D97-AF65-F5344CB8AC3E}">
        <p14:creationId xmlns:p14="http://schemas.microsoft.com/office/powerpoint/2010/main" val="4424970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4BD76E6-8C95-D744-A922-BA30F2691614}" type="datetimeFigureOut">
              <a:rPr lang="en-US" smtClean="0"/>
              <a:t>1/17/18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FC013B3-A214-6D47-9927-D700093E1918}" type="slidenum">
              <a:rPr lang="en-US" smtClean="0"/>
              <a:t>‹#›</a:t>
            </a:fld>
            <a:endParaRPr lang="en-US"/>
          </a:p>
        </p:txBody>
      </p:sp>
    </p:spTree>
    <p:extLst>
      <p:ext uri="{BB962C8B-B14F-4D97-AF65-F5344CB8AC3E}">
        <p14:creationId xmlns:p14="http://schemas.microsoft.com/office/powerpoint/2010/main" val="3505837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Online News Popularity</a:t>
            </a:r>
            <a:endParaRPr lang="en-US" b="1" dirty="0"/>
          </a:p>
        </p:txBody>
      </p:sp>
      <p:sp>
        <p:nvSpPr>
          <p:cNvPr id="3" name="Subtitle 2"/>
          <p:cNvSpPr>
            <a:spLocks noGrp="1"/>
          </p:cNvSpPr>
          <p:nvPr>
            <p:ph type="subTitle" idx="1"/>
          </p:nvPr>
        </p:nvSpPr>
        <p:spPr/>
        <p:txBody>
          <a:bodyPr/>
          <a:lstStyle/>
          <a:p>
            <a:r>
              <a:rPr lang="en-US" smtClean="0"/>
              <a:t>Fangfang </a:t>
            </a:r>
            <a:r>
              <a:rPr lang="en-US" dirty="0" smtClean="0"/>
              <a:t>Lee</a:t>
            </a:r>
            <a:endParaRPr lang="en-US" dirty="0"/>
          </a:p>
        </p:txBody>
      </p:sp>
    </p:spTree>
    <p:extLst>
      <p:ext uri="{BB962C8B-B14F-4D97-AF65-F5344CB8AC3E}">
        <p14:creationId xmlns:p14="http://schemas.microsoft.com/office/powerpoint/2010/main" val="1151326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801" y="1898136"/>
            <a:ext cx="9456276" cy="3117616"/>
          </a:xfrm>
        </p:spPr>
      </p:pic>
    </p:spTree>
    <p:extLst>
      <p:ext uri="{BB962C8B-B14F-4D97-AF65-F5344CB8AC3E}">
        <p14:creationId xmlns:p14="http://schemas.microsoft.com/office/powerpoint/2010/main" val="1584588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7219" y="1887678"/>
            <a:ext cx="8100991" cy="3477698"/>
          </a:xfrm>
        </p:spPr>
      </p:pic>
    </p:spTree>
    <p:extLst>
      <p:ext uri="{BB962C8B-B14F-4D97-AF65-F5344CB8AC3E}">
        <p14:creationId xmlns:p14="http://schemas.microsoft.com/office/powerpoint/2010/main" val="128694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 – with Entropy</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1567" y="2015051"/>
            <a:ext cx="9593249" cy="328309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567" y="4979596"/>
            <a:ext cx="8214003" cy="1587458"/>
          </a:xfrm>
          <a:prstGeom prst="rect">
            <a:avLst/>
          </a:prstGeom>
        </p:spPr>
      </p:pic>
    </p:spTree>
    <p:extLst>
      <p:ext uri="{BB962C8B-B14F-4D97-AF65-F5344CB8AC3E}">
        <p14:creationId xmlns:p14="http://schemas.microsoft.com/office/powerpoint/2010/main" val="1108535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1325562"/>
          </a:xfrm>
        </p:spPr>
        <p:txBody>
          <a:bodyPr/>
          <a:lstStyle/>
          <a:p>
            <a:r>
              <a:rPr lang="en-US" b="1" dirty="0" smtClean="0"/>
              <a:t>Random Forest</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240" y="1325562"/>
            <a:ext cx="7381322" cy="5411828"/>
          </a:xfrm>
        </p:spPr>
      </p:pic>
    </p:spTree>
    <p:extLst>
      <p:ext uri="{BB962C8B-B14F-4D97-AF65-F5344CB8AC3E}">
        <p14:creationId xmlns:p14="http://schemas.microsoft.com/office/powerpoint/2010/main" val="2017026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US" b="1" dirty="0" smtClean="0"/>
              <a:t>Random Forest </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1691322"/>
            <a:ext cx="6417814" cy="4892358"/>
          </a:xfrm>
        </p:spPr>
      </p:pic>
    </p:spTree>
    <p:extLst>
      <p:ext uri="{BB962C8B-B14F-4D97-AF65-F5344CB8AC3E}">
        <p14:creationId xmlns:p14="http://schemas.microsoft.com/office/powerpoint/2010/main" val="917688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Steps</a:t>
            </a:r>
            <a:endParaRPr lang="en-US" b="1" dirty="0"/>
          </a:p>
        </p:txBody>
      </p:sp>
      <p:sp>
        <p:nvSpPr>
          <p:cNvPr id="3" name="Content Placeholder 2"/>
          <p:cNvSpPr>
            <a:spLocks noGrp="1"/>
          </p:cNvSpPr>
          <p:nvPr>
            <p:ph idx="1"/>
          </p:nvPr>
        </p:nvSpPr>
        <p:spPr/>
        <p:txBody>
          <a:bodyPr/>
          <a:lstStyle/>
          <a:p>
            <a:r>
              <a:rPr lang="en-US" dirty="0" smtClean="0"/>
              <a:t>Perform feature selections using algorithm such as PCA or Fisher Criterion</a:t>
            </a:r>
          </a:p>
          <a:p>
            <a:r>
              <a:rPr lang="en-US" dirty="0" smtClean="0"/>
              <a:t>Test the dataset on different models such as SVM or Naive Bayes </a:t>
            </a:r>
          </a:p>
          <a:p>
            <a:endParaRPr lang="en-US" dirty="0" smtClean="0"/>
          </a:p>
          <a:p>
            <a:endParaRPr lang="en-US" dirty="0"/>
          </a:p>
        </p:txBody>
      </p:sp>
    </p:spTree>
    <p:extLst>
      <p:ext uri="{BB962C8B-B14F-4D97-AF65-F5344CB8AC3E}">
        <p14:creationId xmlns:p14="http://schemas.microsoft.com/office/powerpoint/2010/main" val="978090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a:lnSpc>
                <a:spcPct val="150000"/>
              </a:lnSpc>
            </a:pPr>
            <a:r>
              <a:rPr lang="en-US" dirty="0" smtClean="0"/>
              <a:t>Goal—Use classification algorithm to predict whether an online news article published by </a:t>
            </a:r>
            <a:r>
              <a:rPr lang="en-US" dirty="0" err="1" smtClean="0"/>
              <a:t>Mashable</a:t>
            </a:r>
            <a:r>
              <a:rPr lang="en-US" dirty="0" smtClean="0"/>
              <a:t> will be popular or not depending on number of shares.</a:t>
            </a:r>
          </a:p>
          <a:p>
            <a:pPr>
              <a:lnSpc>
                <a:spcPct val="150000"/>
              </a:lnSpc>
            </a:pPr>
            <a:r>
              <a:rPr lang="en-US" dirty="0" smtClean="0"/>
              <a:t>Variables–58 features, including: day of the week the article is published, number of stop words, average number of keywords etc. Response: popular or not depending on number of shares. </a:t>
            </a:r>
          </a:p>
          <a:p>
            <a:pPr>
              <a:lnSpc>
                <a:spcPct val="150000"/>
              </a:lnSpc>
            </a:pPr>
            <a:r>
              <a:rPr lang="en-US" dirty="0" smtClean="0"/>
              <a:t>Why? Advertisement media could potentially decide where to invest depending on whether a particular article receives popularity. </a:t>
            </a:r>
          </a:p>
          <a:p>
            <a:pPr>
              <a:lnSpc>
                <a:spcPct val="150000"/>
              </a:lnSpc>
            </a:pPr>
            <a:endParaRPr lang="en-US" dirty="0" smtClean="0"/>
          </a:p>
        </p:txBody>
      </p:sp>
    </p:spTree>
    <p:extLst>
      <p:ext uri="{BB962C8B-B14F-4D97-AF65-F5344CB8AC3E}">
        <p14:creationId xmlns:p14="http://schemas.microsoft.com/office/powerpoint/2010/main" val="107386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Dataset</a:t>
            </a:r>
            <a:endParaRPr lang="en-US" b="1" dirty="0"/>
          </a:p>
        </p:txBody>
      </p:sp>
      <p:sp>
        <p:nvSpPr>
          <p:cNvPr id="3" name="Content Placeholder 2"/>
          <p:cNvSpPr>
            <a:spLocks noGrp="1"/>
          </p:cNvSpPr>
          <p:nvPr>
            <p:ph idx="1"/>
          </p:nvPr>
        </p:nvSpPr>
        <p:spPr/>
        <p:txBody>
          <a:bodyPr>
            <a:noAutofit/>
          </a:bodyPr>
          <a:lstStyle/>
          <a:p>
            <a:pPr>
              <a:lnSpc>
                <a:spcPct val="100000"/>
              </a:lnSpc>
            </a:pPr>
            <a:r>
              <a:rPr lang="en-US" sz="2400" dirty="0" smtClean="0"/>
              <a:t>No missing value; however, some misinformation is present</a:t>
            </a:r>
          </a:p>
          <a:p>
            <a:pPr>
              <a:lnSpc>
                <a:spcPct val="100000"/>
              </a:lnSpc>
            </a:pPr>
            <a:r>
              <a:rPr lang="en-US" sz="2400" dirty="0" smtClean="0"/>
              <a:t>39644 rows</a:t>
            </a:r>
          </a:p>
          <a:p>
            <a:pPr>
              <a:lnSpc>
                <a:spcPct val="100000"/>
              </a:lnSpc>
            </a:pPr>
            <a:r>
              <a:rPr lang="en-US" sz="2400" dirty="0"/>
              <a:t>4</a:t>
            </a:r>
            <a:r>
              <a:rPr lang="en-US" sz="2400" dirty="0" smtClean="0"/>
              <a:t>6 continuous features </a:t>
            </a:r>
          </a:p>
          <a:p>
            <a:pPr>
              <a:lnSpc>
                <a:spcPct val="100000"/>
              </a:lnSpc>
            </a:pPr>
            <a:r>
              <a:rPr lang="en-US" sz="2400" dirty="0" smtClean="0"/>
              <a:t>13 categorical features</a:t>
            </a:r>
          </a:p>
          <a:p>
            <a:pPr>
              <a:lnSpc>
                <a:spcPct val="100000"/>
              </a:lnSpc>
            </a:pPr>
            <a:r>
              <a:rPr lang="en-US" sz="2400" dirty="0" smtClean="0"/>
              <a:t>1 continuous target variable (number of shares) </a:t>
            </a:r>
            <a:r>
              <a:rPr lang="en-US" sz="2400" dirty="0" smtClean="0">
                <a:sym typeface="Wingdings"/>
              </a:rPr>
              <a:t> turned into binary categorical variable (whether the article is </a:t>
            </a:r>
            <a:r>
              <a:rPr lang="en-US" sz="2400" b="1" dirty="0" smtClean="0">
                <a:sym typeface="Wingdings"/>
              </a:rPr>
              <a:t>popular</a:t>
            </a:r>
            <a:r>
              <a:rPr lang="en-US" sz="2400" dirty="0" smtClean="0">
                <a:sym typeface="Wingdings"/>
              </a:rPr>
              <a:t> or </a:t>
            </a:r>
            <a:r>
              <a:rPr lang="en-US" sz="2400" b="1" dirty="0" smtClean="0">
                <a:sym typeface="Wingdings"/>
              </a:rPr>
              <a:t>not popular</a:t>
            </a:r>
            <a:r>
              <a:rPr lang="en-US" sz="2400" dirty="0" smtClean="0">
                <a:sym typeface="Wingdings"/>
              </a:rPr>
              <a:t>)</a:t>
            </a:r>
            <a:endParaRPr lang="en-US" sz="2400" dirty="0" smtClean="0"/>
          </a:p>
        </p:txBody>
      </p:sp>
    </p:spTree>
    <p:extLst>
      <p:ext uri="{BB962C8B-B14F-4D97-AF65-F5344CB8AC3E}">
        <p14:creationId xmlns:p14="http://schemas.microsoft.com/office/powerpoint/2010/main" val="1521466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26" y="0"/>
            <a:ext cx="5517931" cy="6858000"/>
          </a:xfrm>
          <a:prstGeom prst="rect">
            <a:avLst/>
          </a:prstGeom>
        </p:spPr>
      </p:pic>
    </p:spTree>
    <p:extLst>
      <p:ext uri="{BB962C8B-B14F-4D97-AF65-F5344CB8AC3E}">
        <p14:creationId xmlns:p14="http://schemas.microsoft.com/office/powerpoint/2010/main" val="1827937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188" y="1436391"/>
            <a:ext cx="1936377" cy="48898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341" y="1581976"/>
            <a:ext cx="1088847" cy="4744257"/>
          </a:xfrm>
          <a:prstGeom prst="rect">
            <a:avLst/>
          </a:prstGeom>
        </p:spPr>
      </p:pic>
    </p:spTree>
    <p:extLst>
      <p:ext uri="{BB962C8B-B14F-4D97-AF65-F5344CB8AC3E}">
        <p14:creationId xmlns:p14="http://schemas.microsoft.com/office/powerpoint/2010/main" val="1621766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EDA—Visualization </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8631" y="1789031"/>
            <a:ext cx="8594725" cy="4334622"/>
          </a:xfrm>
        </p:spPr>
      </p:pic>
    </p:spTree>
    <p:extLst>
      <p:ext uri="{BB962C8B-B14F-4D97-AF65-F5344CB8AC3E}">
        <p14:creationId xmlns:p14="http://schemas.microsoft.com/office/powerpoint/2010/main" val="56254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163628"/>
            <a:ext cx="8594725" cy="3789257"/>
          </a:xfrm>
        </p:spPr>
      </p:pic>
    </p:spTree>
    <p:extLst>
      <p:ext uri="{BB962C8B-B14F-4D97-AF65-F5344CB8AC3E}">
        <p14:creationId xmlns:p14="http://schemas.microsoft.com/office/powerpoint/2010/main" val="1180547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088" y="2030598"/>
            <a:ext cx="8594725" cy="3974635"/>
          </a:xfrm>
        </p:spPr>
      </p:pic>
    </p:spTree>
    <p:extLst>
      <p:ext uri="{BB962C8B-B14F-4D97-AF65-F5344CB8AC3E}">
        <p14:creationId xmlns:p14="http://schemas.microsoft.com/office/powerpoint/2010/main" val="182073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a:t>
            </a:r>
            <a:endParaRPr lang="en-US" b="1"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2098166"/>
            <a:ext cx="9701719" cy="2998269"/>
          </a:xfrm>
        </p:spPr>
      </p:pic>
    </p:spTree>
    <p:extLst>
      <p:ext uri="{BB962C8B-B14F-4D97-AF65-F5344CB8AC3E}">
        <p14:creationId xmlns:p14="http://schemas.microsoft.com/office/powerpoint/2010/main" val="1494662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4928</TotalTime>
  <Words>447</Words>
  <Application>Microsoft Macintosh PowerPoint</Application>
  <PresentationFormat>Widescreen</PresentationFormat>
  <Paragraphs>51</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Schoolbook</vt:lpstr>
      <vt:lpstr>Wingdings</vt:lpstr>
      <vt:lpstr>Wingdings 2</vt:lpstr>
      <vt:lpstr>View</vt:lpstr>
      <vt:lpstr>Online News Popularity</vt:lpstr>
      <vt:lpstr>INTRODUCTION</vt:lpstr>
      <vt:lpstr>The Dataset</vt:lpstr>
      <vt:lpstr>PowerPoint Presentation</vt:lpstr>
      <vt:lpstr>EDA</vt:lpstr>
      <vt:lpstr>EDA—Visualization </vt:lpstr>
      <vt:lpstr>PowerPoint Presentation</vt:lpstr>
      <vt:lpstr>PowerPoint Presentation</vt:lpstr>
      <vt:lpstr>Logistic Regression</vt:lpstr>
      <vt:lpstr>Logistic Regression</vt:lpstr>
      <vt:lpstr>Decision Tree</vt:lpstr>
      <vt:lpstr>Decision Tree – with Entropy</vt:lpstr>
      <vt:lpstr>Random Forest</vt:lpstr>
      <vt:lpstr>Random Forest </vt:lpstr>
      <vt:lpstr>Future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 Popularity</dc:title>
  <dc:creator>Fangfang Lee</dc:creator>
  <cp:lastModifiedBy>Fangfang Lee</cp:lastModifiedBy>
  <cp:revision>27</cp:revision>
  <dcterms:created xsi:type="dcterms:W3CDTF">2017-08-23T19:08:51Z</dcterms:created>
  <dcterms:modified xsi:type="dcterms:W3CDTF">2018-01-17T20:38:37Z</dcterms:modified>
</cp:coreProperties>
</file>