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5534b0f1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5534b0f1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 me show u the graph…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5534b0f1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5534b0f1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ea5125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ea5125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51a963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51a963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51a963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51a963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appears to be a sigmoid function and therefore we are goig ahead </a:t>
            </a:r>
            <a:r>
              <a:rPr lang="en-GB"/>
              <a:t>with</a:t>
            </a:r>
            <a:r>
              <a:rPr lang="en-GB"/>
              <a:t> multiple reg.</a:t>
            </a:r>
            <a:br>
              <a:rPr lang="en-GB"/>
            </a:br>
            <a:r>
              <a:rPr lang="en-GB"/>
              <a:t>No ppoints in middle..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b51a963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b51a963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51a963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51a963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51a963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51a963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51a963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51a963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51a9631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51a9631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952500"/>
          </a:xfrm>
          <a:prstGeom prst="rect">
            <a:avLst/>
          </a:prstGeom>
          <a:solidFill>
            <a:schemeClr val="lt1"/>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STAT-632 Project</a:t>
            </a:r>
            <a:endParaRPr/>
          </a:p>
        </p:txBody>
      </p:sp>
      <p:sp>
        <p:nvSpPr>
          <p:cNvPr id="55" name="Google Shape;55;p13"/>
          <p:cNvSpPr txBox="1"/>
          <p:nvPr>
            <p:ph idx="1" type="subTitle"/>
          </p:nvPr>
        </p:nvSpPr>
        <p:spPr>
          <a:xfrm>
            <a:off x="4896075" y="1002850"/>
            <a:ext cx="4200600" cy="1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rPr>
              <a:t>Submitted by: 	Abhishek Sendil Kumar(hh6249)</a:t>
            </a:r>
            <a:endParaRPr sz="1400">
              <a:solidFill>
                <a:srgbClr val="FFFFFF"/>
              </a:solidFill>
            </a:endParaRPr>
          </a:p>
          <a:p>
            <a:pPr indent="457200" lvl="0" marL="914400" rtl="0" algn="l">
              <a:spcBef>
                <a:spcPts val="0"/>
              </a:spcBef>
              <a:spcAft>
                <a:spcPts val="0"/>
              </a:spcAft>
              <a:buNone/>
            </a:pPr>
            <a:r>
              <a:rPr lang="en-GB" sz="1400">
                <a:solidFill>
                  <a:srgbClr val="FFFFFF"/>
                </a:solidFill>
              </a:rPr>
              <a:t>Jessica Grover(lx3005)</a:t>
            </a:r>
            <a:endParaRPr sz="1400">
              <a:solidFill>
                <a:srgbClr val="FFFFFF"/>
              </a:solidFill>
            </a:endParaRPr>
          </a:p>
          <a:p>
            <a:pPr indent="457200" lvl="0" marL="914400" rtl="0" algn="l">
              <a:spcBef>
                <a:spcPts val="0"/>
              </a:spcBef>
              <a:spcAft>
                <a:spcPts val="0"/>
              </a:spcAft>
              <a:buNone/>
            </a:pPr>
            <a:r>
              <a:t/>
            </a:r>
            <a:endParaRPr sz="1400">
              <a:solidFill>
                <a:srgbClr val="FFFFFF"/>
              </a:solidFill>
            </a:endParaRPr>
          </a:p>
          <a:p>
            <a:pPr indent="0" lvl="0" marL="91440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rPr lang="en-GB" sz="1400">
                <a:solidFill>
                  <a:srgbClr val="FFFFFF"/>
                </a:solidFill>
              </a:rPr>
              <a:t>Submitted to: 	Prof. Joshua Kerr</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r>
              <a:rPr lang="en-GB"/>
              <a:t>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While we look at our scatter plot we notice that we have a lot of females who survived compared to males. </a:t>
            </a:r>
            <a:endParaRPr/>
          </a:p>
          <a:p>
            <a:pPr indent="-342900" lvl="0" marL="457200" rtl="0" algn="l">
              <a:spcBef>
                <a:spcPts val="0"/>
              </a:spcBef>
              <a:spcAft>
                <a:spcPts val="0"/>
              </a:spcAft>
              <a:buSzPts val="1800"/>
              <a:buChar char="●"/>
            </a:pPr>
            <a:r>
              <a:rPr lang="en-GB"/>
              <a:t>This is exactly what the titanic movie </a:t>
            </a:r>
            <a:r>
              <a:rPr lang="en-GB"/>
              <a:t>depicts that most women and children were prioritized compared to men and that’s how the survival rate worked too.</a:t>
            </a:r>
            <a:endParaRPr/>
          </a:p>
          <a:p>
            <a:pPr indent="-342900" lvl="0" marL="457200" rtl="0" algn="l">
              <a:spcBef>
                <a:spcPts val="0"/>
              </a:spcBef>
              <a:spcAft>
                <a:spcPts val="0"/>
              </a:spcAft>
              <a:buSzPts val="1800"/>
              <a:buChar char="●"/>
            </a:pPr>
            <a:r>
              <a:rPr lang="en-GB"/>
              <a:t>In our roc curve we got a value between .90 and 1 which does qualify as a good fit for the model. </a:t>
            </a:r>
            <a:endParaRPr/>
          </a:p>
          <a:p>
            <a:pPr indent="-342900" lvl="0" marL="457200" rtl="0" algn="l">
              <a:spcBef>
                <a:spcPts val="0"/>
              </a:spcBef>
              <a:spcAft>
                <a:spcPts val="0"/>
              </a:spcAft>
              <a:buSzPts val="1800"/>
              <a:buChar char="●"/>
            </a:pPr>
            <a:r>
              <a:rPr lang="en-GB"/>
              <a:t>Our AUC was 88% which also implies that our model is good fit.</a:t>
            </a:r>
            <a:endParaRPr/>
          </a:p>
          <a:p>
            <a:pPr indent="-342900" lvl="0" marL="457200" rtl="0" algn="l">
              <a:spcBef>
                <a:spcPts val="0"/>
              </a:spcBef>
              <a:spcAft>
                <a:spcPts val="0"/>
              </a:spcAft>
              <a:buSzPts val="1800"/>
              <a:buChar char="●"/>
            </a:pPr>
            <a:r>
              <a:rPr lang="en-GB"/>
              <a:t>We used the Testing model and printed out the regression summary and found out that the predictors we had chosen were statistically significant.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25850"/>
            <a:ext cx="8520600" cy="2145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rPr lang="en-GB" sz="4500"/>
              <a:t>THANK YOU!! </a:t>
            </a:r>
            <a:endParaRPr sz="4500"/>
          </a:p>
        </p:txBody>
      </p:sp>
      <p:sp>
        <p:nvSpPr>
          <p:cNvPr id="118" name="Google Shape;118;p23"/>
          <p:cNvSpPr txBox="1"/>
          <p:nvPr>
            <p:ph idx="1" type="body"/>
          </p:nvPr>
        </p:nvSpPr>
        <p:spPr>
          <a:xfrm>
            <a:off x="311700" y="2407575"/>
            <a:ext cx="8520600" cy="162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solidFill>
                  <a:schemeClr val="dk1"/>
                </a:solidFill>
              </a:rPr>
              <a:t>Any questions ?</a:t>
            </a:r>
            <a:endParaRPr sz="2500">
              <a:solidFill>
                <a:schemeClr val="dk1"/>
              </a:solidFill>
            </a:endParaRPr>
          </a:p>
          <a:p>
            <a:pPr indent="0" lvl="0" marL="0" rtl="0" algn="ctr">
              <a:spcBef>
                <a:spcPts val="1200"/>
              </a:spcBef>
              <a:spcAft>
                <a:spcPts val="1200"/>
              </a:spcAft>
              <a:buNone/>
            </a:pPr>
            <a:r>
              <a:rPr lang="en-GB" sz="1600">
                <a:solidFill>
                  <a:schemeClr val="dk1"/>
                </a:solidFill>
              </a:rPr>
              <a:t>(Hopefully not)</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While we are presenting the Titanic dataset, we have developed a model that predicts the Survival rate of passengers who were on-board on Titanic. </a:t>
            </a:r>
            <a:endParaRPr/>
          </a:p>
          <a:p>
            <a:pPr indent="-342900" lvl="0" marL="457200" rtl="0" algn="l">
              <a:spcBef>
                <a:spcPts val="0"/>
              </a:spcBef>
              <a:spcAft>
                <a:spcPts val="0"/>
              </a:spcAft>
              <a:buSzPts val="1800"/>
              <a:buChar char="●"/>
            </a:pPr>
            <a:r>
              <a:rPr lang="en-GB"/>
              <a:t>The titanic dataset contains many variables such as the Name, Age,Sex,the category class, the ticket fare,ticket number and the cabin that they were travelling in. </a:t>
            </a:r>
            <a:endParaRPr/>
          </a:p>
          <a:p>
            <a:pPr indent="-342900" lvl="0" marL="457200" rtl="0" algn="l">
              <a:spcBef>
                <a:spcPts val="0"/>
              </a:spcBef>
              <a:spcAft>
                <a:spcPts val="0"/>
              </a:spcAft>
              <a:buSzPts val="1800"/>
              <a:buChar char="●"/>
            </a:pPr>
            <a:r>
              <a:rPr lang="en-GB"/>
              <a:t>In our model we decided to predict the survival rate by selecting Age,Sex,class that they were travelling as our predictor variables and “survived” as our response variable.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Most datasets had variables that were descriptive and qualitative in nature.</a:t>
            </a:r>
            <a:endParaRPr/>
          </a:p>
          <a:p>
            <a:pPr indent="-334327" lvl="0" marL="457200" rtl="0" algn="l">
              <a:spcBef>
                <a:spcPts val="0"/>
              </a:spcBef>
              <a:spcAft>
                <a:spcPts val="0"/>
              </a:spcAft>
              <a:buSzPct val="100000"/>
              <a:buChar char="●"/>
            </a:pPr>
            <a:r>
              <a:rPr lang="en-GB"/>
              <a:t>They did not have variables that were quantitative and having discrete values which was something we were looking for. </a:t>
            </a:r>
            <a:endParaRPr/>
          </a:p>
          <a:p>
            <a:pPr indent="-334327" lvl="0" marL="457200" rtl="0" algn="l">
              <a:spcBef>
                <a:spcPts val="0"/>
              </a:spcBef>
              <a:spcAft>
                <a:spcPts val="0"/>
              </a:spcAft>
              <a:buSzPct val="100000"/>
              <a:buChar char="●"/>
            </a:pPr>
            <a:r>
              <a:rPr lang="en-GB"/>
              <a:t>Another challenge that we faced was that we weren't able to get a data set that had less missing values.</a:t>
            </a:r>
            <a:endParaRPr/>
          </a:p>
          <a:p>
            <a:pPr indent="-334327" lvl="0" marL="457200" rtl="0" algn="l">
              <a:spcBef>
                <a:spcPts val="0"/>
              </a:spcBef>
              <a:spcAft>
                <a:spcPts val="0"/>
              </a:spcAft>
              <a:buSzPct val="100000"/>
              <a:buChar char="●"/>
            </a:pPr>
            <a:r>
              <a:rPr lang="en-GB"/>
              <a:t>When we were surfing Kaggle we came across the Titanic Dataset which we were able to relate to and it was meeting our requirements so we went ahead with that as the titanic data set had categorical values which we were looking for.</a:t>
            </a:r>
            <a:endParaRPr/>
          </a:p>
          <a:p>
            <a:pPr indent="-334327" lvl="0" marL="457200" rtl="0" algn="l">
              <a:spcBef>
                <a:spcPts val="0"/>
              </a:spcBef>
              <a:spcAft>
                <a:spcPts val="0"/>
              </a:spcAft>
              <a:buSzPct val="100000"/>
              <a:buChar char="●"/>
            </a:pPr>
            <a:r>
              <a:rPr lang="en-GB"/>
              <a:t>We went with bar plots as opposed to box plots because the titanic data-set had categorical values.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Selection mechanism</a:t>
            </a:r>
            <a:endParaRPr/>
          </a:p>
        </p:txBody>
      </p:sp>
      <p:sp>
        <p:nvSpPr>
          <p:cNvPr id="73" name="Google Shape;73;p16"/>
          <p:cNvSpPr txBox="1"/>
          <p:nvPr>
            <p:ph idx="1" type="body"/>
          </p:nvPr>
        </p:nvSpPr>
        <p:spPr>
          <a:xfrm>
            <a:off x="311700" y="1067850"/>
            <a:ext cx="4102200" cy="3501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We selected our 3 predictors Age,Sex,Pclass from the data set and when we plotted a scatterplot we saw that are values were between 0 and 1 (Probabilistic) </a:t>
            </a:r>
            <a:endParaRPr/>
          </a:p>
          <a:p>
            <a:pPr indent="-325755" lvl="0" marL="457200" rtl="0" algn="l">
              <a:spcBef>
                <a:spcPts val="0"/>
              </a:spcBef>
              <a:spcAft>
                <a:spcPts val="0"/>
              </a:spcAft>
              <a:buSzPct val="100000"/>
              <a:buChar char="●"/>
            </a:pPr>
            <a:r>
              <a:rPr lang="en-GB"/>
              <a:t>We were getting an intuition that developing a multiple logistic regression model would be ideal for </a:t>
            </a:r>
            <a:r>
              <a:rPr lang="en-GB"/>
              <a:t>predicting</a:t>
            </a:r>
            <a:r>
              <a:rPr lang="en-GB"/>
              <a:t> the survival rate of the passengers and which is what we went by.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4566300" y="885275"/>
            <a:ext cx="4425299" cy="312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Representation</a:t>
            </a:r>
            <a:endParaRPr/>
          </a:p>
        </p:txBody>
      </p:sp>
      <p:sp>
        <p:nvSpPr>
          <p:cNvPr id="80" name="Google Shape;80;p17"/>
          <p:cNvSpPr txBox="1"/>
          <p:nvPr>
            <p:ph idx="1" type="body"/>
          </p:nvPr>
        </p:nvSpPr>
        <p:spPr>
          <a:xfrm>
            <a:off x="311700" y="1152475"/>
            <a:ext cx="38457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A bar plot is used to display </a:t>
            </a:r>
            <a:r>
              <a:rPr lang="en-GB"/>
              <a:t>the</a:t>
            </a:r>
            <a:r>
              <a:rPr lang="en-GB"/>
              <a:t> relationship between numerical and categorical values.</a:t>
            </a:r>
            <a:endParaRPr/>
          </a:p>
          <a:p>
            <a:pPr indent="-342900" lvl="0" marL="457200" rtl="0" algn="l">
              <a:spcBef>
                <a:spcPts val="0"/>
              </a:spcBef>
              <a:spcAft>
                <a:spcPts val="0"/>
              </a:spcAft>
              <a:buSzPts val="1800"/>
              <a:buChar char="●"/>
            </a:pPr>
            <a:r>
              <a:rPr lang="en-GB"/>
              <a:t>As you look at the bar plots you will notice how the trend varies for male and female vs </a:t>
            </a:r>
            <a:r>
              <a:rPr lang="en-GB"/>
              <a:t>survived</a:t>
            </a:r>
            <a:r>
              <a:rPr lang="en-GB"/>
              <a:t> or not. </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4303050" y="1152475"/>
            <a:ext cx="4745149" cy="3019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Effectiveness of the model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have used Cross Validation to see how </a:t>
            </a:r>
            <a:r>
              <a:rPr lang="en-GB"/>
              <a:t>efficient</a:t>
            </a:r>
            <a:r>
              <a:rPr lang="en-GB"/>
              <a:t> our model is. </a:t>
            </a:r>
            <a:endParaRPr/>
          </a:p>
          <a:p>
            <a:pPr indent="-342900" lvl="0" marL="457200" rtl="0" algn="l">
              <a:spcBef>
                <a:spcPts val="0"/>
              </a:spcBef>
              <a:spcAft>
                <a:spcPts val="0"/>
              </a:spcAft>
              <a:buSzPts val="1800"/>
              <a:buChar char="●"/>
            </a:pPr>
            <a:r>
              <a:rPr lang="en-GB"/>
              <a:t>Here we split our data set into 70:30 ratio where we use 70% of our </a:t>
            </a:r>
            <a:r>
              <a:rPr lang="en-GB"/>
              <a:t>model</a:t>
            </a:r>
            <a:r>
              <a:rPr lang="en-GB"/>
              <a:t> towards training and 30 % towards testing . </a:t>
            </a:r>
            <a:endParaRPr/>
          </a:p>
          <a:p>
            <a:pPr indent="-342900" lvl="0" marL="457200" rtl="0" algn="l">
              <a:spcBef>
                <a:spcPts val="0"/>
              </a:spcBef>
              <a:spcAft>
                <a:spcPts val="0"/>
              </a:spcAft>
              <a:buSzPts val="1800"/>
              <a:buChar char="●"/>
            </a:pPr>
            <a:r>
              <a:rPr lang="en-GB"/>
              <a:t>We could see that when we printed a regression summary on the testing model our variables were significant in nature and that they were </a:t>
            </a:r>
            <a:r>
              <a:rPr lang="en-GB"/>
              <a:t>independent</a:t>
            </a:r>
            <a:r>
              <a:rPr lang="en-GB"/>
              <a:t> from one and another. </a:t>
            </a:r>
            <a:endParaRPr/>
          </a:p>
          <a:p>
            <a:pPr indent="0" lvl="0" marL="0" rtl="0" algn="l">
              <a:spcBef>
                <a:spcPts val="1200"/>
              </a:spcBef>
              <a:spcAft>
                <a:spcPts val="1200"/>
              </a:spcAft>
              <a:buNone/>
            </a:pPr>
            <a:r>
              <a:t/>
            </a:r>
            <a:endParaRPr>
              <a:solidFill>
                <a:srgbClr val="27323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 of the model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inspecting the classification model performance, we have used confusion matrix. </a:t>
            </a:r>
            <a:endParaRPr/>
          </a:p>
          <a:p>
            <a:pPr indent="-342900" lvl="0" marL="457200" rtl="0" algn="l">
              <a:spcBef>
                <a:spcPts val="0"/>
              </a:spcBef>
              <a:spcAft>
                <a:spcPts val="0"/>
              </a:spcAft>
              <a:buSzPts val="1800"/>
              <a:buChar char="●"/>
            </a:pPr>
            <a:r>
              <a:rPr lang="en-GB"/>
              <a:t>A confusion matrix is a simple table displaying the number of true positives/negatives and false positive/negatives, or in other words how often the algorithm correctly or incorrectly predicted the outcome. </a:t>
            </a:r>
            <a:endParaRPr/>
          </a:p>
          <a:p>
            <a:pPr indent="-342900" lvl="0" marL="457200" rtl="0" algn="l">
              <a:spcBef>
                <a:spcPts val="0"/>
              </a:spcBef>
              <a:spcAft>
                <a:spcPts val="0"/>
              </a:spcAft>
              <a:buSzPts val="1800"/>
              <a:buChar char="●"/>
            </a:pPr>
            <a:r>
              <a:rPr lang="en-GB"/>
              <a:t>We have used confusion matrix to compute various classification metrics (accuracy, sensitivity, and specificity) on the test set.</a:t>
            </a:r>
            <a:endParaRPr/>
          </a:p>
          <a:p>
            <a:pPr indent="0" lvl="0" marL="457200" rtl="0" algn="l">
              <a:spcBef>
                <a:spcPts val="1200"/>
              </a:spcBef>
              <a:spcAft>
                <a:spcPts val="1200"/>
              </a:spcAft>
              <a:buNone/>
            </a:pPr>
            <a:r>
              <a:t/>
            </a:r>
            <a:endParaRPr>
              <a:solidFill>
                <a:schemeClr val="lt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Graphical representation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evaluate how the model is accurate in predicting</a:t>
            </a:r>
            <a:r>
              <a:rPr lang="en-GB"/>
              <a:t>, we have used ROC curve. ROC (Receiver Operating Characteristics) curve  is a plot of sensitivity versus 1-specificity for a variety of probability thresholds between 0 and 1. Here we can see that our ROC curve is between 90%.</a:t>
            </a:r>
            <a:endParaRPr/>
          </a:p>
        </p:txBody>
      </p:sp>
      <p:pic>
        <p:nvPicPr>
          <p:cNvPr id="100" name="Google Shape;100;p20"/>
          <p:cNvPicPr preferRelativeResize="0"/>
          <p:nvPr/>
        </p:nvPicPr>
        <p:blipFill>
          <a:blip r:embed="rId3">
            <a:alphaModFix/>
          </a:blip>
          <a:stretch>
            <a:fillRect/>
          </a:stretch>
        </p:blipFill>
        <p:spPr>
          <a:xfrm>
            <a:off x="1808525" y="2737675"/>
            <a:ext cx="5864624" cy="22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AUC</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Another popular classification metric is the area under the ROC curve (AUC). </a:t>
            </a:r>
            <a:endParaRPr/>
          </a:p>
          <a:p>
            <a:pPr indent="0" lvl="0" marL="0" rtl="0" algn="l">
              <a:spcBef>
                <a:spcPts val="1200"/>
              </a:spcBef>
              <a:spcAft>
                <a:spcPts val="0"/>
              </a:spcAft>
              <a:buNone/>
            </a:pPr>
            <a:r>
              <a:rPr lang="en-GB"/>
              <a:t>The closer the AUC is to 1 the better the model performs at classification. While a model that performs no better than random guessing would have an AUC close to 0.5.</a:t>
            </a:r>
            <a:endParaRPr/>
          </a:p>
          <a:p>
            <a:pPr indent="0" lvl="0" marL="0" rtl="0" algn="l">
              <a:spcBef>
                <a:spcPts val="1200"/>
              </a:spcBef>
              <a:spcAft>
                <a:spcPts val="1200"/>
              </a:spcAft>
              <a:buNone/>
            </a:pPr>
            <a:r>
              <a:rPr lang="en-GB"/>
              <a:t>The AUC that we got was approximately 88% which means that our test model performs better but not the best as it </a:t>
            </a:r>
            <a:r>
              <a:rPr lang="en-GB"/>
              <a:t>isn't</a:t>
            </a:r>
            <a:r>
              <a:rPr lang="en-GB"/>
              <a:t> closer to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