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Inconsolata"/>
      <p:regular r:id="rId13"/>
      <p:bold r:id="rId14"/>
    </p:embeddedFont>
    <p:embeddedFont>
      <p:font typeface="Permanent Marker"/>
      <p:regular r:id="rId15"/>
    </p:embeddedFont>
    <p:embeddedFont>
      <p:font typeface="Allerta"/>
      <p:regular r:id="rId16"/>
    </p:embeddedFont>
    <p:embeddedFont>
      <p:font typeface="Comforta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Jessica La Torr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Inconsolat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ermanentMarker-regular.fntdata"/><Relationship Id="rId14" Type="http://schemas.openxmlformats.org/officeDocument/2006/relationships/font" Target="fonts/Inconsolata-bold.fntdata"/><Relationship Id="rId17" Type="http://schemas.openxmlformats.org/officeDocument/2006/relationships/font" Target="fonts/Comfortaa-regular.fntdata"/><Relationship Id="rId16" Type="http://schemas.openxmlformats.org/officeDocument/2006/relationships/font" Target="fonts/Allert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omforta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4-19T18:39:32.423">
    <p:pos x="6000" y="0"/>
    <p:text>embedded the link here. Click to access the repo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Jessica’s slide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Jessica’s slide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Jeff’s Slide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Frey’s slide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John’s slide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Jessica’s slide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John’s slide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4.jp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image" Target="../media/image2.jpg"/><Relationship Id="rId5" Type="http://schemas.openxmlformats.org/officeDocument/2006/relationships/hyperlink" Target="https://mikhail13s.github.io/groupproject1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8.png"/><Relationship Id="rId5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-16325" y="-13200"/>
            <a:ext cx="9144000" cy="5223300"/>
          </a:xfrm>
          <a:prstGeom prst="rect">
            <a:avLst/>
          </a:prstGeom>
          <a:solidFill>
            <a:srgbClr val="433C3E"/>
          </a:solidFill>
          <a:ln cap="flat" cmpd="sng" w="9525">
            <a:solidFill>
              <a:srgbClr val="EEE7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136350" y="0"/>
            <a:ext cx="8810700" cy="5130300"/>
          </a:xfrm>
          <a:prstGeom prst="rect">
            <a:avLst/>
          </a:prstGeom>
          <a:solidFill>
            <a:srgbClr val="2D2829"/>
          </a:solidFill>
          <a:ln cap="flat" cmpd="sng" w="9525">
            <a:solidFill>
              <a:srgbClr val="2D28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 amt="64000"/>
          </a:blip>
          <a:srcRect b="-7730" l="0" r="0" t="34038"/>
          <a:stretch/>
        </p:blipFill>
        <p:spPr>
          <a:xfrm>
            <a:off x="222600" y="532825"/>
            <a:ext cx="8444400" cy="48291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2257700" y="722450"/>
            <a:ext cx="4613100" cy="150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8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EEEAE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EEEAE1"/>
                </a:solidFill>
                <a:latin typeface="Inconsolata"/>
                <a:ea typeface="Inconsolata"/>
                <a:cs typeface="Inconsolata"/>
                <a:sym typeface="Inconsolata"/>
              </a:rPr>
              <a:t>An app that keeps the music listening experience simple, so you can have experience the music you love</a:t>
            </a:r>
            <a:endParaRPr sz="1800">
              <a:solidFill>
                <a:srgbClr val="EEEAE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3014250" y="4024450"/>
            <a:ext cx="5937900" cy="979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34350" y="3937000"/>
            <a:ext cx="8810700" cy="1168200"/>
          </a:xfrm>
          <a:prstGeom prst="rect">
            <a:avLst/>
          </a:prstGeom>
          <a:solidFill>
            <a:srgbClr val="433C3E"/>
          </a:solidFill>
          <a:ln cap="flat" cmpd="sng" w="9525">
            <a:solidFill>
              <a:srgbClr val="433C3E"/>
            </a:solidFill>
            <a:prstDash val="dot"/>
            <a:round/>
            <a:headEnd len="sm" w="sm" type="none"/>
            <a:tailEnd len="sm" w="sm" type="none"/>
          </a:ln>
          <a:effectLst>
            <a:outerShdw blurRad="1357313" rotWithShape="0" algn="bl" dir="17100000" dist="695325">
              <a:srgbClr val="EEF9F8">
                <a:alpha val="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DFDFDF"/>
                </a:solidFill>
                <a:latin typeface="Inconsolata"/>
                <a:ea typeface="Inconsolata"/>
                <a:cs typeface="Inconsolata"/>
                <a:sym typeface="Inconsolata"/>
              </a:rPr>
              <a:t>var defaultNumberOne;</a:t>
            </a:r>
            <a:endParaRPr b="1" sz="2300">
              <a:solidFill>
                <a:srgbClr val="DFDFD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EEAE1"/>
                </a:solidFill>
                <a:latin typeface="Inconsolata"/>
                <a:ea typeface="Inconsolata"/>
                <a:cs typeface="Inconsolata"/>
                <a:sym typeface="Inconsolata"/>
              </a:rPr>
              <a:t>Jessica La Torre      Jeff Swafford      Frey Lingle       John Basilli</a:t>
            </a:r>
            <a:endParaRPr sz="1800">
              <a:solidFill>
                <a:srgbClr val="EEEAE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60" name="Shape 60"/>
          <p:cNvPicPr preferRelativeResize="0"/>
          <p:nvPr/>
        </p:nvPicPr>
        <p:blipFill>
          <a:blip r:embed="rId4">
            <a:alphaModFix amt="66000"/>
          </a:blip>
          <a:stretch>
            <a:fillRect/>
          </a:stretch>
        </p:blipFill>
        <p:spPr>
          <a:xfrm>
            <a:off x="1890725" y="304800"/>
            <a:ext cx="5348275" cy="653025"/>
          </a:xfrm>
          <a:prstGeom prst="rect">
            <a:avLst/>
          </a:prstGeom>
          <a:noFill/>
          <a:ln cap="flat" cmpd="sng" w="9525">
            <a:solidFill>
              <a:srgbClr val="EEF9F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100" y="660400"/>
            <a:ext cx="9144000" cy="4483200"/>
          </a:xfrm>
          <a:prstGeom prst="rect">
            <a:avLst/>
          </a:prstGeom>
          <a:solidFill>
            <a:srgbClr val="433C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3C3E"/>
              </a:solidFill>
            </a:endParaRP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3">
            <a:alphaModFix amt="89000"/>
          </a:blip>
          <a:srcRect b="74997" l="38366" r="38380" t="13977"/>
          <a:stretch/>
        </p:blipFill>
        <p:spPr>
          <a:xfrm>
            <a:off x="243750" y="850225"/>
            <a:ext cx="2527675" cy="4719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455894" y="809163"/>
            <a:ext cx="2139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2D2829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opportunity</a:t>
            </a:r>
            <a:endParaRPr sz="2500">
              <a:solidFill>
                <a:srgbClr val="2D2829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4">
            <a:alphaModFix amt="80000"/>
          </a:blip>
          <a:srcRect b="35396" l="2184" r="1568" t="50615"/>
          <a:stretch/>
        </p:blipFill>
        <p:spPr>
          <a:xfrm>
            <a:off x="100" y="-272225"/>
            <a:ext cx="9143901" cy="9326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/>
          <p:nvPr/>
        </p:nvSpPr>
        <p:spPr>
          <a:xfrm>
            <a:off x="228600" y="1435750"/>
            <a:ext cx="8439300" cy="3143100"/>
          </a:xfrm>
          <a:prstGeom prst="rect">
            <a:avLst/>
          </a:prstGeom>
          <a:solidFill>
            <a:srgbClr val="EEF9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72450" y="1429850"/>
            <a:ext cx="8399100" cy="3549000"/>
          </a:xfrm>
          <a:prstGeom prst="rect">
            <a:avLst/>
          </a:prstGeom>
          <a:noFill/>
          <a:effectLst>
            <a:outerShdw blurRad="657225" rotWithShape="0" algn="bl" dir="5400000" dist="19050">
              <a:srgbClr val="EEF9F8">
                <a:alpha val="35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D2829"/>
                </a:solidFill>
                <a:latin typeface="Inconsolata"/>
                <a:ea typeface="Inconsolata"/>
                <a:cs typeface="Inconsolata"/>
                <a:sym typeface="Inconsolata"/>
              </a:rPr>
              <a:t>Finding new music can be time-consuming when you have to sift through music recommendations spit out by algorithms. We decided to cut the fat.</a:t>
            </a:r>
            <a:endParaRPr sz="2000">
              <a:solidFill>
                <a:srgbClr val="2D282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D282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D2829"/>
                </a:solidFill>
                <a:latin typeface="Inconsolata"/>
                <a:ea typeface="Inconsolata"/>
                <a:cs typeface="Inconsolata"/>
                <a:sym typeface="Inconsolata"/>
              </a:rPr>
              <a:t>We coded an app to help music lovers get to their core preferences quickly and to have a more holistic view of the artist through their image and sound.</a:t>
            </a:r>
            <a:endParaRPr b="1" sz="2000">
              <a:solidFill>
                <a:srgbClr val="2D282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200000"/>
              </a:lnSpc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50474A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D282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 amt="88000"/>
          </a:blip>
          <a:srcRect b="0" l="54584" r="0" t="24351"/>
          <a:stretch/>
        </p:blipFill>
        <p:spPr>
          <a:xfrm>
            <a:off x="287925" y="748575"/>
            <a:ext cx="8591402" cy="41436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>
            <p:ph idx="1" type="body"/>
          </p:nvPr>
        </p:nvSpPr>
        <p:spPr>
          <a:xfrm>
            <a:off x="59325" y="1156125"/>
            <a:ext cx="8755200" cy="414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3C3E"/>
                </a:solidFill>
                <a:latin typeface="Inconsolata"/>
                <a:ea typeface="Inconsolata"/>
                <a:cs typeface="Inconsolata"/>
                <a:sym typeface="Inconsolata"/>
              </a:rPr>
              <a:t>Selected the best APIs for to create simple mixes</a:t>
            </a:r>
            <a:endParaRPr b="1" sz="2400">
              <a:solidFill>
                <a:srgbClr val="433C3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55600" lvl="1" marL="9144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433C3E"/>
              </a:buClr>
              <a:buSzPts val="2000"/>
              <a:buFont typeface="Inconsolata"/>
              <a:buChar char="○"/>
            </a:pPr>
            <a:r>
              <a:rPr b="1" lang="en" sz="2000">
                <a:solidFill>
                  <a:srgbClr val="433C3E"/>
                </a:solidFill>
                <a:latin typeface="Inconsolata"/>
                <a:ea typeface="Inconsolata"/>
                <a:cs typeface="Inconsolata"/>
                <a:sym typeface="Inconsolata"/>
              </a:rPr>
              <a:t>YouTube selected for artist videos</a:t>
            </a:r>
            <a:endParaRPr b="1" sz="2000">
              <a:solidFill>
                <a:srgbClr val="433C3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55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3C3E"/>
              </a:buClr>
              <a:buSzPts val="2000"/>
              <a:buFont typeface="Inconsolata"/>
              <a:buChar char="○"/>
            </a:pPr>
            <a:r>
              <a:rPr b="1" lang="en" sz="2000">
                <a:solidFill>
                  <a:srgbClr val="433C3E"/>
                </a:solidFill>
                <a:latin typeface="Inconsolata"/>
                <a:ea typeface="Inconsolata"/>
                <a:cs typeface="Inconsolata"/>
                <a:sym typeface="Inconsolata"/>
              </a:rPr>
              <a:t>Last.fm allows the user to view an artist bio and photo</a:t>
            </a:r>
            <a:endParaRPr b="1" sz="2000">
              <a:solidFill>
                <a:srgbClr val="433C3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3C3E"/>
                </a:solidFill>
                <a:latin typeface="Inconsolata"/>
                <a:ea typeface="Inconsolata"/>
                <a:cs typeface="Inconsolata"/>
                <a:sym typeface="Inconsolata"/>
              </a:rPr>
              <a:t>Libraries</a:t>
            </a:r>
            <a:endParaRPr b="1" sz="2400">
              <a:solidFill>
                <a:srgbClr val="433C3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55600" lvl="1" marL="9144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433C3E"/>
              </a:buClr>
              <a:buSzPts val="2000"/>
              <a:buFont typeface="Inconsolata"/>
              <a:buChar char="○"/>
            </a:pPr>
            <a:r>
              <a:rPr b="1" lang="en" sz="2000">
                <a:solidFill>
                  <a:srgbClr val="433C3E"/>
                </a:solidFill>
                <a:latin typeface="Inconsolata"/>
                <a:ea typeface="Inconsolata"/>
                <a:cs typeface="Inconsolata"/>
                <a:sym typeface="Inconsolata"/>
              </a:rPr>
              <a:t>Prototype - Create class objects or mimic response objects</a:t>
            </a:r>
            <a:endParaRPr b="1" sz="2000">
              <a:solidFill>
                <a:srgbClr val="433C3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55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3C3E"/>
              </a:buClr>
              <a:buSzPts val="2000"/>
              <a:buFont typeface="Inconsolata"/>
              <a:buChar char="○"/>
            </a:pPr>
            <a:r>
              <a:rPr b="1" lang="en" sz="2000">
                <a:solidFill>
                  <a:srgbClr val="433C3E"/>
                </a:solidFill>
                <a:latin typeface="Inconsolata"/>
                <a:ea typeface="Inconsolata"/>
                <a:cs typeface="Inconsolata"/>
                <a:sym typeface="Inconsolata"/>
              </a:rPr>
              <a:t>JQuery - Enables quick manipulation of event handling</a:t>
            </a:r>
            <a:endParaRPr b="1" sz="2000">
              <a:solidFill>
                <a:srgbClr val="433C3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55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3C3E"/>
              </a:buClr>
              <a:buSzPts val="2000"/>
              <a:buFont typeface="Inconsolata"/>
              <a:buChar char="○"/>
            </a:pPr>
            <a:r>
              <a:rPr b="1" lang="en" sz="2000">
                <a:solidFill>
                  <a:srgbClr val="433C3E"/>
                </a:solidFill>
                <a:latin typeface="Inconsolata"/>
                <a:ea typeface="Inconsolata"/>
                <a:cs typeface="Inconsolata"/>
                <a:sym typeface="Inconsolata"/>
              </a:rPr>
              <a:t>Bootstrap - Allows for a easily formatted responsive design</a:t>
            </a:r>
            <a:endParaRPr b="1" sz="2000">
              <a:solidFill>
                <a:srgbClr val="433C3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D2829"/>
              </a:solidFill>
            </a:endParaRP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4">
            <a:alphaModFix amt="85000"/>
          </a:blip>
          <a:srcRect b="12097" l="13721" r="15442" t="21973"/>
          <a:stretch/>
        </p:blipFill>
        <p:spPr>
          <a:xfrm>
            <a:off x="7334250" y="17325"/>
            <a:ext cx="1507750" cy="9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 rotWithShape="1">
          <a:blip r:embed="rId4">
            <a:alphaModFix amt="85000"/>
          </a:blip>
          <a:srcRect b="12097" l="13721" r="15442" t="21973"/>
          <a:stretch/>
        </p:blipFill>
        <p:spPr>
          <a:xfrm rot="449172">
            <a:off x="7039599" y="288781"/>
            <a:ext cx="1555676" cy="964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 rotWithShape="1">
          <a:blip r:embed="rId5">
            <a:alphaModFix/>
          </a:blip>
          <a:srcRect b="12326" l="8668" r="10841" t="29499"/>
          <a:stretch/>
        </p:blipFill>
        <p:spPr>
          <a:xfrm>
            <a:off x="396925" y="294225"/>
            <a:ext cx="3032075" cy="553150"/>
          </a:xfrm>
          <a:prstGeom prst="rect">
            <a:avLst/>
          </a:prstGeom>
          <a:noFill/>
          <a:ln cap="flat" cmpd="sng" w="9525">
            <a:solidFill>
              <a:srgbClr val="EEE7B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3C3E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171000" y="1749375"/>
            <a:ext cx="8802000" cy="3285000"/>
          </a:xfrm>
          <a:prstGeom prst="rect">
            <a:avLst/>
          </a:prstGeom>
          <a:solidFill>
            <a:srgbClr val="EEEAE1"/>
          </a:solidFill>
          <a:effectLst>
            <a:outerShdw blurRad="57150" rotWithShape="0" algn="bl" dir="5400000" dist="19050">
              <a:srgbClr val="EEF9F8">
                <a:alpha val="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190545"/>
              </a:solidFill>
              <a:highlight>
                <a:srgbClr val="EDCE7B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190545"/>
                </a:solidFill>
                <a:highlight>
                  <a:srgbClr val="EDCE7B"/>
                </a:highlight>
                <a:latin typeface="Inconsolata"/>
                <a:ea typeface="Inconsolata"/>
                <a:cs typeface="Inconsolata"/>
                <a:sym typeface="Inconsolata"/>
              </a:rPr>
              <a:t>Personal</a:t>
            </a:r>
            <a:endParaRPr b="1" i="1" sz="2000">
              <a:solidFill>
                <a:srgbClr val="190545"/>
              </a:solidFill>
              <a:highlight>
                <a:srgbClr val="EDCE7B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190545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1" lang="en" sz="1900">
                <a:solidFill>
                  <a:srgbClr val="190545"/>
                </a:solidFill>
                <a:latin typeface="Inconsolata"/>
                <a:ea typeface="Inconsolata"/>
                <a:cs typeface="Inconsolata"/>
                <a:sym typeface="Inconsolata"/>
              </a:rPr>
              <a:t>Eye-catching design pays homage to retro music </a:t>
            </a:r>
            <a:r>
              <a:rPr b="1" lang="en" sz="1900">
                <a:solidFill>
                  <a:srgbClr val="190545"/>
                </a:solidFill>
                <a:latin typeface="Inconsolata"/>
                <a:ea typeface="Inconsolata"/>
                <a:cs typeface="Inconsolata"/>
                <a:sym typeface="Inconsolata"/>
              </a:rPr>
              <a:t>but embraces the</a:t>
            </a:r>
            <a:r>
              <a:rPr b="1" lang="en" sz="1900">
                <a:solidFill>
                  <a:srgbClr val="190545"/>
                </a:solidFill>
                <a:latin typeface="Inconsolata"/>
                <a:ea typeface="Inconsolata"/>
                <a:cs typeface="Inconsolata"/>
                <a:sym typeface="Inconsolata"/>
              </a:rPr>
              <a:t> moment</a:t>
            </a:r>
            <a:endParaRPr b="1" sz="1900">
              <a:solidFill>
                <a:srgbClr val="190545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190545"/>
                </a:solidFill>
                <a:highlight>
                  <a:srgbClr val="EDCE7B"/>
                </a:highlight>
                <a:latin typeface="Inconsolata"/>
                <a:ea typeface="Inconsolata"/>
                <a:cs typeface="Inconsolata"/>
                <a:sym typeface="Inconsolata"/>
              </a:rPr>
              <a:t>Tailored</a:t>
            </a:r>
            <a:r>
              <a:rPr b="1" lang="en" sz="2000">
                <a:solidFill>
                  <a:srgbClr val="190545"/>
                </a:solidFill>
                <a:highlight>
                  <a:srgbClr val="EDCE7B"/>
                </a:highlight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b="1" sz="2000">
              <a:solidFill>
                <a:srgbClr val="190545"/>
              </a:solidFill>
              <a:highlight>
                <a:srgbClr val="EDCE7B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0545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1" lang="en" sz="1900">
                <a:solidFill>
                  <a:srgbClr val="190545"/>
                </a:solidFill>
                <a:latin typeface="Inconsolata"/>
                <a:ea typeface="Inconsolata"/>
                <a:cs typeface="Inconsolata"/>
                <a:sym typeface="Inconsolata"/>
              </a:rPr>
              <a:t>Five suggestions display in collapsable vintage folders</a:t>
            </a:r>
            <a:endParaRPr b="1" sz="1900">
              <a:solidFill>
                <a:srgbClr val="190545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190545"/>
                </a:solidFill>
                <a:highlight>
                  <a:srgbClr val="EDCE7B"/>
                </a:highlight>
                <a:latin typeface="Inconsolata"/>
                <a:ea typeface="Inconsolata"/>
                <a:cs typeface="Inconsolata"/>
                <a:sym typeface="Inconsolata"/>
              </a:rPr>
              <a:t>Simple </a:t>
            </a:r>
            <a:endParaRPr b="1" i="1" sz="2000">
              <a:solidFill>
                <a:srgbClr val="190545"/>
              </a:solidFill>
              <a:highlight>
                <a:srgbClr val="EDCE7B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0545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1" lang="en" sz="1900">
                <a:solidFill>
                  <a:srgbClr val="190545"/>
                </a:solidFill>
                <a:latin typeface="Inconsolata"/>
                <a:ea typeface="Inconsolata"/>
                <a:cs typeface="Inconsolata"/>
                <a:sym typeface="Inconsolata"/>
              </a:rPr>
              <a:t>Less time sifting through suggestions and more time tuning in</a:t>
            </a:r>
            <a:endParaRPr b="1" sz="1900">
              <a:solidFill>
                <a:srgbClr val="190545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054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9054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 amt="80000"/>
          </a:blip>
          <a:srcRect b="41194" l="4391" r="1561" t="44055"/>
          <a:stretch/>
        </p:blipFill>
        <p:spPr>
          <a:xfrm>
            <a:off x="0" y="0"/>
            <a:ext cx="9144000" cy="95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4">
            <a:alphaModFix amt="85000"/>
          </a:blip>
          <a:srcRect b="75380" l="38366" r="31669" t="13494"/>
          <a:stretch/>
        </p:blipFill>
        <p:spPr>
          <a:xfrm>
            <a:off x="149750" y="1055275"/>
            <a:ext cx="3257175" cy="5425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314475" y="1055275"/>
            <a:ext cx="39909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2D2829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Creating a Vibe</a:t>
            </a:r>
            <a:endParaRPr sz="2500">
              <a:solidFill>
                <a:srgbClr val="2D2829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4">
            <a:alphaModFix amt="29000"/>
          </a:blip>
          <a:srcRect b="4234" l="24647" r="0" t="26112"/>
          <a:stretch/>
        </p:blipFill>
        <p:spPr>
          <a:xfrm>
            <a:off x="0" y="-57375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1638450" y="1727200"/>
            <a:ext cx="5943600" cy="723900"/>
          </a:xfrm>
          <a:prstGeom prst="rect">
            <a:avLst/>
          </a:prstGeom>
          <a:solidFill>
            <a:srgbClr val="2D282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lerta"/>
              <a:ea typeface="Allerta"/>
              <a:cs typeface="Allerta"/>
              <a:sym typeface="Allerta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1684375" y="1803400"/>
            <a:ext cx="59436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EEEAE1"/>
                </a:solidFill>
                <a:latin typeface="Inconsolata"/>
                <a:ea typeface="Inconsolata"/>
                <a:cs typeface="Inconsolata"/>
                <a:sym typeface="Inconsolata"/>
                <a:hlinkClick r:id="rId5"/>
              </a:rPr>
              <a:t>Let’s starting searching for artists!</a:t>
            </a:r>
            <a:endParaRPr sz="2400">
              <a:solidFill>
                <a:srgbClr val="EEEAE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 rotWithShape="1">
          <a:blip r:embed="rId3">
            <a:alphaModFix amt="54000"/>
          </a:blip>
          <a:srcRect b="0" l="0" r="0" t="6550"/>
          <a:stretch/>
        </p:blipFill>
        <p:spPr>
          <a:xfrm>
            <a:off x="0" y="-26950"/>
            <a:ext cx="9144000" cy="56946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7065125" y="115075"/>
            <a:ext cx="18870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4">
            <a:alphaModFix amt="44000"/>
          </a:blip>
          <a:srcRect b="0" l="0" r="6968" t="0"/>
          <a:stretch/>
        </p:blipFill>
        <p:spPr>
          <a:xfrm rot="143099">
            <a:off x="-81950" y="306625"/>
            <a:ext cx="9225950" cy="569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 rot="-166">
            <a:off x="742950" y="486354"/>
            <a:ext cx="6210300" cy="4968600"/>
          </a:xfrm>
          <a:prstGeom prst="rect">
            <a:avLst/>
          </a:prstGeom>
          <a:solidFill>
            <a:srgbClr val="2D2829"/>
          </a:solidFill>
          <a:ln cap="flat" cmpd="sng" w="9525">
            <a:solidFill>
              <a:srgbClr val="2D282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5">
            <a:alphaModFix/>
          </a:blip>
          <a:srcRect b="44709" l="15001" r="16874" t="26600"/>
          <a:stretch/>
        </p:blipFill>
        <p:spPr>
          <a:xfrm rot="2">
            <a:off x="133350" y="-35275"/>
            <a:ext cx="3038477" cy="71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type="title"/>
          </p:nvPr>
        </p:nvSpPr>
        <p:spPr>
          <a:xfrm>
            <a:off x="216450" y="139225"/>
            <a:ext cx="269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2829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To do List</a:t>
            </a:r>
            <a:endParaRPr>
              <a:solidFill>
                <a:srgbClr val="2D2829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904975" y="711925"/>
            <a:ext cx="5876700" cy="4431600"/>
          </a:xfrm>
          <a:prstGeom prst="rect">
            <a:avLst/>
          </a:prstGeom>
          <a:ln cap="flat" cmpd="sng" w="9525">
            <a:solidFill>
              <a:srgbClr val="FAFF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DFDFDF"/>
              </a:buClr>
              <a:buSzPts val="1800"/>
              <a:buFont typeface="Inconsolata"/>
              <a:buChar char="-"/>
            </a:pPr>
            <a:r>
              <a:rPr b="1" lang="en">
                <a:solidFill>
                  <a:srgbClr val="EEE7BE"/>
                </a:solidFill>
                <a:latin typeface="Inconsolata"/>
                <a:ea typeface="Inconsolata"/>
                <a:cs typeface="Inconsolata"/>
                <a:sym typeface="Inconsolata"/>
              </a:rPr>
              <a:t>Customize</a:t>
            </a:r>
            <a:r>
              <a:rPr b="1" lang="en">
                <a:solidFill>
                  <a:srgbClr val="DFDFDF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>
                <a:solidFill>
                  <a:srgbClr val="EEF9F8"/>
                </a:solidFill>
                <a:latin typeface="Inconsolata"/>
                <a:ea typeface="Inconsolata"/>
                <a:cs typeface="Inconsolata"/>
                <a:sym typeface="Inconsolata"/>
              </a:rPr>
              <a:t>new playlists by choosing artists from search results</a:t>
            </a:r>
            <a:endParaRPr>
              <a:solidFill>
                <a:srgbClr val="EEF9F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DFDFDF"/>
              </a:buClr>
              <a:buSzPts val="1800"/>
              <a:buFont typeface="Comfortaa"/>
              <a:buChar char="-"/>
            </a:pPr>
            <a:r>
              <a:rPr b="1" lang="en">
                <a:solidFill>
                  <a:srgbClr val="EEE7BE"/>
                </a:solidFill>
                <a:latin typeface="Inconsolata"/>
                <a:ea typeface="Inconsolata"/>
                <a:cs typeface="Inconsolata"/>
                <a:sym typeface="Inconsolata"/>
              </a:rPr>
              <a:t>Store </a:t>
            </a:r>
            <a:r>
              <a:rPr lang="en">
                <a:solidFill>
                  <a:srgbClr val="EEF9F8"/>
                </a:solidFill>
                <a:latin typeface="Inconsolata"/>
                <a:ea typeface="Inconsolata"/>
                <a:cs typeface="Inconsolata"/>
                <a:sym typeface="Inconsolata"/>
              </a:rPr>
              <a:t>user preferences in Firebase to main continuity across browsers &amp; devices</a:t>
            </a:r>
            <a:endParaRPr>
              <a:solidFill>
                <a:srgbClr val="EEF9F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DFDFDF"/>
              </a:buClr>
              <a:buSzPts val="1800"/>
              <a:buChar char="-"/>
            </a:pPr>
            <a:r>
              <a:rPr b="1" lang="en">
                <a:solidFill>
                  <a:srgbClr val="EEE7BE"/>
                </a:solidFill>
                <a:latin typeface="Inconsolata"/>
                <a:ea typeface="Inconsolata"/>
                <a:cs typeface="Inconsolata"/>
                <a:sym typeface="Inconsolata"/>
              </a:rPr>
              <a:t>Build</a:t>
            </a:r>
            <a:r>
              <a:rPr b="1" lang="en">
                <a:solidFill>
                  <a:srgbClr val="DFDFDF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>
                <a:solidFill>
                  <a:srgbClr val="EEF9F8"/>
                </a:solidFill>
                <a:latin typeface="Inconsolata"/>
                <a:ea typeface="Inconsolata"/>
                <a:cs typeface="Inconsolata"/>
                <a:sym typeface="Inconsolata"/>
              </a:rPr>
              <a:t>an algorithm based on search history to recommend related artists</a:t>
            </a:r>
            <a:endParaRPr>
              <a:solidFill>
                <a:srgbClr val="EEF9F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>
              <a:spcBef>
                <a:spcPts val="1500"/>
              </a:spcBef>
              <a:spcAft>
                <a:spcPts val="0"/>
              </a:spcAft>
              <a:buClr>
                <a:srgbClr val="DFDFDF"/>
              </a:buClr>
              <a:buSzPts val="1800"/>
              <a:buFont typeface="Comfortaa"/>
              <a:buChar char="-"/>
            </a:pPr>
            <a:r>
              <a:rPr b="1" lang="en">
                <a:solidFill>
                  <a:srgbClr val="EEE7BE"/>
                </a:solidFill>
                <a:latin typeface="Inconsolata"/>
                <a:ea typeface="Inconsolata"/>
                <a:cs typeface="Inconsolata"/>
                <a:sym typeface="Inconsolata"/>
              </a:rPr>
              <a:t>Incorporate</a:t>
            </a:r>
            <a:r>
              <a:rPr b="1" lang="en">
                <a:solidFill>
                  <a:srgbClr val="DFDFDF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>
                <a:solidFill>
                  <a:srgbClr val="EEF9F8"/>
                </a:solidFill>
                <a:latin typeface="Inconsolata"/>
                <a:ea typeface="Inconsolata"/>
                <a:cs typeface="Inconsolata"/>
                <a:sym typeface="Inconsolata"/>
              </a:rPr>
              <a:t>APIs like as Spotify or Soundcloud to build a stronger user preference profile</a:t>
            </a:r>
            <a:endParaRPr>
              <a:solidFill>
                <a:srgbClr val="EEF9F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>
              <a:spcBef>
                <a:spcPts val="1500"/>
              </a:spcBef>
              <a:spcAft>
                <a:spcPts val="0"/>
              </a:spcAft>
              <a:buClr>
                <a:srgbClr val="DFDFDF"/>
              </a:buClr>
              <a:buSzPts val="1800"/>
              <a:buChar char="-"/>
            </a:pPr>
            <a:r>
              <a:rPr b="1" lang="en">
                <a:solidFill>
                  <a:srgbClr val="EEE7BE"/>
                </a:solidFill>
                <a:latin typeface="Inconsolata"/>
                <a:ea typeface="Inconsolata"/>
                <a:cs typeface="Inconsolata"/>
                <a:sym typeface="Inconsolata"/>
              </a:rPr>
              <a:t>Include </a:t>
            </a:r>
            <a:r>
              <a:rPr lang="en">
                <a:solidFill>
                  <a:srgbClr val="EEF9F8"/>
                </a:solidFill>
                <a:latin typeface="Inconsolata"/>
                <a:ea typeface="Inconsolata"/>
                <a:cs typeface="Inconsolata"/>
                <a:sym typeface="Inconsolata"/>
              </a:rPr>
              <a:t>ticket purchasing API such as Bandsintown or Ticketfly to enable ticket </a:t>
            </a:r>
            <a:r>
              <a:rPr lang="en">
                <a:solidFill>
                  <a:srgbClr val="DFDFDF"/>
                </a:solidFill>
                <a:latin typeface="Inconsolata"/>
                <a:ea typeface="Inconsolata"/>
                <a:cs typeface="Inconsolata"/>
                <a:sym typeface="Inconsolata"/>
              </a:rPr>
              <a:t>purchases</a:t>
            </a:r>
            <a:endParaRPr>
              <a:solidFill>
                <a:srgbClr val="DFDFD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>
              <a:spcBef>
                <a:spcPts val="20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>
            <a:off x="0" y="0"/>
            <a:ext cx="9144000" cy="543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>
            <p:ph type="title"/>
          </p:nvPr>
        </p:nvSpPr>
        <p:spPr>
          <a:xfrm>
            <a:off x="2216700" y="178325"/>
            <a:ext cx="4660200" cy="572700"/>
          </a:xfrm>
          <a:prstGeom prst="rect">
            <a:avLst/>
          </a:prstGeom>
          <a:solidFill>
            <a:srgbClr val="EEF9F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What are you suggestions?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