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B9E3EB-DA7F-4887-8021-D8D1EA3F348B}">
  <a:tblStyle styleId="{D1B9E3EB-DA7F-4887-8021-D8D1EA3F3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d335781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d335781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d335781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d335781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d335781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d335781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d33578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d33578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d335781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d33578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d335781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d335781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d335781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d335781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d335781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d335781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AceleraDev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Jéssica Luiza Ferreira Ramos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093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Índice</a:t>
            </a:r>
            <a:endParaRPr b="1"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O desafio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Ferramentas utilizadas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Soluções propostas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Validação de resultados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78400" y="4267200"/>
            <a:ext cx="584100" cy="46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desafio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523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Fornecer um serviço automatizado que recomenda leads para um usuário dado sua atual lista de clientes.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2188550"/>
            <a:ext cx="55230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Dados disponíveis: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Base de dados com 462.297 empresas no mercado e seus atributos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Portfólios de 3 empresas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509900" y="4125825"/>
            <a:ext cx="3126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accent2"/>
                </a:solidFill>
              </a:rPr>
              <a:t>Sistema de recomendação!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375" y="2890175"/>
            <a:ext cx="2475875" cy="185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480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Desenvolvimento do serviço: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23861" l="0" r="60334" t="0"/>
          <a:stretch/>
        </p:blipFill>
        <p:spPr>
          <a:xfrm>
            <a:off x="571575" y="1874300"/>
            <a:ext cx="674750" cy="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075" y="1874300"/>
            <a:ext cx="697450" cy="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3275" y="1874300"/>
            <a:ext cx="697449" cy="8084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3106250"/>
            <a:ext cx="39480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Organização</a:t>
            </a:r>
            <a:r>
              <a:rPr lang="pt-BR"/>
              <a:t>: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6861" y="1874300"/>
            <a:ext cx="1351162" cy="80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200" y="3720973"/>
            <a:ext cx="1351176" cy="90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Soluções propostas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Foram construídos recomendadores com filtragem baseada em conteúdo.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Versão 1:</a:t>
            </a:r>
            <a:r>
              <a:rPr lang="pt-BR"/>
              <a:t> Utilizando um único perfil baseado em 28 variáveis.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Versão 2:</a:t>
            </a:r>
            <a:r>
              <a:rPr lang="pt-BR"/>
              <a:t> Utilizando um único perfil baseado em 9 variáveis selecionadas,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Versão 3:</a:t>
            </a:r>
            <a:r>
              <a:rPr lang="pt-BR"/>
              <a:t> Construção de 25 perfis com análise de cluster baseada nas 9 variáveis selecionadas. O algoritmo utilizado foi k-médias.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A função de dissimilaridade utilizada foi a distância euclidiana.</a:t>
            </a:r>
            <a:endParaRPr b="1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resultados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portfólios das 3 empresas foram utilizados para validação.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Remover 10% das empresas no portfólio da empresa (base de teste).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Fazer o cálculo do perfil nas 90% restantes (base de treino).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Misturar a base de teste com empresas da base de não clientes, de forma que os verdadeiros clientes representem 10% da base do mercado.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Aplicar o algoritmo para o cálculo de dissimilaridades e ordenar os possíveis clientes.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Verificar quantas empresas do Top N são verdadeiros clientes.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/>
              <a:t>O experimento foi repetido 1.000 vezes para cada validação.</a:t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resultados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9"/>
          <p:cNvGraphicFramePr/>
          <p:nvPr/>
        </p:nvGraphicFramePr>
        <p:xfrm>
          <a:off x="311700" y="20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{D1B9E3EB-DA7F-4887-8021-D8D1EA3F348B}</a:tableStyleId>
              </a:tblPr>
              <a:tblGrid>
                <a:gridCol w="1326825"/>
                <a:gridCol w="1326825"/>
                <a:gridCol w="1326825"/>
                <a:gridCol w="1326825"/>
              </a:tblGrid>
              <a:tr h="3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Versão 1</a:t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Versão 2</a:t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Versão 3</a:t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 1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0,197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0,204</a:t>
                      </a:r>
                      <a:endParaRPr b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0,184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 2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0,737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0,722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0,814</a:t>
                      </a:r>
                      <a:endParaRPr b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 3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0,914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0,647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0,950</a:t>
                      </a:r>
                      <a:endParaRPr b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311700" y="1331550"/>
            <a:ext cx="1948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Recall@10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253775" y="2026675"/>
            <a:ext cx="2130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Recall@10 a versão 3 tem resultados melhores, com exceção da empresa 1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Validação de resultados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0" y="138600"/>
            <a:ext cx="528625" cy="6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11700" y="1331550"/>
            <a:ext cx="1948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Recall@20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231125" y="2021725"/>
            <a:ext cx="21300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Recall@20 a versão 1 parece ter resultados mais interessantes.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11700" y="202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{D1B9E3EB-DA7F-4887-8021-D8D1EA3F348B}</a:tableStyleId>
              </a:tblPr>
              <a:tblGrid>
                <a:gridCol w="1326825"/>
                <a:gridCol w="1326825"/>
                <a:gridCol w="1326825"/>
                <a:gridCol w="1326825"/>
              </a:tblGrid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Versão 1</a:t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Versão 2</a:t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Versão 3</a:t>
                      </a:r>
                      <a:endParaRPr b="1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 1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0,182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0,205</a:t>
                      </a:r>
                      <a:endParaRPr b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0,180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 2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0,719</a:t>
                      </a:r>
                      <a:endParaRPr b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0,504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0,616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 3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0,812</a:t>
                      </a:r>
                      <a:endParaRPr b="1">
                        <a:solidFill>
                          <a:schemeClr val="accent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0,461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0,682</a:t>
                      </a:r>
                      <a:endParaRPr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350" y="3716751"/>
            <a:ext cx="2170654" cy="12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