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60" r:id="rId5"/>
    <p:sldId id="257"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8CBEDD-980A-E143-AE04-3C1F52F2967F}">
          <p14:sldIdLst>
            <p14:sldId id="256"/>
            <p14:sldId id="258"/>
            <p14:sldId id="259"/>
            <p14:sldId id="260"/>
            <p14:sldId id="257"/>
            <p14:sldId id="261"/>
            <p14:sldId id="262"/>
            <p14:sldId id="263"/>
            <p14:sldId id="265"/>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620"/>
  </p:normalViewPr>
  <p:slideViewPr>
    <p:cSldViewPr snapToGrid="0" snapToObjects="1">
      <p:cViewPr>
        <p:scale>
          <a:sx n="96" d="100"/>
          <a:sy n="96" d="100"/>
        </p:scale>
        <p:origin x="10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file://localhost/Users/Jess/Dropbox/projects/Trace_Evidence_NIJ_experiments/trace_touch_expDec14_2015/sequence_success_TE_10391_20160201-15333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33"/>
    </mc:Choice>
    <mc:Fallback>
      <c:style val="33"/>
    </mc:Fallback>
  </mc:AlternateContent>
  <c:chart>
    <c:autoTitleDeleted val="1"/>
    <c:plotArea>
      <c:layout/>
      <c:barChart>
        <c:barDir val="col"/>
        <c:grouping val="clustered"/>
        <c:varyColors val="0"/>
        <c:ser>
          <c:idx val="0"/>
          <c:order val="0"/>
          <c:tx>
            <c:strRef>
              <c:f>Sheet1!$C$1</c:f>
              <c:strCache>
                <c:ptCount val="1"/>
                <c:pt idx="0">
                  <c:v>sequence_count</c:v>
                </c:pt>
              </c:strCache>
            </c:strRef>
          </c:tx>
          <c:invertIfNegative val="0"/>
          <c:cat>
            <c:multiLvlStrRef>
              <c:f>Sheet1!$A$2:$B$258</c:f>
              <c:multiLvlStrCache>
                <c:ptCount val="257"/>
                <c:lvl>
                  <c:pt idx="0">
                    <c:v>blank</c:v>
                  </c:pt>
                  <c:pt idx="1">
                    <c:v>blank</c:v>
                  </c:pt>
                  <c:pt idx="2">
                    <c:v>blank</c:v>
                  </c:pt>
                  <c:pt idx="3">
                    <c:v>blank</c:v>
                  </c:pt>
                  <c:pt idx="4">
                    <c:v>blank</c:v>
                  </c:pt>
                  <c:pt idx="5">
                    <c:v>blank</c:v>
                  </c:pt>
                  <c:pt idx="6">
                    <c:v>blank</c:v>
                  </c:pt>
                  <c:pt idx="7">
                    <c:v>blank</c:v>
                  </c:pt>
                  <c:pt idx="8">
                    <c:v>blank</c:v>
                  </c:pt>
                  <c:pt idx="9">
                    <c:v>blank</c:v>
                  </c:pt>
                  <c:pt idx="10">
                    <c:v>blank</c:v>
                  </c:pt>
                  <c:pt idx="11">
                    <c:v>blank</c:v>
                  </c:pt>
                  <c:pt idx="12">
                    <c:v>blank</c:v>
                  </c:pt>
                  <c:pt idx="13">
                    <c:v>blank</c:v>
                  </c:pt>
                  <c:pt idx="14">
                    <c:v>blank</c:v>
                  </c:pt>
                  <c:pt idx="15">
                    <c:v>blank</c:v>
                  </c:pt>
                  <c:pt idx="16">
                    <c:v>blank</c:v>
                  </c:pt>
                  <c:pt idx="17">
                    <c:v>blank</c:v>
                  </c:pt>
                  <c:pt idx="18">
                    <c:v>blank</c:v>
                  </c:pt>
                  <c:pt idx="19">
                    <c:v>blank</c:v>
                  </c:pt>
                  <c:pt idx="20">
                    <c:v>blank</c:v>
                  </c:pt>
                  <c:pt idx="21">
                    <c:v>blank</c:v>
                  </c:pt>
                  <c:pt idx="22">
                    <c:v>blank</c:v>
                  </c:pt>
                  <c:pt idx="23">
                    <c:v>blank</c:v>
                  </c:pt>
                  <c:pt idx="24">
                    <c:v>blank</c:v>
                  </c:pt>
                  <c:pt idx="25">
                    <c:v>blank</c:v>
                  </c:pt>
                  <c:pt idx="26">
                    <c:v>blank</c:v>
                  </c:pt>
                  <c:pt idx="27">
                    <c:v>blank</c:v>
                  </c:pt>
                  <c:pt idx="28">
                    <c:v>blank</c:v>
                  </c:pt>
                  <c:pt idx="29">
                    <c:v>blank</c:v>
                  </c:pt>
                  <c:pt idx="30">
                    <c:v>blank</c:v>
                  </c:pt>
                  <c:pt idx="31">
                    <c:v>blank</c:v>
                  </c:pt>
                  <c:pt idx="32">
                    <c:v>blank</c:v>
                  </c:pt>
                  <c:pt idx="33">
                    <c:v>blank</c:v>
                  </c:pt>
                  <c:pt idx="34">
                    <c:v>blank</c:v>
                  </c:pt>
                  <c:pt idx="35">
                    <c:v>blank</c:v>
                  </c:pt>
                  <c:pt idx="36">
                    <c:v>blank</c:v>
                  </c:pt>
                  <c:pt idx="37">
                    <c:v>blank</c:v>
                  </c:pt>
                  <c:pt idx="38">
                    <c:v>blank</c:v>
                  </c:pt>
                  <c:pt idx="39">
                    <c:v>blank</c:v>
                  </c:pt>
                  <c:pt idx="42">
                    <c:v>surface_ctrl</c:v>
                  </c:pt>
                  <c:pt idx="43">
                    <c:v>surface_ctrl</c:v>
                  </c:pt>
                  <c:pt idx="44">
                    <c:v>surface_ctrl</c:v>
                  </c:pt>
                  <c:pt idx="45">
                    <c:v>surface_ctrl</c:v>
                  </c:pt>
                  <c:pt idx="46">
                    <c:v>surface_ctrl</c:v>
                  </c:pt>
                  <c:pt idx="47">
                    <c:v>surface_ctrl</c:v>
                  </c:pt>
                  <c:pt idx="48">
                    <c:v>surface_ctrl</c:v>
                  </c:pt>
                  <c:pt idx="49">
                    <c:v>surface_ctrl</c:v>
                  </c:pt>
                  <c:pt idx="50">
                    <c:v>surface_ctrl</c:v>
                  </c:pt>
                  <c:pt idx="51">
                    <c:v>surface_ctrl</c:v>
                  </c:pt>
                  <c:pt idx="52">
                    <c:v>surface_ctrl</c:v>
                  </c:pt>
                  <c:pt idx="53">
                    <c:v>surface_ctrl</c:v>
                  </c:pt>
                  <c:pt idx="54">
                    <c:v>surface_ctrl</c:v>
                  </c:pt>
                  <c:pt idx="55">
                    <c:v>surface_ctrl</c:v>
                  </c:pt>
                  <c:pt idx="56">
                    <c:v>surface_ctrl</c:v>
                  </c:pt>
                  <c:pt idx="57">
                    <c:v>surface_ctrl</c:v>
                  </c:pt>
                  <c:pt idx="58">
                    <c:v>surface_ctrl</c:v>
                  </c:pt>
                  <c:pt idx="59">
                    <c:v>surface_ctrl</c:v>
                  </c:pt>
                  <c:pt idx="60">
                    <c:v>surface_ctrl</c:v>
                  </c:pt>
                  <c:pt idx="61">
                    <c:v>surface_ctrl</c:v>
                  </c:pt>
                  <c:pt idx="62">
                    <c:v>surface_ctrl</c:v>
                  </c:pt>
                  <c:pt idx="63">
                    <c:v>surface_ctrl</c:v>
                  </c:pt>
                  <c:pt idx="64">
                    <c:v>surface_ctrl</c:v>
                  </c:pt>
                  <c:pt idx="65">
                    <c:v>surface_ctrl</c:v>
                  </c:pt>
                  <c:pt idx="66">
                    <c:v>surface_ctrl</c:v>
                  </c:pt>
                  <c:pt idx="67">
                    <c:v>surface_ctrl</c:v>
                  </c:pt>
                  <c:pt idx="68">
                    <c:v>surface_ctrl</c:v>
                  </c:pt>
                  <c:pt idx="69">
                    <c:v>surface_ctrl</c:v>
                  </c:pt>
                  <c:pt idx="70">
                    <c:v>surface_ctrl</c:v>
                  </c:pt>
                  <c:pt idx="71">
                    <c:v>surface_ctrl</c:v>
                  </c:pt>
                  <c:pt idx="72">
                    <c:v>surface_ctrl</c:v>
                  </c:pt>
                  <c:pt idx="73">
                    <c:v>surface_ctrl</c:v>
                  </c:pt>
                  <c:pt idx="74">
                    <c:v>surface_ctrl</c:v>
                  </c:pt>
                  <c:pt idx="75">
                    <c:v>surface_ctrl</c:v>
                  </c:pt>
                  <c:pt idx="76">
                    <c:v>surface_ctrl</c:v>
                  </c:pt>
                  <c:pt idx="77">
                    <c:v>surface_ctrl</c:v>
                  </c:pt>
                  <c:pt idx="78">
                    <c:v>surface_ctrl</c:v>
                  </c:pt>
                  <c:pt idx="79">
                    <c:v>surface_ctrl</c:v>
                  </c:pt>
                  <c:pt idx="80">
                    <c:v>surface_ctrl</c:v>
                  </c:pt>
                  <c:pt idx="81">
                    <c:v>surface_ctrl</c:v>
                  </c:pt>
                  <c:pt idx="84">
                    <c:v>skin</c:v>
                  </c:pt>
                  <c:pt idx="85">
                    <c:v>skin</c:v>
                  </c:pt>
                  <c:pt idx="86">
                    <c:v>skin</c:v>
                  </c:pt>
                  <c:pt idx="87">
                    <c:v>skin</c:v>
                  </c:pt>
                  <c:pt idx="88">
                    <c:v>skin</c:v>
                  </c:pt>
                  <c:pt idx="89">
                    <c:v>skin</c:v>
                  </c:pt>
                  <c:pt idx="90">
                    <c:v>skin</c:v>
                  </c:pt>
                  <c:pt idx="91">
                    <c:v>skin</c:v>
                  </c:pt>
                  <c:pt idx="92">
                    <c:v>skin</c:v>
                  </c:pt>
                  <c:pt idx="93">
                    <c:v>skin</c:v>
                  </c:pt>
                  <c:pt idx="94">
                    <c:v>skin</c:v>
                  </c:pt>
                  <c:pt idx="95">
                    <c:v>skin</c:v>
                  </c:pt>
                  <c:pt idx="96">
                    <c:v>skin</c:v>
                  </c:pt>
                  <c:pt idx="97">
                    <c:v>skin</c:v>
                  </c:pt>
                  <c:pt idx="98">
                    <c:v>skin</c:v>
                  </c:pt>
                  <c:pt idx="99">
                    <c:v>skin</c:v>
                  </c:pt>
                  <c:pt idx="100">
                    <c:v>skin</c:v>
                  </c:pt>
                  <c:pt idx="101">
                    <c:v>skin</c:v>
                  </c:pt>
                  <c:pt idx="102">
                    <c:v>skin</c:v>
                  </c:pt>
                  <c:pt idx="103">
                    <c:v>skin</c:v>
                  </c:pt>
                  <c:pt idx="104">
                    <c:v>skin</c:v>
                  </c:pt>
                  <c:pt idx="105">
                    <c:v>skin</c:v>
                  </c:pt>
                  <c:pt idx="106">
                    <c:v>skin</c:v>
                  </c:pt>
                  <c:pt idx="107">
                    <c:v>skin</c:v>
                  </c:pt>
                  <c:pt idx="108">
                    <c:v>skin</c:v>
                  </c:pt>
                  <c:pt idx="109">
                    <c:v>skin</c:v>
                  </c:pt>
                  <c:pt idx="110">
                    <c:v>skin</c:v>
                  </c:pt>
                  <c:pt idx="111">
                    <c:v>skin</c:v>
                  </c:pt>
                  <c:pt idx="112">
                    <c:v>skin</c:v>
                  </c:pt>
                  <c:pt idx="113">
                    <c:v>skin</c:v>
                  </c:pt>
                  <c:pt idx="114">
                    <c:v>skin</c:v>
                  </c:pt>
                  <c:pt idx="115">
                    <c:v>skin</c:v>
                  </c:pt>
                  <c:pt idx="116">
                    <c:v>skin</c:v>
                  </c:pt>
                  <c:pt idx="117">
                    <c:v>skin</c:v>
                  </c:pt>
                  <c:pt idx="118">
                    <c:v>skin</c:v>
                  </c:pt>
                  <c:pt idx="119">
                    <c:v>skin</c:v>
                  </c:pt>
                  <c:pt idx="120">
                    <c:v>skin</c:v>
                  </c:pt>
                  <c:pt idx="121">
                    <c:v>skin</c:v>
                  </c:pt>
                  <c:pt idx="124">
                    <c:v>surface_touched</c:v>
                  </c:pt>
                  <c:pt idx="125">
                    <c:v>surface_touched</c:v>
                  </c:pt>
                  <c:pt idx="126">
                    <c:v>surface_touched</c:v>
                  </c:pt>
                  <c:pt idx="127">
                    <c:v>surface_touched</c:v>
                  </c:pt>
                  <c:pt idx="128">
                    <c:v>surface_touched</c:v>
                  </c:pt>
                  <c:pt idx="129">
                    <c:v>surface_touched</c:v>
                  </c:pt>
                  <c:pt idx="130">
                    <c:v>surface_touched</c:v>
                  </c:pt>
                  <c:pt idx="131">
                    <c:v>surface_touched</c:v>
                  </c:pt>
                  <c:pt idx="132">
                    <c:v>surface_touched</c:v>
                  </c:pt>
                  <c:pt idx="133">
                    <c:v>surface_touched</c:v>
                  </c:pt>
                  <c:pt idx="134">
                    <c:v>surface_touched</c:v>
                  </c:pt>
                  <c:pt idx="135">
                    <c:v>surface_touched</c:v>
                  </c:pt>
                  <c:pt idx="136">
                    <c:v>surface_touched</c:v>
                  </c:pt>
                  <c:pt idx="137">
                    <c:v>surface_touched</c:v>
                  </c:pt>
                  <c:pt idx="138">
                    <c:v>surface_touched</c:v>
                  </c:pt>
                  <c:pt idx="139">
                    <c:v>surface_touched</c:v>
                  </c:pt>
                  <c:pt idx="140">
                    <c:v>surface_touched</c:v>
                  </c:pt>
                  <c:pt idx="141">
                    <c:v>surface_touched</c:v>
                  </c:pt>
                  <c:pt idx="142">
                    <c:v>surface_touched</c:v>
                  </c:pt>
                  <c:pt idx="143">
                    <c:v>surface_touched</c:v>
                  </c:pt>
                  <c:pt idx="144">
                    <c:v>surface_touched</c:v>
                  </c:pt>
                  <c:pt idx="145">
                    <c:v>surface_touched</c:v>
                  </c:pt>
                  <c:pt idx="146">
                    <c:v>surface_touched</c:v>
                  </c:pt>
                  <c:pt idx="147">
                    <c:v>surface_touched</c:v>
                  </c:pt>
                  <c:pt idx="148">
                    <c:v>surface_touched</c:v>
                  </c:pt>
                  <c:pt idx="151">
                    <c:v>surface_touched</c:v>
                  </c:pt>
                  <c:pt idx="152">
                    <c:v>surface_touched</c:v>
                  </c:pt>
                  <c:pt idx="153">
                    <c:v>surface_touched</c:v>
                  </c:pt>
                  <c:pt idx="154">
                    <c:v>surface_touched</c:v>
                  </c:pt>
                  <c:pt idx="155">
                    <c:v>surface_touched</c:v>
                  </c:pt>
                  <c:pt idx="156">
                    <c:v>surface_touched</c:v>
                  </c:pt>
                  <c:pt idx="157">
                    <c:v>surface_touched</c:v>
                  </c:pt>
                  <c:pt idx="158">
                    <c:v>surface_touched</c:v>
                  </c:pt>
                  <c:pt idx="159">
                    <c:v>surface_touched</c:v>
                  </c:pt>
                  <c:pt idx="160">
                    <c:v>surface_touched</c:v>
                  </c:pt>
                  <c:pt idx="161">
                    <c:v>surface_touched</c:v>
                  </c:pt>
                  <c:pt idx="162">
                    <c:v>surface_touched</c:v>
                  </c:pt>
                  <c:pt idx="163">
                    <c:v>surface_touched</c:v>
                  </c:pt>
                  <c:pt idx="164">
                    <c:v>surface_touched</c:v>
                  </c:pt>
                  <c:pt idx="165">
                    <c:v>surface_touched</c:v>
                  </c:pt>
                  <c:pt idx="166">
                    <c:v>surface_touched</c:v>
                  </c:pt>
                  <c:pt idx="167">
                    <c:v>surface_touched</c:v>
                  </c:pt>
                  <c:pt idx="168">
                    <c:v>surface_touched</c:v>
                  </c:pt>
                  <c:pt idx="169">
                    <c:v>surface_touched</c:v>
                  </c:pt>
                  <c:pt idx="170">
                    <c:v>surface_touched</c:v>
                  </c:pt>
                  <c:pt idx="171">
                    <c:v>surface_touched</c:v>
                  </c:pt>
                  <c:pt idx="172">
                    <c:v>surface_touched</c:v>
                  </c:pt>
                  <c:pt idx="173">
                    <c:v>surface_touched</c:v>
                  </c:pt>
                  <c:pt idx="174">
                    <c:v>surface_touched</c:v>
                  </c:pt>
                  <c:pt idx="175">
                    <c:v>surface_touched</c:v>
                  </c:pt>
                  <c:pt idx="178">
                    <c:v>surface_touched</c:v>
                  </c:pt>
                  <c:pt idx="179">
                    <c:v>surface_touched</c:v>
                  </c:pt>
                  <c:pt idx="180">
                    <c:v>surface_touched</c:v>
                  </c:pt>
                  <c:pt idx="181">
                    <c:v>surface_touched</c:v>
                  </c:pt>
                  <c:pt idx="182">
                    <c:v>surface_touched</c:v>
                  </c:pt>
                  <c:pt idx="183">
                    <c:v>surface_touched</c:v>
                  </c:pt>
                  <c:pt idx="184">
                    <c:v>surface_touched</c:v>
                  </c:pt>
                  <c:pt idx="185">
                    <c:v>surface_touched</c:v>
                  </c:pt>
                  <c:pt idx="186">
                    <c:v>surface_touched</c:v>
                  </c:pt>
                  <c:pt idx="187">
                    <c:v>surface_touched</c:v>
                  </c:pt>
                  <c:pt idx="188">
                    <c:v>surface_touched</c:v>
                  </c:pt>
                  <c:pt idx="189">
                    <c:v>surface_touched</c:v>
                  </c:pt>
                  <c:pt idx="190">
                    <c:v>surface_touched</c:v>
                  </c:pt>
                  <c:pt idx="191">
                    <c:v>surface_touched</c:v>
                  </c:pt>
                  <c:pt idx="192">
                    <c:v>surface_touched</c:v>
                  </c:pt>
                  <c:pt idx="193">
                    <c:v>surface_touched</c:v>
                  </c:pt>
                  <c:pt idx="194">
                    <c:v>surface_touched</c:v>
                  </c:pt>
                  <c:pt idx="195">
                    <c:v>surface_touched</c:v>
                  </c:pt>
                  <c:pt idx="196">
                    <c:v>surface_touched</c:v>
                  </c:pt>
                  <c:pt idx="197">
                    <c:v>surface_touched</c:v>
                  </c:pt>
                  <c:pt idx="198">
                    <c:v>surface_touched</c:v>
                  </c:pt>
                  <c:pt idx="199">
                    <c:v>surface_touched</c:v>
                  </c:pt>
                  <c:pt idx="200">
                    <c:v>surface_touched</c:v>
                  </c:pt>
                  <c:pt idx="201">
                    <c:v>surface_touched</c:v>
                  </c:pt>
                  <c:pt idx="202">
                    <c:v>surface_touched</c:v>
                  </c:pt>
                  <c:pt idx="205">
                    <c:v>surface_touched</c:v>
                  </c:pt>
                  <c:pt idx="206">
                    <c:v>surface_touched</c:v>
                  </c:pt>
                  <c:pt idx="207">
                    <c:v>surface_touched</c:v>
                  </c:pt>
                  <c:pt idx="208">
                    <c:v>surface_touched</c:v>
                  </c:pt>
                  <c:pt idx="209">
                    <c:v>surface_touched</c:v>
                  </c:pt>
                  <c:pt idx="210">
                    <c:v>surface_touched</c:v>
                  </c:pt>
                  <c:pt idx="211">
                    <c:v>surface_touched</c:v>
                  </c:pt>
                  <c:pt idx="212">
                    <c:v>surface_touched</c:v>
                  </c:pt>
                  <c:pt idx="213">
                    <c:v>surface_touched</c:v>
                  </c:pt>
                  <c:pt idx="214">
                    <c:v>surface_touched</c:v>
                  </c:pt>
                  <c:pt idx="215">
                    <c:v>surface_touched</c:v>
                  </c:pt>
                  <c:pt idx="216">
                    <c:v>surface_touched</c:v>
                  </c:pt>
                  <c:pt idx="217">
                    <c:v>surface_touched</c:v>
                  </c:pt>
                  <c:pt idx="218">
                    <c:v>surface_touched</c:v>
                  </c:pt>
                  <c:pt idx="219">
                    <c:v>surface_touched</c:v>
                  </c:pt>
                  <c:pt idx="220">
                    <c:v>surface_touched</c:v>
                  </c:pt>
                  <c:pt idx="221">
                    <c:v>surface_touched</c:v>
                  </c:pt>
                  <c:pt idx="222">
                    <c:v>surface_touched</c:v>
                  </c:pt>
                  <c:pt idx="223">
                    <c:v>surface_touched</c:v>
                  </c:pt>
                  <c:pt idx="224">
                    <c:v>surface_touched</c:v>
                  </c:pt>
                  <c:pt idx="225">
                    <c:v>surface_touched</c:v>
                  </c:pt>
                  <c:pt idx="226">
                    <c:v>surface_touched</c:v>
                  </c:pt>
                  <c:pt idx="227">
                    <c:v>surface_touched</c:v>
                  </c:pt>
                  <c:pt idx="228">
                    <c:v>surface_touched</c:v>
                  </c:pt>
                  <c:pt idx="229">
                    <c:v>surface_touched</c:v>
                  </c:pt>
                  <c:pt idx="232">
                    <c:v>surface_touched</c:v>
                  </c:pt>
                  <c:pt idx="233">
                    <c:v>surface_touched</c:v>
                  </c:pt>
                  <c:pt idx="234">
                    <c:v>surface_touched</c:v>
                  </c:pt>
                  <c:pt idx="235">
                    <c:v>surface_touched</c:v>
                  </c:pt>
                  <c:pt idx="236">
                    <c:v>surface_touched</c:v>
                  </c:pt>
                  <c:pt idx="237">
                    <c:v>surface_touched</c:v>
                  </c:pt>
                  <c:pt idx="238">
                    <c:v>surface_touched</c:v>
                  </c:pt>
                  <c:pt idx="239">
                    <c:v>surface_touched</c:v>
                  </c:pt>
                  <c:pt idx="240">
                    <c:v>surface_touched</c:v>
                  </c:pt>
                  <c:pt idx="241">
                    <c:v>surface_touched</c:v>
                  </c:pt>
                  <c:pt idx="242">
                    <c:v>surface_touched</c:v>
                  </c:pt>
                  <c:pt idx="243">
                    <c:v>surface_touched</c:v>
                  </c:pt>
                  <c:pt idx="244">
                    <c:v>surface_touched</c:v>
                  </c:pt>
                  <c:pt idx="245">
                    <c:v>surface_touched</c:v>
                  </c:pt>
                  <c:pt idx="246">
                    <c:v>surface_touched</c:v>
                  </c:pt>
                  <c:pt idx="247">
                    <c:v>surface_touched</c:v>
                  </c:pt>
                  <c:pt idx="248">
                    <c:v>surface_touched</c:v>
                  </c:pt>
                  <c:pt idx="249">
                    <c:v>surface_touched</c:v>
                  </c:pt>
                  <c:pt idx="250">
                    <c:v>surface_touched</c:v>
                  </c:pt>
                  <c:pt idx="251">
                    <c:v>surface_touched</c:v>
                  </c:pt>
                  <c:pt idx="252">
                    <c:v>surface_touched</c:v>
                  </c:pt>
                  <c:pt idx="253">
                    <c:v>surface_touched</c:v>
                  </c:pt>
                  <c:pt idx="254">
                    <c:v>surface_touched</c:v>
                  </c:pt>
                  <c:pt idx="255">
                    <c:v>surface_touched</c:v>
                  </c:pt>
                  <c:pt idx="256">
                    <c:v>surface_touched</c:v>
                  </c:pt>
                </c:lvl>
                <c:lvl>
                  <c:pt idx="0">
                    <c:v>10391.BLANK3.12E</c:v>
                  </c:pt>
                  <c:pt idx="1">
                    <c:v>10391.BLANK2.2H</c:v>
                  </c:pt>
                  <c:pt idx="2">
                    <c:v>10391.BLANK1.1A</c:v>
                  </c:pt>
                  <c:pt idx="3">
                    <c:v>10391.BLANK1.1D</c:v>
                  </c:pt>
                  <c:pt idx="4">
                    <c:v>10391.BLANK1.1C</c:v>
                  </c:pt>
                  <c:pt idx="5">
                    <c:v>10391.BLANK3.11G</c:v>
                  </c:pt>
                  <c:pt idx="6">
                    <c:v>10391.BLANK1.1E</c:v>
                  </c:pt>
                  <c:pt idx="7">
                    <c:v>10391.BLANK1.1H</c:v>
                  </c:pt>
                  <c:pt idx="8">
                    <c:v>10391.BLANK3.6E</c:v>
                  </c:pt>
                  <c:pt idx="9">
                    <c:v>10391.BLANK1.1G</c:v>
                  </c:pt>
                  <c:pt idx="10">
                    <c:v>10391.BLANK1.1F</c:v>
                  </c:pt>
                  <c:pt idx="11">
                    <c:v>10391.BLANK2.2C</c:v>
                  </c:pt>
                  <c:pt idx="12">
                    <c:v>10391.BLANK3.6B</c:v>
                  </c:pt>
                  <c:pt idx="13">
                    <c:v>10391.BLANK2.2D</c:v>
                  </c:pt>
                  <c:pt idx="14">
                    <c:v>10391.BLANK3.5E</c:v>
                  </c:pt>
                  <c:pt idx="15">
                    <c:v>10391.BLANK3.6C</c:v>
                  </c:pt>
                  <c:pt idx="16">
                    <c:v>10391.BLANK3.12B</c:v>
                  </c:pt>
                  <c:pt idx="17">
                    <c:v>10391.BLANK3.6G</c:v>
                  </c:pt>
                  <c:pt idx="18">
                    <c:v>10391.BLANK3.5C</c:v>
                  </c:pt>
                  <c:pt idx="19">
                    <c:v>10391.BLANK2.2G</c:v>
                  </c:pt>
                  <c:pt idx="20">
                    <c:v>10391.BLANK2.2A</c:v>
                  </c:pt>
                  <c:pt idx="21">
                    <c:v>10391.BLANK3.5G</c:v>
                  </c:pt>
                  <c:pt idx="22">
                    <c:v>10391.BLANK3.5H</c:v>
                  </c:pt>
                  <c:pt idx="23">
                    <c:v>10391.BLANK3.12G</c:v>
                  </c:pt>
                  <c:pt idx="24">
                    <c:v>10391.BLANK3.6F</c:v>
                  </c:pt>
                  <c:pt idx="25">
                    <c:v>10391.BLANK3.11H</c:v>
                  </c:pt>
                  <c:pt idx="26">
                    <c:v>10391.BLANK3.12C</c:v>
                  </c:pt>
                  <c:pt idx="27">
                    <c:v>10391.BLANK3.12D</c:v>
                  </c:pt>
                  <c:pt idx="28">
                    <c:v>10391.BLANK3.5D</c:v>
                  </c:pt>
                  <c:pt idx="29">
                    <c:v>10391.BLANK3.6D</c:v>
                  </c:pt>
                  <c:pt idx="30">
                    <c:v>10391.BLANK2.2E</c:v>
                  </c:pt>
                  <c:pt idx="31">
                    <c:v>10391.BLANK2.2F</c:v>
                  </c:pt>
                  <c:pt idx="32">
                    <c:v>10391.BLANK2.2B</c:v>
                  </c:pt>
                  <c:pt idx="33">
                    <c:v>10391.BLANK3.5F</c:v>
                  </c:pt>
                  <c:pt idx="34">
                    <c:v>10391.BLANK3.12F</c:v>
                  </c:pt>
                  <c:pt idx="35">
                    <c:v>10391.BLANK1.1B</c:v>
                  </c:pt>
                  <c:pt idx="36">
                    <c:v>10391.BLANK3.6A</c:v>
                  </c:pt>
                  <c:pt idx="37">
                    <c:v>10391.BLANK3.12H</c:v>
                  </c:pt>
                  <c:pt idx="38">
                    <c:v>10391.BLANK3.6H</c:v>
                  </c:pt>
                  <c:pt idx="39">
                    <c:v>10391.BLANK3.12A</c:v>
                  </c:pt>
                  <c:pt idx="42">
                    <c:v>10391.surface.ctrl.TE.012.14.15.wood.2</c:v>
                  </c:pt>
                  <c:pt idx="43">
                    <c:v>10391.surface.20x.ctrl.TE.12.17.15.metal.2</c:v>
                  </c:pt>
                  <c:pt idx="44">
                    <c:v>10391.surface.ctrl.TE.12.17.15.glass.3</c:v>
                  </c:pt>
                  <c:pt idx="45">
                    <c:v>10391.surface.ctrl.TE.12.18.15.ceramic.1</c:v>
                  </c:pt>
                  <c:pt idx="46">
                    <c:v>10391.surface.20x.ctrl.TE.12.17.15.glass.1</c:v>
                  </c:pt>
                  <c:pt idx="47">
                    <c:v>10391.surface.ctrl.TE.12.16.15.metal.4</c:v>
                  </c:pt>
                  <c:pt idx="48">
                    <c:v>10391.surface.20x.ctrl.TE.12.17.15.metal.4</c:v>
                  </c:pt>
                  <c:pt idx="49">
                    <c:v>10391.surface.20x.ctrl.TE.12.17.15.plastic.4</c:v>
                  </c:pt>
                  <c:pt idx="50">
                    <c:v>10391.surface.ctrl.TE.12.15.15.plastic.5</c:v>
                  </c:pt>
                  <c:pt idx="51">
                    <c:v>10391.surface.ctrl.TE.12.15.15.plastic.3</c:v>
                  </c:pt>
                  <c:pt idx="52">
                    <c:v>10391.surface.ctrl.TE.012.14.15.wood.3</c:v>
                  </c:pt>
                  <c:pt idx="53">
                    <c:v>10391.surface.ctrl.TE.012.14.15.wood.4</c:v>
                  </c:pt>
                  <c:pt idx="54">
                    <c:v>10391.surface.ctrl.TE.12.17.15.glass.5</c:v>
                  </c:pt>
                  <c:pt idx="55">
                    <c:v>10391.surface.ctrl.TE.12.16.15.metal.2</c:v>
                  </c:pt>
                  <c:pt idx="56">
                    <c:v>10391.surface.ctrl.TE.12.16.15.metal.1</c:v>
                  </c:pt>
                  <c:pt idx="57">
                    <c:v>10391.surface.ctrl.TE.12.17.15.glass.1</c:v>
                  </c:pt>
                  <c:pt idx="58">
                    <c:v>10391.surface.ctrl.TE.012.14.15.wood.5</c:v>
                  </c:pt>
                  <c:pt idx="59">
                    <c:v>10391.surface.ctrl.TE.12.18.15.ceramic.3</c:v>
                  </c:pt>
                  <c:pt idx="60">
                    <c:v>10391.surface.ctrl.TE.12.18.15.ceramic.4</c:v>
                  </c:pt>
                  <c:pt idx="61">
                    <c:v>10391.surface.20x.ctrl.TE.12.17.15.glass.5</c:v>
                  </c:pt>
                  <c:pt idx="62">
                    <c:v>10391.surface.ctrl.TE.12.16.15.metal.5</c:v>
                  </c:pt>
                  <c:pt idx="63">
                    <c:v>10391.surface.20x.ctrl.TE.12.17.15.metal.1</c:v>
                  </c:pt>
                  <c:pt idx="64">
                    <c:v>10391.surface.ctrl.TE.12.16.15.metal.3</c:v>
                  </c:pt>
                  <c:pt idx="65">
                    <c:v>10391.surface.ctrl.TE.12.15.15.plastic.4</c:v>
                  </c:pt>
                  <c:pt idx="66">
                    <c:v>10391.surface.ctrl.TE.12.17.15.glass.4</c:v>
                  </c:pt>
                  <c:pt idx="67">
                    <c:v>10391.surface.ctrl.TE.12.17.15.glass.2</c:v>
                  </c:pt>
                  <c:pt idx="68">
                    <c:v>10391.surface.ctrl.TE.12.15.15.plastic.1</c:v>
                  </c:pt>
                  <c:pt idx="69">
                    <c:v>10391.surface.20x.ctrl.TE.12.17.15.glass.2</c:v>
                  </c:pt>
                  <c:pt idx="70">
                    <c:v>10391.surface.20x.ctrl.TE.12.17.15.metal.5</c:v>
                  </c:pt>
                  <c:pt idx="71">
                    <c:v>10391.surface.ctrl.TE.12.18.15.ceramic.5</c:v>
                  </c:pt>
                  <c:pt idx="72">
                    <c:v>10391.surface.20x.ctrl.TE.12.17.15.glass.4</c:v>
                  </c:pt>
                  <c:pt idx="73">
                    <c:v>10391.surface.20x.ctrl.TE.12.17.15.glass.3</c:v>
                  </c:pt>
                  <c:pt idx="74">
                    <c:v>10391.surface.20x.ctrl.TE.12.17.15.plastic.3</c:v>
                  </c:pt>
                  <c:pt idx="75">
                    <c:v>10391.surface.ctrl.TE.12.18.15.ceramic.2</c:v>
                  </c:pt>
                  <c:pt idx="76">
                    <c:v>10391.surface.ctrl.TE.012.14.15.wood.1</c:v>
                  </c:pt>
                  <c:pt idx="77">
                    <c:v>10391.surface.20x.ctrl.TE.12.17.15.metal.3</c:v>
                  </c:pt>
                  <c:pt idx="78">
                    <c:v>10391.surface.ctrl.TE.12.15.15.plastic.2</c:v>
                  </c:pt>
                  <c:pt idx="79">
                    <c:v>10391.surface.20x.ctrl.TE.12.17.15.plastic.1</c:v>
                  </c:pt>
                  <c:pt idx="80">
                    <c:v>10391.surface.20x.ctrl.TE.12.17.15.plastic.2</c:v>
                  </c:pt>
                  <c:pt idx="81">
                    <c:v>10391.surface.20x.ctrl.TE.12.17.15.plastic.5</c:v>
                  </c:pt>
                  <c:pt idx="84">
                    <c:v>10391.timer.skin.12.16.15.Rpalm</c:v>
                  </c:pt>
                  <c:pt idx="85">
                    <c:v>10391.H2.skin.TE.12.15.15.Rpalm</c:v>
                  </c:pt>
                  <c:pt idx="86">
                    <c:v>10391.recorder.skin.12.14.15.Rpalm</c:v>
                  </c:pt>
                  <c:pt idx="87">
                    <c:v>10391.recorder.skin.12.15.15.Rpalm</c:v>
                  </c:pt>
                  <c:pt idx="88">
                    <c:v>10391.H1.skin.TE.12.14.15.Rpalm</c:v>
                  </c:pt>
                  <c:pt idx="89">
                    <c:v>10391.H3.skin.TE.12.16.15.Rpalm</c:v>
                  </c:pt>
                  <c:pt idx="90">
                    <c:v>10391.PM.skin.12.18.15.Rpalm</c:v>
                  </c:pt>
                  <c:pt idx="91">
                    <c:v>10391.H1.skin.TE.12.15.15.Rpalm</c:v>
                  </c:pt>
                  <c:pt idx="92">
                    <c:v>10391.H3.skin.TE.12.18.15.Rpalm</c:v>
                  </c:pt>
                  <c:pt idx="93">
                    <c:v>10391.PM.skin.12.17.15.Rpalm</c:v>
                  </c:pt>
                  <c:pt idx="94">
                    <c:v>10391.H2.skin.TE.12.16.15.Rpalm</c:v>
                  </c:pt>
                  <c:pt idx="95">
                    <c:v>10391.timer.skin.12.15.15.Rpalm</c:v>
                  </c:pt>
                  <c:pt idx="96">
                    <c:v>10391.H2.skin.TE.12.17.15.Rpalm</c:v>
                  </c:pt>
                  <c:pt idx="97">
                    <c:v>10391.H5.skin.TE.12.18.15.Rpalm</c:v>
                  </c:pt>
                  <c:pt idx="98">
                    <c:v>10391.H3.skin.TE.12.15.15.Rpalm</c:v>
                  </c:pt>
                  <c:pt idx="99">
                    <c:v>10391.H1.skin.TE.12.17.15.Rpalm</c:v>
                  </c:pt>
                  <c:pt idx="100">
                    <c:v>10391.H1.skin.TE.12.16.15.Rpalm</c:v>
                  </c:pt>
                  <c:pt idx="101">
                    <c:v>10391.H5.skin.TE.12.16.15.Rpalm</c:v>
                  </c:pt>
                  <c:pt idx="102">
                    <c:v>10391.timer.skin.12.14.15.Rpalm</c:v>
                  </c:pt>
                  <c:pt idx="103">
                    <c:v>10391.H1.skin.TE.12.18.15.Rpalm</c:v>
                  </c:pt>
                  <c:pt idx="104">
                    <c:v>10391.PM.skin.12.15.15.Rpalm</c:v>
                  </c:pt>
                  <c:pt idx="105">
                    <c:v>10391.H5.skin.TE.12.14.15.Rpalm</c:v>
                  </c:pt>
                  <c:pt idx="106">
                    <c:v>10391.recorder.skin.12.16.15.Rpalm</c:v>
                  </c:pt>
                  <c:pt idx="107">
                    <c:v>10391.H2.skin.TE.12.14.15.Rpalm</c:v>
                  </c:pt>
                  <c:pt idx="108">
                    <c:v>10391.H3.skin.TE.12.17.15.Rpalm</c:v>
                  </c:pt>
                  <c:pt idx="109">
                    <c:v>10391.H4.skin.TE.12.18.15.Rpalm</c:v>
                  </c:pt>
                  <c:pt idx="110">
                    <c:v>10391.H3.skin.TE.12.14.15.Rpalm</c:v>
                  </c:pt>
                  <c:pt idx="111">
                    <c:v>10391.timer.skin.12.18.15.Rpalm</c:v>
                  </c:pt>
                  <c:pt idx="112">
                    <c:v>10391.PM.skin.12.16.15.Rpalm</c:v>
                  </c:pt>
                  <c:pt idx="113">
                    <c:v>10391.H4.skin.TE.12.14.15.Rpalm</c:v>
                  </c:pt>
                  <c:pt idx="114">
                    <c:v>10391.PM.skin.12.14.15.Rpalm</c:v>
                  </c:pt>
                  <c:pt idx="115">
                    <c:v>10391.H5.skin.TE.12.15.15.Rpalm</c:v>
                  </c:pt>
                  <c:pt idx="116">
                    <c:v>10391.H2.skin.TE.12.18.15.Rpalm</c:v>
                  </c:pt>
                  <c:pt idx="117">
                    <c:v>10391.H5.skin.TE.12.17.15.Rpalm</c:v>
                  </c:pt>
                  <c:pt idx="118">
                    <c:v>10391.timer.skin.12.17.15.Rpalm</c:v>
                  </c:pt>
                  <c:pt idx="119">
                    <c:v>10391.H4.skin.TE.12.16.15.Rpalm</c:v>
                  </c:pt>
                  <c:pt idx="120">
                    <c:v>10391.H4.skin.TE.12.15.15.Rpalm</c:v>
                  </c:pt>
                  <c:pt idx="121">
                    <c:v>10391.H4.skin.TE.12.17.15.Rpalm</c:v>
                  </c:pt>
                  <c:pt idx="124">
                    <c:v>10391.H5.surface.10x.TE.12.18.15.ceramic.4</c:v>
                  </c:pt>
                  <c:pt idx="125">
                    <c:v>10391.H2.surface.10x.TE.12.18.15.ceramic.3</c:v>
                  </c:pt>
                  <c:pt idx="126">
                    <c:v>10391.H3.surface.10x.TE.12.18.15.ceramic.5</c:v>
                  </c:pt>
                  <c:pt idx="127">
                    <c:v>10391.H3.surface.10x.TE.12.18.15.ceramic.2</c:v>
                  </c:pt>
                  <c:pt idx="128">
                    <c:v>10391.H2.surface.10x.TE.12.18.15.ceramic.4</c:v>
                  </c:pt>
                  <c:pt idx="129">
                    <c:v>10391.H2.surface.10x.TE.12.18.15.ceramic.1</c:v>
                  </c:pt>
                  <c:pt idx="130">
                    <c:v>10391.H3.surface.10x.TE.12.18.15.ceramic.3</c:v>
                  </c:pt>
                  <c:pt idx="131">
                    <c:v>10391.H3.surface.10x.TE.12.18.15.ceramic.1</c:v>
                  </c:pt>
                  <c:pt idx="132">
                    <c:v>10391.H1.surface.10x.TE.12.18.15.ceramic.3</c:v>
                  </c:pt>
                  <c:pt idx="133">
                    <c:v>10391.H1.surface.10x.TE.12.18.15.ceramic.5</c:v>
                  </c:pt>
                  <c:pt idx="134">
                    <c:v>10391.H5.surface.10x.TE.12.18.15.ceramic.1</c:v>
                  </c:pt>
                  <c:pt idx="135">
                    <c:v>10391.H5.surface.10x.TE.12.18.15.ceramic.2</c:v>
                  </c:pt>
                  <c:pt idx="136">
                    <c:v>10391.H1.surface.10x.TE.12.18.15.ceramic.1</c:v>
                  </c:pt>
                  <c:pt idx="137">
                    <c:v>10391.H1.surface.10x.TE.12.18.15.ceramic.2</c:v>
                  </c:pt>
                  <c:pt idx="138">
                    <c:v>10391.H1.surface.10x.TE.12.18.15.ceramic.4</c:v>
                  </c:pt>
                  <c:pt idx="139">
                    <c:v>10391.H2.surface.10x.TE.12.18.15.ceramic.5</c:v>
                  </c:pt>
                  <c:pt idx="140">
                    <c:v>10391.H4.surface.10x.TE.12.18.15.ceramic.5</c:v>
                  </c:pt>
                  <c:pt idx="141">
                    <c:v>10391.H5.surface.10x.TE.12.18.15.ceramic.5</c:v>
                  </c:pt>
                  <c:pt idx="142">
                    <c:v>10391.H4.surface.10x.TE.12.18.15.ceramic.2</c:v>
                  </c:pt>
                  <c:pt idx="143">
                    <c:v>10391.H2.surface.10x.TE.12.18.15.ceramic.2</c:v>
                  </c:pt>
                  <c:pt idx="144">
                    <c:v>10391.H4.surface.10x.TE.12.18.15.ceramic.1</c:v>
                  </c:pt>
                  <c:pt idx="145">
                    <c:v>10391.H4.surface.10x.TE.12.18.15.ceramic.4</c:v>
                  </c:pt>
                  <c:pt idx="146">
                    <c:v>10391.H5.surface.10x.TE.12.18.15.ceramic.3</c:v>
                  </c:pt>
                  <c:pt idx="147">
                    <c:v>10391.H4.surface.10x.TE.12.18.15.ceramic.3</c:v>
                  </c:pt>
                  <c:pt idx="148">
                    <c:v>10391.H3.surface.10x.TE.12.18.15.ceramic.4</c:v>
                  </c:pt>
                  <c:pt idx="151">
                    <c:v>10391.H2.surface.10x.TE.12.17.15.glass.2</c:v>
                  </c:pt>
                  <c:pt idx="152">
                    <c:v>10391.H1.surface.10x.TE.12.17.15.glass.2</c:v>
                  </c:pt>
                  <c:pt idx="153">
                    <c:v>10391.H1.surface.10x.TE.12.17.15.glass.1</c:v>
                  </c:pt>
                  <c:pt idx="154">
                    <c:v>10391.H5.surface.10x.TE.12.17.15.glass.3</c:v>
                  </c:pt>
                  <c:pt idx="155">
                    <c:v>10391.H3.surface.10x.TE.12.17.15.glass.3</c:v>
                  </c:pt>
                  <c:pt idx="156">
                    <c:v>10391.H2.surface.10x.TE.12.17.15.glass.5</c:v>
                  </c:pt>
                  <c:pt idx="157">
                    <c:v>10391.H1.surface.10x.TE.12.17.15.glass.3</c:v>
                  </c:pt>
                  <c:pt idx="158">
                    <c:v>10391.H3.surface.10x.TE.12.17.15.glass.1</c:v>
                  </c:pt>
                  <c:pt idx="159">
                    <c:v>10391.H2.surface.10x.TE.12.17.15.glass.3</c:v>
                  </c:pt>
                  <c:pt idx="160">
                    <c:v>10391.H5.surface.10x.TE.12.17.15.glass.5</c:v>
                  </c:pt>
                  <c:pt idx="161">
                    <c:v>10391.H2.surface.10x.TE.12.17.15.glass.4</c:v>
                  </c:pt>
                  <c:pt idx="162">
                    <c:v>10391.H4.surface.10x.TE.12.17.15.glass.4</c:v>
                  </c:pt>
                  <c:pt idx="163">
                    <c:v>10391.H4.surface.10x.TE.12.17.15.glass.2</c:v>
                  </c:pt>
                  <c:pt idx="164">
                    <c:v>10391.H3.surface.10x.TE.12.17.15.glass.4</c:v>
                  </c:pt>
                  <c:pt idx="165">
                    <c:v>10391.H5.surface.10x.TE.12.17.15.glass.1</c:v>
                  </c:pt>
                  <c:pt idx="166">
                    <c:v>10391.H1.surface.10x.TE.12.17.15.glass.5</c:v>
                  </c:pt>
                  <c:pt idx="167">
                    <c:v>10391.H5.surface.10x.TE.12.17.15.glass.4</c:v>
                  </c:pt>
                  <c:pt idx="168">
                    <c:v>10391.H4.surface.10x.TE.12.17.15.glass.5</c:v>
                  </c:pt>
                  <c:pt idx="169">
                    <c:v>10391.H5.surface.10x.TE.12.17.15.glass.2</c:v>
                  </c:pt>
                  <c:pt idx="170">
                    <c:v>10391.H3.surface.10x.TE.12.17.15.glass.5</c:v>
                  </c:pt>
                  <c:pt idx="171">
                    <c:v>10391.H1.surface.10x.TE.12.17.15.glass.4</c:v>
                  </c:pt>
                  <c:pt idx="172">
                    <c:v>10391.H2.surface.10x.TE.12.17.15.glass.1</c:v>
                  </c:pt>
                  <c:pt idx="173">
                    <c:v>10391.H4.surface.10x.TE.12.17.15.glass.3</c:v>
                  </c:pt>
                  <c:pt idx="174">
                    <c:v>10391.H4.surface.10x.TE.12.17.15.glass.1</c:v>
                  </c:pt>
                  <c:pt idx="175">
                    <c:v>10391.H3.surface.10x.TE.12.17.15.glass.2</c:v>
                  </c:pt>
                  <c:pt idx="178">
                    <c:v>10391.H4.surface.10x.TE.12.15.15.plastic.5</c:v>
                  </c:pt>
                  <c:pt idx="179">
                    <c:v>10391.H1.surface.10x.TE.12.15.15.plastic.5</c:v>
                  </c:pt>
                  <c:pt idx="180">
                    <c:v>10391.H4.surface.10x.TE.12.15.15.plastic.2</c:v>
                  </c:pt>
                  <c:pt idx="181">
                    <c:v>10391.H5.surface.10x.TE.12.15.15.plastic.4</c:v>
                  </c:pt>
                  <c:pt idx="182">
                    <c:v>10391.H2.surface.10x.TE.12.15.15.plastic.1</c:v>
                  </c:pt>
                  <c:pt idx="183">
                    <c:v>10391.H1.surface.10x.TE.12.15.15.plastic.4</c:v>
                  </c:pt>
                  <c:pt idx="184">
                    <c:v>10391.H2.surface.10x.TE.12.15.15.plastic.2</c:v>
                  </c:pt>
                  <c:pt idx="185">
                    <c:v>10391.H5.surface.10x.TE.12.15.15.plastic.3</c:v>
                  </c:pt>
                  <c:pt idx="186">
                    <c:v>10391.H2.surface.10x.TE.12.15.15.plastic.5</c:v>
                  </c:pt>
                  <c:pt idx="187">
                    <c:v>10391.H4.surface.10x.TE.12.15.15.plastic.3</c:v>
                  </c:pt>
                  <c:pt idx="188">
                    <c:v>10391.H3.surface.10x.TE.12.15.15.plastic.4</c:v>
                  </c:pt>
                  <c:pt idx="189">
                    <c:v>10391.H2.surface.10x.TE.12.15.15.plastic.4</c:v>
                  </c:pt>
                  <c:pt idx="190">
                    <c:v>10391.H1.surface.10x.TE.12.15.15.plastic.3</c:v>
                  </c:pt>
                  <c:pt idx="191">
                    <c:v>10391.H2.surface.10x.TE.12.15.15.plastic.3</c:v>
                  </c:pt>
                  <c:pt idx="192">
                    <c:v>10391.H5.surface.10x.TE.12.15.15.plastic.5</c:v>
                  </c:pt>
                  <c:pt idx="193">
                    <c:v>10391.H5.surface.10x.TE.12.15.15.plastic.2</c:v>
                  </c:pt>
                  <c:pt idx="194">
                    <c:v>10391.H3.surface.10x.TE.12.15.15.plastic.5</c:v>
                  </c:pt>
                  <c:pt idx="195">
                    <c:v>10391.H1.surface.10x.TE.12.15.15.plastic.2</c:v>
                  </c:pt>
                  <c:pt idx="196">
                    <c:v>10391.H5.surface.10x.TE.12.15.15.plastic.1</c:v>
                  </c:pt>
                  <c:pt idx="197">
                    <c:v>10391.H3.surface.10x.TE.12.15.15.plastic.2</c:v>
                  </c:pt>
                  <c:pt idx="198">
                    <c:v>10391.H4.surface.10x.TE.12.15.15.plastic.4</c:v>
                  </c:pt>
                  <c:pt idx="199">
                    <c:v>10391.H4.surface.10x.TE.12.15.15.plastic.1</c:v>
                  </c:pt>
                  <c:pt idx="200">
                    <c:v>10391.H1.surface.10x.TE.12.15.15.plastic.1</c:v>
                  </c:pt>
                  <c:pt idx="201">
                    <c:v>10391.H3.surface.10x.TE.12.15.15.plastic.1</c:v>
                  </c:pt>
                  <c:pt idx="202">
                    <c:v>10391.H3.surface.10x.TE.12.15.15.plastic.3</c:v>
                  </c:pt>
                  <c:pt idx="205">
                    <c:v>10391.H2.surface.10x.TE.012.14.15.wood.1</c:v>
                  </c:pt>
                  <c:pt idx="206">
                    <c:v>10391.H3.surface.10x.TE.012.14.15.wood.1</c:v>
                  </c:pt>
                  <c:pt idx="207">
                    <c:v>10391.H1.surface.10x.TE.012.14.15.wood.4</c:v>
                  </c:pt>
                  <c:pt idx="208">
                    <c:v>10391.H5.surface.10x.TE.012.14.15.wood.2</c:v>
                  </c:pt>
                  <c:pt idx="209">
                    <c:v>10391.H1.surface.10x.TE.012.14.15.wood.3</c:v>
                  </c:pt>
                  <c:pt idx="210">
                    <c:v>10391.H3.surface.10x.TE.012.14.15.wood.4</c:v>
                  </c:pt>
                  <c:pt idx="211">
                    <c:v>10391.H5.surface.10x.TE.012.14.15.wood.5</c:v>
                  </c:pt>
                  <c:pt idx="212">
                    <c:v>10391.H2.surface.10x.TE.012.14.15.wood.3</c:v>
                  </c:pt>
                  <c:pt idx="213">
                    <c:v>10391.H2.surface.10x.TE.012.14.15.wood.4</c:v>
                  </c:pt>
                  <c:pt idx="214">
                    <c:v>10391.H4.surface.10x.TE.012.14.15.wood.1</c:v>
                  </c:pt>
                  <c:pt idx="215">
                    <c:v>10391.H4.surface.10x.TE.012.14.15.wood.2</c:v>
                  </c:pt>
                  <c:pt idx="216">
                    <c:v>10391.H3.surface.10x.TE.012.14.15.wood.3</c:v>
                  </c:pt>
                  <c:pt idx="217">
                    <c:v>10391.H5.surface.10x.TE.012.14.15.wood.3</c:v>
                  </c:pt>
                  <c:pt idx="218">
                    <c:v>10391.H5.surface.10x.TE.012.14.15.wood.4</c:v>
                  </c:pt>
                  <c:pt idx="219">
                    <c:v>10391.H1.surface.10x.TE.012.14.15.wood.5</c:v>
                  </c:pt>
                  <c:pt idx="220">
                    <c:v>10391.H5.surface.10x.TE.012.14.15.wood.1</c:v>
                  </c:pt>
                  <c:pt idx="221">
                    <c:v>10391.H3.surface.10x.TE.012.14.15.wood.2</c:v>
                  </c:pt>
                  <c:pt idx="222">
                    <c:v>10391.H3.surface.10x.TE.012.14.15.wood.5</c:v>
                  </c:pt>
                  <c:pt idx="223">
                    <c:v>10391.H2.surface.10x.TE.012.14.15.wood.2</c:v>
                  </c:pt>
                  <c:pt idx="224">
                    <c:v>10391.H4.surface.10x.TE.012.14.15.wood.5</c:v>
                  </c:pt>
                  <c:pt idx="225">
                    <c:v>10391.H4.surface.10x.TE.012.14.15.wood.3</c:v>
                  </c:pt>
                  <c:pt idx="226">
                    <c:v>10391.H2.surface.10x.TE.012.14.15.wood.5</c:v>
                  </c:pt>
                  <c:pt idx="227">
                    <c:v>10391.H1.surface.10x.TE.012.14.15.wood.1</c:v>
                  </c:pt>
                  <c:pt idx="228">
                    <c:v>10391.H1.surface.10x.TE.012.14.15.wood.2</c:v>
                  </c:pt>
                  <c:pt idx="229">
                    <c:v>10391.H4.surface.10x.TE.012.14.15.wood.4</c:v>
                  </c:pt>
                  <c:pt idx="232">
                    <c:v>10391.H2.surface.10x.TE.12.16.15.metal.5</c:v>
                  </c:pt>
                  <c:pt idx="233">
                    <c:v>10391.H4.surface.10x.TE.12.16.15.metal.5</c:v>
                  </c:pt>
                  <c:pt idx="234">
                    <c:v>10391.H5.surface.10x.TE.12.16.15.metal.5</c:v>
                  </c:pt>
                  <c:pt idx="235">
                    <c:v>10391.H1.surface.10x.TE.12.16.15.metal.3</c:v>
                  </c:pt>
                  <c:pt idx="236">
                    <c:v>10391.H5.surface.10x.TE.12.16.15.metal.3</c:v>
                  </c:pt>
                  <c:pt idx="237">
                    <c:v>10391.H2.surface.10x.TE.12.16.15.metal.4</c:v>
                  </c:pt>
                  <c:pt idx="238">
                    <c:v>10391.H2.surface.10x.TE.12.16.15.metal.2</c:v>
                  </c:pt>
                  <c:pt idx="239">
                    <c:v>10391.H5.surface.10x.TE.12.16.15.metal.2</c:v>
                  </c:pt>
                  <c:pt idx="240">
                    <c:v>10391.H3.surface.10x.TE.12.16.15.metal.5</c:v>
                  </c:pt>
                  <c:pt idx="241">
                    <c:v>10391.H5.surface.10x.TE.12.16.15.metal.4</c:v>
                  </c:pt>
                  <c:pt idx="242">
                    <c:v>10391.H2.surface.10x.TE.12.16.15.metal.3</c:v>
                  </c:pt>
                  <c:pt idx="243">
                    <c:v>10391.H1.surface.10x.TE.12.16.15.metal.1</c:v>
                  </c:pt>
                  <c:pt idx="244">
                    <c:v>10391.H3.surface.10x.TE.12.16.15.metal.2</c:v>
                  </c:pt>
                  <c:pt idx="245">
                    <c:v>10391.H2.surface.10x.TE.12.16.15.metal.1</c:v>
                  </c:pt>
                  <c:pt idx="246">
                    <c:v>10391.H1.surface.10x.TE.12.16.15.metal.4</c:v>
                  </c:pt>
                  <c:pt idx="247">
                    <c:v>10391.H1.surface.10x.TE.12.16.15.metal.2</c:v>
                  </c:pt>
                  <c:pt idx="248">
                    <c:v>10391.H5.surface.10x.TE.12.16.15.metal.1</c:v>
                  </c:pt>
                  <c:pt idx="249">
                    <c:v>10391.H1.surface.10x.TE.12.16.15.metal.5</c:v>
                  </c:pt>
                  <c:pt idx="250">
                    <c:v>10391.H3.surface.10x.TE.12.16.15.metal.1</c:v>
                  </c:pt>
                  <c:pt idx="251">
                    <c:v>10391.H4.surface.10x.TE.12.16.15.metal.4</c:v>
                  </c:pt>
                  <c:pt idx="252">
                    <c:v>10391.H3.surface.10x.TE.12.16.15.metal.3</c:v>
                  </c:pt>
                  <c:pt idx="253">
                    <c:v>10391.H4.surface.10x.TE.12.16.15.metal.2</c:v>
                  </c:pt>
                  <c:pt idx="254">
                    <c:v>10391.H3.surface.10x.TE.12.16.15.metal.4</c:v>
                  </c:pt>
                  <c:pt idx="255">
                    <c:v>10391.H4.surface.10x.TE.12.16.15.metal.3</c:v>
                  </c:pt>
                  <c:pt idx="256">
                    <c:v>10391.H4.surface.10x.TE.12.16.15.metal.1</c:v>
                  </c:pt>
                </c:lvl>
              </c:multiLvlStrCache>
            </c:multiLvlStrRef>
          </c:cat>
          <c:val>
            <c:numRef>
              <c:f>Sheet1!$C$2:$C$258</c:f>
              <c:numCache>
                <c:formatCode>General</c:formatCode>
                <c:ptCount val="257"/>
                <c:pt idx="0">
                  <c:v>0.0</c:v>
                </c:pt>
                <c:pt idx="1">
                  <c:v>9.0</c:v>
                </c:pt>
                <c:pt idx="2">
                  <c:v>16.0</c:v>
                </c:pt>
                <c:pt idx="3">
                  <c:v>19.0</c:v>
                </c:pt>
                <c:pt idx="4">
                  <c:v>20.0</c:v>
                </c:pt>
                <c:pt idx="5">
                  <c:v>21.0</c:v>
                </c:pt>
                <c:pt idx="6">
                  <c:v>23.0</c:v>
                </c:pt>
                <c:pt idx="7">
                  <c:v>23.0</c:v>
                </c:pt>
                <c:pt idx="8">
                  <c:v>23.0</c:v>
                </c:pt>
                <c:pt idx="9">
                  <c:v>26.0</c:v>
                </c:pt>
                <c:pt idx="10">
                  <c:v>33.0</c:v>
                </c:pt>
                <c:pt idx="11">
                  <c:v>39.0</c:v>
                </c:pt>
                <c:pt idx="12">
                  <c:v>43.0</c:v>
                </c:pt>
                <c:pt idx="13">
                  <c:v>44.0</c:v>
                </c:pt>
                <c:pt idx="14">
                  <c:v>49.0</c:v>
                </c:pt>
                <c:pt idx="15">
                  <c:v>50.0</c:v>
                </c:pt>
                <c:pt idx="16">
                  <c:v>51.0</c:v>
                </c:pt>
                <c:pt idx="17">
                  <c:v>51.0</c:v>
                </c:pt>
                <c:pt idx="18">
                  <c:v>53.0</c:v>
                </c:pt>
                <c:pt idx="19">
                  <c:v>54.0</c:v>
                </c:pt>
                <c:pt idx="20">
                  <c:v>57.0</c:v>
                </c:pt>
                <c:pt idx="21">
                  <c:v>57.0</c:v>
                </c:pt>
                <c:pt idx="22">
                  <c:v>58.0</c:v>
                </c:pt>
                <c:pt idx="23">
                  <c:v>66.0</c:v>
                </c:pt>
                <c:pt idx="24">
                  <c:v>68.0</c:v>
                </c:pt>
                <c:pt idx="25">
                  <c:v>71.0</c:v>
                </c:pt>
                <c:pt idx="26">
                  <c:v>73.0</c:v>
                </c:pt>
                <c:pt idx="27">
                  <c:v>79.0</c:v>
                </c:pt>
                <c:pt idx="28">
                  <c:v>82.0</c:v>
                </c:pt>
                <c:pt idx="29">
                  <c:v>100.0</c:v>
                </c:pt>
                <c:pt idx="30">
                  <c:v>215.0</c:v>
                </c:pt>
                <c:pt idx="31">
                  <c:v>394.0</c:v>
                </c:pt>
                <c:pt idx="32">
                  <c:v>1427.0</c:v>
                </c:pt>
                <c:pt idx="33">
                  <c:v>4843.0</c:v>
                </c:pt>
                <c:pt idx="34">
                  <c:v>9049.0</c:v>
                </c:pt>
                <c:pt idx="35">
                  <c:v>21413.0</c:v>
                </c:pt>
                <c:pt idx="36">
                  <c:v>30491.0</c:v>
                </c:pt>
                <c:pt idx="37">
                  <c:v>31874.0</c:v>
                </c:pt>
                <c:pt idx="38">
                  <c:v>35832.0</c:v>
                </c:pt>
                <c:pt idx="39">
                  <c:v>41310.0</c:v>
                </c:pt>
                <c:pt idx="42">
                  <c:v>0.0</c:v>
                </c:pt>
                <c:pt idx="43">
                  <c:v>1.0</c:v>
                </c:pt>
                <c:pt idx="44">
                  <c:v>7.0</c:v>
                </c:pt>
                <c:pt idx="45">
                  <c:v>14.0</c:v>
                </c:pt>
                <c:pt idx="46">
                  <c:v>16.0</c:v>
                </c:pt>
                <c:pt idx="47">
                  <c:v>27.0</c:v>
                </c:pt>
                <c:pt idx="48">
                  <c:v>46.0</c:v>
                </c:pt>
                <c:pt idx="49">
                  <c:v>76.0</c:v>
                </c:pt>
                <c:pt idx="50">
                  <c:v>264.0</c:v>
                </c:pt>
                <c:pt idx="51">
                  <c:v>351.0</c:v>
                </c:pt>
                <c:pt idx="52">
                  <c:v>996.0</c:v>
                </c:pt>
                <c:pt idx="53">
                  <c:v>1175.0</c:v>
                </c:pt>
                <c:pt idx="54">
                  <c:v>2062.0</c:v>
                </c:pt>
                <c:pt idx="55">
                  <c:v>2079.0</c:v>
                </c:pt>
                <c:pt idx="56">
                  <c:v>4964.0</c:v>
                </c:pt>
                <c:pt idx="57">
                  <c:v>5930.0</c:v>
                </c:pt>
                <c:pt idx="58">
                  <c:v>6848.0</c:v>
                </c:pt>
                <c:pt idx="59">
                  <c:v>8968.0</c:v>
                </c:pt>
                <c:pt idx="60">
                  <c:v>9234.0</c:v>
                </c:pt>
                <c:pt idx="61">
                  <c:v>13633.0</c:v>
                </c:pt>
                <c:pt idx="62">
                  <c:v>14202.0</c:v>
                </c:pt>
                <c:pt idx="63">
                  <c:v>15325.0</c:v>
                </c:pt>
                <c:pt idx="64">
                  <c:v>15945.0</c:v>
                </c:pt>
                <c:pt idx="65">
                  <c:v>24146.0</c:v>
                </c:pt>
                <c:pt idx="66">
                  <c:v>25536.0</c:v>
                </c:pt>
                <c:pt idx="67">
                  <c:v>26110.0</c:v>
                </c:pt>
                <c:pt idx="68">
                  <c:v>26128.0</c:v>
                </c:pt>
                <c:pt idx="69">
                  <c:v>27938.0</c:v>
                </c:pt>
                <c:pt idx="70">
                  <c:v>29376.0</c:v>
                </c:pt>
                <c:pt idx="71">
                  <c:v>30071.0</c:v>
                </c:pt>
                <c:pt idx="72">
                  <c:v>39528.0</c:v>
                </c:pt>
                <c:pt idx="73">
                  <c:v>40766.0</c:v>
                </c:pt>
                <c:pt idx="74">
                  <c:v>48273.0</c:v>
                </c:pt>
                <c:pt idx="75">
                  <c:v>48386.0</c:v>
                </c:pt>
                <c:pt idx="76">
                  <c:v>51416.0</c:v>
                </c:pt>
                <c:pt idx="77">
                  <c:v>64373.0</c:v>
                </c:pt>
                <c:pt idx="78">
                  <c:v>85746.0</c:v>
                </c:pt>
                <c:pt idx="79">
                  <c:v>85942.0</c:v>
                </c:pt>
                <c:pt idx="80">
                  <c:v>101642.0</c:v>
                </c:pt>
                <c:pt idx="81">
                  <c:v>307816.0</c:v>
                </c:pt>
                <c:pt idx="84">
                  <c:v>24743.0</c:v>
                </c:pt>
                <c:pt idx="85">
                  <c:v>29657.0</c:v>
                </c:pt>
                <c:pt idx="86">
                  <c:v>46324.0</c:v>
                </c:pt>
                <c:pt idx="87">
                  <c:v>47600.0</c:v>
                </c:pt>
                <c:pt idx="88">
                  <c:v>50780.0</c:v>
                </c:pt>
                <c:pt idx="89">
                  <c:v>52343.0</c:v>
                </c:pt>
                <c:pt idx="90">
                  <c:v>59966.0</c:v>
                </c:pt>
                <c:pt idx="91">
                  <c:v>61916.0</c:v>
                </c:pt>
                <c:pt idx="92">
                  <c:v>62363.0</c:v>
                </c:pt>
                <c:pt idx="93">
                  <c:v>64553.0</c:v>
                </c:pt>
                <c:pt idx="94">
                  <c:v>68402.0</c:v>
                </c:pt>
                <c:pt idx="95">
                  <c:v>71551.0</c:v>
                </c:pt>
                <c:pt idx="96">
                  <c:v>72518.0</c:v>
                </c:pt>
                <c:pt idx="97">
                  <c:v>72523.0</c:v>
                </c:pt>
                <c:pt idx="98">
                  <c:v>72610.0</c:v>
                </c:pt>
                <c:pt idx="99">
                  <c:v>72948.0</c:v>
                </c:pt>
                <c:pt idx="100">
                  <c:v>77303.0</c:v>
                </c:pt>
                <c:pt idx="101">
                  <c:v>77773.0</c:v>
                </c:pt>
                <c:pt idx="102">
                  <c:v>80217.0</c:v>
                </c:pt>
                <c:pt idx="103">
                  <c:v>85234.0</c:v>
                </c:pt>
                <c:pt idx="104">
                  <c:v>85912.0</c:v>
                </c:pt>
                <c:pt idx="105">
                  <c:v>87520.0</c:v>
                </c:pt>
                <c:pt idx="106">
                  <c:v>90984.0</c:v>
                </c:pt>
                <c:pt idx="107">
                  <c:v>98877.0</c:v>
                </c:pt>
                <c:pt idx="108">
                  <c:v>103504.0</c:v>
                </c:pt>
                <c:pt idx="109">
                  <c:v>104057.0</c:v>
                </c:pt>
                <c:pt idx="110">
                  <c:v>105105.0</c:v>
                </c:pt>
                <c:pt idx="111">
                  <c:v>105809.0</c:v>
                </c:pt>
                <c:pt idx="112">
                  <c:v>115702.0</c:v>
                </c:pt>
                <c:pt idx="113">
                  <c:v>127353.0</c:v>
                </c:pt>
                <c:pt idx="114">
                  <c:v>149308.0</c:v>
                </c:pt>
                <c:pt idx="115">
                  <c:v>164146.0</c:v>
                </c:pt>
                <c:pt idx="116">
                  <c:v>183585.0</c:v>
                </c:pt>
                <c:pt idx="117">
                  <c:v>245545.0</c:v>
                </c:pt>
                <c:pt idx="118">
                  <c:v>297626.0</c:v>
                </c:pt>
                <c:pt idx="119">
                  <c:v>376953.0</c:v>
                </c:pt>
                <c:pt idx="120">
                  <c:v>382110.0</c:v>
                </c:pt>
                <c:pt idx="121">
                  <c:v>642339.0</c:v>
                </c:pt>
                <c:pt idx="124">
                  <c:v>19.0</c:v>
                </c:pt>
                <c:pt idx="125">
                  <c:v>29.0</c:v>
                </c:pt>
                <c:pt idx="126">
                  <c:v>34.0</c:v>
                </c:pt>
                <c:pt idx="127">
                  <c:v>1747.0</c:v>
                </c:pt>
                <c:pt idx="128">
                  <c:v>10783.0</c:v>
                </c:pt>
                <c:pt idx="129">
                  <c:v>48357.0</c:v>
                </c:pt>
                <c:pt idx="130">
                  <c:v>56744.0</c:v>
                </c:pt>
                <c:pt idx="131">
                  <c:v>82293.0</c:v>
                </c:pt>
                <c:pt idx="132">
                  <c:v>82300.0</c:v>
                </c:pt>
                <c:pt idx="133">
                  <c:v>113207.0</c:v>
                </c:pt>
                <c:pt idx="134">
                  <c:v>127888.0</c:v>
                </c:pt>
                <c:pt idx="135">
                  <c:v>128330.0</c:v>
                </c:pt>
                <c:pt idx="136">
                  <c:v>175431.0</c:v>
                </c:pt>
                <c:pt idx="137">
                  <c:v>183483.0</c:v>
                </c:pt>
                <c:pt idx="138">
                  <c:v>191759.0</c:v>
                </c:pt>
                <c:pt idx="139">
                  <c:v>214522.0</c:v>
                </c:pt>
                <c:pt idx="140">
                  <c:v>217258.0</c:v>
                </c:pt>
                <c:pt idx="141">
                  <c:v>220260.0</c:v>
                </c:pt>
                <c:pt idx="142">
                  <c:v>224231.0</c:v>
                </c:pt>
                <c:pt idx="143">
                  <c:v>256083.0</c:v>
                </c:pt>
                <c:pt idx="144">
                  <c:v>304842.0</c:v>
                </c:pt>
                <c:pt idx="145">
                  <c:v>318215.0</c:v>
                </c:pt>
                <c:pt idx="146">
                  <c:v>387522.0</c:v>
                </c:pt>
                <c:pt idx="147">
                  <c:v>410942.0</c:v>
                </c:pt>
                <c:pt idx="148">
                  <c:v>454030.0</c:v>
                </c:pt>
                <c:pt idx="151">
                  <c:v>15.0</c:v>
                </c:pt>
                <c:pt idx="152">
                  <c:v>65.0</c:v>
                </c:pt>
                <c:pt idx="153">
                  <c:v>853.0</c:v>
                </c:pt>
                <c:pt idx="154">
                  <c:v>3074.0</c:v>
                </c:pt>
                <c:pt idx="155">
                  <c:v>7592.0</c:v>
                </c:pt>
                <c:pt idx="156">
                  <c:v>9868.0</c:v>
                </c:pt>
                <c:pt idx="157">
                  <c:v>14042.0</c:v>
                </c:pt>
                <c:pt idx="158">
                  <c:v>28472.0</c:v>
                </c:pt>
                <c:pt idx="159">
                  <c:v>29602.0</c:v>
                </c:pt>
                <c:pt idx="160">
                  <c:v>33496.0</c:v>
                </c:pt>
                <c:pt idx="161">
                  <c:v>59183.0</c:v>
                </c:pt>
                <c:pt idx="162">
                  <c:v>60437.0</c:v>
                </c:pt>
                <c:pt idx="163">
                  <c:v>93270.0</c:v>
                </c:pt>
                <c:pt idx="164">
                  <c:v>97459.0</c:v>
                </c:pt>
                <c:pt idx="165">
                  <c:v>102799.0</c:v>
                </c:pt>
                <c:pt idx="166">
                  <c:v>111838.0</c:v>
                </c:pt>
                <c:pt idx="167">
                  <c:v>114820.0</c:v>
                </c:pt>
                <c:pt idx="168">
                  <c:v>116540.0</c:v>
                </c:pt>
                <c:pt idx="169">
                  <c:v>123704.0</c:v>
                </c:pt>
                <c:pt idx="170">
                  <c:v>126571.0</c:v>
                </c:pt>
                <c:pt idx="171">
                  <c:v>130027.0</c:v>
                </c:pt>
                <c:pt idx="172">
                  <c:v>144852.0</c:v>
                </c:pt>
                <c:pt idx="173">
                  <c:v>230168.0</c:v>
                </c:pt>
                <c:pt idx="174">
                  <c:v>408874.0</c:v>
                </c:pt>
                <c:pt idx="175">
                  <c:v>467256.0</c:v>
                </c:pt>
                <c:pt idx="178">
                  <c:v>26.0</c:v>
                </c:pt>
                <c:pt idx="179">
                  <c:v>63.0</c:v>
                </c:pt>
                <c:pt idx="180">
                  <c:v>63.0</c:v>
                </c:pt>
                <c:pt idx="181">
                  <c:v>171.0</c:v>
                </c:pt>
                <c:pt idx="182">
                  <c:v>355.0</c:v>
                </c:pt>
                <c:pt idx="183">
                  <c:v>510.0</c:v>
                </c:pt>
                <c:pt idx="184">
                  <c:v>3906.0</c:v>
                </c:pt>
                <c:pt idx="185">
                  <c:v>3960.0</c:v>
                </c:pt>
                <c:pt idx="186">
                  <c:v>4357.0</c:v>
                </c:pt>
                <c:pt idx="187">
                  <c:v>6152.0</c:v>
                </c:pt>
                <c:pt idx="188">
                  <c:v>6883.0</c:v>
                </c:pt>
                <c:pt idx="189">
                  <c:v>14931.0</c:v>
                </c:pt>
                <c:pt idx="190">
                  <c:v>16550.0</c:v>
                </c:pt>
                <c:pt idx="191">
                  <c:v>18806.0</c:v>
                </c:pt>
                <c:pt idx="192">
                  <c:v>20321.0</c:v>
                </c:pt>
                <c:pt idx="193">
                  <c:v>22900.0</c:v>
                </c:pt>
                <c:pt idx="194">
                  <c:v>23693.0</c:v>
                </c:pt>
                <c:pt idx="195">
                  <c:v>26462.0</c:v>
                </c:pt>
                <c:pt idx="196">
                  <c:v>62657.0</c:v>
                </c:pt>
                <c:pt idx="197">
                  <c:v>63958.0</c:v>
                </c:pt>
                <c:pt idx="198">
                  <c:v>90231.0</c:v>
                </c:pt>
                <c:pt idx="199">
                  <c:v>111837.0</c:v>
                </c:pt>
                <c:pt idx="200">
                  <c:v>124446.0</c:v>
                </c:pt>
                <c:pt idx="201">
                  <c:v>254964.0</c:v>
                </c:pt>
                <c:pt idx="202">
                  <c:v>298492.0</c:v>
                </c:pt>
                <c:pt idx="205">
                  <c:v>15.0</c:v>
                </c:pt>
                <c:pt idx="206">
                  <c:v>28.0</c:v>
                </c:pt>
                <c:pt idx="207">
                  <c:v>41.0</c:v>
                </c:pt>
                <c:pt idx="208">
                  <c:v>50.0</c:v>
                </c:pt>
                <c:pt idx="209">
                  <c:v>541.0</c:v>
                </c:pt>
                <c:pt idx="210">
                  <c:v>4714.0</c:v>
                </c:pt>
                <c:pt idx="211">
                  <c:v>5589.0</c:v>
                </c:pt>
                <c:pt idx="212">
                  <c:v>8554.0</c:v>
                </c:pt>
                <c:pt idx="213">
                  <c:v>13392.0</c:v>
                </c:pt>
                <c:pt idx="214">
                  <c:v>13977.0</c:v>
                </c:pt>
                <c:pt idx="215">
                  <c:v>14962.0</c:v>
                </c:pt>
                <c:pt idx="216">
                  <c:v>15094.0</c:v>
                </c:pt>
                <c:pt idx="217">
                  <c:v>19538.0</c:v>
                </c:pt>
                <c:pt idx="218">
                  <c:v>21994.0</c:v>
                </c:pt>
                <c:pt idx="219">
                  <c:v>32639.0</c:v>
                </c:pt>
                <c:pt idx="220">
                  <c:v>34674.0</c:v>
                </c:pt>
                <c:pt idx="221">
                  <c:v>39770.0</c:v>
                </c:pt>
                <c:pt idx="222">
                  <c:v>46189.0</c:v>
                </c:pt>
                <c:pt idx="223">
                  <c:v>49173.0</c:v>
                </c:pt>
                <c:pt idx="224">
                  <c:v>49606.0</c:v>
                </c:pt>
                <c:pt idx="225">
                  <c:v>49658.0</c:v>
                </c:pt>
                <c:pt idx="226">
                  <c:v>61182.0</c:v>
                </c:pt>
                <c:pt idx="227">
                  <c:v>65590.0</c:v>
                </c:pt>
                <c:pt idx="228">
                  <c:v>93848.0</c:v>
                </c:pt>
                <c:pt idx="229">
                  <c:v>106418.0</c:v>
                </c:pt>
                <c:pt idx="232">
                  <c:v>28.0</c:v>
                </c:pt>
                <c:pt idx="233">
                  <c:v>46.0</c:v>
                </c:pt>
                <c:pt idx="234">
                  <c:v>52.0</c:v>
                </c:pt>
                <c:pt idx="235">
                  <c:v>82.0</c:v>
                </c:pt>
                <c:pt idx="236">
                  <c:v>85.0</c:v>
                </c:pt>
                <c:pt idx="237">
                  <c:v>106.0</c:v>
                </c:pt>
                <c:pt idx="238">
                  <c:v>991.0</c:v>
                </c:pt>
                <c:pt idx="239">
                  <c:v>1671.0</c:v>
                </c:pt>
                <c:pt idx="240">
                  <c:v>1924.0</c:v>
                </c:pt>
                <c:pt idx="241">
                  <c:v>2174.0</c:v>
                </c:pt>
                <c:pt idx="242">
                  <c:v>3611.0</c:v>
                </c:pt>
                <c:pt idx="243">
                  <c:v>3833.0</c:v>
                </c:pt>
                <c:pt idx="244">
                  <c:v>7937.0</c:v>
                </c:pt>
                <c:pt idx="245">
                  <c:v>8523.0</c:v>
                </c:pt>
                <c:pt idx="246">
                  <c:v>8607.0</c:v>
                </c:pt>
                <c:pt idx="247">
                  <c:v>8952.0</c:v>
                </c:pt>
                <c:pt idx="248">
                  <c:v>9287.0</c:v>
                </c:pt>
                <c:pt idx="249">
                  <c:v>30537.0</c:v>
                </c:pt>
                <c:pt idx="250">
                  <c:v>35064.0</c:v>
                </c:pt>
                <c:pt idx="251">
                  <c:v>70123.0</c:v>
                </c:pt>
                <c:pt idx="252">
                  <c:v>73441.0</c:v>
                </c:pt>
                <c:pt idx="253">
                  <c:v>73796.0</c:v>
                </c:pt>
                <c:pt idx="254">
                  <c:v>101621.0</c:v>
                </c:pt>
                <c:pt idx="255">
                  <c:v>108155.0</c:v>
                </c:pt>
                <c:pt idx="256">
                  <c:v>149340.0</c:v>
                </c:pt>
              </c:numCache>
            </c:numRef>
          </c:val>
        </c:ser>
        <c:dLbls>
          <c:showLegendKey val="0"/>
          <c:showVal val="0"/>
          <c:showCatName val="0"/>
          <c:showSerName val="0"/>
          <c:showPercent val="0"/>
          <c:showBubbleSize val="0"/>
        </c:dLbls>
        <c:gapWidth val="0"/>
        <c:axId val="-1032290272"/>
        <c:axId val="-1032239904"/>
      </c:barChart>
      <c:catAx>
        <c:axId val="-1032290272"/>
        <c:scaling>
          <c:orientation val="minMax"/>
        </c:scaling>
        <c:delete val="1"/>
        <c:axPos val="b"/>
        <c:numFmt formatCode="General" sourceLinked="0"/>
        <c:majorTickMark val="out"/>
        <c:minorTickMark val="none"/>
        <c:tickLblPos val="nextTo"/>
        <c:crossAx val="-1032239904"/>
        <c:crosses val="autoZero"/>
        <c:auto val="1"/>
        <c:lblAlgn val="ctr"/>
        <c:lblOffset val="100"/>
        <c:noMultiLvlLbl val="0"/>
      </c:catAx>
      <c:valAx>
        <c:axId val="-1032239904"/>
        <c:scaling>
          <c:orientation val="minMax"/>
        </c:scaling>
        <c:delete val="0"/>
        <c:axPos val="l"/>
        <c:majorGridlines>
          <c:spPr>
            <a:ln>
              <a:noFill/>
            </a:ln>
          </c:spPr>
        </c:majorGridlines>
        <c:numFmt formatCode="General" sourceLinked="1"/>
        <c:majorTickMark val="out"/>
        <c:minorTickMark val="none"/>
        <c:tickLblPos val="nextTo"/>
        <c:crossAx val="-1032290272"/>
        <c:crosses val="autoZero"/>
        <c:crossBetween val="between"/>
      </c:valAx>
      <c:spPr>
        <a:noFill/>
        <a:ln>
          <a:noFill/>
        </a:ln>
      </c:spPr>
    </c:plotArea>
    <c:plotVisOnly val="1"/>
    <c:dispBlanksAs val="gap"/>
    <c:showDLblsOverMax val="0"/>
  </c:chart>
  <c:txPr>
    <a:bodyPr/>
    <a:lstStyle/>
    <a:p>
      <a:pPr>
        <a:defRPr>
          <a:latin typeface="Myriad Pro"/>
          <a:cs typeface="Myriad Pro"/>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E32FA-BC3C-2547-8B48-C4947C986B96}" type="datetimeFigureOut">
              <a:rPr lang="en-US" smtClean="0"/>
              <a:t>12/2/16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44243-1E6B-0742-9628-BE67CCFF8A2F}" type="slidenum">
              <a:rPr lang="en-US" smtClean="0"/>
              <a:t>‹#›</a:t>
            </a:fld>
            <a:endParaRPr lang="en-US"/>
          </a:p>
        </p:txBody>
      </p:sp>
    </p:spTree>
    <p:extLst>
      <p:ext uri="{BB962C8B-B14F-4D97-AF65-F5344CB8AC3E}">
        <p14:creationId xmlns:p14="http://schemas.microsoft.com/office/powerpoint/2010/main" val="200152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D44243-1E6B-0742-9628-BE67CCFF8A2F}" type="slidenum">
              <a:rPr lang="en-US" smtClean="0"/>
              <a:t>1</a:t>
            </a:fld>
            <a:endParaRPr lang="en-US"/>
          </a:p>
        </p:txBody>
      </p:sp>
    </p:spTree>
    <p:extLst>
      <p:ext uri="{BB962C8B-B14F-4D97-AF65-F5344CB8AC3E}">
        <p14:creationId xmlns:p14="http://schemas.microsoft.com/office/powerpoint/2010/main" val="211520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a:t>
            </a:r>
            <a:r>
              <a:rPr lang="en-US" baseline="0" dirty="0" smtClean="0"/>
              <a:t> exercise – students run alpha and beta diversity on samples with all reads versus normalizing and rarifying</a:t>
            </a:r>
            <a:endParaRPr lang="en-US" dirty="0"/>
          </a:p>
        </p:txBody>
      </p:sp>
      <p:sp>
        <p:nvSpPr>
          <p:cNvPr id="4" name="Slide Number Placeholder 3"/>
          <p:cNvSpPr>
            <a:spLocks noGrp="1"/>
          </p:cNvSpPr>
          <p:nvPr>
            <p:ph type="sldNum" sz="quarter" idx="10"/>
          </p:nvPr>
        </p:nvSpPr>
        <p:spPr/>
        <p:txBody>
          <a:bodyPr/>
          <a:lstStyle/>
          <a:p>
            <a:fld id="{14D44243-1E6B-0742-9628-BE67CCFF8A2F}" type="slidenum">
              <a:rPr lang="en-US" smtClean="0"/>
              <a:t>2</a:t>
            </a:fld>
            <a:endParaRPr lang="en-US"/>
          </a:p>
        </p:txBody>
      </p:sp>
    </p:spTree>
    <p:extLst>
      <p:ext uri="{BB962C8B-B14F-4D97-AF65-F5344CB8AC3E}">
        <p14:creationId xmlns:p14="http://schemas.microsoft.com/office/powerpoint/2010/main" val="141644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a:t>
            </a:r>
            <a:r>
              <a:rPr lang="en-US" baseline="0" dirty="0" smtClean="0"/>
              <a:t> exercise – students run alpha and beta diversity on samples with all reads versus normalizing and rarifying</a:t>
            </a:r>
            <a:endParaRPr lang="en-US" dirty="0"/>
          </a:p>
        </p:txBody>
      </p:sp>
      <p:sp>
        <p:nvSpPr>
          <p:cNvPr id="4" name="Slide Number Placeholder 3"/>
          <p:cNvSpPr>
            <a:spLocks noGrp="1"/>
          </p:cNvSpPr>
          <p:nvPr>
            <p:ph type="sldNum" sz="quarter" idx="10"/>
          </p:nvPr>
        </p:nvSpPr>
        <p:spPr/>
        <p:txBody>
          <a:bodyPr/>
          <a:lstStyle/>
          <a:p>
            <a:fld id="{14D44243-1E6B-0742-9628-BE67CCFF8A2F}" type="slidenum">
              <a:rPr lang="en-US" smtClean="0"/>
              <a:t>3</a:t>
            </a:fld>
            <a:endParaRPr lang="en-US"/>
          </a:p>
        </p:txBody>
      </p:sp>
    </p:spTree>
    <p:extLst>
      <p:ext uri="{BB962C8B-B14F-4D97-AF65-F5344CB8AC3E}">
        <p14:creationId xmlns:p14="http://schemas.microsoft.com/office/powerpoint/2010/main" val="1676295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a:t>
            </a:r>
            <a:r>
              <a:rPr lang="en-US" baseline="0" dirty="0" smtClean="0"/>
              <a:t> exercise – students run alpha and beta diversity on samples with all reads versus normalizing and rarifying</a:t>
            </a:r>
            <a:endParaRPr lang="en-US" dirty="0"/>
          </a:p>
        </p:txBody>
      </p:sp>
      <p:sp>
        <p:nvSpPr>
          <p:cNvPr id="4" name="Slide Number Placeholder 3"/>
          <p:cNvSpPr>
            <a:spLocks noGrp="1"/>
          </p:cNvSpPr>
          <p:nvPr>
            <p:ph type="sldNum" sz="quarter" idx="10"/>
          </p:nvPr>
        </p:nvSpPr>
        <p:spPr/>
        <p:txBody>
          <a:bodyPr/>
          <a:lstStyle/>
          <a:p>
            <a:fld id="{14D44243-1E6B-0742-9628-BE67CCFF8A2F}" type="slidenum">
              <a:rPr lang="en-US" smtClean="0"/>
              <a:t>4</a:t>
            </a:fld>
            <a:endParaRPr lang="en-US"/>
          </a:p>
        </p:txBody>
      </p:sp>
    </p:spTree>
    <p:extLst>
      <p:ext uri="{BB962C8B-B14F-4D97-AF65-F5344CB8AC3E}">
        <p14:creationId xmlns:p14="http://schemas.microsoft.com/office/powerpoint/2010/main" val="4350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D44243-1E6B-0742-9628-BE67CCFF8A2F}" type="slidenum">
              <a:rPr lang="en-US" smtClean="0"/>
              <a:t>10</a:t>
            </a:fld>
            <a:endParaRPr lang="en-US"/>
          </a:p>
        </p:txBody>
      </p:sp>
    </p:spTree>
    <p:extLst>
      <p:ext uri="{BB962C8B-B14F-4D97-AF65-F5344CB8AC3E}">
        <p14:creationId xmlns:p14="http://schemas.microsoft.com/office/powerpoint/2010/main" val="141709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87C765-C250-0A40-871B-CFB0BD981182}" type="datetimeFigureOut">
              <a:rPr lang="en-US" smtClean="0"/>
              <a:t>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899711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7C765-C250-0A40-871B-CFB0BD981182}" type="datetimeFigureOut">
              <a:rPr lang="en-US" smtClean="0"/>
              <a:t>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54124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7C765-C250-0A40-871B-CFB0BD981182}" type="datetimeFigureOut">
              <a:rPr lang="en-US" smtClean="0"/>
              <a:t>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321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7C765-C250-0A40-871B-CFB0BD981182}" type="datetimeFigureOut">
              <a:rPr lang="en-US" smtClean="0"/>
              <a:t>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101662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7C765-C250-0A40-871B-CFB0BD981182}" type="datetimeFigureOut">
              <a:rPr lang="en-US" smtClean="0"/>
              <a:t>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95674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87C765-C250-0A40-871B-CFB0BD981182}" type="datetimeFigureOut">
              <a:rPr lang="en-US" smtClean="0"/>
              <a:t>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183777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87C765-C250-0A40-871B-CFB0BD981182}" type="datetimeFigureOut">
              <a:rPr lang="en-US" smtClean="0"/>
              <a:t>12/2/16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18227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87C765-C250-0A40-871B-CFB0BD981182}" type="datetimeFigureOut">
              <a:rPr lang="en-US" smtClean="0"/>
              <a:t>12/2/16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113913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7C765-C250-0A40-871B-CFB0BD981182}" type="datetimeFigureOut">
              <a:rPr lang="en-US" smtClean="0"/>
              <a:t>12/2/16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61497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7C765-C250-0A40-871B-CFB0BD981182}" type="datetimeFigureOut">
              <a:rPr lang="en-US" smtClean="0"/>
              <a:t>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125445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7C765-C250-0A40-871B-CFB0BD981182}" type="datetimeFigureOut">
              <a:rPr lang="en-US" smtClean="0"/>
              <a:t>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95BFB-CD38-5D43-8267-BD7272416D57}" type="slidenum">
              <a:rPr lang="en-US" smtClean="0"/>
              <a:t>‹#›</a:t>
            </a:fld>
            <a:endParaRPr lang="en-US"/>
          </a:p>
        </p:txBody>
      </p:sp>
    </p:spTree>
    <p:extLst>
      <p:ext uri="{BB962C8B-B14F-4D97-AF65-F5344CB8AC3E}">
        <p14:creationId xmlns:p14="http://schemas.microsoft.com/office/powerpoint/2010/main" val="16737329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7C765-C250-0A40-871B-CFB0BD981182}" type="datetimeFigureOut">
              <a:rPr lang="en-US" smtClean="0"/>
              <a:t>12/2/16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95BFB-CD38-5D43-8267-BD7272416D57}" type="slidenum">
              <a:rPr lang="en-US" smtClean="0"/>
              <a:t>‹#›</a:t>
            </a:fld>
            <a:endParaRPr lang="en-US"/>
          </a:p>
        </p:txBody>
      </p:sp>
    </p:spTree>
    <p:extLst>
      <p:ext uri="{BB962C8B-B14F-4D97-AF65-F5344CB8AC3E}">
        <p14:creationId xmlns:p14="http://schemas.microsoft.com/office/powerpoint/2010/main" val="214076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Controlling for sequence count variation</a:t>
            </a:r>
            <a:br>
              <a:rPr lang="en-US" sz="3600" dirty="0" smtClean="0"/>
            </a:br>
            <a:r>
              <a:rPr lang="en-US" sz="3600" dirty="0" smtClean="0"/>
              <a:t>Calculating alpha and beta diversity</a:t>
            </a:r>
            <a:endParaRPr lang="en-US" sz="3600" dirty="0"/>
          </a:p>
        </p:txBody>
      </p:sp>
    </p:spTree>
    <p:extLst>
      <p:ext uri="{BB962C8B-B14F-4D97-AF65-F5344CB8AC3E}">
        <p14:creationId xmlns:p14="http://schemas.microsoft.com/office/powerpoint/2010/main" val="328018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471966" y="172759"/>
            <a:ext cx="5647700" cy="646331"/>
          </a:xfrm>
          <a:prstGeom prst="rect">
            <a:avLst/>
          </a:prstGeom>
          <a:noFill/>
        </p:spPr>
        <p:txBody>
          <a:bodyPr wrap="none" rtlCol="0">
            <a:spAutoFit/>
          </a:bodyPr>
          <a:lstStyle/>
          <a:p>
            <a:r>
              <a:rPr lang="en-US" sz="3600" dirty="0" err="1" smtClean="0"/>
              <a:t>PCoA</a:t>
            </a:r>
            <a:r>
              <a:rPr lang="en-US" sz="3600" dirty="0" smtClean="0"/>
              <a:t>: visualize beta diversity</a:t>
            </a:r>
            <a:endParaRPr lang="en-US" sz="3600" dirty="0"/>
          </a:p>
        </p:txBody>
      </p:sp>
      <p:sp>
        <p:nvSpPr>
          <p:cNvPr id="66" name="Rectangle 65"/>
          <p:cNvSpPr/>
          <p:nvPr/>
        </p:nvSpPr>
        <p:spPr>
          <a:xfrm>
            <a:off x="2146710" y="1042994"/>
            <a:ext cx="7582047" cy="555163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descr="modern-byLifestyl.pdf"/>
          <p:cNvPicPr>
            <a:picLocks noChangeAspect="1"/>
          </p:cNvPicPr>
          <p:nvPr/>
        </p:nvPicPr>
        <p:blipFill rotWithShape="1">
          <a:blip r:embed="rId3">
            <a:extLst>
              <a:ext uri="{28A0092B-C50C-407E-A947-70E740481C1C}">
                <a14:useLocalDpi xmlns:a14="http://schemas.microsoft.com/office/drawing/2010/main" val="0"/>
              </a:ext>
            </a:extLst>
          </a:blip>
          <a:srcRect l="12079" t="8314" r="31168" b="23674"/>
          <a:stretch/>
        </p:blipFill>
        <p:spPr>
          <a:xfrm>
            <a:off x="3017398" y="1113808"/>
            <a:ext cx="5546879" cy="4926479"/>
          </a:xfrm>
          <a:prstGeom prst="rect">
            <a:avLst/>
          </a:prstGeom>
          <a:solidFill>
            <a:srgbClr val="FFFFFF"/>
          </a:solidFill>
        </p:spPr>
      </p:pic>
      <p:cxnSp>
        <p:nvCxnSpPr>
          <p:cNvPr id="76" name="Straight Connector 75"/>
          <p:cNvCxnSpPr/>
          <p:nvPr/>
        </p:nvCxnSpPr>
        <p:spPr>
          <a:xfrm>
            <a:off x="2826654" y="1564577"/>
            <a:ext cx="0" cy="45819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2826654" y="6146481"/>
            <a:ext cx="608103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703255" y="6225301"/>
            <a:ext cx="1162322" cy="369332"/>
          </a:xfrm>
          <a:prstGeom prst="rect">
            <a:avLst/>
          </a:prstGeom>
          <a:noFill/>
        </p:spPr>
        <p:txBody>
          <a:bodyPr wrap="none" rtlCol="0">
            <a:spAutoFit/>
          </a:bodyPr>
          <a:lstStyle/>
          <a:p>
            <a:r>
              <a:rPr lang="en-US" dirty="0" smtClean="0"/>
              <a:t>PC1 – 15%</a:t>
            </a:r>
            <a:endParaRPr lang="en-US" dirty="0"/>
          </a:p>
        </p:txBody>
      </p:sp>
      <p:sp>
        <p:nvSpPr>
          <p:cNvPr id="79" name="TextBox 78"/>
          <p:cNvSpPr txBox="1"/>
          <p:nvPr/>
        </p:nvSpPr>
        <p:spPr>
          <a:xfrm>
            <a:off x="2613050" y="1108743"/>
            <a:ext cx="1045328" cy="369332"/>
          </a:xfrm>
          <a:prstGeom prst="rect">
            <a:avLst/>
          </a:prstGeom>
          <a:noFill/>
        </p:spPr>
        <p:txBody>
          <a:bodyPr wrap="none" rtlCol="0">
            <a:spAutoFit/>
          </a:bodyPr>
          <a:lstStyle/>
          <a:p>
            <a:r>
              <a:rPr lang="en-US" dirty="0" smtClean="0"/>
              <a:t>PC2 – 5%</a:t>
            </a:r>
            <a:endParaRPr lang="en-US" dirty="0"/>
          </a:p>
        </p:txBody>
      </p:sp>
      <p:sp>
        <p:nvSpPr>
          <p:cNvPr id="80" name="Oval 79"/>
          <p:cNvSpPr/>
          <p:nvPr/>
        </p:nvSpPr>
        <p:spPr>
          <a:xfrm>
            <a:off x="1713864" y="4910626"/>
            <a:ext cx="2065498" cy="1398750"/>
          </a:xfrm>
          <a:prstGeom prst="ellipse">
            <a:avLst/>
          </a:prstGeom>
          <a:solidFill>
            <a:srgbClr val="FFFFFF"/>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1" name="Group 80"/>
          <p:cNvGrpSpPr/>
          <p:nvPr/>
        </p:nvGrpSpPr>
        <p:grpSpPr>
          <a:xfrm>
            <a:off x="1969243" y="5149096"/>
            <a:ext cx="1540343" cy="912250"/>
            <a:chOff x="9303421" y="5381545"/>
            <a:chExt cx="1968588" cy="1165873"/>
          </a:xfrm>
        </p:grpSpPr>
        <p:pic>
          <p:nvPicPr>
            <p:cNvPr id="82" name="Picture 81"/>
            <p:cNvPicPr>
              <a:picLocks noChangeAspect="1"/>
            </p:cNvPicPr>
            <p:nvPr/>
          </p:nvPicPr>
          <p:blipFill>
            <a:blip r:embed="rId4"/>
            <a:stretch>
              <a:fillRect/>
            </a:stretch>
          </p:blipFill>
          <p:spPr>
            <a:xfrm>
              <a:off x="10252660" y="5929395"/>
              <a:ext cx="386107" cy="606450"/>
            </a:xfrm>
            <a:prstGeom prst="rect">
              <a:avLst/>
            </a:prstGeom>
          </p:spPr>
        </p:pic>
        <p:pic>
          <p:nvPicPr>
            <p:cNvPr id="83" name="Picture 82"/>
            <p:cNvPicPr>
              <a:picLocks noChangeAspect="1"/>
            </p:cNvPicPr>
            <p:nvPr/>
          </p:nvPicPr>
          <p:blipFill rotWithShape="1">
            <a:blip r:embed="rId5"/>
            <a:srcRect l="25354" r="25590"/>
            <a:stretch/>
          </p:blipFill>
          <p:spPr>
            <a:xfrm>
              <a:off x="10555997" y="5720188"/>
              <a:ext cx="208751" cy="600117"/>
            </a:xfrm>
            <a:prstGeom prst="rect">
              <a:avLst/>
            </a:prstGeom>
          </p:spPr>
        </p:pic>
        <p:pic>
          <p:nvPicPr>
            <p:cNvPr id="84" name="Picture 83"/>
            <p:cNvPicPr>
              <a:picLocks noChangeAspect="1"/>
            </p:cNvPicPr>
            <p:nvPr/>
          </p:nvPicPr>
          <p:blipFill rotWithShape="1">
            <a:blip r:embed="rId5"/>
            <a:srcRect l="25354" r="25590"/>
            <a:stretch/>
          </p:blipFill>
          <p:spPr>
            <a:xfrm>
              <a:off x="10076763" y="5935728"/>
              <a:ext cx="208751" cy="600117"/>
            </a:xfrm>
            <a:prstGeom prst="rect">
              <a:avLst/>
            </a:prstGeom>
          </p:spPr>
        </p:pic>
        <p:pic>
          <p:nvPicPr>
            <p:cNvPr id="85" name="Picture 84"/>
            <p:cNvPicPr>
              <a:picLocks noChangeAspect="1"/>
            </p:cNvPicPr>
            <p:nvPr/>
          </p:nvPicPr>
          <p:blipFill>
            <a:blip r:embed="rId4"/>
            <a:stretch>
              <a:fillRect/>
            </a:stretch>
          </p:blipFill>
          <p:spPr>
            <a:xfrm>
              <a:off x="10003576" y="5539398"/>
              <a:ext cx="355301" cy="558065"/>
            </a:xfrm>
            <a:prstGeom prst="rect">
              <a:avLst/>
            </a:prstGeom>
          </p:spPr>
        </p:pic>
        <p:pic>
          <p:nvPicPr>
            <p:cNvPr id="86" name="Picture 85"/>
            <p:cNvPicPr>
              <a:picLocks noChangeAspect="1"/>
            </p:cNvPicPr>
            <p:nvPr/>
          </p:nvPicPr>
          <p:blipFill rotWithShape="1">
            <a:blip r:embed="rId5"/>
            <a:srcRect l="25354" r="25590"/>
            <a:stretch/>
          </p:blipFill>
          <p:spPr>
            <a:xfrm>
              <a:off x="9540066" y="5632503"/>
              <a:ext cx="208751" cy="600117"/>
            </a:xfrm>
            <a:prstGeom prst="rect">
              <a:avLst/>
            </a:prstGeom>
          </p:spPr>
        </p:pic>
        <p:pic>
          <p:nvPicPr>
            <p:cNvPr id="87" name="Picture 86"/>
            <p:cNvPicPr>
              <a:picLocks noChangeAspect="1"/>
            </p:cNvPicPr>
            <p:nvPr/>
          </p:nvPicPr>
          <p:blipFill>
            <a:blip r:embed="rId4"/>
            <a:stretch>
              <a:fillRect/>
            </a:stretch>
          </p:blipFill>
          <p:spPr>
            <a:xfrm>
              <a:off x="9689528" y="5929395"/>
              <a:ext cx="386107" cy="606450"/>
            </a:xfrm>
            <a:prstGeom prst="rect">
              <a:avLst/>
            </a:prstGeom>
          </p:spPr>
        </p:pic>
        <p:pic>
          <p:nvPicPr>
            <p:cNvPr id="88" name="Picture 87"/>
            <p:cNvPicPr>
              <a:picLocks noChangeAspect="1"/>
            </p:cNvPicPr>
            <p:nvPr/>
          </p:nvPicPr>
          <p:blipFill rotWithShape="1">
            <a:blip r:embed="rId5"/>
            <a:srcRect l="25354" r="25590"/>
            <a:stretch/>
          </p:blipFill>
          <p:spPr>
            <a:xfrm>
              <a:off x="9795193" y="5420130"/>
              <a:ext cx="208751" cy="600117"/>
            </a:xfrm>
            <a:prstGeom prst="rect">
              <a:avLst/>
            </a:prstGeom>
          </p:spPr>
        </p:pic>
        <p:pic>
          <p:nvPicPr>
            <p:cNvPr id="89" name="Picture 88"/>
            <p:cNvPicPr>
              <a:picLocks noChangeAspect="1"/>
            </p:cNvPicPr>
            <p:nvPr/>
          </p:nvPicPr>
          <p:blipFill>
            <a:blip r:embed="rId4"/>
            <a:stretch>
              <a:fillRect/>
            </a:stretch>
          </p:blipFill>
          <p:spPr>
            <a:xfrm>
              <a:off x="10785121" y="5462182"/>
              <a:ext cx="355301" cy="558065"/>
            </a:xfrm>
            <a:prstGeom prst="rect">
              <a:avLst/>
            </a:prstGeom>
          </p:spPr>
        </p:pic>
        <p:pic>
          <p:nvPicPr>
            <p:cNvPr id="90" name="Picture 89"/>
            <p:cNvPicPr>
              <a:picLocks noChangeAspect="1"/>
            </p:cNvPicPr>
            <p:nvPr/>
          </p:nvPicPr>
          <p:blipFill rotWithShape="1">
            <a:blip r:embed="rId5"/>
            <a:srcRect l="25354" r="25590"/>
            <a:stretch/>
          </p:blipFill>
          <p:spPr>
            <a:xfrm>
              <a:off x="10362133" y="5381545"/>
              <a:ext cx="208751" cy="600117"/>
            </a:xfrm>
            <a:prstGeom prst="rect">
              <a:avLst/>
            </a:prstGeom>
          </p:spPr>
        </p:pic>
        <p:pic>
          <p:nvPicPr>
            <p:cNvPr id="91" name="Picture 90"/>
            <p:cNvPicPr>
              <a:picLocks noChangeAspect="1"/>
            </p:cNvPicPr>
            <p:nvPr/>
          </p:nvPicPr>
          <p:blipFill>
            <a:blip r:embed="rId4"/>
            <a:stretch>
              <a:fillRect/>
            </a:stretch>
          </p:blipFill>
          <p:spPr>
            <a:xfrm>
              <a:off x="9303421" y="5881010"/>
              <a:ext cx="386107" cy="606450"/>
            </a:xfrm>
            <a:prstGeom prst="rect">
              <a:avLst/>
            </a:prstGeom>
          </p:spPr>
        </p:pic>
        <p:pic>
          <p:nvPicPr>
            <p:cNvPr id="92" name="Picture 91"/>
            <p:cNvPicPr>
              <a:picLocks noChangeAspect="1"/>
            </p:cNvPicPr>
            <p:nvPr/>
          </p:nvPicPr>
          <p:blipFill>
            <a:blip r:embed="rId4"/>
            <a:stretch>
              <a:fillRect/>
            </a:stretch>
          </p:blipFill>
          <p:spPr>
            <a:xfrm>
              <a:off x="10731829" y="5940968"/>
              <a:ext cx="386107" cy="606450"/>
            </a:xfrm>
            <a:prstGeom prst="rect">
              <a:avLst/>
            </a:prstGeom>
          </p:spPr>
        </p:pic>
        <p:pic>
          <p:nvPicPr>
            <p:cNvPr id="93" name="Picture 92"/>
            <p:cNvPicPr>
              <a:picLocks noChangeAspect="1"/>
            </p:cNvPicPr>
            <p:nvPr/>
          </p:nvPicPr>
          <p:blipFill rotWithShape="1">
            <a:blip r:embed="rId5"/>
            <a:srcRect l="25354" r="25590"/>
            <a:stretch/>
          </p:blipFill>
          <p:spPr>
            <a:xfrm>
              <a:off x="11063258" y="5727651"/>
              <a:ext cx="208751" cy="600117"/>
            </a:xfrm>
            <a:prstGeom prst="rect">
              <a:avLst/>
            </a:prstGeom>
          </p:spPr>
        </p:pic>
      </p:grpSp>
      <p:cxnSp>
        <p:nvCxnSpPr>
          <p:cNvPr id="94" name="Straight Connector 93"/>
          <p:cNvCxnSpPr/>
          <p:nvPr/>
        </p:nvCxnSpPr>
        <p:spPr>
          <a:xfrm flipV="1">
            <a:off x="2862865" y="4863225"/>
            <a:ext cx="1281407" cy="47402"/>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3779362" y="4910627"/>
            <a:ext cx="463551" cy="798649"/>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7381014" y="1144740"/>
            <a:ext cx="640454" cy="711592"/>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7381015" y="1942836"/>
            <a:ext cx="866343" cy="304131"/>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98" name="Oval 97"/>
          <p:cNvSpPr/>
          <p:nvPr/>
        </p:nvSpPr>
        <p:spPr>
          <a:xfrm>
            <a:off x="7718983" y="939898"/>
            <a:ext cx="2065498" cy="1398750"/>
          </a:xfrm>
          <a:prstGeom prst="ellipse">
            <a:avLst/>
          </a:prstGeom>
          <a:solidFill>
            <a:srgbClr val="FFFFFF"/>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7786931" y="1098815"/>
            <a:ext cx="1755084" cy="1056231"/>
            <a:chOff x="9144000" y="4106612"/>
            <a:chExt cx="2260525" cy="1360412"/>
          </a:xfrm>
        </p:grpSpPr>
        <p:pic>
          <p:nvPicPr>
            <p:cNvPr id="100" name="Picture 99"/>
            <p:cNvPicPr>
              <a:picLocks noChangeAspect="1"/>
            </p:cNvPicPr>
            <p:nvPr/>
          </p:nvPicPr>
          <p:blipFill>
            <a:blip r:embed="rId6"/>
            <a:stretch>
              <a:fillRect/>
            </a:stretch>
          </p:blipFill>
          <p:spPr>
            <a:xfrm>
              <a:off x="9737024" y="4611805"/>
              <a:ext cx="568356" cy="503525"/>
            </a:xfrm>
            <a:prstGeom prst="rect">
              <a:avLst/>
            </a:prstGeom>
          </p:spPr>
        </p:pic>
        <p:pic>
          <p:nvPicPr>
            <p:cNvPr id="101" name="Picture 100"/>
            <p:cNvPicPr>
              <a:picLocks noChangeAspect="1"/>
            </p:cNvPicPr>
            <p:nvPr/>
          </p:nvPicPr>
          <p:blipFill>
            <a:blip r:embed="rId4"/>
            <a:stretch>
              <a:fillRect/>
            </a:stretch>
          </p:blipFill>
          <p:spPr>
            <a:xfrm>
              <a:off x="10800422" y="4779526"/>
              <a:ext cx="386107" cy="606450"/>
            </a:xfrm>
            <a:prstGeom prst="rect">
              <a:avLst/>
            </a:prstGeom>
          </p:spPr>
        </p:pic>
        <p:pic>
          <p:nvPicPr>
            <p:cNvPr id="102" name="Picture 101"/>
            <p:cNvPicPr>
              <a:picLocks noChangeAspect="1"/>
            </p:cNvPicPr>
            <p:nvPr/>
          </p:nvPicPr>
          <p:blipFill>
            <a:blip r:embed="rId7"/>
            <a:stretch>
              <a:fillRect/>
            </a:stretch>
          </p:blipFill>
          <p:spPr>
            <a:xfrm>
              <a:off x="10235928" y="4568961"/>
              <a:ext cx="266255" cy="665637"/>
            </a:xfrm>
            <a:prstGeom prst="rect">
              <a:avLst/>
            </a:prstGeom>
          </p:spPr>
        </p:pic>
        <p:pic>
          <p:nvPicPr>
            <p:cNvPr id="103" name="Picture 102"/>
            <p:cNvPicPr>
              <a:picLocks noChangeAspect="1"/>
            </p:cNvPicPr>
            <p:nvPr/>
          </p:nvPicPr>
          <p:blipFill rotWithShape="1">
            <a:blip r:embed="rId5"/>
            <a:srcRect l="25354" r="25590"/>
            <a:stretch/>
          </p:blipFill>
          <p:spPr>
            <a:xfrm>
              <a:off x="11195774" y="4413643"/>
              <a:ext cx="208751" cy="600117"/>
            </a:xfrm>
            <a:prstGeom prst="rect">
              <a:avLst/>
            </a:prstGeom>
          </p:spPr>
        </p:pic>
        <p:pic>
          <p:nvPicPr>
            <p:cNvPr id="104" name="Picture 103"/>
            <p:cNvPicPr>
              <a:picLocks noChangeAspect="1"/>
            </p:cNvPicPr>
            <p:nvPr/>
          </p:nvPicPr>
          <p:blipFill>
            <a:blip r:embed="rId8"/>
            <a:stretch>
              <a:fillRect/>
            </a:stretch>
          </p:blipFill>
          <p:spPr>
            <a:xfrm>
              <a:off x="10224358" y="4106612"/>
              <a:ext cx="379616" cy="505193"/>
            </a:xfrm>
            <a:prstGeom prst="rect">
              <a:avLst/>
            </a:prstGeom>
          </p:spPr>
        </p:pic>
        <p:pic>
          <p:nvPicPr>
            <p:cNvPr id="105" name="Picture 104"/>
            <p:cNvPicPr>
              <a:picLocks noChangeAspect="1"/>
            </p:cNvPicPr>
            <p:nvPr/>
          </p:nvPicPr>
          <p:blipFill rotWithShape="1">
            <a:blip r:embed="rId9"/>
            <a:srcRect l="8255" t="2869" r="8821" b="3628"/>
            <a:stretch/>
          </p:blipFill>
          <p:spPr>
            <a:xfrm>
              <a:off x="10930650" y="4311746"/>
              <a:ext cx="277548" cy="600117"/>
            </a:xfrm>
            <a:prstGeom prst="rect">
              <a:avLst/>
            </a:prstGeom>
          </p:spPr>
        </p:pic>
        <p:pic>
          <p:nvPicPr>
            <p:cNvPr id="106" name="Picture 105"/>
            <p:cNvPicPr>
              <a:picLocks noChangeAspect="1"/>
            </p:cNvPicPr>
            <p:nvPr/>
          </p:nvPicPr>
          <p:blipFill>
            <a:blip r:embed="rId10"/>
            <a:stretch>
              <a:fillRect/>
            </a:stretch>
          </p:blipFill>
          <p:spPr>
            <a:xfrm>
              <a:off x="9144000" y="4511652"/>
              <a:ext cx="518646" cy="535747"/>
            </a:xfrm>
            <a:prstGeom prst="rect">
              <a:avLst/>
            </a:prstGeom>
          </p:spPr>
        </p:pic>
        <p:pic>
          <p:nvPicPr>
            <p:cNvPr id="107" name="Picture 106"/>
            <p:cNvPicPr>
              <a:picLocks noChangeAspect="1"/>
            </p:cNvPicPr>
            <p:nvPr/>
          </p:nvPicPr>
          <p:blipFill rotWithShape="1">
            <a:blip r:embed="rId5"/>
            <a:srcRect l="25354" r="25590"/>
            <a:stretch/>
          </p:blipFill>
          <p:spPr>
            <a:xfrm>
              <a:off x="10613201" y="4779526"/>
              <a:ext cx="208751" cy="600117"/>
            </a:xfrm>
            <a:prstGeom prst="rect">
              <a:avLst/>
            </a:prstGeom>
          </p:spPr>
        </p:pic>
        <p:pic>
          <p:nvPicPr>
            <p:cNvPr id="108" name="Picture 107"/>
            <p:cNvPicPr>
              <a:picLocks noChangeAspect="1"/>
            </p:cNvPicPr>
            <p:nvPr/>
          </p:nvPicPr>
          <p:blipFill>
            <a:blip r:embed="rId4"/>
            <a:stretch>
              <a:fillRect/>
            </a:stretch>
          </p:blipFill>
          <p:spPr>
            <a:xfrm>
              <a:off x="10490844" y="4383425"/>
              <a:ext cx="355301" cy="558065"/>
            </a:xfrm>
            <a:prstGeom prst="rect">
              <a:avLst/>
            </a:prstGeom>
          </p:spPr>
        </p:pic>
        <p:pic>
          <p:nvPicPr>
            <p:cNvPr id="109" name="Picture 108"/>
            <p:cNvPicPr>
              <a:picLocks noChangeAspect="1"/>
            </p:cNvPicPr>
            <p:nvPr/>
          </p:nvPicPr>
          <p:blipFill rotWithShape="1">
            <a:blip r:embed="rId5"/>
            <a:srcRect l="25354" r="25590"/>
            <a:stretch/>
          </p:blipFill>
          <p:spPr>
            <a:xfrm>
              <a:off x="10459490" y="4866907"/>
              <a:ext cx="208751" cy="600117"/>
            </a:xfrm>
            <a:prstGeom prst="rect">
              <a:avLst/>
            </a:prstGeom>
          </p:spPr>
        </p:pic>
        <p:pic>
          <p:nvPicPr>
            <p:cNvPr id="110" name="Picture 109"/>
            <p:cNvPicPr>
              <a:picLocks noChangeAspect="1"/>
            </p:cNvPicPr>
            <p:nvPr/>
          </p:nvPicPr>
          <p:blipFill rotWithShape="1">
            <a:blip r:embed="rId11"/>
            <a:srcRect l="55264"/>
            <a:stretch/>
          </p:blipFill>
          <p:spPr>
            <a:xfrm>
              <a:off x="10067782" y="4933506"/>
              <a:ext cx="245732" cy="486636"/>
            </a:xfrm>
            <a:prstGeom prst="rect">
              <a:avLst/>
            </a:prstGeom>
          </p:spPr>
        </p:pic>
        <p:pic>
          <p:nvPicPr>
            <p:cNvPr id="111" name="Picture 110"/>
            <p:cNvPicPr>
              <a:picLocks noChangeAspect="1"/>
            </p:cNvPicPr>
            <p:nvPr/>
          </p:nvPicPr>
          <p:blipFill>
            <a:blip r:embed="rId4"/>
            <a:stretch>
              <a:fillRect/>
            </a:stretch>
          </p:blipFill>
          <p:spPr>
            <a:xfrm>
              <a:off x="9804541" y="4149717"/>
              <a:ext cx="386107" cy="606450"/>
            </a:xfrm>
            <a:prstGeom prst="rect">
              <a:avLst/>
            </a:prstGeom>
          </p:spPr>
        </p:pic>
        <p:pic>
          <p:nvPicPr>
            <p:cNvPr id="112" name="Picture 111"/>
            <p:cNvPicPr>
              <a:picLocks noChangeAspect="1"/>
            </p:cNvPicPr>
            <p:nvPr/>
          </p:nvPicPr>
          <p:blipFill rotWithShape="1">
            <a:blip r:embed="rId5"/>
            <a:srcRect l="25354" r="25590"/>
            <a:stretch/>
          </p:blipFill>
          <p:spPr>
            <a:xfrm>
              <a:off x="9669280" y="4418854"/>
              <a:ext cx="208751" cy="600117"/>
            </a:xfrm>
            <a:prstGeom prst="rect">
              <a:avLst/>
            </a:prstGeom>
          </p:spPr>
        </p:pic>
        <p:pic>
          <p:nvPicPr>
            <p:cNvPr id="113" name="Picture 112"/>
            <p:cNvPicPr>
              <a:picLocks noChangeAspect="1"/>
            </p:cNvPicPr>
            <p:nvPr/>
          </p:nvPicPr>
          <p:blipFill>
            <a:blip r:embed="rId7"/>
            <a:stretch>
              <a:fillRect/>
            </a:stretch>
          </p:blipFill>
          <p:spPr>
            <a:xfrm>
              <a:off x="10740704" y="4149717"/>
              <a:ext cx="266255" cy="665637"/>
            </a:xfrm>
            <a:prstGeom prst="rect">
              <a:avLst/>
            </a:prstGeom>
          </p:spPr>
        </p:pic>
      </p:grpSp>
      <p:cxnSp>
        <p:nvCxnSpPr>
          <p:cNvPr id="114" name="Straight Connector 113"/>
          <p:cNvCxnSpPr/>
          <p:nvPr/>
        </p:nvCxnSpPr>
        <p:spPr>
          <a:xfrm flipV="1">
            <a:off x="7615729" y="1755702"/>
            <a:ext cx="640452" cy="399344"/>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flipV="1">
            <a:off x="7615729" y="2246967"/>
            <a:ext cx="866342" cy="610962"/>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116" name="Oval 115"/>
          <p:cNvSpPr/>
          <p:nvPr/>
        </p:nvSpPr>
        <p:spPr>
          <a:xfrm>
            <a:off x="7953696" y="1550860"/>
            <a:ext cx="2065498" cy="1398750"/>
          </a:xfrm>
          <a:prstGeom prst="ellipse">
            <a:avLst/>
          </a:prstGeom>
          <a:solidFill>
            <a:srgbClr val="FFFFFF"/>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7" name="Group 116"/>
          <p:cNvGrpSpPr/>
          <p:nvPr/>
        </p:nvGrpSpPr>
        <p:grpSpPr>
          <a:xfrm>
            <a:off x="8026794" y="1755533"/>
            <a:ext cx="1755084" cy="1056231"/>
            <a:chOff x="9144000" y="4106612"/>
            <a:chExt cx="2260525" cy="1360412"/>
          </a:xfrm>
        </p:grpSpPr>
        <p:pic>
          <p:nvPicPr>
            <p:cNvPr id="118" name="Picture 117"/>
            <p:cNvPicPr>
              <a:picLocks noChangeAspect="1"/>
            </p:cNvPicPr>
            <p:nvPr/>
          </p:nvPicPr>
          <p:blipFill>
            <a:blip r:embed="rId6"/>
            <a:stretch>
              <a:fillRect/>
            </a:stretch>
          </p:blipFill>
          <p:spPr>
            <a:xfrm>
              <a:off x="9737024" y="4611805"/>
              <a:ext cx="568356" cy="503525"/>
            </a:xfrm>
            <a:prstGeom prst="rect">
              <a:avLst/>
            </a:prstGeom>
          </p:spPr>
        </p:pic>
        <p:pic>
          <p:nvPicPr>
            <p:cNvPr id="119" name="Picture 118"/>
            <p:cNvPicPr>
              <a:picLocks noChangeAspect="1"/>
            </p:cNvPicPr>
            <p:nvPr/>
          </p:nvPicPr>
          <p:blipFill>
            <a:blip r:embed="rId4"/>
            <a:stretch>
              <a:fillRect/>
            </a:stretch>
          </p:blipFill>
          <p:spPr>
            <a:xfrm>
              <a:off x="10800422" y="4779526"/>
              <a:ext cx="386107" cy="606450"/>
            </a:xfrm>
            <a:prstGeom prst="rect">
              <a:avLst/>
            </a:prstGeom>
          </p:spPr>
        </p:pic>
        <p:pic>
          <p:nvPicPr>
            <p:cNvPr id="120" name="Picture 119"/>
            <p:cNvPicPr>
              <a:picLocks noChangeAspect="1"/>
            </p:cNvPicPr>
            <p:nvPr/>
          </p:nvPicPr>
          <p:blipFill>
            <a:blip r:embed="rId7"/>
            <a:stretch>
              <a:fillRect/>
            </a:stretch>
          </p:blipFill>
          <p:spPr>
            <a:xfrm>
              <a:off x="10235928" y="4568961"/>
              <a:ext cx="266255" cy="665637"/>
            </a:xfrm>
            <a:prstGeom prst="rect">
              <a:avLst/>
            </a:prstGeom>
          </p:spPr>
        </p:pic>
        <p:pic>
          <p:nvPicPr>
            <p:cNvPr id="121" name="Picture 120"/>
            <p:cNvPicPr>
              <a:picLocks noChangeAspect="1"/>
            </p:cNvPicPr>
            <p:nvPr/>
          </p:nvPicPr>
          <p:blipFill rotWithShape="1">
            <a:blip r:embed="rId5"/>
            <a:srcRect l="25354" r="25590"/>
            <a:stretch/>
          </p:blipFill>
          <p:spPr>
            <a:xfrm>
              <a:off x="11195774" y="4413643"/>
              <a:ext cx="208751" cy="600117"/>
            </a:xfrm>
            <a:prstGeom prst="rect">
              <a:avLst/>
            </a:prstGeom>
          </p:spPr>
        </p:pic>
        <p:pic>
          <p:nvPicPr>
            <p:cNvPr id="122" name="Picture 121"/>
            <p:cNvPicPr>
              <a:picLocks noChangeAspect="1"/>
            </p:cNvPicPr>
            <p:nvPr/>
          </p:nvPicPr>
          <p:blipFill>
            <a:blip r:embed="rId8"/>
            <a:stretch>
              <a:fillRect/>
            </a:stretch>
          </p:blipFill>
          <p:spPr>
            <a:xfrm>
              <a:off x="10224358" y="4106612"/>
              <a:ext cx="379616" cy="505193"/>
            </a:xfrm>
            <a:prstGeom prst="rect">
              <a:avLst/>
            </a:prstGeom>
          </p:spPr>
        </p:pic>
        <p:pic>
          <p:nvPicPr>
            <p:cNvPr id="123" name="Picture 122"/>
            <p:cNvPicPr>
              <a:picLocks noChangeAspect="1"/>
            </p:cNvPicPr>
            <p:nvPr/>
          </p:nvPicPr>
          <p:blipFill rotWithShape="1">
            <a:blip r:embed="rId9"/>
            <a:srcRect l="8255" t="2869" r="8821" b="3628"/>
            <a:stretch/>
          </p:blipFill>
          <p:spPr>
            <a:xfrm>
              <a:off x="10930650" y="4311746"/>
              <a:ext cx="277548" cy="600117"/>
            </a:xfrm>
            <a:prstGeom prst="rect">
              <a:avLst/>
            </a:prstGeom>
          </p:spPr>
        </p:pic>
        <p:pic>
          <p:nvPicPr>
            <p:cNvPr id="124" name="Picture 123"/>
            <p:cNvPicPr>
              <a:picLocks noChangeAspect="1"/>
            </p:cNvPicPr>
            <p:nvPr/>
          </p:nvPicPr>
          <p:blipFill>
            <a:blip r:embed="rId10"/>
            <a:stretch>
              <a:fillRect/>
            </a:stretch>
          </p:blipFill>
          <p:spPr>
            <a:xfrm>
              <a:off x="9144000" y="4511652"/>
              <a:ext cx="518646" cy="535747"/>
            </a:xfrm>
            <a:prstGeom prst="rect">
              <a:avLst/>
            </a:prstGeom>
          </p:spPr>
        </p:pic>
        <p:pic>
          <p:nvPicPr>
            <p:cNvPr id="125" name="Picture 124"/>
            <p:cNvPicPr>
              <a:picLocks noChangeAspect="1"/>
            </p:cNvPicPr>
            <p:nvPr/>
          </p:nvPicPr>
          <p:blipFill rotWithShape="1">
            <a:blip r:embed="rId5"/>
            <a:srcRect l="25354" r="25590"/>
            <a:stretch/>
          </p:blipFill>
          <p:spPr>
            <a:xfrm>
              <a:off x="10613201" y="4779526"/>
              <a:ext cx="208751" cy="600117"/>
            </a:xfrm>
            <a:prstGeom prst="rect">
              <a:avLst/>
            </a:prstGeom>
          </p:spPr>
        </p:pic>
        <p:pic>
          <p:nvPicPr>
            <p:cNvPr id="126" name="Picture 125"/>
            <p:cNvPicPr>
              <a:picLocks noChangeAspect="1"/>
            </p:cNvPicPr>
            <p:nvPr/>
          </p:nvPicPr>
          <p:blipFill>
            <a:blip r:embed="rId4"/>
            <a:stretch>
              <a:fillRect/>
            </a:stretch>
          </p:blipFill>
          <p:spPr>
            <a:xfrm>
              <a:off x="10490844" y="4383425"/>
              <a:ext cx="355301" cy="558065"/>
            </a:xfrm>
            <a:prstGeom prst="rect">
              <a:avLst/>
            </a:prstGeom>
          </p:spPr>
        </p:pic>
        <p:pic>
          <p:nvPicPr>
            <p:cNvPr id="127" name="Picture 126"/>
            <p:cNvPicPr>
              <a:picLocks noChangeAspect="1"/>
            </p:cNvPicPr>
            <p:nvPr/>
          </p:nvPicPr>
          <p:blipFill rotWithShape="1">
            <a:blip r:embed="rId5"/>
            <a:srcRect l="25354" r="25590"/>
            <a:stretch/>
          </p:blipFill>
          <p:spPr>
            <a:xfrm>
              <a:off x="10459490" y="4866907"/>
              <a:ext cx="208751" cy="600117"/>
            </a:xfrm>
            <a:prstGeom prst="rect">
              <a:avLst/>
            </a:prstGeom>
          </p:spPr>
        </p:pic>
        <p:pic>
          <p:nvPicPr>
            <p:cNvPr id="128" name="Picture 127"/>
            <p:cNvPicPr>
              <a:picLocks noChangeAspect="1"/>
            </p:cNvPicPr>
            <p:nvPr/>
          </p:nvPicPr>
          <p:blipFill rotWithShape="1">
            <a:blip r:embed="rId11"/>
            <a:srcRect l="55264"/>
            <a:stretch/>
          </p:blipFill>
          <p:spPr>
            <a:xfrm>
              <a:off x="10067782" y="4933506"/>
              <a:ext cx="245732" cy="486636"/>
            </a:xfrm>
            <a:prstGeom prst="rect">
              <a:avLst/>
            </a:prstGeom>
          </p:spPr>
        </p:pic>
        <p:pic>
          <p:nvPicPr>
            <p:cNvPr id="129" name="Picture 128"/>
            <p:cNvPicPr>
              <a:picLocks noChangeAspect="1"/>
            </p:cNvPicPr>
            <p:nvPr/>
          </p:nvPicPr>
          <p:blipFill>
            <a:blip r:embed="rId4"/>
            <a:stretch>
              <a:fillRect/>
            </a:stretch>
          </p:blipFill>
          <p:spPr>
            <a:xfrm>
              <a:off x="9804541" y="4149717"/>
              <a:ext cx="386107" cy="606450"/>
            </a:xfrm>
            <a:prstGeom prst="rect">
              <a:avLst/>
            </a:prstGeom>
          </p:spPr>
        </p:pic>
        <p:pic>
          <p:nvPicPr>
            <p:cNvPr id="130" name="Picture 129"/>
            <p:cNvPicPr>
              <a:picLocks noChangeAspect="1"/>
            </p:cNvPicPr>
            <p:nvPr/>
          </p:nvPicPr>
          <p:blipFill rotWithShape="1">
            <a:blip r:embed="rId5"/>
            <a:srcRect l="25354" r="25590"/>
            <a:stretch/>
          </p:blipFill>
          <p:spPr>
            <a:xfrm>
              <a:off x="9669280" y="4418854"/>
              <a:ext cx="208751" cy="600117"/>
            </a:xfrm>
            <a:prstGeom prst="rect">
              <a:avLst/>
            </a:prstGeom>
          </p:spPr>
        </p:pic>
        <p:pic>
          <p:nvPicPr>
            <p:cNvPr id="131" name="Picture 130"/>
            <p:cNvPicPr>
              <a:picLocks noChangeAspect="1"/>
            </p:cNvPicPr>
            <p:nvPr/>
          </p:nvPicPr>
          <p:blipFill>
            <a:blip r:embed="rId7"/>
            <a:stretch>
              <a:fillRect/>
            </a:stretch>
          </p:blipFill>
          <p:spPr>
            <a:xfrm>
              <a:off x="10740704" y="4149717"/>
              <a:ext cx="266255" cy="665637"/>
            </a:xfrm>
            <a:prstGeom prst="rect">
              <a:avLst/>
            </a:prstGeom>
          </p:spPr>
        </p:pic>
      </p:grpSp>
    </p:spTree>
    <p:extLst>
      <p:ext uri="{BB962C8B-B14F-4D97-AF65-F5344CB8AC3E}">
        <p14:creationId xmlns:p14="http://schemas.microsoft.com/office/powerpoint/2010/main" val="884889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9546" y="2941983"/>
            <a:ext cx="5817705" cy="461665"/>
          </a:xfrm>
          <a:prstGeom prst="rect">
            <a:avLst/>
          </a:prstGeom>
          <a:noFill/>
        </p:spPr>
        <p:txBody>
          <a:bodyPr wrap="square" rtlCol="0">
            <a:spAutoFit/>
          </a:bodyPr>
          <a:lstStyle/>
          <a:p>
            <a:r>
              <a:rPr lang="en-US" sz="2400" smtClean="0"/>
              <a:t>Next week (final week) Machine </a:t>
            </a:r>
            <a:r>
              <a:rPr lang="en-US" sz="2400" dirty="0" smtClean="0"/>
              <a:t>learning</a:t>
            </a:r>
            <a:endParaRPr lang="en-US" sz="2400" dirty="0"/>
          </a:p>
        </p:txBody>
      </p:sp>
    </p:spTree>
    <p:extLst>
      <p:ext uri="{BB962C8B-B14F-4D97-AF65-F5344CB8AC3E}">
        <p14:creationId xmlns:p14="http://schemas.microsoft.com/office/powerpoint/2010/main" val="857740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213" y="1239142"/>
            <a:ext cx="10788126" cy="534543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You will get a different number of sequences for each of your samples.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This can cause issues in analyses, leading samples to group together due to similar number of sequences as opposed to biological reasons. </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Title 1"/>
          <p:cNvSpPr>
            <a:spLocks noGrp="1"/>
          </p:cNvSpPr>
          <p:nvPr>
            <p:ph type="title"/>
          </p:nvPr>
        </p:nvSpPr>
        <p:spPr>
          <a:xfrm>
            <a:off x="179212" y="165789"/>
            <a:ext cx="11792607" cy="1325563"/>
          </a:xfrm>
        </p:spPr>
        <p:txBody>
          <a:bodyPr/>
          <a:lstStyle/>
          <a:p>
            <a:pPr algn="ctr"/>
            <a:r>
              <a:rPr lang="en-US" dirty="0" smtClean="0"/>
              <a:t>Uneven sequences </a:t>
            </a:r>
            <a:r>
              <a:rPr lang="en-US" dirty="0" smtClean="0"/>
              <a:t>per sample</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130747547"/>
              </p:ext>
            </p:extLst>
          </p:nvPr>
        </p:nvGraphicFramePr>
        <p:xfrm>
          <a:off x="3292957" y="3253106"/>
          <a:ext cx="5529440" cy="300571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3345610" y="6302669"/>
            <a:ext cx="1388732" cy="276999"/>
          </a:xfrm>
          <a:prstGeom prst="rect">
            <a:avLst/>
          </a:prstGeom>
          <a:noFill/>
        </p:spPr>
        <p:txBody>
          <a:bodyPr wrap="square" rtlCol="0">
            <a:spAutoFit/>
          </a:bodyPr>
          <a:lstStyle/>
          <a:p>
            <a:r>
              <a:rPr lang="en-US" sz="1200" dirty="0"/>
              <a:t>e</a:t>
            </a:r>
            <a:r>
              <a:rPr lang="en-US" sz="1200" dirty="0" smtClean="0"/>
              <a:t>xtraction blank</a:t>
            </a:r>
            <a:endParaRPr lang="en-US" sz="1200" dirty="0"/>
          </a:p>
        </p:txBody>
      </p:sp>
      <p:sp>
        <p:nvSpPr>
          <p:cNvPr id="7" name="TextBox 6"/>
          <p:cNvSpPr txBox="1"/>
          <p:nvPr/>
        </p:nvSpPr>
        <p:spPr>
          <a:xfrm>
            <a:off x="4663062" y="6266887"/>
            <a:ext cx="984500" cy="461665"/>
          </a:xfrm>
          <a:prstGeom prst="rect">
            <a:avLst/>
          </a:prstGeom>
          <a:noFill/>
        </p:spPr>
        <p:txBody>
          <a:bodyPr wrap="square" rtlCol="0">
            <a:spAutoFit/>
          </a:bodyPr>
          <a:lstStyle/>
          <a:p>
            <a:r>
              <a:rPr lang="en-US" sz="1200" dirty="0"/>
              <a:t>u</a:t>
            </a:r>
            <a:r>
              <a:rPr lang="en-US" sz="1200" dirty="0" smtClean="0"/>
              <a:t>ntouched</a:t>
            </a:r>
          </a:p>
          <a:p>
            <a:r>
              <a:rPr lang="en-US" sz="1200" dirty="0" smtClean="0"/>
              <a:t>surfaces</a:t>
            </a:r>
            <a:endParaRPr lang="en-US" sz="1200" dirty="0"/>
          </a:p>
        </p:txBody>
      </p:sp>
      <p:sp>
        <p:nvSpPr>
          <p:cNvPr id="8" name="TextBox 7"/>
          <p:cNvSpPr txBox="1"/>
          <p:nvPr/>
        </p:nvSpPr>
        <p:spPr>
          <a:xfrm>
            <a:off x="5544891" y="6310552"/>
            <a:ext cx="614886" cy="276999"/>
          </a:xfrm>
          <a:prstGeom prst="rect">
            <a:avLst/>
          </a:prstGeom>
          <a:noFill/>
        </p:spPr>
        <p:txBody>
          <a:bodyPr wrap="square" rtlCol="0">
            <a:spAutoFit/>
          </a:bodyPr>
          <a:lstStyle/>
          <a:p>
            <a:r>
              <a:rPr lang="en-US" sz="1200" smtClean="0"/>
              <a:t>hands</a:t>
            </a:r>
            <a:endParaRPr lang="en-US" sz="1200" dirty="0"/>
          </a:p>
        </p:txBody>
      </p:sp>
      <p:sp>
        <p:nvSpPr>
          <p:cNvPr id="9" name="TextBox 8"/>
          <p:cNvSpPr txBox="1"/>
          <p:nvPr/>
        </p:nvSpPr>
        <p:spPr>
          <a:xfrm>
            <a:off x="6090321" y="6249150"/>
            <a:ext cx="786560" cy="461665"/>
          </a:xfrm>
          <a:prstGeom prst="rect">
            <a:avLst/>
          </a:prstGeom>
          <a:noFill/>
        </p:spPr>
        <p:txBody>
          <a:bodyPr wrap="square" rtlCol="0">
            <a:spAutoFit/>
          </a:bodyPr>
          <a:lstStyle/>
          <a:p>
            <a:r>
              <a:rPr lang="en-US" sz="1200" dirty="0"/>
              <a:t>c</a:t>
            </a:r>
            <a:r>
              <a:rPr lang="en-US" sz="1200" dirty="0" smtClean="0"/>
              <a:t>eramic</a:t>
            </a:r>
          </a:p>
          <a:p>
            <a:r>
              <a:rPr lang="en-US" sz="1200" dirty="0" smtClean="0"/>
              <a:t>touched</a:t>
            </a:r>
            <a:endParaRPr lang="en-US" sz="1200" dirty="0"/>
          </a:p>
        </p:txBody>
      </p:sp>
      <p:sp>
        <p:nvSpPr>
          <p:cNvPr id="10" name="TextBox 9"/>
          <p:cNvSpPr txBox="1"/>
          <p:nvPr/>
        </p:nvSpPr>
        <p:spPr>
          <a:xfrm>
            <a:off x="6640932" y="6255094"/>
            <a:ext cx="786560" cy="461665"/>
          </a:xfrm>
          <a:prstGeom prst="rect">
            <a:avLst/>
          </a:prstGeom>
          <a:noFill/>
        </p:spPr>
        <p:txBody>
          <a:bodyPr wrap="square" rtlCol="0">
            <a:spAutoFit/>
          </a:bodyPr>
          <a:lstStyle/>
          <a:p>
            <a:r>
              <a:rPr lang="en-US" sz="1200" dirty="0" smtClean="0"/>
              <a:t>glass</a:t>
            </a:r>
          </a:p>
          <a:p>
            <a:r>
              <a:rPr lang="en-US" sz="1200" dirty="0" smtClean="0"/>
              <a:t>touched</a:t>
            </a:r>
            <a:endParaRPr lang="en-US" sz="1200" dirty="0"/>
          </a:p>
        </p:txBody>
      </p:sp>
      <p:sp>
        <p:nvSpPr>
          <p:cNvPr id="11" name="TextBox 10"/>
          <p:cNvSpPr txBox="1"/>
          <p:nvPr/>
        </p:nvSpPr>
        <p:spPr>
          <a:xfrm>
            <a:off x="7198600" y="6250200"/>
            <a:ext cx="786560" cy="461665"/>
          </a:xfrm>
          <a:prstGeom prst="rect">
            <a:avLst/>
          </a:prstGeom>
          <a:noFill/>
        </p:spPr>
        <p:txBody>
          <a:bodyPr wrap="square" rtlCol="0">
            <a:spAutoFit/>
          </a:bodyPr>
          <a:lstStyle/>
          <a:p>
            <a:r>
              <a:rPr lang="en-US" sz="1200" dirty="0" smtClean="0"/>
              <a:t>plastic</a:t>
            </a:r>
          </a:p>
          <a:p>
            <a:r>
              <a:rPr lang="en-US" sz="1200" dirty="0" smtClean="0"/>
              <a:t>touched</a:t>
            </a:r>
            <a:endParaRPr lang="en-US" sz="1200" dirty="0"/>
          </a:p>
        </p:txBody>
      </p:sp>
      <p:sp>
        <p:nvSpPr>
          <p:cNvPr id="12" name="TextBox 11"/>
          <p:cNvSpPr txBox="1"/>
          <p:nvPr/>
        </p:nvSpPr>
        <p:spPr>
          <a:xfrm>
            <a:off x="7756268" y="6250199"/>
            <a:ext cx="786560" cy="461665"/>
          </a:xfrm>
          <a:prstGeom prst="rect">
            <a:avLst/>
          </a:prstGeom>
          <a:noFill/>
        </p:spPr>
        <p:txBody>
          <a:bodyPr wrap="square" rtlCol="0">
            <a:spAutoFit/>
          </a:bodyPr>
          <a:lstStyle/>
          <a:p>
            <a:r>
              <a:rPr lang="en-US" sz="1200" dirty="0" smtClean="0"/>
              <a:t>wood</a:t>
            </a:r>
          </a:p>
          <a:p>
            <a:r>
              <a:rPr lang="en-US" sz="1200" dirty="0" smtClean="0"/>
              <a:t>touched</a:t>
            </a:r>
            <a:endParaRPr lang="en-US" sz="1200" dirty="0"/>
          </a:p>
        </p:txBody>
      </p:sp>
      <p:sp>
        <p:nvSpPr>
          <p:cNvPr id="13" name="TextBox 12"/>
          <p:cNvSpPr txBox="1"/>
          <p:nvPr/>
        </p:nvSpPr>
        <p:spPr>
          <a:xfrm>
            <a:off x="8299823" y="6250199"/>
            <a:ext cx="786560" cy="461665"/>
          </a:xfrm>
          <a:prstGeom prst="rect">
            <a:avLst/>
          </a:prstGeom>
          <a:noFill/>
        </p:spPr>
        <p:txBody>
          <a:bodyPr wrap="square" rtlCol="0">
            <a:spAutoFit/>
          </a:bodyPr>
          <a:lstStyle/>
          <a:p>
            <a:r>
              <a:rPr lang="en-US" sz="1200" dirty="0" smtClean="0"/>
              <a:t>metal</a:t>
            </a:r>
          </a:p>
          <a:p>
            <a:r>
              <a:rPr lang="en-US" sz="1200" dirty="0" smtClean="0"/>
              <a:t>touched</a:t>
            </a:r>
            <a:endParaRPr lang="en-US" sz="1200" dirty="0"/>
          </a:p>
        </p:txBody>
      </p:sp>
      <p:sp>
        <p:nvSpPr>
          <p:cNvPr id="14" name="TextBox 13"/>
          <p:cNvSpPr txBox="1"/>
          <p:nvPr/>
        </p:nvSpPr>
        <p:spPr>
          <a:xfrm rot="16200000">
            <a:off x="2216379" y="4398942"/>
            <a:ext cx="1584198" cy="276999"/>
          </a:xfrm>
          <a:prstGeom prst="rect">
            <a:avLst/>
          </a:prstGeom>
          <a:noFill/>
        </p:spPr>
        <p:txBody>
          <a:bodyPr wrap="square" rtlCol="0">
            <a:spAutoFit/>
          </a:bodyPr>
          <a:lstStyle/>
          <a:p>
            <a:r>
              <a:rPr lang="en-US" sz="1200" dirty="0" smtClean="0"/>
              <a:t>Sequences </a:t>
            </a:r>
            <a:r>
              <a:rPr lang="en-US" sz="1200" smtClean="0"/>
              <a:t>per sample</a:t>
            </a:r>
            <a:endParaRPr lang="en-US" sz="1200"/>
          </a:p>
        </p:txBody>
      </p:sp>
    </p:spTree>
    <p:extLst>
      <p:ext uri="{BB962C8B-B14F-4D97-AF65-F5344CB8AC3E}">
        <p14:creationId xmlns:p14="http://schemas.microsoft.com/office/powerpoint/2010/main" val="1403899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9212" y="165789"/>
            <a:ext cx="11792607" cy="1325563"/>
          </a:xfrm>
        </p:spPr>
        <p:txBody>
          <a:bodyPr/>
          <a:lstStyle/>
          <a:p>
            <a:pPr algn="ctr"/>
            <a:r>
              <a:rPr lang="en-US" dirty="0" smtClean="0"/>
              <a:t>Rarifying or normalizing your sequences per sample</a:t>
            </a:r>
            <a:endParaRPr lang="en-US" dirty="0"/>
          </a:p>
        </p:txBody>
      </p:sp>
      <p:sp>
        <p:nvSpPr>
          <p:cNvPr id="2" name="TextBox 1"/>
          <p:cNvSpPr txBox="1"/>
          <p:nvPr/>
        </p:nvSpPr>
        <p:spPr>
          <a:xfrm>
            <a:off x="541613" y="1805315"/>
            <a:ext cx="11067803" cy="4154984"/>
          </a:xfrm>
          <a:prstGeom prst="rect">
            <a:avLst/>
          </a:prstGeom>
          <a:noFill/>
        </p:spPr>
        <p:txBody>
          <a:bodyPr wrap="square" rtlCol="0">
            <a:spAutoFit/>
          </a:bodyPr>
          <a:lstStyle/>
          <a:p>
            <a:r>
              <a:rPr lang="en-US" sz="2400" dirty="0" smtClean="0"/>
              <a:t>Rarify – random subsample without replacement so that each data set has the same number of sequences</a:t>
            </a:r>
          </a:p>
          <a:p>
            <a:endParaRPr lang="en-US" sz="2400" dirty="0"/>
          </a:p>
          <a:p>
            <a:r>
              <a:rPr lang="en-US" sz="2400" dirty="0" smtClean="0"/>
              <a:t>Cumulative sum scaling (CSS) – proportions scaling with corrections for issues with differential abundance that are introduced </a:t>
            </a:r>
            <a:r>
              <a:rPr lang="en-US" sz="2400" dirty="0"/>
              <a:t>by total-sum normalization. </a:t>
            </a:r>
            <a:r>
              <a:rPr lang="en-US" sz="2400" dirty="0" smtClean="0"/>
              <a:t>Raw </a:t>
            </a:r>
            <a:r>
              <a:rPr lang="en-US" sz="2400" dirty="0"/>
              <a:t>counts are divided by the cumulative sum of counts up to a percentile </a:t>
            </a:r>
            <a:r>
              <a:rPr lang="en-US" sz="2400" dirty="0" smtClean="0"/>
              <a:t>(e.g. 75%) determined </a:t>
            </a:r>
            <a:r>
              <a:rPr lang="en-US" sz="2400" dirty="0"/>
              <a:t>using a </a:t>
            </a:r>
            <a:r>
              <a:rPr lang="en-US" sz="2400" dirty="0" smtClean="0"/>
              <a:t>data driven </a:t>
            </a:r>
            <a:r>
              <a:rPr lang="en-US" sz="2400" dirty="0"/>
              <a:t>approach</a:t>
            </a:r>
            <a:r>
              <a:rPr lang="en-US" sz="2400" dirty="0" smtClean="0"/>
              <a:t>.</a:t>
            </a:r>
          </a:p>
          <a:p>
            <a:endParaRPr lang="en-US" sz="2400" dirty="0"/>
          </a:p>
          <a:p>
            <a:r>
              <a:rPr lang="en-US" sz="2400" dirty="0" err="1" smtClean="0"/>
              <a:t>DESeq</a:t>
            </a:r>
            <a:r>
              <a:rPr lang="en-US" sz="2400" dirty="0" smtClean="0"/>
              <a:t>- </a:t>
            </a:r>
            <a:r>
              <a:rPr lang="en-US" sz="2400" dirty="0"/>
              <a:t>detects and corrects dispersion estimates that are too low through modeling of the dependence of the dispersion on the average expression strength over all samples. </a:t>
            </a:r>
            <a:r>
              <a:rPr lang="en-US" sz="2400" dirty="0" smtClean="0"/>
              <a:t>Originally for </a:t>
            </a:r>
            <a:r>
              <a:rPr lang="en-US" sz="2400" dirty="0" err="1" smtClean="0"/>
              <a:t>RNAseq</a:t>
            </a:r>
            <a:r>
              <a:rPr lang="en-US" sz="2400" dirty="0" smtClean="0"/>
              <a:t> data and adapted for microbiome data.</a:t>
            </a:r>
          </a:p>
        </p:txBody>
      </p:sp>
    </p:spTree>
    <p:extLst>
      <p:ext uri="{BB962C8B-B14F-4D97-AF65-F5344CB8AC3E}">
        <p14:creationId xmlns:p14="http://schemas.microsoft.com/office/powerpoint/2010/main" val="16071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9212" y="165789"/>
            <a:ext cx="11792607" cy="1325563"/>
          </a:xfrm>
        </p:spPr>
        <p:txBody>
          <a:bodyPr/>
          <a:lstStyle/>
          <a:p>
            <a:pPr algn="ctr"/>
            <a:r>
              <a:rPr lang="en-US" dirty="0" smtClean="0"/>
              <a:t>Rarifying or normalizing your sequences per sample</a:t>
            </a:r>
            <a:endParaRPr lang="en-US" dirty="0"/>
          </a:p>
        </p:txBody>
      </p:sp>
      <p:sp>
        <p:nvSpPr>
          <p:cNvPr id="2" name="TextBox 1"/>
          <p:cNvSpPr txBox="1"/>
          <p:nvPr/>
        </p:nvSpPr>
        <p:spPr>
          <a:xfrm>
            <a:off x="881412" y="1591559"/>
            <a:ext cx="10649527" cy="4893647"/>
          </a:xfrm>
          <a:prstGeom prst="rect">
            <a:avLst/>
          </a:prstGeom>
          <a:noFill/>
        </p:spPr>
        <p:txBody>
          <a:bodyPr wrap="square" rtlCol="0">
            <a:spAutoFit/>
          </a:bodyPr>
          <a:lstStyle/>
          <a:p>
            <a:r>
              <a:rPr lang="en-US" sz="2400" dirty="0" smtClean="0"/>
              <a:t>Weiss et al. 2015</a:t>
            </a:r>
          </a:p>
          <a:p>
            <a:endParaRPr lang="en-US" sz="2400" dirty="0"/>
          </a:p>
          <a:p>
            <a:pPr marL="342900" indent="-342900">
              <a:buFontTx/>
              <a:buChar char="-"/>
            </a:pPr>
            <a:r>
              <a:rPr lang="en-US" sz="2400" dirty="0" smtClean="0"/>
              <a:t>For </a:t>
            </a:r>
            <a:r>
              <a:rPr lang="en-US" sz="2400" dirty="0"/>
              <a:t>abundance-based metrics, rarefying as well as alternatives like </a:t>
            </a:r>
            <a:r>
              <a:rPr lang="en-US" sz="2400" dirty="0" err="1"/>
              <a:t>DESeq</a:t>
            </a:r>
            <a:r>
              <a:rPr lang="en-US" sz="2400" dirty="0"/>
              <a:t> and </a:t>
            </a:r>
            <a:r>
              <a:rPr lang="en-US" sz="2400" dirty="0" err="1"/>
              <a:t>metagenomeSeq’s</a:t>
            </a:r>
            <a:r>
              <a:rPr lang="en-US" sz="2400" dirty="0"/>
              <a:t> cumulative sum scaling (CSS), seem to correctly cluster samples according to biological </a:t>
            </a:r>
            <a:r>
              <a:rPr lang="en-US" sz="2400" dirty="0" smtClean="0"/>
              <a:t>origin.</a:t>
            </a:r>
          </a:p>
          <a:p>
            <a:pPr marL="342900" indent="-342900">
              <a:buFontTx/>
              <a:buChar char="-"/>
            </a:pPr>
            <a:endParaRPr lang="en-US" sz="2400" dirty="0"/>
          </a:p>
          <a:p>
            <a:pPr marL="342900" indent="-342900">
              <a:buFontTx/>
              <a:buChar char="-"/>
            </a:pPr>
            <a:r>
              <a:rPr lang="en-US" sz="2400" i="1" dirty="0"/>
              <a:t>Effects of differential abundance testing model choice</a:t>
            </a:r>
            <a:r>
              <a:rPr lang="en-US" sz="2400" i="1" dirty="0" smtClean="0"/>
              <a:t>:</a:t>
            </a:r>
          </a:p>
          <a:p>
            <a:pPr marL="342900" indent="-342900">
              <a:buFontTx/>
              <a:buChar char="-"/>
            </a:pPr>
            <a:r>
              <a:rPr lang="en-US" sz="2400" dirty="0"/>
              <a:t>When the mean library sizes in the differential abundance groups differ by more than 2-3x, or the library sizes differ in distribution, our simulation studies reveal that each statistical method improved in its false positive rate when samples were rarefied. However, when the difference in library size mean is less than 2-3x, and the library sizes are similarly distributed, rarefying results in a loss of power for all methods</a:t>
            </a:r>
            <a:r>
              <a:rPr lang="en-US" sz="2400" dirty="0" smtClean="0"/>
              <a:t>.</a:t>
            </a:r>
            <a:endParaRPr lang="en-US" sz="2400" dirty="0"/>
          </a:p>
        </p:txBody>
      </p:sp>
    </p:spTree>
    <p:extLst>
      <p:ext uri="{BB962C8B-B14F-4D97-AF65-F5344CB8AC3E}">
        <p14:creationId xmlns:p14="http://schemas.microsoft.com/office/powerpoint/2010/main" val="418866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826" y="2526434"/>
            <a:ext cx="10515600" cy="1325563"/>
          </a:xfrm>
        </p:spPr>
        <p:txBody>
          <a:bodyPr/>
          <a:lstStyle/>
          <a:p>
            <a:pPr algn="ctr"/>
            <a:r>
              <a:rPr lang="en-US" dirty="0" smtClean="0"/>
              <a:t>Are your treatments different?</a:t>
            </a:r>
            <a:br>
              <a:rPr lang="en-US" dirty="0" smtClean="0"/>
            </a:br>
            <a:r>
              <a:rPr lang="en-US" dirty="0" smtClean="0"/>
              <a:t>Alpha and Beta Diversity</a:t>
            </a:r>
            <a:endParaRPr lang="en-US" dirty="0"/>
          </a:p>
        </p:txBody>
      </p:sp>
    </p:spTree>
    <p:extLst>
      <p:ext uri="{BB962C8B-B14F-4D97-AF65-F5344CB8AC3E}">
        <p14:creationId xmlns:p14="http://schemas.microsoft.com/office/powerpoint/2010/main" val="493287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c7o5aXqi.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688" y="1193299"/>
            <a:ext cx="2606604" cy="5213207"/>
          </a:xfrm>
          <a:prstGeom prst="rect">
            <a:avLst/>
          </a:prstGeom>
        </p:spPr>
      </p:pic>
      <p:sp>
        <p:nvSpPr>
          <p:cNvPr id="3" name="Oval 2"/>
          <p:cNvSpPr/>
          <p:nvPr/>
        </p:nvSpPr>
        <p:spPr>
          <a:xfrm>
            <a:off x="3409448" y="2626087"/>
            <a:ext cx="2065498" cy="1398750"/>
          </a:xfrm>
          <a:prstGeom prst="ellipse">
            <a:avLst/>
          </a:prstGeom>
          <a:solidFill>
            <a:srgbClr val="FFFFFF"/>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4" name="Picture 3" descr="dc7o5aXqi.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368" y="1193299"/>
            <a:ext cx="2606604" cy="5213207"/>
          </a:xfrm>
          <a:prstGeom prst="rect">
            <a:avLst/>
          </a:prstGeom>
          <a:solidFill>
            <a:srgbClr val="FFFFFF"/>
          </a:solidFill>
        </p:spPr>
      </p:pic>
      <p:sp>
        <p:nvSpPr>
          <p:cNvPr id="5" name="Oval 4"/>
          <p:cNvSpPr/>
          <p:nvPr/>
        </p:nvSpPr>
        <p:spPr>
          <a:xfrm>
            <a:off x="6570099" y="2626087"/>
            <a:ext cx="2065498" cy="1398750"/>
          </a:xfrm>
          <a:prstGeom prst="ellipse">
            <a:avLst/>
          </a:prstGeom>
          <a:solidFill>
            <a:srgbClr val="FFFFFF"/>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6651957" y="2768804"/>
            <a:ext cx="1867267" cy="1123744"/>
            <a:chOff x="9144000" y="4106612"/>
            <a:chExt cx="2260525" cy="1360412"/>
          </a:xfrm>
        </p:grpSpPr>
        <p:pic>
          <p:nvPicPr>
            <p:cNvPr id="7" name="Picture 6"/>
            <p:cNvPicPr>
              <a:picLocks noChangeAspect="1"/>
            </p:cNvPicPr>
            <p:nvPr/>
          </p:nvPicPr>
          <p:blipFill>
            <a:blip r:embed="rId3"/>
            <a:stretch>
              <a:fillRect/>
            </a:stretch>
          </p:blipFill>
          <p:spPr>
            <a:xfrm>
              <a:off x="9737024" y="4611805"/>
              <a:ext cx="568356" cy="503525"/>
            </a:xfrm>
            <a:prstGeom prst="rect">
              <a:avLst/>
            </a:prstGeom>
          </p:spPr>
        </p:pic>
        <p:pic>
          <p:nvPicPr>
            <p:cNvPr id="8" name="Picture 7"/>
            <p:cNvPicPr>
              <a:picLocks noChangeAspect="1"/>
            </p:cNvPicPr>
            <p:nvPr/>
          </p:nvPicPr>
          <p:blipFill>
            <a:blip r:embed="rId4"/>
            <a:stretch>
              <a:fillRect/>
            </a:stretch>
          </p:blipFill>
          <p:spPr>
            <a:xfrm>
              <a:off x="10800422" y="4779526"/>
              <a:ext cx="386107" cy="606450"/>
            </a:xfrm>
            <a:prstGeom prst="rect">
              <a:avLst/>
            </a:prstGeom>
          </p:spPr>
        </p:pic>
        <p:pic>
          <p:nvPicPr>
            <p:cNvPr id="9" name="Picture 8"/>
            <p:cNvPicPr>
              <a:picLocks noChangeAspect="1"/>
            </p:cNvPicPr>
            <p:nvPr/>
          </p:nvPicPr>
          <p:blipFill>
            <a:blip r:embed="rId5"/>
            <a:stretch>
              <a:fillRect/>
            </a:stretch>
          </p:blipFill>
          <p:spPr>
            <a:xfrm>
              <a:off x="10235928" y="4568961"/>
              <a:ext cx="266255" cy="665637"/>
            </a:xfrm>
            <a:prstGeom prst="rect">
              <a:avLst/>
            </a:prstGeom>
          </p:spPr>
        </p:pic>
        <p:pic>
          <p:nvPicPr>
            <p:cNvPr id="10" name="Picture 9"/>
            <p:cNvPicPr>
              <a:picLocks noChangeAspect="1"/>
            </p:cNvPicPr>
            <p:nvPr/>
          </p:nvPicPr>
          <p:blipFill rotWithShape="1">
            <a:blip r:embed="rId6"/>
            <a:srcRect l="25354" r="25590"/>
            <a:stretch/>
          </p:blipFill>
          <p:spPr>
            <a:xfrm>
              <a:off x="11195774" y="4413643"/>
              <a:ext cx="208751" cy="600117"/>
            </a:xfrm>
            <a:prstGeom prst="rect">
              <a:avLst/>
            </a:prstGeom>
          </p:spPr>
        </p:pic>
        <p:pic>
          <p:nvPicPr>
            <p:cNvPr id="11" name="Picture 10"/>
            <p:cNvPicPr>
              <a:picLocks noChangeAspect="1"/>
            </p:cNvPicPr>
            <p:nvPr/>
          </p:nvPicPr>
          <p:blipFill>
            <a:blip r:embed="rId7"/>
            <a:stretch>
              <a:fillRect/>
            </a:stretch>
          </p:blipFill>
          <p:spPr>
            <a:xfrm>
              <a:off x="10224358" y="4106612"/>
              <a:ext cx="379616" cy="505193"/>
            </a:xfrm>
            <a:prstGeom prst="rect">
              <a:avLst/>
            </a:prstGeom>
          </p:spPr>
        </p:pic>
        <p:pic>
          <p:nvPicPr>
            <p:cNvPr id="12" name="Picture 11"/>
            <p:cNvPicPr>
              <a:picLocks noChangeAspect="1"/>
            </p:cNvPicPr>
            <p:nvPr/>
          </p:nvPicPr>
          <p:blipFill rotWithShape="1">
            <a:blip r:embed="rId8"/>
            <a:srcRect l="8255" t="2869" r="8821" b="3628"/>
            <a:stretch/>
          </p:blipFill>
          <p:spPr>
            <a:xfrm>
              <a:off x="10930650" y="4311746"/>
              <a:ext cx="277548" cy="600117"/>
            </a:xfrm>
            <a:prstGeom prst="rect">
              <a:avLst/>
            </a:prstGeom>
          </p:spPr>
        </p:pic>
        <p:pic>
          <p:nvPicPr>
            <p:cNvPr id="13" name="Picture 12"/>
            <p:cNvPicPr>
              <a:picLocks noChangeAspect="1"/>
            </p:cNvPicPr>
            <p:nvPr/>
          </p:nvPicPr>
          <p:blipFill>
            <a:blip r:embed="rId9"/>
            <a:stretch>
              <a:fillRect/>
            </a:stretch>
          </p:blipFill>
          <p:spPr>
            <a:xfrm>
              <a:off x="9144000" y="4511652"/>
              <a:ext cx="518646" cy="535747"/>
            </a:xfrm>
            <a:prstGeom prst="rect">
              <a:avLst/>
            </a:prstGeom>
          </p:spPr>
        </p:pic>
        <p:pic>
          <p:nvPicPr>
            <p:cNvPr id="14" name="Picture 13"/>
            <p:cNvPicPr>
              <a:picLocks noChangeAspect="1"/>
            </p:cNvPicPr>
            <p:nvPr/>
          </p:nvPicPr>
          <p:blipFill rotWithShape="1">
            <a:blip r:embed="rId6"/>
            <a:srcRect l="25354" r="25590"/>
            <a:stretch/>
          </p:blipFill>
          <p:spPr>
            <a:xfrm>
              <a:off x="10613201" y="4779526"/>
              <a:ext cx="208751" cy="600117"/>
            </a:xfrm>
            <a:prstGeom prst="rect">
              <a:avLst/>
            </a:prstGeom>
          </p:spPr>
        </p:pic>
        <p:pic>
          <p:nvPicPr>
            <p:cNvPr id="15" name="Picture 14"/>
            <p:cNvPicPr>
              <a:picLocks noChangeAspect="1"/>
            </p:cNvPicPr>
            <p:nvPr/>
          </p:nvPicPr>
          <p:blipFill>
            <a:blip r:embed="rId4"/>
            <a:stretch>
              <a:fillRect/>
            </a:stretch>
          </p:blipFill>
          <p:spPr>
            <a:xfrm>
              <a:off x="10490844" y="4383425"/>
              <a:ext cx="355301" cy="558065"/>
            </a:xfrm>
            <a:prstGeom prst="rect">
              <a:avLst/>
            </a:prstGeom>
          </p:spPr>
        </p:pic>
        <p:pic>
          <p:nvPicPr>
            <p:cNvPr id="16" name="Picture 15"/>
            <p:cNvPicPr>
              <a:picLocks noChangeAspect="1"/>
            </p:cNvPicPr>
            <p:nvPr/>
          </p:nvPicPr>
          <p:blipFill rotWithShape="1">
            <a:blip r:embed="rId6"/>
            <a:srcRect l="25354" r="25590"/>
            <a:stretch/>
          </p:blipFill>
          <p:spPr>
            <a:xfrm>
              <a:off x="10459490" y="4866907"/>
              <a:ext cx="208751" cy="600117"/>
            </a:xfrm>
            <a:prstGeom prst="rect">
              <a:avLst/>
            </a:prstGeom>
          </p:spPr>
        </p:pic>
        <p:pic>
          <p:nvPicPr>
            <p:cNvPr id="17" name="Picture 16"/>
            <p:cNvPicPr>
              <a:picLocks noChangeAspect="1"/>
            </p:cNvPicPr>
            <p:nvPr/>
          </p:nvPicPr>
          <p:blipFill rotWithShape="1">
            <a:blip r:embed="rId10"/>
            <a:srcRect l="55264"/>
            <a:stretch/>
          </p:blipFill>
          <p:spPr>
            <a:xfrm>
              <a:off x="10067782" y="4933506"/>
              <a:ext cx="245732" cy="486636"/>
            </a:xfrm>
            <a:prstGeom prst="rect">
              <a:avLst/>
            </a:prstGeom>
          </p:spPr>
        </p:pic>
        <p:pic>
          <p:nvPicPr>
            <p:cNvPr id="18" name="Picture 17"/>
            <p:cNvPicPr>
              <a:picLocks noChangeAspect="1"/>
            </p:cNvPicPr>
            <p:nvPr/>
          </p:nvPicPr>
          <p:blipFill>
            <a:blip r:embed="rId4"/>
            <a:stretch>
              <a:fillRect/>
            </a:stretch>
          </p:blipFill>
          <p:spPr>
            <a:xfrm>
              <a:off x="9804541" y="4149717"/>
              <a:ext cx="386107" cy="606450"/>
            </a:xfrm>
            <a:prstGeom prst="rect">
              <a:avLst/>
            </a:prstGeom>
          </p:spPr>
        </p:pic>
        <p:pic>
          <p:nvPicPr>
            <p:cNvPr id="19" name="Picture 18"/>
            <p:cNvPicPr>
              <a:picLocks noChangeAspect="1"/>
            </p:cNvPicPr>
            <p:nvPr/>
          </p:nvPicPr>
          <p:blipFill rotWithShape="1">
            <a:blip r:embed="rId6"/>
            <a:srcRect l="25354" r="25590"/>
            <a:stretch/>
          </p:blipFill>
          <p:spPr>
            <a:xfrm>
              <a:off x="9669280" y="4418854"/>
              <a:ext cx="208751" cy="600117"/>
            </a:xfrm>
            <a:prstGeom prst="rect">
              <a:avLst/>
            </a:prstGeom>
          </p:spPr>
        </p:pic>
        <p:pic>
          <p:nvPicPr>
            <p:cNvPr id="20" name="Picture 19"/>
            <p:cNvPicPr>
              <a:picLocks noChangeAspect="1"/>
            </p:cNvPicPr>
            <p:nvPr/>
          </p:nvPicPr>
          <p:blipFill>
            <a:blip r:embed="rId5"/>
            <a:stretch>
              <a:fillRect/>
            </a:stretch>
          </p:blipFill>
          <p:spPr>
            <a:xfrm>
              <a:off x="10740704" y="4149717"/>
              <a:ext cx="266255" cy="665637"/>
            </a:xfrm>
            <a:prstGeom prst="rect">
              <a:avLst/>
            </a:prstGeom>
          </p:spPr>
        </p:pic>
      </p:grpSp>
      <p:pic>
        <p:nvPicPr>
          <p:cNvPr id="21" name="Picture 20"/>
          <p:cNvPicPr>
            <a:picLocks noChangeAspect="1"/>
          </p:cNvPicPr>
          <p:nvPr/>
        </p:nvPicPr>
        <p:blipFill rotWithShape="1">
          <a:blip r:embed="rId10"/>
          <a:srcRect l="55264"/>
          <a:stretch/>
        </p:blipFill>
        <p:spPr>
          <a:xfrm>
            <a:off x="6980296" y="3371177"/>
            <a:ext cx="245732" cy="486636"/>
          </a:xfrm>
          <a:prstGeom prst="rect">
            <a:avLst/>
          </a:prstGeom>
        </p:spPr>
      </p:pic>
      <p:grpSp>
        <p:nvGrpSpPr>
          <p:cNvPr id="22" name="Group 21"/>
          <p:cNvGrpSpPr/>
          <p:nvPr/>
        </p:nvGrpSpPr>
        <p:grpSpPr>
          <a:xfrm>
            <a:off x="3664827" y="2864557"/>
            <a:ext cx="1540343" cy="912250"/>
            <a:chOff x="9303421" y="5381545"/>
            <a:chExt cx="1968588" cy="1165873"/>
          </a:xfrm>
        </p:grpSpPr>
        <p:pic>
          <p:nvPicPr>
            <p:cNvPr id="23" name="Picture 22"/>
            <p:cNvPicPr>
              <a:picLocks noChangeAspect="1"/>
            </p:cNvPicPr>
            <p:nvPr/>
          </p:nvPicPr>
          <p:blipFill>
            <a:blip r:embed="rId4"/>
            <a:stretch>
              <a:fillRect/>
            </a:stretch>
          </p:blipFill>
          <p:spPr>
            <a:xfrm>
              <a:off x="10252660" y="5929395"/>
              <a:ext cx="386107" cy="606450"/>
            </a:xfrm>
            <a:prstGeom prst="rect">
              <a:avLst/>
            </a:prstGeom>
          </p:spPr>
        </p:pic>
        <p:pic>
          <p:nvPicPr>
            <p:cNvPr id="24" name="Picture 23"/>
            <p:cNvPicPr>
              <a:picLocks noChangeAspect="1"/>
            </p:cNvPicPr>
            <p:nvPr/>
          </p:nvPicPr>
          <p:blipFill rotWithShape="1">
            <a:blip r:embed="rId6"/>
            <a:srcRect l="25354" r="25590"/>
            <a:stretch/>
          </p:blipFill>
          <p:spPr>
            <a:xfrm>
              <a:off x="10555997" y="5720188"/>
              <a:ext cx="208751" cy="600117"/>
            </a:xfrm>
            <a:prstGeom prst="rect">
              <a:avLst/>
            </a:prstGeom>
          </p:spPr>
        </p:pic>
        <p:pic>
          <p:nvPicPr>
            <p:cNvPr id="25" name="Picture 24"/>
            <p:cNvPicPr>
              <a:picLocks noChangeAspect="1"/>
            </p:cNvPicPr>
            <p:nvPr/>
          </p:nvPicPr>
          <p:blipFill rotWithShape="1">
            <a:blip r:embed="rId6"/>
            <a:srcRect l="25354" r="25590"/>
            <a:stretch/>
          </p:blipFill>
          <p:spPr>
            <a:xfrm>
              <a:off x="10076763" y="5935728"/>
              <a:ext cx="208751" cy="600117"/>
            </a:xfrm>
            <a:prstGeom prst="rect">
              <a:avLst/>
            </a:prstGeom>
          </p:spPr>
        </p:pic>
        <p:pic>
          <p:nvPicPr>
            <p:cNvPr id="26" name="Picture 25"/>
            <p:cNvPicPr>
              <a:picLocks noChangeAspect="1"/>
            </p:cNvPicPr>
            <p:nvPr/>
          </p:nvPicPr>
          <p:blipFill>
            <a:blip r:embed="rId4"/>
            <a:stretch>
              <a:fillRect/>
            </a:stretch>
          </p:blipFill>
          <p:spPr>
            <a:xfrm>
              <a:off x="10003576" y="5539398"/>
              <a:ext cx="355301" cy="558065"/>
            </a:xfrm>
            <a:prstGeom prst="rect">
              <a:avLst/>
            </a:prstGeom>
          </p:spPr>
        </p:pic>
        <p:pic>
          <p:nvPicPr>
            <p:cNvPr id="27" name="Picture 26"/>
            <p:cNvPicPr>
              <a:picLocks noChangeAspect="1"/>
            </p:cNvPicPr>
            <p:nvPr/>
          </p:nvPicPr>
          <p:blipFill rotWithShape="1">
            <a:blip r:embed="rId6"/>
            <a:srcRect l="25354" r="25590"/>
            <a:stretch/>
          </p:blipFill>
          <p:spPr>
            <a:xfrm>
              <a:off x="9540066" y="5632503"/>
              <a:ext cx="208751" cy="600117"/>
            </a:xfrm>
            <a:prstGeom prst="rect">
              <a:avLst/>
            </a:prstGeom>
          </p:spPr>
        </p:pic>
        <p:pic>
          <p:nvPicPr>
            <p:cNvPr id="28" name="Picture 27"/>
            <p:cNvPicPr>
              <a:picLocks noChangeAspect="1"/>
            </p:cNvPicPr>
            <p:nvPr/>
          </p:nvPicPr>
          <p:blipFill>
            <a:blip r:embed="rId4"/>
            <a:stretch>
              <a:fillRect/>
            </a:stretch>
          </p:blipFill>
          <p:spPr>
            <a:xfrm>
              <a:off x="9689528" y="5929395"/>
              <a:ext cx="386107" cy="606450"/>
            </a:xfrm>
            <a:prstGeom prst="rect">
              <a:avLst/>
            </a:prstGeom>
          </p:spPr>
        </p:pic>
        <p:pic>
          <p:nvPicPr>
            <p:cNvPr id="29" name="Picture 28"/>
            <p:cNvPicPr>
              <a:picLocks noChangeAspect="1"/>
            </p:cNvPicPr>
            <p:nvPr/>
          </p:nvPicPr>
          <p:blipFill rotWithShape="1">
            <a:blip r:embed="rId6"/>
            <a:srcRect l="25354" r="25590"/>
            <a:stretch/>
          </p:blipFill>
          <p:spPr>
            <a:xfrm>
              <a:off x="9795193" y="5420130"/>
              <a:ext cx="208751" cy="600117"/>
            </a:xfrm>
            <a:prstGeom prst="rect">
              <a:avLst/>
            </a:prstGeom>
          </p:spPr>
        </p:pic>
        <p:pic>
          <p:nvPicPr>
            <p:cNvPr id="30" name="Picture 29"/>
            <p:cNvPicPr>
              <a:picLocks noChangeAspect="1"/>
            </p:cNvPicPr>
            <p:nvPr/>
          </p:nvPicPr>
          <p:blipFill>
            <a:blip r:embed="rId4"/>
            <a:stretch>
              <a:fillRect/>
            </a:stretch>
          </p:blipFill>
          <p:spPr>
            <a:xfrm>
              <a:off x="10785121" y="5462182"/>
              <a:ext cx="355301" cy="558065"/>
            </a:xfrm>
            <a:prstGeom prst="rect">
              <a:avLst/>
            </a:prstGeom>
          </p:spPr>
        </p:pic>
        <p:pic>
          <p:nvPicPr>
            <p:cNvPr id="31" name="Picture 30"/>
            <p:cNvPicPr>
              <a:picLocks noChangeAspect="1"/>
            </p:cNvPicPr>
            <p:nvPr/>
          </p:nvPicPr>
          <p:blipFill rotWithShape="1">
            <a:blip r:embed="rId6"/>
            <a:srcRect l="25354" r="25590"/>
            <a:stretch/>
          </p:blipFill>
          <p:spPr>
            <a:xfrm>
              <a:off x="10362133" y="5381545"/>
              <a:ext cx="208751" cy="600117"/>
            </a:xfrm>
            <a:prstGeom prst="rect">
              <a:avLst/>
            </a:prstGeom>
          </p:spPr>
        </p:pic>
        <p:pic>
          <p:nvPicPr>
            <p:cNvPr id="32" name="Picture 31"/>
            <p:cNvPicPr>
              <a:picLocks noChangeAspect="1"/>
            </p:cNvPicPr>
            <p:nvPr/>
          </p:nvPicPr>
          <p:blipFill>
            <a:blip r:embed="rId4"/>
            <a:stretch>
              <a:fillRect/>
            </a:stretch>
          </p:blipFill>
          <p:spPr>
            <a:xfrm>
              <a:off x="9303421" y="5881010"/>
              <a:ext cx="386107" cy="606450"/>
            </a:xfrm>
            <a:prstGeom prst="rect">
              <a:avLst/>
            </a:prstGeom>
          </p:spPr>
        </p:pic>
        <p:pic>
          <p:nvPicPr>
            <p:cNvPr id="33" name="Picture 32"/>
            <p:cNvPicPr>
              <a:picLocks noChangeAspect="1"/>
            </p:cNvPicPr>
            <p:nvPr/>
          </p:nvPicPr>
          <p:blipFill>
            <a:blip r:embed="rId4"/>
            <a:stretch>
              <a:fillRect/>
            </a:stretch>
          </p:blipFill>
          <p:spPr>
            <a:xfrm>
              <a:off x="10731829" y="5940968"/>
              <a:ext cx="386107" cy="606450"/>
            </a:xfrm>
            <a:prstGeom prst="rect">
              <a:avLst/>
            </a:prstGeom>
          </p:spPr>
        </p:pic>
        <p:pic>
          <p:nvPicPr>
            <p:cNvPr id="34" name="Picture 33"/>
            <p:cNvPicPr>
              <a:picLocks noChangeAspect="1"/>
            </p:cNvPicPr>
            <p:nvPr/>
          </p:nvPicPr>
          <p:blipFill rotWithShape="1">
            <a:blip r:embed="rId6"/>
            <a:srcRect l="25354" r="25590"/>
            <a:stretch/>
          </p:blipFill>
          <p:spPr>
            <a:xfrm>
              <a:off x="11063258" y="5727651"/>
              <a:ext cx="208751" cy="600117"/>
            </a:xfrm>
            <a:prstGeom prst="rect">
              <a:avLst/>
            </a:prstGeom>
          </p:spPr>
        </p:pic>
      </p:grpSp>
      <p:sp>
        <p:nvSpPr>
          <p:cNvPr id="35" name="TextBox 34"/>
          <p:cNvSpPr txBox="1"/>
          <p:nvPr/>
        </p:nvSpPr>
        <p:spPr>
          <a:xfrm>
            <a:off x="1824223" y="220421"/>
            <a:ext cx="8610951" cy="646331"/>
          </a:xfrm>
          <a:prstGeom prst="rect">
            <a:avLst/>
          </a:prstGeom>
          <a:noFill/>
        </p:spPr>
        <p:txBody>
          <a:bodyPr wrap="none" rtlCol="0">
            <a:spAutoFit/>
          </a:bodyPr>
          <a:lstStyle/>
          <a:p>
            <a:r>
              <a:rPr lang="en-US" sz="3600" dirty="0" smtClean="0"/>
              <a:t>Alpha diversity: number of types of microbes</a:t>
            </a:r>
            <a:endParaRPr lang="en-US" sz="3600" dirty="0"/>
          </a:p>
        </p:txBody>
      </p:sp>
    </p:spTree>
    <p:extLst>
      <p:ext uri="{BB962C8B-B14F-4D97-AF65-F5344CB8AC3E}">
        <p14:creationId xmlns:p14="http://schemas.microsoft.com/office/powerpoint/2010/main" val="1827748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6715" y="195943"/>
            <a:ext cx="4921668" cy="707886"/>
          </a:xfrm>
          <a:prstGeom prst="rect">
            <a:avLst/>
          </a:prstGeom>
          <a:noFill/>
        </p:spPr>
        <p:txBody>
          <a:bodyPr wrap="none" rtlCol="0">
            <a:spAutoFit/>
          </a:bodyPr>
          <a:lstStyle/>
          <a:p>
            <a:r>
              <a:rPr lang="en-US" sz="4000" smtClean="0"/>
              <a:t>Alpha diversity metrics</a:t>
            </a:r>
            <a:endParaRPr lang="en-US" sz="4000"/>
          </a:p>
        </p:txBody>
      </p:sp>
      <p:sp>
        <p:nvSpPr>
          <p:cNvPr id="3" name="TextBox 2"/>
          <p:cNvSpPr txBox="1"/>
          <p:nvPr/>
        </p:nvSpPr>
        <p:spPr>
          <a:xfrm>
            <a:off x="751778" y="1034143"/>
            <a:ext cx="10711542" cy="5632311"/>
          </a:xfrm>
          <a:prstGeom prst="rect">
            <a:avLst/>
          </a:prstGeom>
          <a:noFill/>
        </p:spPr>
        <p:txBody>
          <a:bodyPr wrap="square" rtlCol="0">
            <a:spAutoFit/>
          </a:bodyPr>
          <a:lstStyle/>
          <a:p>
            <a:r>
              <a:rPr lang="en-US" b="1" dirty="0" smtClean="0"/>
              <a:t>Species </a:t>
            </a:r>
            <a:r>
              <a:rPr lang="en-US" b="1" dirty="0"/>
              <a:t>diversity </a:t>
            </a:r>
            <a:r>
              <a:rPr lang="en-US" dirty="0"/>
              <a:t>= species richness and species evenness</a:t>
            </a:r>
            <a:r>
              <a:rPr lang="en-US" dirty="0" smtClean="0"/>
              <a:t>.</a:t>
            </a:r>
          </a:p>
          <a:p>
            <a:r>
              <a:rPr lang="en-US" b="1" dirty="0"/>
              <a:t>Species richness </a:t>
            </a:r>
            <a:r>
              <a:rPr lang="en-US" dirty="0" smtClean="0"/>
              <a:t>= the </a:t>
            </a:r>
            <a:r>
              <a:rPr lang="en-US" dirty="0"/>
              <a:t>number of different species.</a:t>
            </a:r>
          </a:p>
          <a:p>
            <a:r>
              <a:rPr lang="en-US" b="1" dirty="0" smtClean="0"/>
              <a:t>Species richness </a:t>
            </a:r>
            <a:r>
              <a:rPr lang="en-US" dirty="0" smtClean="0"/>
              <a:t>= measure of similarity in counts of each species.</a:t>
            </a:r>
          </a:p>
          <a:p>
            <a:endParaRPr lang="en-US" dirty="0" smtClean="0"/>
          </a:p>
          <a:p>
            <a:r>
              <a:rPr lang="en-US" dirty="0" smtClean="0"/>
              <a:t>In QIIME, alpha diversity options can be viewed with</a:t>
            </a:r>
            <a:endParaRPr lang="en-US" dirty="0"/>
          </a:p>
          <a:p>
            <a:r>
              <a:rPr lang="en-US" dirty="0" err="1"/>
              <a:t>a</a:t>
            </a:r>
            <a:r>
              <a:rPr lang="en-US" dirty="0" err="1" smtClean="0"/>
              <a:t>lpha_diversity.py</a:t>
            </a:r>
            <a:r>
              <a:rPr lang="en-US" dirty="0" smtClean="0"/>
              <a:t> –s </a:t>
            </a:r>
          </a:p>
          <a:p>
            <a:r>
              <a:rPr lang="en-US" dirty="0" smtClean="0"/>
              <a:t>ace</a:t>
            </a:r>
            <a:r>
              <a:rPr lang="en-US" dirty="0"/>
              <a:t>, </a:t>
            </a:r>
            <a:r>
              <a:rPr lang="en-US" dirty="0" err="1"/>
              <a:t>berger_parker_d</a:t>
            </a:r>
            <a:r>
              <a:rPr lang="en-US" dirty="0"/>
              <a:t>, </a:t>
            </a:r>
            <a:r>
              <a:rPr lang="en-US" dirty="0" err="1"/>
              <a:t>brillouin_d</a:t>
            </a:r>
            <a:r>
              <a:rPr lang="en-US" dirty="0"/>
              <a:t>, chao1, chao1_ci, dominance, doubles, </a:t>
            </a:r>
            <a:r>
              <a:rPr lang="en-US" dirty="0" err="1"/>
              <a:t>enspie</a:t>
            </a:r>
            <a:r>
              <a:rPr lang="en-US" dirty="0"/>
              <a:t>, equitability, </a:t>
            </a:r>
            <a:r>
              <a:rPr lang="en-US" dirty="0" err="1"/>
              <a:t>esty_ci</a:t>
            </a:r>
            <a:r>
              <a:rPr lang="en-US" dirty="0"/>
              <a:t>, </a:t>
            </a:r>
            <a:r>
              <a:rPr lang="en-US" dirty="0" err="1"/>
              <a:t>fisher_alpha</a:t>
            </a:r>
            <a:r>
              <a:rPr lang="en-US" dirty="0"/>
              <a:t>, </a:t>
            </a:r>
            <a:r>
              <a:rPr lang="en-US" dirty="0" err="1"/>
              <a:t>gini_index</a:t>
            </a:r>
            <a:r>
              <a:rPr lang="en-US" dirty="0"/>
              <a:t>, </a:t>
            </a:r>
            <a:r>
              <a:rPr lang="en-US" dirty="0" err="1"/>
              <a:t>goods_coverage</a:t>
            </a:r>
            <a:r>
              <a:rPr lang="en-US" dirty="0"/>
              <a:t>, </a:t>
            </a:r>
            <a:r>
              <a:rPr lang="en-US" dirty="0" err="1"/>
              <a:t>heip_e</a:t>
            </a:r>
            <a:r>
              <a:rPr lang="en-US" dirty="0"/>
              <a:t>, </a:t>
            </a:r>
            <a:r>
              <a:rPr lang="en-US" dirty="0" err="1"/>
              <a:t>kempton_taylor_q</a:t>
            </a:r>
            <a:r>
              <a:rPr lang="en-US" dirty="0"/>
              <a:t>, </a:t>
            </a:r>
            <a:r>
              <a:rPr lang="en-US" dirty="0" err="1"/>
              <a:t>margalef</a:t>
            </a:r>
            <a:r>
              <a:rPr lang="en-US" dirty="0"/>
              <a:t>, </a:t>
            </a:r>
            <a:r>
              <a:rPr lang="en-US" dirty="0" err="1"/>
              <a:t>mcintosh_d</a:t>
            </a:r>
            <a:r>
              <a:rPr lang="en-US" dirty="0"/>
              <a:t>, </a:t>
            </a:r>
            <a:r>
              <a:rPr lang="en-US" dirty="0" err="1"/>
              <a:t>mcintosh_e</a:t>
            </a:r>
            <a:r>
              <a:rPr lang="en-US" dirty="0"/>
              <a:t>, </a:t>
            </a:r>
            <a:r>
              <a:rPr lang="en-US" dirty="0" err="1"/>
              <a:t>menhinick</a:t>
            </a:r>
            <a:r>
              <a:rPr lang="en-US" dirty="0"/>
              <a:t>, </a:t>
            </a:r>
            <a:r>
              <a:rPr lang="en-US" dirty="0" err="1"/>
              <a:t>michaelis_menten_fit</a:t>
            </a:r>
            <a:r>
              <a:rPr lang="en-US" dirty="0"/>
              <a:t>, </a:t>
            </a:r>
            <a:r>
              <a:rPr lang="en-US" dirty="0" err="1"/>
              <a:t>observed_otus</a:t>
            </a:r>
            <a:r>
              <a:rPr lang="en-US" dirty="0"/>
              <a:t>, </a:t>
            </a:r>
            <a:r>
              <a:rPr lang="en-US" dirty="0" err="1"/>
              <a:t>observed_species</a:t>
            </a:r>
            <a:r>
              <a:rPr lang="en-US" dirty="0"/>
              <a:t>, </a:t>
            </a:r>
            <a:r>
              <a:rPr lang="en-US" dirty="0" err="1"/>
              <a:t>osd</a:t>
            </a:r>
            <a:r>
              <a:rPr lang="en-US" dirty="0"/>
              <a:t>, </a:t>
            </a:r>
            <a:r>
              <a:rPr lang="en-US" dirty="0" err="1"/>
              <a:t>simpson_reciprocal</a:t>
            </a:r>
            <a:r>
              <a:rPr lang="en-US" dirty="0"/>
              <a:t>, </a:t>
            </a:r>
            <a:r>
              <a:rPr lang="en-US" dirty="0" err="1"/>
              <a:t>robbins</a:t>
            </a:r>
            <a:r>
              <a:rPr lang="en-US" dirty="0"/>
              <a:t>, </a:t>
            </a:r>
            <a:r>
              <a:rPr lang="en-US" dirty="0" err="1"/>
              <a:t>shannon</a:t>
            </a:r>
            <a:r>
              <a:rPr lang="en-US" dirty="0"/>
              <a:t>, </a:t>
            </a:r>
            <a:r>
              <a:rPr lang="en-US" dirty="0" err="1"/>
              <a:t>simpson</a:t>
            </a:r>
            <a:r>
              <a:rPr lang="en-US" dirty="0"/>
              <a:t>, </a:t>
            </a:r>
            <a:r>
              <a:rPr lang="en-US" dirty="0" err="1"/>
              <a:t>simpson_e</a:t>
            </a:r>
            <a:r>
              <a:rPr lang="en-US" dirty="0"/>
              <a:t>, singles, strong, </a:t>
            </a:r>
            <a:r>
              <a:rPr lang="en-US" dirty="0" err="1" smtClean="0"/>
              <a:t>PD_whole_tree</a:t>
            </a:r>
            <a:endParaRPr lang="en-US" dirty="0" smtClean="0"/>
          </a:p>
          <a:p>
            <a:endParaRPr lang="en-US" dirty="0"/>
          </a:p>
          <a:p>
            <a:endParaRPr lang="en-US" dirty="0" smtClean="0"/>
          </a:p>
          <a:p>
            <a:r>
              <a:rPr lang="en-US" dirty="0" err="1" smtClean="0"/>
              <a:t>PD_whole_tree</a:t>
            </a:r>
            <a:r>
              <a:rPr lang="en-US" dirty="0" smtClean="0"/>
              <a:t> – Faith’s phylogenetic diversity. All branch lengths are added up in the 16S </a:t>
            </a:r>
            <a:r>
              <a:rPr lang="en-US" dirty="0" err="1" smtClean="0"/>
              <a:t>rRNA</a:t>
            </a:r>
            <a:r>
              <a:rPr lang="en-US" dirty="0" smtClean="0"/>
              <a:t> tree of your sequences.</a:t>
            </a:r>
          </a:p>
          <a:p>
            <a:r>
              <a:rPr lang="en-US" dirty="0" smtClean="0"/>
              <a:t>Chao1 – based on the number of rare taxa. If you have a lot of OTUs counted just a few times, there’s likely a high number of undetected OTUs. Type of species richness.</a:t>
            </a:r>
          </a:p>
          <a:p>
            <a:r>
              <a:rPr lang="en-US" dirty="0" smtClean="0"/>
              <a:t>Shannon's </a:t>
            </a:r>
            <a:r>
              <a:rPr lang="en-US" dirty="0"/>
              <a:t>index </a:t>
            </a:r>
            <a:r>
              <a:rPr lang="en-US" dirty="0" smtClean="0"/>
              <a:t>- accounts </a:t>
            </a:r>
            <a:r>
              <a:rPr lang="en-US" dirty="0"/>
              <a:t>for both abundance and evenness of the species present. </a:t>
            </a:r>
            <a:endParaRPr lang="en-US" dirty="0" smtClean="0"/>
          </a:p>
          <a:p>
            <a:r>
              <a:rPr lang="en-US" dirty="0" smtClean="0"/>
              <a:t>Observed </a:t>
            </a:r>
            <a:r>
              <a:rPr lang="en-US" dirty="0" err="1" smtClean="0"/>
              <a:t>otus</a:t>
            </a:r>
            <a:r>
              <a:rPr lang="en-US" dirty="0" smtClean="0"/>
              <a:t> – simply counting OTUs</a:t>
            </a:r>
          </a:p>
          <a:p>
            <a:endParaRPr lang="en-US" dirty="0"/>
          </a:p>
          <a:p>
            <a:r>
              <a:rPr lang="en-US" dirty="0" smtClean="0"/>
              <a:t>Simpson –Proportion of species relative to the total number of species. </a:t>
            </a:r>
            <a:r>
              <a:rPr lang="en-US" dirty="0"/>
              <a:t>Type of species richness. </a:t>
            </a:r>
            <a:endParaRPr lang="en-US" dirty="0" smtClean="0"/>
          </a:p>
        </p:txBody>
      </p:sp>
    </p:spTree>
    <p:extLst>
      <p:ext uri="{BB962C8B-B14F-4D97-AF65-F5344CB8AC3E}">
        <p14:creationId xmlns:p14="http://schemas.microsoft.com/office/powerpoint/2010/main" val="881283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c7o5aXqi.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748" y="1286304"/>
            <a:ext cx="2606604" cy="5213207"/>
          </a:xfrm>
          <a:prstGeom prst="rect">
            <a:avLst/>
          </a:prstGeom>
        </p:spPr>
      </p:pic>
      <p:sp>
        <p:nvSpPr>
          <p:cNvPr id="3" name="Oval 2"/>
          <p:cNvSpPr/>
          <p:nvPr/>
        </p:nvSpPr>
        <p:spPr>
          <a:xfrm>
            <a:off x="2294508" y="2719092"/>
            <a:ext cx="2065498" cy="1398750"/>
          </a:xfrm>
          <a:prstGeom prst="ellipse">
            <a:avLst/>
          </a:prstGeom>
          <a:solidFill>
            <a:srgbClr val="FFFFFF"/>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4" name="Picture 3" descr="dc7o5aXqi.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74" y="1286304"/>
            <a:ext cx="2606604" cy="5213207"/>
          </a:xfrm>
          <a:prstGeom prst="rect">
            <a:avLst/>
          </a:prstGeom>
          <a:solidFill>
            <a:srgbClr val="FFFFFF"/>
          </a:solidFill>
        </p:spPr>
      </p:pic>
      <p:sp>
        <p:nvSpPr>
          <p:cNvPr id="5" name="Oval 4"/>
          <p:cNvSpPr/>
          <p:nvPr/>
        </p:nvSpPr>
        <p:spPr>
          <a:xfrm>
            <a:off x="5027905" y="2719092"/>
            <a:ext cx="2065498" cy="1398750"/>
          </a:xfrm>
          <a:prstGeom prst="ellipse">
            <a:avLst/>
          </a:prstGeom>
          <a:solidFill>
            <a:srgbClr val="FFFFFF"/>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3866726" y="1532398"/>
            <a:ext cx="415825" cy="415825"/>
          </a:xfrm>
          <a:prstGeom prst="rect">
            <a:avLst/>
          </a:prstGeom>
        </p:spPr>
      </p:pic>
      <p:pic>
        <p:nvPicPr>
          <p:cNvPr id="7" name="Picture 6"/>
          <p:cNvPicPr>
            <a:picLocks noChangeAspect="1"/>
          </p:cNvPicPr>
          <p:nvPr/>
        </p:nvPicPr>
        <p:blipFill>
          <a:blip r:embed="rId4"/>
          <a:stretch>
            <a:fillRect/>
          </a:stretch>
        </p:blipFill>
        <p:spPr>
          <a:xfrm>
            <a:off x="13630842" y="1762494"/>
            <a:ext cx="318842" cy="318842"/>
          </a:xfrm>
          <a:prstGeom prst="rect">
            <a:avLst/>
          </a:prstGeom>
        </p:spPr>
      </p:pic>
      <p:pic>
        <p:nvPicPr>
          <p:cNvPr id="8" name="Picture 7"/>
          <p:cNvPicPr>
            <a:picLocks noChangeAspect="1"/>
          </p:cNvPicPr>
          <p:nvPr/>
        </p:nvPicPr>
        <p:blipFill rotWithShape="1">
          <a:blip r:embed="rId5"/>
          <a:srcRect l="49874" t="27922" r="16021" b="7918"/>
          <a:stretch/>
        </p:blipFill>
        <p:spPr>
          <a:xfrm flipH="1">
            <a:off x="13677281" y="1237552"/>
            <a:ext cx="201062" cy="378258"/>
          </a:xfrm>
          <a:prstGeom prst="rect">
            <a:avLst/>
          </a:prstGeom>
        </p:spPr>
      </p:pic>
      <p:grpSp>
        <p:nvGrpSpPr>
          <p:cNvPr id="9" name="Group 8"/>
          <p:cNvGrpSpPr/>
          <p:nvPr/>
        </p:nvGrpSpPr>
        <p:grpSpPr>
          <a:xfrm>
            <a:off x="5118190" y="2865550"/>
            <a:ext cx="1858840" cy="1118673"/>
            <a:chOff x="9144000" y="4106612"/>
            <a:chExt cx="2260525" cy="1360412"/>
          </a:xfrm>
        </p:grpSpPr>
        <p:pic>
          <p:nvPicPr>
            <p:cNvPr id="10" name="Picture 9"/>
            <p:cNvPicPr>
              <a:picLocks noChangeAspect="1"/>
            </p:cNvPicPr>
            <p:nvPr/>
          </p:nvPicPr>
          <p:blipFill>
            <a:blip r:embed="rId6"/>
            <a:stretch>
              <a:fillRect/>
            </a:stretch>
          </p:blipFill>
          <p:spPr>
            <a:xfrm>
              <a:off x="9737024" y="4611805"/>
              <a:ext cx="568356" cy="503525"/>
            </a:xfrm>
            <a:prstGeom prst="rect">
              <a:avLst/>
            </a:prstGeom>
          </p:spPr>
        </p:pic>
        <p:pic>
          <p:nvPicPr>
            <p:cNvPr id="11" name="Picture 10"/>
            <p:cNvPicPr>
              <a:picLocks noChangeAspect="1"/>
            </p:cNvPicPr>
            <p:nvPr/>
          </p:nvPicPr>
          <p:blipFill>
            <a:blip r:embed="rId7"/>
            <a:stretch>
              <a:fillRect/>
            </a:stretch>
          </p:blipFill>
          <p:spPr>
            <a:xfrm>
              <a:off x="10800422" y="4779526"/>
              <a:ext cx="386107" cy="606450"/>
            </a:xfrm>
            <a:prstGeom prst="rect">
              <a:avLst/>
            </a:prstGeom>
          </p:spPr>
        </p:pic>
        <p:pic>
          <p:nvPicPr>
            <p:cNvPr id="12" name="Picture 11"/>
            <p:cNvPicPr>
              <a:picLocks noChangeAspect="1"/>
            </p:cNvPicPr>
            <p:nvPr/>
          </p:nvPicPr>
          <p:blipFill>
            <a:blip r:embed="rId8"/>
            <a:stretch>
              <a:fillRect/>
            </a:stretch>
          </p:blipFill>
          <p:spPr>
            <a:xfrm>
              <a:off x="10235928" y="4568961"/>
              <a:ext cx="266255" cy="665637"/>
            </a:xfrm>
            <a:prstGeom prst="rect">
              <a:avLst/>
            </a:prstGeom>
          </p:spPr>
        </p:pic>
        <p:pic>
          <p:nvPicPr>
            <p:cNvPr id="13" name="Picture 12"/>
            <p:cNvPicPr>
              <a:picLocks noChangeAspect="1"/>
            </p:cNvPicPr>
            <p:nvPr/>
          </p:nvPicPr>
          <p:blipFill rotWithShape="1">
            <a:blip r:embed="rId9"/>
            <a:srcRect l="25354" r="25590"/>
            <a:stretch/>
          </p:blipFill>
          <p:spPr>
            <a:xfrm>
              <a:off x="11195774" y="4413643"/>
              <a:ext cx="208751" cy="600117"/>
            </a:xfrm>
            <a:prstGeom prst="rect">
              <a:avLst/>
            </a:prstGeom>
          </p:spPr>
        </p:pic>
        <p:pic>
          <p:nvPicPr>
            <p:cNvPr id="14" name="Picture 13"/>
            <p:cNvPicPr>
              <a:picLocks noChangeAspect="1"/>
            </p:cNvPicPr>
            <p:nvPr/>
          </p:nvPicPr>
          <p:blipFill>
            <a:blip r:embed="rId10"/>
            <a:stretch>
              <a:fillRect/>
            </a:stretch>
          </p:blipFill>
          <p:spPr>
            <a:xfrm>
              <a:off x="10224358" y="4106612"/>
              <a:ext cx="379616" cy="505193"/>
            </a:xfrm>
            <a:prstGeom prst="rect">
              <a:avLst/>
            </a:prstGeom>
          </p:spPr>
        </p:pic>
        <p:pic>
          <p:nvPicPr>
            <p:cNvPr id="15" name="Picture 14"/>
            <p:cNvPicPr>
              <a:picLocks noChangeAspect="1"/>
            </p:cNvPicPr>
            <p:nvPr/>
          </p:nvPicPr>
          <p:blipFill rotWithShape="1">
            <a:blip r:embed="rId11"/>
            <a:srcRect l="8255" t="2869" r="8821" b="3628"/>
            <a:stretch/>
          </p:blipFill>
          <p:spPr>
            <a:xfrm>
              <a:off x="10930650" y="4311746"/>
              <a:ext cx="277548" cy="600117"/>
            </a:xfrm>
            <a:prstGeom prst="rect">
              <a:avLst/>
            </a:prstGeom>
          </p:spPr>
        </p:pic>
        <p:pic>
          <p:nvPicPr>
            <p:cNvPr id="16" name="Picture 15"/>
            <p:cNvPicPr>
              <a:picLocks noChangeAspect="1"/>
            </p:cNvPicPr>
            <p:nvPr/>
          </p:nvPicPr>
          <p:blipFill>
            <a:blip r:embed="rId12"/>
            <a:stretch>
              <a:fillRect/>
            </a:stretch>
          </p:blipFill>
          <p:spPr>
            <a:xfrm>
              <a:off x="9144000" y="4511652"/>
              <a:ext cx="518646" cy="535747"/>
            </a:xfrm>
            <a:prstGeom prst="rect">
              <a:avLst/>
            </a:prstGeom>
          </p:spPr>
        </p:pic>
        <p:pic>
          <p:nvPicPr>
            <p:cNvPr id="17" name="Picture 16"/>
            <p:cNvPicPr>
              <a:picLocks noChangeAspect="1"/>
            </p:cNvPicPr>
            <p:nvPr/>
          </p:nvPicPr>
          <p:blipFill rotWithShape="1">
            <a:blip r:embed="rId9"/>
            <a:srcRect l="25354" r="25590"/>
            <a:stretch/>
          </p:blipFill>
          <p:spPr>
            <a:xfrm>
              <a:off x="10613201" y="4779526"/>
              <a:ext cx="208751" cy="600117"/>
            </a:xfrm>
            <a:prstGeom prst="rect">
              <a:avLst/>
            </a:prstGeom>
          </p:spPr>
        </p:pic>
        <p:pic>
          <p:nvPicPr>
            <p:cNvPr id="18" name="Picture 17"/>
            <p:cNvPicPr>
              <a:picLocks noChangeAspect="1"/>
            </p:cNvPicPr>
            <p:nvPr/>
          </p:nvPicPr>
          <p:blipFill>
            <a:blip r:embed="rId7"/>
            <a:stretch>
              <a:fillRect/>
            </a:stretch>
          </p:blipFill>
          <p:spPr>
            <a:xfrm>
              <a:off x="10490844" y="4383425"/>
              <a:ext cx="355301" cy="558065"/>
            </a:xfrm>
            <a:prstGeom prst="rect">
              <a:avLst/>
            </a:prstGeom>
          </p:spPr>
        </p:pic>
        <p:pic>
          <p:nvPicPr>
            <p:cNvPr id="19" name="Picture 18"/>
            <p:cNvPicPr>
              <a:picLocks noChangeAspect="1"/>
            </p:cNvPicPr>
            <p:nvPr/>
          </p:nvPicPr>
          <p:blipFill rotWithShape="1">
            <a:blip r:embed="rId9"/>
            <a:srcRect l="25354" r="25590"/>
            <a:stretch/>
          </p:blipFill>
          <p:spPr>
            <a:xfrm>
              <a:off x="10459490" y="4866907"/>
              <a:ext cx="208751" cy="600117"/>
            </a:xfrm>
            <a:prstGeom prst="rect">
              <a:avLst/>
            </a:prstGeom>
          </p:spPr>
        </p:pic>
        <p:pic>
          <p:nvPicPr>
            <p:cNvPr id="20" name="Picture 19"/>
            <p:cNvPicPr>
              <a:picLocks noChangeAspect="1"/>
            </p:cNvPicPr>
            <p:nvPr/>
          </p:nvPicPr>
          <p:blipFill rotWithShape="1">
            <a:blip r:embed="rId13"/>
            <a:srcRect l="55264"/>
            <a:stretch/>
          </p:blipFill>
          <p:spPr>
            <a:xfrm>
              <a:off x="10067782" y="4933506"/>
              <a:ext cx="245732" cy="486636"/>
            </a:xfrm>
            <a:prstGeom prst="rect">
              <a:avLst/>
            </a:prstGeom>
          </p:spPr>
        </p:pic>
        <p:pic>
          <p:nvPicPr>
            <p:cNvPr id="21" name="Picture 20"/>
            <p:cNvPicPr>
              <a:picLocks noChangeAspect="1"/>
            </p:cNvPicPr>
            <p:nvPr/>
          </p:nvPicPr>
          <p:blipFill>
            <a:blip r:embed="rId7"/>
            <a:stretch>
              <a:fillRect/>
            </a:stretch>
          </p:blipFill>
          <p:spPr>
            <a:xfrm>
              <a:off x="9804541" y="4149717"/>
              <a:ext cx="386107" cy="606450"/>
            </a:xfrm>
            <a:prstGeom prst="rect">
              <a:avLst/>
            </a:prstGeom>
          </p:spPr>
        </p:pic>
        <p:pic>
          <p:nvPicPr>
            <p:cNvPr id="22" name="Picture 21"/>
            <p:cNvPicPr>
              <a:picLocks noChangeAspect="1"/>
            </p:cNvPicPr>
            <p:nvPr/>
          </p:nvPicPr>
          <p:blipFill rotWithShape="1">
            <a:blip r:embed="rId9"/>
            <a:srcRect l="25354" r="25590"/>
            <a:stretch/>
          </p:blipFill>
          <p:spPr>
            <a:xfrm>
              <a:off x="9669280" y="4418854"/>
              <a:ext cx="208751" cy="600117"/>
            </a:xfrm>
            <a:prstGeom prst="rect">
              <a:avLst/>
            </a:prstGeom>
          </p:spPr>
        </p:pic>
        <p:pic>
          <p:nvPicPr>
            <p:cNvPr id="23" name="Picture 22"/>
            <p:cNvPicPr>
              <a:picLocks noChangeAspect="1"/>
            </p:cNvPicPr>
            <p:nvPr/>
          </p:nvPicPr>
          <p:blipFill>
            <a:blip r:embed="rId8"/>
            <a:stretch>
              <a:fillRect/>
            </a:stretch>
          </p:blipFill>
          <p:spPr>
            <a:xfrm>
              <a:off x="10740704" y="4149717"/>
              <a:ext cx="266255" cy="665637"/>
            </a:xfrm>
            <a:prstGeom prst="rect">
              <a:avLst/>
            </a:prstGeom>
          </p:spPr>
        </p:pic>
      </p:grpSp>
      <p:pic>
        <p:nvPicPr>
          <p:cNvPr id="24" name="Picture 23"/>
          <p:cNvPicPr>
            <a:picLocks noChangeAspect="1"/>
          </p:cNvPicPr>
          <p:nvPr/>
        </p:nvPicPr>
        <p:blipFill rotWithShape="1">
          <a:blip r:embed="rId13"/>
          <a:srcRect l="55264"/>
          <a:stretch/>
        </p:blipFill>
        <p:spPr>
          <a:xfrm>
            <a:off x="5503439" y="3539163"/>
            <a:ext cx="245732" cy="486636"/>
          </a:xfrm>
          <a:prstGeom prst="rect">
            <a:avLst/>
          </a:prstGeom>
        </p:spPr>
      </p:pic>
      <p:grpSp>
        <p:nvGrpSpPr>
          <p:cNvPr id="25" name="Group 24"/>
          <p:cNvGrpSpPr/>
          <p:nvPr/>
        </p:nvGrpSpPr>
        <p:grpSpPr>
          <a:xfrm>
            <a:off x="2549887" y="2957562"/>
            <a:ext cx="1540343" cy="912250"/>
            <a:chOff x="9303421" y="5381545"/>
            <a:chExt cx="1968588" cy="1165873"/>
          </a:xfrm>
        </p:grpSpPr>
        <p:pic>
          <p:nvPicPr>
            <p:cNvPr id="26" name="Picture 25"/>
            <p:cNvPicPr>
              <a:picLocks noChangeAspect="1"/>
            </p:cNvPicPr>
            <p:nvPr/>
          </p:nvPicPr>
          <p:blipFill>
            <a:blip r:embed="rId7"/>
            <a:stretch>
              <a:fillRect/>
            </a:stretch>
          </p:blipFill>
          <p:spPr>
            <a:xfrm>
              <a:off x="10252660" y="5929395"/>
              <a:ext cx="386107" cy="606450"/>
            </a:xfrm>
            <a:prstGeom prst="rect">
              <a:avLst/>
            </a:prstGeom>
          </p:spPr>
        </p:pic>
        <p:pic>
          <p:nvPicPr>
            <p:cNvPr id="27" name="Picture 26"/>
            <p:cNvPicPr>
              <a:picLocks noChangeAspect="1"/>
            </p:cNvPicPr>
            <p:nvPr/>
          </p:nvPicPr>
          <p:blipFill rotWithShape="1">
            <a:blip r:embed="rId9"/>
            <a:srcRect l="25354" r="25590"/>
            <a:stretch/>
          </p:blipFill>
          <p:spPr>
            <a:xfrm>
              <a:off x="10555997" y="5720188"/>
              <a:ext cx="208751" cy="600117"/>
            </a:xfrm>
            <a:prstGeom prst="rect">
              <a:avLst/>
            </a:prstGeom>
          </p:spPr>
        </p:pic>
        <p:pic>
          <p:nvPicPr>
            <p:cNvPr id="28" name="Picture 27"/>
            <p:cNvPicPr>
              <a:picLocks noChangeAspect="1"/>
            </p:cNvPicPr>
            <p:nvPr/>
          </p:nvPicPr>
          <p:blipFill rotWithShape="1">
            <a:blip r:embed="rId9"/>
            <a:srcRect l="25354" r="25590"/>
            <a:stretch/>
          </p:blipFill>
          <p:spPr>
            <a:xfrm>
              <a:off x="10076763" y="5935728"/>
              <a:ext cx="208751" cy="600117"/>
            </a:xfrm>
            <a:prstGeom prst="rect">
              <a:avLst/>
            </a:prstGeom>
          </p:spPr>
        </p:pic>
        <p:pic>
          <p:nvPicPr>
            <p:cNvPr id="29" name="Picture 28"/>
            <p:cNvPicPr>
              <a:picLocks noChangeAspect="1"/>
            </p:cNvPicPr>
            <p:nvPr/>
          </p:nvPicPr>
          <p:blipFill>
            <a:blip r:embed="rId7"/>
            <a:stretch>
              <a:fillRect/>
            </a:stretch>
          </p:blipFill>
          <p:spPr>
            <a:xfrm>
              <a:off x="10003576" y="5539398"/>
              <a:ext cx="355301" cy="558065"/>
            </a:xfrm>
            <a:prstGeom prst="rect">
              <a:avLst/>
            </a:prstGeom>
          </p:spPr>
        </p:pic>
        <p:pic>
          <p:nvPicPr>
            <p:cNvPr id="30" name="Picture 29"/>
            <p:cNvPicPr>
              <a:picLocks noChangeAspect="1"/>
            </p:cNvPicPr>
            <p:nvPr/>
          </p:nvPicPr>
          <p:blipFill rotWithShape="1">
            <a:blip r:embed="rId9"/>
            <a:srcRect l="25354" r="25590"/>
            <a:stretch/>
          </p:blipFill>
          <p:spPr>
            <a:xfrm>
              <a:off x="9540066" y="5632503"/>
              <a:ext cx="208751" cy="600117"/>
            </a:xfrm>
            <a:prstGeom prst="rect">
              <a:avLst/>
            </a:prstGeom>
          </p:spPr>
        </p:pic>
        <p:pic>
          <p:nvPicPr>
            <p:cNvPr id="31" name="Picture 30"/>
            <p:cNvPicPr>
              <a:picLocks noChangeAspect="1"/>
            </p:cNvPicPr>
            <p:nvPr/>
          </p:nvPicPr>
          <p:blipFill>
            <a:blip r:embed="rId7"/>
            <a:stretch>
              <a:fillRect/>
            </a:stretch>
          </p:blipFill>
          <p:spPr>
            <a:xfrm>
              <a:off x="9689528" y="5929395"/>
              <a:ext cx="386107" cy="606450"/>
            </a:xfrm>
            <a:prstGeom prst="rect">
              <a:avLst/>
            </a:prstGeom>
          </p:spPr>
        </p:pic>
        <p:pic>
          <p:nvPicPr>
            <p:cNvPr id="32" name="Picture 31"/>
            <p:cNvPicPr>
              <a:picLocks noChangeAspect="1"/>
            </p:cNvPicPr>
            <p:nvPr/>
          </p:nvPicPr>
          <p:blipFill rotWithShape="1">
            <a:blip r:embed="rId9"/>
            <a:srcRect l="25354" r="25590"/>
            <a:stretch/>
          </p:blipFill>
          <p:spPr>
            <a:xfrm>
              <a:off x="9795193" y="5420130"/>
              <a:ext cx="208751" cy="600117"/>
            </a:xfrm>
            <a:prstGeom prst="rect">
              <a:avLst/>
            </a:prstGeom>
          </p:spPr>
        </p:pic>
        <p:pic>
          <p:nvPicPr>
            <p:cNvPr id="33" name="Picture 32"/>
            <p:cNvPicPr>
              <a:picLocks noChangeAspect="1"/>
            </p:cNvPicPr>
            <p:nvPr/>
          </p:nvPicPr>
          <p:blipFill>
            <a:blip r:embed="rId7"/>
            <a:stretch>
              <a:fillRect/>
            </a:stretch>
          </p:blipFill>
          <p:spPr>
            <a:xfrm>
              <a:off x="10785121" y="5462182"/>
              <a:ext cx="355301" cy="558065"/>
            </a:xfrm>
            <a:prstGeom prst="rect">
              <a:avLst/>
            </a:prstGeom>
          </p:spPr>
        </p:pic>
        <p:pic>
          <p:nvPicPr>
            <p:cNvPr id="34" name="Picture 33"/>
            <p:cNvPicPr>
              <a:picLocks noChangeAspect="1"/>
            </p:cNvPicPr>
            <p:nvPr/>
          </p:nvPicPr>
          <p:blipFill rotWithShape="1">
            <a:blip r:embed="rId9"/>
            <a:srcRect l="25354" r="25590"/>
            <a:stretch/>
          </p:blipFill>
          <p:spPr>
            <a:xfrm>
              <a:off x="10362133" y="5381545"/>
              <a:ext cx="208751" cy="600117"/>
            </a:xfrm>
            <a:prstGeom prst="rect">
              <a:avLst/>
            </a:prstGeom>
          </p:spPr>
        </p:pic>
        <p:pic>
          <p:nvPicPr>
            <p:cNvPr id="35" name="Picture 34"/>
            <p:cNvPicPr>
              <a:picLocks noChangeAspect="1"/>
            </p:cNvPicPr>
            <p:nvPr/>
          </p:nvPicPr>
          <p:blipFill>
            <a:blip r:embed="rId7"/>
            <a:stretch>
              <a:fillRect/>
            </a:stretch>
          </p:blipFill>
          <p:spPr>
            <a:xfrm>
              <a:off x="9303421" y="5881010"/>
              <a:ext cx="386107" cy="606450"/>
            </a:xfrm>
            <a:prstGeom prst="rect">
              <a:avLst/>
            </a:prstGeom>
          </p:spPr>
        </p:pic>
        <p:pic>
          <p:nvPicPr>
            <p:cNvPr id="36" name="Picture 35"/>
            <p:cNvPicPr>
              <a:picLocks noChangeAspect="1"/>
            </p:cNvPicPr>
            <p:nvPr/>
          </p:nvPicPr>
          <p:blipFill>
            <a:blip r:embed="rId7"/>
            <a:stretch>
              <a:fillRect/>
            </a:stretch>
          </p:blipFill>
          <p:spPr>
            <a:xfrm>
              <a:off x="10731829" y="5940968"/>
              <a:ext cx="386107" cy="606450"/>
            </a:xfrm>
            <a:prstGeom prst="rect">
              <a:avLst/>
            </a:prstGeom>
          </p:spPr>
        </p:pic>
        <p:pic>
          <p:nvPicPr>
            <p:cNvPr id="37" name="Picture 36"/>
            <p:cNvPicPr>
              <a:picLocks noChangeAspect="1"/>
            </p:cNvPicPr>
            <p:nvPr/>
          </p:nvPicPr>
          <p:blipFill rotWithShape="1">
            <a:blip r:embed="rId9"/>
            <a:srcRect l="25354" r="25590"/>
            <a:stretch/>
          </p:blipFill>
          <p:spPr>
            <a:xfrm>
              <a:off x="11063258" y="5727651"/>
              <a:ext cx="208751" cy="600117"/>
            </a:xfrm>
            <a:prstGeom prst="rect">
              <a:avLst/>
            </a:prstGeom>
          </p:spPr>
        </p:pic>
      </p:grpSp>
      <p:sp>
        <p:nvSpPr>
          <p:cNvPr id="38" name="TextBox 37"/>
          <p:cNvSpPr txBox="1"/>
          <p:nvPr/>
        </p:nvSpPr>
        <p:spPr>
          <a:xfrm>
            <a:off x="1479898" y="280789"/>
            <a:ext cx="9179466" cy="646331"/>
          </a:xfrm>
          <a:prstGeom prst="rect">
            <a:avLst/>
          </a:prstGeom>
          <a:noFill/>
        </p:spPr>
        <p:txBody>
          <a:bodyPr wrap="none" rtlCol="0">
            <a:spAutoFit/>
          </a:bodyPr>
          <a:lstStyle/>
          <a:p>
            <a:r>
              <a:rPr lang="en-US" sz="3600" dirty="0" smtClean="0"/>
              <a:t>Beta diversity: difference between communities</a:t>
            </a:r>
            <a:endParaRPr lang="en-US" sz="3600" dirty="0"/>
          </a:p>
        </p:txBody>
      </p:sp>
      <p:pic>
        <p:nvPicPr>
          <p:cNvPr id="39" name="Picture 38" descr="dc7o5aXqi.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615" y="1259263"/>
            <a:ext cx="2606604" cy="5213207"/>
          </a:xfrm>
          <a:prstGeom prst="rect">
            <a:avLst/>
          </a:prstGeom>
          <a:solidFill>
            <a:srgbClr val="FFFFFF"/>
          </a:solidFill>
        </p:spPr>
      </p:pic>
      <p:sp>
        <p:nvSpPr>
          <p:cNvPr id="40" name="Oval 39"/>
          <p:cNvSpPr/>
          <p:nvPr/>
        </p:nvSpPr>
        <p:spPr>
          <a:xfrm>
            <a:off x="7847346" y="2692051"/>
            <a:ext cx="2065498" cy="1398750"/>
          </a:xfrm>
          <a:prstGeom prst="ellipse">
            <a:avLst/>
          </a:prstGeom>
          <a:solidFill>
            <a:srgbClr val="FFFFFF"/>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41" name="Group 40"/>
          <p:cNvGrpSpPr/>
          <p:nvPr/>
        </p:nvGrpSpPr>
        <p:grpSpPr>
          <a:xfrm>
            <a:off x="7973968" y="2861706"/>
            <a:ext cx="1822503" cy="1096805"/>
            <a:chOff x="9144000" y="4106612"/>
            <a:chExt cx="2260525" cy="1360412"/>
          </a:xfrm>
        </p:grpSpPr>
        <p:pic>
          <p:nvPicPr>
            <p:cNvPr id="42" name="Picture 41"/>
            <p:cNvPicPr>
              <a:picLocks noChangeAspect="1"/>
            </p:cNvPicPr>
            <p:nvPr/>
          </p:nvPicPr>
          <p:blipFill>
            <a:blip r:embed="rId6"/>
            <a:stretch>
              <a:fillRect/>
            </a:stretch>
          </p:blipFill>
          <p:spPr>
            <a:xfrm>
              <a:off x="9737024" y="4611805"/>
              <a:ext cx="568356" cy="503525"/>
            </a:xfrm>
            <a:prstGeom prst="rect">
              <a:avLst/>
            </a:prstGeom>
          </p:spPr>
        </p:pic>
        <p:pic>
          <p:nvPicPr>
            <p:cNvPr id="43" name="Picture 42"/>
            <p:cNvPicPr>
              <a:picLocks noChangeAspect="1"/>
            </p:cNvPicPr>
            <p:nvPr/>
          </p:nvPicPr>
          <p:blipFill>
            <a:blip r:embed="rId7"/>
            <a:stretch>
              <a:fillRect/>
            </a:stretch>
          </p:blipFill>
          <p:spPr>
            <a:xfrm>
              <a:off x="10800422" y="4779526"/>
              <a:ext cx="386107" cy="606450"/>
            </a:xfrm>
            <a:prstGeom prst="rect">
              <a:avLst/>
            </a:prstGeom>
          </p:spPr>
        </p:pic>
        <p:pic>
          <p:nvPicPr>
            <p:cNvPr id="44" name="Picture 43"/>
            <p:cNvPicPr>
              <a:picLocks noChangeAspect="1"/>
            </p:cNvPicPr>
            <p:nvPr/>
          </p:nvPicPr>
          <p:blipFill>
            <a:blip r:embed="rId8"/>
            <a:stretch>
              <a:fillRect/>
            </a:stretch>
          </p:blipFill>
          <p:spPr>
            <a:xfrm>
              <a:off x="10235928" y="4568961"/>
              <a:ext cx="266255" cy="665637"/>
            </a:xfrm>
            <a:prstGeom prst="rect">
              <a:avLst/>
            </a:prstGeom>
          </p:spPr>
        </p:pic>
        <p:pic>
          <p:nvPicPr>
            <p:cNvPr id="45" name="Picture 44"/>
            <p:cNvPicPr>
              <a:picLocks noChangeAspect="1"/>
            </p:cNvPicPr>
            <p:nvPr/>
          </p:nvPicPr>
          <p:blipFill rotWithShape="1">
            <a:blip r:embed="rId9"/>
            <a:srcRect l="25354" r="25590"/>
            <a:stretch/>
          </p:blipFill>
          <p:spPr>
            <a:xfrm>
              <a:off x="11195774" y="4413643"/>
              <a:ext cx="208751" cy="600117"/>
            </a:xfrm>
            <a:prstGeom prst="rect">
              <a:avLst/>
            </a:prstGeom>
          </p:spPr>
        </p:pic>
        <p:pic>
          <p:nvPicPr>
            <p:cNvPr id="46" name="Picture 45"/>
            <p:cNvPicPr>
              <a:picLocks noChangeAspect="1"/>
            </p:cNvPicPr>
            <p:nvPr/>
          </p:nvPicPr>
          <p:blipFill>
            <a:blip r:embed="rId10"/>
            <a:stretch>
              <a:fillRect/>
            </a:stretch>
          </p:blipFill>
          <p:spPr>
            <a:xfrm>
              <a:off x="10224358" y="4106612"/>
              <a:ext cx="379616" cy="505193"/>
            </a:xfrm>
            <a:prstGeom prst="rect">
              <a:avLst/>
            </a:prstGeom>
          </p:spPr>
        </p:pic>
        <p:pic>
          <p:nvPicPr>
            <p:cNvPr id="47" name="Picture 46"/>
            <p:cNvPicPr>
              <a:picLocks noChangeAspect="1"/>
            </p:cNvPicPr>
            <p:nvPr/>
          </p:nvPicPr>
          <p:blipFill rotWithShape="1">
            <a:blip r:embed="rId11"/>
            <a:srcRect l="8255" t="2869" r="8821" b="3628"/>
            <a:stretch/>
          </p:blipFill>
          <p:spPr>
            <a:xfrm>
              <a:off x="10930650" y="4311746"/>
              <a:ext cx="277548" cy="600117"/>
            </a:xfrm>
            <a:prstGeom prst="rect">
              <a:avLst/>
            </a:prstGeom>
          </p:spPr>
        </p:pic>
        <p:pic>
          <p:nvPicPr>
            <p:cNvPr id="48" name="Picture 47"/>
            <p:cNvPicPr>
              <a:picLocks noChangeAspect="1"/>
            </p:cNvPicPr>
            <p:nvPr/>
          </p:nvPicPr>
          <p:blipFill>
            <a:blip r:embed="rId12"/>
            <a:stretch>
              <a:fillRect/>
            </a:stretch>
          </p:blipFill>
          <p:spPr>
            <a:xfrm>
              <a:off x="9144000" y="4511652"/>
              <a:ext cx="518646" cy="535747"/>
            </a:xfrm>
            <a:prstGeom prst="rect">
              <a:avLst/>
            </a:prstGeom>
          </p:spPr>
        </p:pic>
        <p:pic>
          <p:nvPicPr>
            <p:cNvPr id="49" name="Picture 48"/>
            <p:cNvPicPr>
              <a:picLocks noChangeAspect="1"/>
            </p:cNvPicPr>
            <p:nvPr/>
          </p:nvPicPr>
          <p:blipFill rotWithShape="1">
            <a:blip r:embed="rId9"/>
            <a:srcRect l="25354" r="25590"/>
            <a:stretch/>
          </p:blipFill>
          <p:spPr>
            <a:xfrm>
              <a:off x="10613201" y="4779526"/>
              <a:ext cx="208751" cy="600117"/>
            </a:xfrm>
            <a:prstGeom prst="rect">
              <a:avLst/>
            </a:prstGeom>
          </p:spPr>
        </p:pic>
        <p:pic>
          <p:nvPicPr>
            <p:cNvPr id="50" name="Picture 49"/>
            <p:cNvPicPr>
              <a:picLocks noChangeAspect="1"/>
            </p:cNvPicPr>
            <p:nvPr/>
          </p:nvPicPr>
          <p:blipFill>
            <a:blip r:embed="rId7"/>
            <a:stretch>
              <a:fillRect/>
            </a:stretch>
          </p:blipFill>
          <p:spPr>
            <a:xfrm>
              <a:off x="10490844" y="4383425"/>
              <a:ext cx="355301" cy="558065"/>
            </a:xfrm>
            <a:prstGeom prst="rect">
              <a:avLst/>
            </a:prstGeom>
          </p:spPr>
        </p:pic>
        <p:pic>
          <p:nvPicPr>
            <p:cNvPr id="51" name="Picture 50"/>
            <p:cNvPicPr>
              <a:picLocks noChangeAspect="1"/>
            </p:cNvPicPr>
            <p:nvPr/>
          </p:nvPicPr>
          <p:blipFill rotWithShape="1">
            <a:blip r:embed="rId9"/>
            <a:srcRect l="25354" r="25590"/>
            <a:stretch/>
          </p:blipFill>
          <p:spPr>
            <a:xfrm>
              <a:off x="10459490" y="4866907"/>
              <a:ext cx="208751" cy="600117"/>
            </a:xfrm>
            <a:prstGeom prst="rect">
              <a:avLst/>
            </a:prstGeom>
          </p:spPr>
        </p:pic>
        <p:pic>
          <p:nvPicPr>
            <p:cNvPr id="52" name="Picture 51"/>
            <p:cNvPicPr>
              <a:picLocks noChangeAspect="1"/>
            </p:cNvPicPr>
            <p:nvPr/>
          </p:nvPicPr>
          <p:blipFill rotWithShape="1">
            <a:blip r:embed="rId13"/>
            <a:srcRect l="55264"/>
            <a:stretch/>
          </p:blipFill>
          <p:spPr>
            <a:xfrm>
              <a:off x="10067782" y="4933506"/>
              <a:ext cx="245732" cy="486636"/>
            </a:xfrm>
            <a:prstGeom prst="rect">
              <a:avLst/>
            </a:prstGeom>
          </p:spPr>
        </p:pic>
        <p:pic>
          <p:nvPicPr>
            <p:cNvPr id="53" name="Picture 52"/>
            <p:cNvPicPr>
              <a:picLocks noChangeAspect="1"/>
            </p:cNvPicPr>
            <p:nvPr/>
          </p:nvPicPr>
          <p:blipFill>
            <a:blip r:embed="rId7"/>
            <a:stretch>
              <a:fillRect/>
            </a:stretch>
          </p:blipFill>
          <p:spPr>
            <a:xfrm>
              <a:off x="9804541" y="4149717"/>
              <a:ext cx="386107" cy="606450"/>
            </a:xfrm>
            <a:prstGeom prst="rect">
              <a:avLst/>
            </a:prstGeom>
          </p:spPr>
        </p:pic>
        <p:pic>
          <p:nvPicPr>
            <p:cNvPr id="54" name="Picture 53"/>
            <p:cNvPicPr>
              <a:picLocks noChangeAspect="1"/>
            </p:cNvPicPr>
            <p:nvPr/>
          </p:nvPicPr>
          <p:blipFill rotWithShape="1">
            <a:blip r:embed="rId9"/>
            <a:srcRect l="25354" r="25590"/>
            <a:stretch/>
          </p:blipFill>
          <p:spPr>
            <a:xfrm>
              <a:off x="9669280" y="4418854"/>
              <a:ext cx="208751" cy="600117"/>
            </a:xfrm>
            <a:prstGeom prst="rect">
              <a:avLst/>
            </a:prstGeom>
          </p:spPr>
        </p:pic>
        <p:pic>
          <p:nvPicPr>
            <p:cNvPr id="55" name="Picture 54"/>
            <p:cNvPicPr>
              <a:picLocks noChangeAspect="1"/>
            </p:cNvPicPr>
            <p:nvPr/>
          </p:nvPicPr>
          <p:blipFill>
            <a:blip r:embed="rId8"/>
            <a:stretch>
              <a:fillRect/>
            </a:stretch>
          </p:blipFill>
          <p:spPr>
            <a:xfrm>
              <a:off x="10740704" y="4149717"/>
              <a:ext cx="266255" cy="665637"/>
            </a:xfrm>
            <a:prstGeom prst="rect">
              <a:avLst/>
            </a:prstGeom>
          </p:spPr>
        </p:pic>
      </p:grpSp>
      <p:pic>
        <p:nvPicPr>
          <p:cNvPr id="56" name="Picture 55"/>
          <p:cNvPicPr>
            <a:picLocks noChangeAspect="1"/>
          </p:cNvPicPr>
          <p:nvPr/>
        </p:nvPicPr>
        <p:blipFill rotWithShape="1">
          <a:blip r:embed="rId13"/>
          <a:srcRect l="55264"/>
          <a:stretch/>
        </p:blipFill>
        <p:spPr>
          <a:xfrm>
            <a:off x="9014454" y="3437141"/>
            <a:ext cx="245732" cy="486636"/>
          </a:xfrm>
          <a:prstGeom prst="rect">
            <a:avLst/>
          </a:prstGeom>
        </p:spPr>
      </p:pic>
      <p:pic>
        <p:nvPicPr>
          <p:cNvPr id="57" name="Picture 56"/>
          <p:cNvPicPr>
            <a:picLocks noChangeAspect="1"/>
          </p:cNvPicPr>
          <p:nvPr/>
        </p:nvPicPr>
        <p:blipFill>
          <a:blip r:embed="rId6"/>
          <a:stretch>
            <a:fillRect/>
          </a:stretch>
        </p:blipFill>
        <p:spPr>
          <a:xfrm>
            <a:off x="8224488" y="3558902"/>
            <a:ext cx="384014" cy="340210"/>
          </a:xfrm>
          <a:prstGeom prst="rect">
            <a:avLst/>
          </a:prstGeom>
        </p:spPr>
      </p:pic>
    </p:spTree>
    <p:extLst>
      <p:ext uri="{BB962C8B-B14F-4D97-AF65-F5344CB8AC3E}">
        <p14:creationId xmlns:p14="http://schemas.microsoft.com/office/powerpoint/2010/main" val="905257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6715" y="195943"/>
            <a:ext cx="4666086" cy="707886"/>
          </a:xfrm>
          <a:prstGeom prst="rect">
            <a:avLst/>
          </a:prstGeom>
          <a:noFill/>
        </p:spPr>
        <p:txBody>
          <a:bodyPr wrap="none" rtlCol="0">
            <a:spAutoFit/>
          </a:bodyPr>
          <a:lstStyle/>
          <a:p>
            <a:r>
              <a:rPr lang="en-US" sz="4000" dirty="0" smtClean="0"/>
              <a:t>Beta diversity metrics</a:t>
            </a:r>
            <a:endParaRPr lang="en-US" sz="4000" dirty="0"/>
          </a:p>
        </p:txBody>
      </p:sp>
      <p:sp>
        <p:nvSpPr>
          <p:cNvPr id="3" name="TextBox 2"/>
          <p:cNvSpPr txBox="1"/>
          <p:nvPr/>
        </p:nvSpPr>
        <p:spPr>
          <a:xfrm>
            <a:off x="778282" y="1564231"/>
            <a:ext cx="10711542" cy="4524315"/>
          </a:xfrm>
          <a:prstGeom prst="rect">
            <a:avLst/>
          </a:prstGeom>
          <a:noFill/>
        </p:spPr>
        <p:txBody>
          <a:bodyPr wrap="square" rtlCol="0">
            <a:spAutoFit/>
          </a:bodyPr>
          <a:lstStyle/>
          <a:p>
            <a:r>
              <a:rPr lang="en-US" dirty="0" smtClean="0"/>
              <a:t>In QIIME, alpha diversity options can be viewed with</a:t>
            </a:r>
            <a:endParaRPr lang="en-US" dirty="0"/>
          </a:p>
          <a:p>
            <a:r>
              <a:rPr lang="en-US" dirty="0" err="1" smtClean="0"/>
              <a:t>beta_diversity.py</a:t>
            </a:r>
            <a:r>
              <a:rPr lang="en-US" dirty="0" smtClean="0"/>
              <a:t> –s </a:t>
            </a:r>
          </a:p>
          <a:p>
            <a:r>
              <a:rPr lang="en-US" dirty="0" err="1"/>
              <a:t>abund_jaccard</a:t>
            </a:r>
            <a:r>
              <a:rPr lang="en-US" dirty="0"/>
              <a:t>, </a:t>
            </a:r>
            <a:r>
              <a:rPr lang="en-US" dirty="0" err="1"/>
              <a:t>binary_chisq</a:t>
            </a:r>
            <a:r>
              <a:rPr lang="en-US" dirty="0"/>
              <a:t>, </a:t>
            </a:r>
            <a:r>
              <a:rPr lang="en-US" dirty="0" err="1"/>
              <a:t>binary_chord</a:t>
            </a:r>
            <a:r>
              <a:rPr lang="en-US" dirty="0"/>
              <a:t>, </a:t>
            </a:r>
            <a:r>
              <a:rPr lang="en-US" dirty="0" err="1"/>
              <a:t>binary_euclidean</a:t>
            </a:r>
            <a:r>
              <a:rPr lang="en-US" dirty="0"/>
              <a:t>, </a:t>
            </a:r>
            <a:r>
              <a:rPr lang="en-US" dirty="0" err="1"/>
              <a:t>binary_hamming</a:t>
            </a:r>
            <a:r>
              <a:rPr lang="en-US" dirty="0"/>
              <a:t>, </a:t>
            </a:r>
            <a:r>
              <a:rPr lang="en-US" dirty="0" err="1"/>
              <a:t>binary_jaccard</a:t>
            </a:r>
            <a:r>
              <a:rPr lang="en-US" dirty="0"/>
              <a:t>, </a:t>
            </a:r>
            <a:r>
              <a:rPr lang="en-US" dirty="0" err="1"/>
              <a:t>binary_lennon</a:t>
            </a:r>
            <a:r>
              <a:rPr lang="en-US" dirty="0"/>
              <a:t>, </a:t>
            </a:r>
            <a:r>
              <a:rPr lang="en-US" dirty="0" err="1"/>
              <a:t>binary_ochiai</a:t>
            </a:r>
            <a:r>
              <a:rPr lang="en-US" dirty="0"/>
              <a:t>, </a:t>
            </a:r>
            <a:r>
              <a:rPr lang="en-US" dirty="0" err="1"/>
              <a:t>binary_otu_gain</a:t>
            </a:r>
            <a:r>
              <a:rPr lang="en-US" dirty="0"/>
              <a:t>, </a:t>
            </a:r>
            <a:r>
              <a:rPr lang="en-US" dirty="0" err="1"/>
              <a:t>binary_pearson</a:t>
            </a:r>
            <a:r>
              <a:rPr lang="en-US" dirty="0"/>
              <a:t>, </a:t>
            </a:r>
            <a:r>
              <a:rPr lang="en-US" dirty="0" err="1"/>
              <a:t>binary_sorensen_dice</a:t>
            </a:r>
            <a:r>
              <a:rPr lang="en-US" dirty="0"/>
              <a:t>, </a:t>
            </a:r>
            <a:r>
              <a:rPr lang="en-US" dirty="0" err="1"/>
              <a:t>bray_curtis</a:t>
            </a:r>
            <a:r>
              <a:rPr lang="en-US" dirty="0"/>
              <a:t>, </a:t>
            </a:r>
            <a:r>
              <a:rPr lang="en-US" dirty="0" err="1"/>
              <a:t>bray_curtis_faith</a:t>
            </a:r>
            <a:r>
              <a:rPr lang="en-US" dirty="0"/>
              <a:t>, </a:t>
            </a:r>
            <a:r>
              <a:rPr lang="en-US" dirty="0" err="1"/>
              <a:t>bray_curtis_magurran</a:t>
            </a:r>
            <a:r>
              <a:rPr lang="en-US" dirty="0"/>
              <a:t>, </a:t>
            </a:r>
            <a:r>
              <a:rPr lang="en-US" dirty="0" err="1"/>
              <a:t>canberra</a:t>
            </a:r>
            <a:r>
              <a:rPr lang="en-US" dirty="0"/>
              <a:t>, </a:t>
            </a:r>
            <a:r>
              <a:rPr lang="en-US" dirty="0" err="1"/>
              <a:t>chisq</a:t>
            </a:r>
            <a:r>
              <a:rPr lang="en-US" dirty="0"/>
              <a:t>, chord, </a:t>
            </a:r>
            <a:r>
              <a:rPr lang="en-US" dirty="0" err="1"/>
              <a:t>euclidean</a:t>
            </a:r>
            <a:r>
              <a:rPr lang="en-US" dirty="0"/>
              <a:t>, </a:t>
            </a:r>
            <a:r>
              <a:rPr lang="en-US" dirty="0" err="1"/>
              <a:t>gower</a:t>
            </a:r>
            <a:r>
              <a:rPr lang="en-US" dirty="0"/>
              <a:t>, </a:t>
            </a:r>
            <a:r>
              <a:rPr lang="en-US" dirty="0" err="1"/>
              <a:t>hellinger</a:t>
            </a:r>
            <a:r>
              <a:rPr lang="en-US" dirty="0"/>
              <a:t>, </a:t>
            </a:r>
            <a:r>
              <a:rPr lang="en-US" dirty="0" err="1"/>
              <a:t>kulczynski</a:t>
            </a:r>
            <a:r>
              <a:rPr lang="en-US" dirty="0"/>
              <a:t>, </a:t>
            </a:r>
            <a:r>
              <a:rPr lang="en-US" dirty="0" err="1"/>
              <a:t>manhattan</a:t>
            </a:r>
            <a:r>
              <a:rPr lang="en-US" dirty="0"/>
              <a:t>, </a:t>
            </a:r>
            <a:r>
              <a:rPr lang="en-US" dirty="0" err="1"/>
              <a:t>morisita_horn</a:t>
            </a:r>
            <a:r>
              <a:rPr lang="en-US" dirty="0"/>
              <a:t>, </a:t>
            </a:r>
            <a:r>
              <a:rPr lang="en-US" dirty="0" err="1"/>
              <a:t>pearson</a:t>
            </a:r>
            <a:r>
              <a:rPr lang="en-US" dirty="0"/>
              <a:t>, </a:t>
            </a:r>
            <a:r>
              <a:rPr lang="en-US" dirty="0" err="1"/>
              <a:t>soergel</a:t>
            </a:r>
            <a:r>
              <a:rPr lang="en-US" dirty="0"/>
              <a:t>, </a:t>
            </a:r>
            <a:r>
              <a:rPr lang="en-US" dirty="0" err="1"/>
              <a:t>spearman_approx</a:t>
            </a:r>
            <a:r>
              <a:rPr lang="en-US" dirty="0"/>
              <a:t>, </a:t>
            </a:r>
            <a:r>
              <a:rPr lang="en-US" dirty="0" err="1"/>
              <a:t>specprof</a:t>
            </a:r>
            <a:r>
              <a:rPr lang="en-US" dirty="0"/>
              <a:t>, </a:t>
            </a:r>
            <a:r>
              <a:rPr lang="en-US" dirty="0" err="1"/>
              <a:t>unifrac</a:t>
            </a:r>
            <a:r>
              <a:rPr lang="en-US" dirty="0"/>
              <a:t>, </a:t>
            </a:r>
            <a:r>
              <a:rPr lang="en-US" dirty="0" err="1"/>
              <a:t>unifrac_g</a:t>
            </a:r>
            <a:r>
              <a:rPr lang="en-US" dirty="0"/>
              <a:t>, </a:t>
            </a:r>
            <a:r>
              <a:rPr lang="en-US" dirty="0" err="1"/>
              <a:t>unifrac_g_full_tree</a:t>
            </a:r>
            <a:r>
              <a:rPr lang="en-US" dirty="0"/>
              <a:t>, </a:t>
            </a:r>
            <a:r>
              <a:rPr lang="en-US" dirty="0" err="1"/>
              <a:t>unweighted_unifrac</a:t>
            </a:r>
            <a:r>
              <a:rPr lang="en-US" dirty="0"/>
              <a:t>, </a:t>
            </a:r>
            <a:r>
              <a:rPr lang="en-US" dirty="0" err="1"/>
              <a:t>unweighted_unifrac_full_tree</a:t>
            </a:r>
            <a:r>
              <a:rPr lang="en-US" dirty="0"/>
              <a:t>, </a:t>
            </a:r>
            <a:r>
              <a:rPr lang="en-US" dirty="0" err="1"/>
              <a:t>weighted_normalized_unifrac</a:t>
            </a:r>
            <a:r>
              <a:rPr lang="en-US" dirty="0"/>
              <a:t>, </a:t>
            </a:r>
            <a:r>
              <a:rPr lang="en-US" dirty="0" err="1"/>
              <a:t>weighted_unifrac</a:t>
            </a:r>
            <a:endParaRPr lang="en-US" dirty="0"/>
          </a:p>
          <a:p>
            <a:endParaRPr lang="en-US" dirty="0" smtClean="0"/>
          </a:p>
          <a:p>
            <a:r>
              <a:rPr lang="en-US" dirty="0" err="1" smtClean="0"/>
              <a:t>Unifrac</a:t>
            </a:r>
            <a:r>
              <a:rPr lang="en-US" dirty="0" smtClean="0"/>
              <a:t> – distance between two microbial communities measured by the fraction of total unshared branch lengths. </a:t>
            </a:r>
            <a:r>
              <a:rPr lang="en-US" b="1" dirty="0" smtClean="0"/>
              <a:t>Unweighted </a:t>
            </a:r>
            <a:r>
              <a:rPr lang="en-US" b="1" dirty="0" err="1" smtClean="0"/>
              <a:t>unifrac</a:t>
            </a:r>
            <a:r>
              <a:rPr lang="en-US" dirty="0" smtClean="0"/>
              <a:t>– does not include relative abundance. </a:t>
            </a:r>
            <a:r>
              <a:rPr lang="en-US" b="1" dirty="0" smtClean="0"/>
              <a:t>Weighted </a:t>
            </a:r>
            <a:r>
              <a:rPr lang="en-US" dirty="0" err="1" smtClean="0"/>
              <a:t>unifrac</a:t>
            </a:r>
            <a:r>
              <a:rPr lang="en-US" dirty="0" smtClean="0"/>
              <a:t> – Includes relative abundance.</a:t>
            </a:r>
          </a:p>
          <a:p>
            <a:r>
              <a:rPr lang="en-US" dirty="0" smtClean="0"/>
              <a:t>Bray Curtis dissimilarity – Compositional dissimilarity based on counts of OTUs in each sample. Related to the Sorensen Dice similarity index.</a:t>
            </a:r>
          </a:p>
          <a:p>
            <a:endParaRPr lang="en-US" dirty="0"/>
          </a:p>
          <a:p>
            <a:r>
              <a:rPr lang="en-US" dirty="0" smtClean="0"/>
              <a:t>Do you have a phylogenetic tree?  Is it robust?</a:t>
            </a:r>
          </a:p>
          <a:p>
            <a:endParaRPr lang="en-US" dirty="0"/>
          </a:p>
        </p:txBody>
      </p:sp>
    </p:spTree>
    <p:extLst>
      <p:ext uri="{BB962C8B-B14F-4D97-AF65-F5344CB8AC3E}">
        <p14:creationId xmlns:p14="http://schemas.microsoft.com/office/powerpoint/2010/main" val="1332637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3348</TotalTime>
  <Words>718</Words>
  <Application>Microsoft Macintosh PowerPoint</Application>
  <PresentationFormat>Widescreen</PresentationFormat>
  <Paragraphs>73</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Arial</vt:lpstr>
      <vt:lpstr>Office Theme</vt:lpstr>
      <vt:lpstr>Controlling for sequence count variation Calculating alpha and beta diversity</vt:lpstr>
      <vt:lpstr>Uneven sequences per sample</vt:lpstr>
      <vt:lpstr>Rarifying or normalizing your sequences per sample</vt:lpstr>
      <vt:lpstr>Rarifying or normalizing your sequences per sample</vt:lpstr>
      <vt:lpstr>Are your treatments different? Alpha and Beta Diversity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analyses</dc:title>
  <dc:creator>Microsoft Office User</dc:creator>
  <cp:lastModifiedBy>Microsoft Office User</cp:lastModifiedBy>
  <cp:revision>18</cp:revision>
  <dcterms:created xsi:type="dcterms:W3CDTF">2016-11-18T19:01:27Z</dcterms:created>
  <dcterms:modified xsi:type="dcterms:W3CDTF">2016-12-04T23:23:55Z</dcterms:modified>
</cp:coreProperties>
</file>