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61" r:id="rId3"/>
    <p:sldId id="262" r:id="rId4"/>
    <p:sldId id="263" r:id="rId5"/>
    <p:sldId id="269" r:id="rId6"/>
    <p:sldId id="264" r:id="rId7"/>
    <p:sldId id="265" r:id="rId8"/>
    <p:sldId id="266" r:id="rId9"/>
    <p:sldId id="257" r:id="rId10"/>
    <p:sldId id="258" r:id="rId11"/>
    <p:sldId id="259" r:id="rId12"/>
    <p:sldId id="260" r:id="rId13"/>
    <p:sldId id="267"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f48e08a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f48e08a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f48e08a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f48e08a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f48e08a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f48e08a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f48e08a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f48e08a8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6521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753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57051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1100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979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4152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27087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418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8283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8535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032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33954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11/28/2022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608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11/28/2022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073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3"/>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 y="0"/>
            <a:ext cx="9146155" cy="371270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575416" y="151220"/>
            <a:ext cx="4481967" cy="3095659"/>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b="1" i="0">
                <a:effectLst/>
                <a:latin typeface="Times New Roman" panose="02020603050405020304" pitchFamily="18" charset="0"/>
                <a:cs typeface="Times New Roman" panose="02020603050405020304" pitchFamily="18" charset="0"/>
              </a:rPr>
              <a:t>CIS634 Software Engineering Project Presentation)</a:t>
            </a:r>
            <a:br>
              <a:rPr lang="en-US" sz="2000">
                <a:effectLst/>
                <a:latin typeface="Times New Roman" panose="02020603050405020304" pitchFamily="18" charset="0"/>
                <a:ea typeface="Calibri" panose="020F0502020204030204" pitchFamily="34" charset="0"/>
                <a:cs typeface="Times New Roman" panose="02020603050405020304" pitchFamily="18" charset="0"/>
              </a:rPr>
            </a:br>
            <a:br>
              <a:rPr lang="en-US" sz="2000">
                <a:effectLst/>
                <a:latin typeface="Times New Roman" panose="02020603050405020304" pitchFamily="18" charset="0"/>
                <a:ea typeface="Calibri" panose="020F0502020204030204" pitchFamily="34" charset="0"/>
                <a:cs typeface="Times New Roman" panose="02020603050405020304" pitchFamily="18" charset="0"/>
              </a:rPr>
            </a:br>
            <a:r>
              <a:rPr lang="en-US" sz="2000" b="1">
                <a:effectLst/>
                <a:latin typeface="Times New Roman" panose="02020603050405020304" pitchFamily="18" charset="0"/>
                <a:ea typeface="Calibri" panose="020F0502020204030204" pitchFamily="34" charset="0"/>
                <a:cs typeface="Times New Roman" panose="02020603050405020304" pitchFamily="18" charset="0"/>
              </a:rPr>
              <a:t>EXPERT SYSTEM FOR SWEAR ANALYSIS</a:t>
            </a:r>
            <a:br>
              <a:rPr lang="en-US" sz="2000" b="1">
                <a:effectLst/>
                <a:latin typeface="Times New Roman" panose="02020603050405020304" pitchFamily="18" charset="0"/>
                <a:ea typeface="Calibri" panose="020F0502020204030204" pitchFamily="34" charset="0"/>
                <a:cs typeface="Times New Roman" panose="02020603050405020304" pitchFamily="18" charset="0"/>
              </a:rPr>
            </a:br>
            <a:br>
              <a:rPr lang="en-US" sz="2500" b="1">
                <a:effectLst/>
                <a:latin typeface="Times New Roman" panose="02020603050405020304" pitchFamily="18" charset="0"/>
                <a:ea typeface="Calibri" panose="020F0502020204030204" pitchFamily="34"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3712701"/>
            <a:ext cx="9143772" cy="1430799"/>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subTitle" idx="1"/>
          </p:nvPr>
        </p:nvSpPr>
        <p:spPr>
          <a:xfrm>
            <a:off x="5917372" y="3636501"/>
            <a:ext cx="4481967" cy="733216"/>
          </a:xfrm>
          <a:prstGeom prst="rect">
            <a:avLst/>
          </a:prstGeom>
        </p:spPr>
        <p:txBody>
          <a:bodyPr spcFirstLastPara="1" lIns="91425" tIns="91425" rIns="91425" bIns="91425" anchorCtr="0">
            <a:noAutofit/>
          </a:bodyPr>
          <a:lstStyle/>
          <a:p>
            <a:pPr marL="0" lvl="0" indent="0" rtl="0">
              <a:lnSpc>
                <a:spcPct val="110000"/>
              </a:lnSpc>
              <a:spcBef>
                <a:spcPts val="0"/>
              </a:spcBef>
              <a:spcAft>
                <a:spcPts val="600"/>
              </a:spcAft>
              <a:buNone/>
            </a:pPr>
            <a:r>
              <a:rPr lang="en-US" sz="1100" dirty="0">
                <a:solidFill>
                  <a:srgbClr val="FFFFFF"/>
                </a:solidFill>
                <a:latin typeface="Times New Roman" panose="02020603050405020304" pitchFamily="18" charset="0"/>
                <a:cs typeface="Times New Roman" panose="02020603050405020304" pitchFamily="18" charset="0"/>
              </a:rPr>
              <a:t>MATHI JESSICA – 2843649</a:t>
            </a:r>
          </a:p>
          <a:p>
            <a:pPr marL="0" lvl="0" indent="0" rtl="0">
              <a:lnSpc>
                <a:spcPct val="110000"/>
              </a:lnSpc>
              <a:spcBef>
                <a:spcPts val="0"/>
              </a:spcBef>
              <a:spcAft>
                <a:spcPts val="600"/>
              </a:spcAft>
              <a:buNone/>
            </a:pPr>
            <a:r>
              <a:rPr lang="en-US" sz="1100" dirty="0">
                <a:solidFill>
                  <a:srgbClr val="FFFFFF"/>
                </a:solidFill>
                <a:latin typeface="Times New Roman" panose="02020603050405020304" pitchFamily="18" charset="0"/>
                <a:cs typeface="Times New Roman" panose="02020603050405020304" pitchFamily="18" charset="0"/>
              </a:rPr>
              <a:t>HALAA PRANAVI VANGARA – 2837402</a:t>
            </a:r>
          </a:p>
          <a:p>
            <a:pPr marL="0" lvl="0" indent="0" rtl="0">
              <a:lnSpc>
                <a:spcPct val="110000"/>
              </a:lnSpc>
              <a:spcBef>
                <a:spcPts val="0"/>
              </a:spcBef>
              <a:spcAft>
                <a:spcPts val="600"/>
              </a:spcAft>
              <a:buNone/>
            </a:pPr>
            <a:r>
              <a:rPr lang="en-US" sz="1100" dirty="0">
                <a:solidFill>
                  <a:srgbClr val="FFFFFF"/>
                </a:solidFill>
                <a:latin typeface="Times New Roman" panose="02020603050405020304" pitchFamily="18" charset="0"/>
                <a:cs typeface="Times New Roman" panose="02020603050405020304" pitchFamily="18" charset="0"/>
              </a:rPr>
              <a:t>SAHITHI VARMA RAGHAVARAJU- 2837094</a:t>
            </a:r>
          </a:p>
          <a:p>
            <a:pPr marL="0" lvl="0" indent="0" rtl="0">
              <a:lnSpc>
                <a:spcPct val="110000"/>
              </a:lnSpc>
              <a:spcBef>
                <a:spcPts val="0"/>
              </a:spcBef>
              <a:spcAft>
                <a:spcPts val="600"/>
              </a:spcAft>
              <a:buNone/>
            </a:pPr>
            <a:r>
              <a:rPr lang="en-US" sz="1100" dirty="0">
                <a:solidFill>
                  <a:srgbClr val="FFFFFF"/>
                </a:solidFill>
                <a:latin typeface="Times New Roman" panose="02020603050405020304" pitchFamily="18" charset="0"/>
                <a:cs typeface="Times New Roman" panose="02020603050405020304" pitchFamily="18" charset="0"/>
              </a:rPr>
              <a:t>NITHIN ARYAN AGRISHETTY- 2837033 </a:t>
            </a:r>
          </a:p>
        </p:txBody>
      </p:sp>
      <p:pic>
        <p:nvPicPr>
          <p:cNvPr id="57" name="Picture 56">
            <a:extLst>
              <a:ext uri="{FF2B5EF4-FFF2-40B4-BE49-F238E27FC236}">
                <a16:creationId xmlns:a16="http://schemas.microsoft.com/office/drawing/2014/main" id="{0C06B522-2375-A1C3-F313-629605446711}"/>
              </a:ext>
            </a:extLst>
          </p:cNvPr>
          <p:cNvPicPr>
            <a:picLocks noChangeAspect="1"/>
          </p:cNvPicPr>
          <p:nvPr/>
        </p:nvPicPr>
        <p:blipFill rotWithShape="1">
          <a:blip r:embed="rId3"/>
          <a:srcRect l="20730" r="32305" b="2"/>
          <a:stretch/>
        </p:blipFill>
        <p:spPr>
          <a:xfrm>
            <a:off x="2384" y="-1"/>
            <a:ext cx="3488338" cy="5143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Registration Form</a:t>
            </a:r>
            <a:endParaRPr/>
          </a:p>
        </p:txBody>
      </p:sp>
      <p:sp>
        <p:nvSpPr>
          <p:cNvPr id="70" name="Google Shape;70;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When Registration is clicked, it presents a form for filling in details to register into the software:</a:t>
            </a:r>
            <a:endParaRPr sz="1400"/>
          </a:p>
          <a:p>
            <a:pPr marL="457200" lvl="0" indent="-317500" algn="l" rtl="0">
              <a:spcBef>
                <a:spcPts val="0"/>
              </a:spcBef>
              <a:spcAft>
                <a:spcPts val="0"/>
              </a:spcAft>
              <a:buSzPts val="1400"/>
              <a:buChar char="●"/>
            </a:pPr>
            <a:r>
              <a:rPr lang="en" sz="1400"/>
              <a:t>After registration you’ll be taken back to login.</a:t>
            </a:r>
            <a:endParaRPr sz="1400"/>
          </a:p>
        </p:txBody>
      </p:sp>
      <p:pic>
        <p:nvPicPr>
          <p:cNvPr id="71" name="Google Shape;71;p15"/>
          <p:cNvPicPr preferRelativeResize="0"/>
          <p:nvPr/>
        </p:nvPicPr>
        <p:blipFill>
          <a:blip r:embed="rId3">
            <a:alphaModFix/>
          </a:blip>
          <a:stretch>
            <a:fillRect/>
          </a:stretch>
        </p:blipFill>
        <p:spPr>
          <a:xfrm>
            <a:off x="888375" y="2070300"/>
            <a:ext cx="3438575" cy="2498575"/>
          </a:xfrm>
          <a:prstGeom prst="rect">
            <a:avLst/>
          </a:prstGeom>
          <a:noFill/>
          <a:ln>
            <a:noFill/>
          </a:ln>
        </p:spPr>
      </p:pic>
      <p:pic>
        <p:nvPicPr>
          <p:cNvPr id="72" name="Google Shape;72;p15"/>
          <p:cNvPicPr preferRelativeResize="0"/>
          <p:nvPr/>
        </p:nvPicPr>
        <p:blipFill>
          <a:blip r:embed="rId4">
            <a:alphaModFix/>
          </a:blip>
          <a:stretch>
            <a:fillRect/>
          </a:stretch>
        </p:blipFill>
        <p:spPr>
          <a:xfrm>
            <a:off x="4839300" y="2080475"/>
            <a:ext cx="4107499" cy="2457800"/>
          </a:xfrm>
          <a:prstGeom prst="rect">
            <a:avLst/>
          </a:prstGeom>
          <a:noFill/>
          <a:ln>
            <a:noFill/>
          </a:ln>
        </p:spPr>
      </p:pic>
      <p:cxnSp>
        <p:nvCxnSpPr>
          <p:cNvPr id="73" name="Google Shape;73;p15"/>
          <p:cNvCxnSpPr>
            <a:stCxn id="71" idx="3"/>
            <a:endCxn id="72" idx="1"/>
          </p:cNvCxnSpPr>
          <p:nvPr/>
        </p:nvCxnSpPr>
        <p:spPr>
          <a:xfrm rot="10800000" flipH="1">
            <a:off x="4326950" y="3309387"/>
            <a:ext cx="512400" cy="102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 more Details</a:t>
            </a:r>
            <a:endParaRPr/>
          </a:p>
        </p:txBody>
      </p:sp>
      <p:sp>
        <p:nvSpPr>
          <p:cNvPr id="79" name="Google Shape;79;p16"/>
          <p:cNvSpPr txBox="1">
            <a:spLocks noGrp="1"/>
          </p:cNvSpPr>
          <p:nvPr>
            <p:ph type="body" idx="1"/>
          </p:nvPr>
        </p:nvSpPr>
        <p:spPr>
          <a:xfrm>
            <a:off x="311700" y="1152475"/>
            <a:ext cx="8520600" cy="3720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After logging in , you have to add more details.Click the button to proceed.</a:t>
            </a:r>
            <a:endParaRPr sz="1400"/>
          </a:p>
        </p:txBody>
      </p:sp>
      <p:pic>
        <p:nvPicPr>
          <p:cNvPr id="80" name="Google Shape;80;p16"/>
          <p:cNvPicPr preferRelativeResize="0"/>
          <p:nvPr/>
        </p:nvPicPr>
        <p:blipFill>
          <a:blip r:embed="rId3">
            <a:alphaModFix/>
          </a:blip>
          <a:stretch>
            <a:fillRect/>
          </a:stretch>
        </p:blipFill>
        <p:spPr>
          <a:xfrm>
            <a:off x="861175" y="2177525"/>
            <a:ext cx="5629275" cy="2324100"/>
          </a:xfrm>
          <a:prstGeom prst="rect">
            <a:avLst/>
          </a:prstGeom>
          <a:noFill/>
          <a:ln>
            <a:noFill/>
          </a:ln>
        </p:spPr>
      </p:pic>
      <p:cxnSp>
        <p:nvCxnSpPr>
          <p:cNvPr id="81" name="Google Shape;81;p16"/>
          <p:cNvCxnSpPr/>
          <p:nvPr/>
        </p:nvCxnSpPr>
        <p:spPr>
          <a:xfrm rot="10800000" flipH="1">
            <a:off x="3943825" y="1855900"/>
            <a:ext cx="1819800" cy="612900"/>
          </a:xfrm>
          <a:prstGeom prst="straightConnector1">
            <a:avLst/>
          </a:prstGeom>
          <a:noFill/>
          <a:ln w="19050" cap="flat" cmpd="sng">
            <a:solidFill>
              <a:schemeClr val="dk2"/>
            </a:solidFill>
            <a:prstDash val="solid"/>
            <a:round/>
            <a:headEnd type="none" w="med" len="med"/>
            <a:tailEnd type="triangle" w="med" len="med"/>
          </a:ln>
        </p:spPr>
      </p:cxnSp>
      <p:sp>
        <p:nvSpPr>
          <p:cNvPr id="82" name="Google Shape;82;p16"/>
          <p:cNvSpPr/>
          <p:nvPr/>
        </p:nvSpPr>
        <p:spPr>
          <a:xfrm>
            <a:off x="5878625" y="1635475"/>
            <a:ext cx="2624400" cy="47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Student information details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54550" y="8183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modules and quizes</a:t>
            </a:r>
            <a:endParaRPr/>
          </a:p>
        </p:txBody>
      </p:sp>
      <p:sp>
        <p:nvSpPr>
          <p:cNvPr id="88" name="Google Shape;88;p17"/>
          <p:cNvSpPr txBox="1">
            <a:spLocks noGrp="1"/>
          </p:cNvSpPr>
          <p:nvPr>
            <p:ph type="body" idx="1"/>
          </p:nvPr>
        </p:nvSpPr>
        <p:spPr>
          <a:xfrm>
            <a:off x="365675" y="36818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Select modules to interact with :</a:t>
            </a:r>
            <a:endParaRPr dirty="0"/>
          </a:p>
          <a:p>
            <a:pPr marL="0" lvl="0" indent="0" algn="l" rtl="0">
              <a:spcBef>
                <a:spcPts val="1200"/>
              </a:spcBef>
              <a:spcAft>
                <a:spcPts val="1200"/>
              </a:spcAft>
              <a:buNone/>
            </a:pPr>
            <a:endParaRPr dirty="0"/>
          </a:p>
        </p:txBody>
      </p:sp>
      <p:pic>
        <p:nvPicPr>
          <p:cNvPr id="89" name="Google Shape;89;p17"/>
          <p:cNvPicPr preferRelativeResize="0"/>
          <p:nvPr/>
        </p:nvPicPr>
        <p:blipFill>
          <a:blip r:embed="rId3">
            <a:alphaModFix/>
          </a:blip>
          <a:stretch>
            <a:fillRect/>
          </a:stretch>
        </p:blipFill>
        <p:spPr>
          <a:xfrm>
            <a:off x="819150" y="850900"/>
            <a:ext cx="6654800" cy="358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3240-785A-30CC-E4F1-B91E80E6307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Text Placeholder 2">
            <a:extLst>
              <a:ext uri="{FF2B5EF4-FFF2-40B4-BE49-F238E27FC236}">
                <a16:creationId xmlns:a16="http://schemas.microsoft.com/office/drawing/2014/main" id="{AE3503D4-30C0-4A0C-A778-1C7E2A0FF7FF}"/>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At the end of the project a PDF report will be generated which gives the final grading of the student.</a:t>
            </a:r>
          </a:p>
          <a:p>
            <a:r>
              <a:rPr lang="en-US" dirty="0">
                <a:latin typeface="Times New Roman" panose="02020603050405020304" pitchFamily="18" charset="0"/>
                <a:cs typeface="Times New Roman" panose="02020603050405020304" pitchFamily="18" charset="0"/>
              </a:rPr>
              <a:t>This helps the student to know his overall performance and helps him improve himself and choose the right career.</a:t>
            </a:r>
            <a:endParaRPr lang="en-US" dirty="0"/>
          </a:p>
        </p:txBody>
      </p:sp>
    </p:spTree>
    <p:extLst>
      <p:ext uri="{BB962C8B-B14F-4D97-AF65-F5344CB8AC3E}">
        <p14:creationId xmlns:p14="http://schemas.microsoft.com/office/powerpoint/2010/main" val="81891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F28F29-9B5E-23DC-E84E-42E935F64E4B}"/>
              </a:ext>
            </a:extLst>
          </p:cNvPr>
          <p:cNvSpPr txBox="1"/>
          <p:nvPr/>
        </p:nvSpPr>
        <p:spPr>
          <a:xfrm>
            <a:off x="343759" y="1734475"/>
            <a:ext cx="8800241"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We can analyze and increase the accuracy by collecting the data from students and train the data using Machine Learning and apply Artificial Intelligence.</a:t>
            </a:r>
          </a:p>
        </p:txBody>
      </p:sp>
      <p:sp>
        <p:nvSpPr>
          <p:cNvPr id="7" name="TextBox 6">
            <a:extLst>
              <a:ext uri="{FF2B5EF4-FFF2-40B4-BE49-F238E27FC236}">
                <a16:creationId xmlns:a16="http://schemas.microsoft.com/office/drawing/2014/main" id="{7BD9683D-F93D-97BB-C5CD-EFA78B74F3C9}"/>
              </a:ext>
            </a:extLst>
          </p:cNvPr>
          <p:cNvSpPr txBox="1"/>
          <p:nvPr/>
        </p:nvSpPr>
        <p:spPr>
          <a:xfrm>
            <a:off x="343759" y="409878"/>
            <a:ext cx="457200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Future Enhancement:</a:t>
            </a:r>
            <a:endParaRPr lang="en-US" sz="3200" dirty="0"/>
          </a:p>
        </p:txBody>
      </p:sp>
    </p:spTree>
    <p:extLst>
      <p:ext uri="{BB962C8B-B14F-4D97-AF65-F5344CB8AC3E}">
        <p14:creationId xmlns:p14="http://schemas.microsoft.com/office/powerpoint/2010/main" val="63123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80805-A4B2-6F3A-CC3E-63E492752F3A}"/>
              </a:ext>
            </a:extLst>
          </p:cNvPr>
          <p:cNvSpPr txBox="1"/>
          <p:nvPr/>
        </p:nvSpPr>
        <p:spPr>
          <a:xfrm>
            <a:off x="598141" y="1043215"/>
            <a:ext cx="8257101" cy="2800767"/>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with the expert system for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swear analysis format is developed with an intention </a:t>
            </a:r>
            <a:r>
              <a:rPr lang="en-IN" sz="1800" dirty="0">
                <a:latin typeface="Times New Roman" panose="02020603050405020304" pitchFamily="18" charset="0"/>
                <a:ea typeface="Calibri" panose="020F0502020204030204" pitchFamily="34" charset="0"/>
                <a:cs typeface="Times New Roman" panose="02020603050405020304" pitchFamily="18" charset="0"/>
              </a:rPr>
              <a:t>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 help the students do the swear analysis on their own based on certain aspects like Programming, Verbal and other skills </a:t>
            </a:r>
            <a:r>
              <a:rPr lang="en-IN" sz="1800" dirty="0">
                <a:latin typeface="Times New Roman" panose="02020603050405020304" pitchFamily="18" charset="0"/>
                <a:ea typeface="Calibri" panose="020F0502020204030204" pitchFamily="34" charset="0"/>
                <a:cs typeface="Times New Roman" panose="02020603050405020304" pitchFamily="18" charset="0"/>
              </a:rPr>
              <a:t>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eeded for the students.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helps the students to choose their right career paths depending upon availability and their aptitude.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Expert System, is used as a guide for students engaged in their carrier build up based on their paths.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expert system help us to keep all the human knowledge and thoughts into a computer language.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E8B68129-8174-0BD2-FACD-E1C9C9E2892A}"/>
              </a:ext>
            </a:extLst>
          </p:cNvPr>
          <p:cNvSpPr txBox="1"/>
          <p:nvPr/>
        </p:nvSpPr>
        <p:spPr>
          <a:xfrm>
            <a:off x="598141" y="471754"/>
            <a:ext cx="468544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Demo of the Project</a:t>
            </a:r>
            <a:endParaRPr lang="en-US" sz="2400" dirty="0"/>
          </a:p>
        </p:txBody>
      </p:sp>
    </p:spTree>
    <p:extLst>
      <p:ext uri="{BB962C8B-B14F-4D97-AF65-F5344CB8AC3E}">
        <p14:creationId xmlns:p14="http://schemas.microsoft.com/office/powerpoint/2010/main" val="321809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EEF9-AF99-59DC-2C59-6689071827B7}"/>
              </a:ext>
            </a:extLst>
          </p:cNvPr>
          <p:cNvSpPr>
            <a:spLocks noGrp="1"/>
          </p:cNvSpPr>
          <p:nvPr>
            <p:ph type="title"/>
          </p:nvPr>
        </p:nvSpPr>
        <p:spPr/>
        <p:txBody>
          <a:bodyPr>
            <a:noAutofit/>
          </a:bodyPr>
          <a:lstStyle/>
          <a:p>
            <a:pPr marL="0" marR="0" algn="l">
              <a:lnSpc>
                <a:spcPct val="150000"/>
              </a:lnSpc>
              <a:spcBef>
                <a:spcPts val="0"/>
              </a:spcBef>
              <a:spcAft>
                <a:spcPts val="80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Swear Analysis is used to determine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he student’s capability </a:t>
            </a:r>
            <a:r>
              <a:rPr lang="en-IN" sz="1400" dirty="0">
                <a:latin typeface="Times New Roman" panose="02020603050405020304" pitchFamily="18" charset="0"/>
                <a:ea typeface="Calibri" panose="020F0502020204030204" pitchFamily="34" charset="0"/>
                <a:cs typeface="Times New Roman" panose="02020603050405020304" pitchFamily="18" charset="0"/>
              </a:rPr>
              <a:t>of their knowledge, which helps him to know himself how well he can fit into any corporate company according to his skills.</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latin typeface="Times New Roman" panose="02020603050405020304" pitchFamily="18" charset="0"/>
                <a:ea typeface="Calibri" panose="020F0502020204030204" pitchFamily="34" charset="0"/>
                <a:cs typeface="Times New Roman" panose="02020603050405020304" pitchFamily="18" charset="0"/>
              </a:rPr>
              <a:t>The report is based on several basic modules like:</a:t>
            </a:r>
            <a:br>
              <a:rPr lang="en-IN" sz="1400" dirty="0">
                <a:latin typeface="Times New Roman" panose="02020603050405020304" pitchFamily="18" charset="0"/>
                <a:ea typeface="Calibri" panose="020F0502020204030204" pitchFamily="34" charset="0"/>
                <a:cs typeface="Times New Roman" panose="02020603050405020304" pitchFamily="18" charset="0"/>
              </a:rPr>
            </a:br>
            <a:r>
              <a:rPr lang="en-US" sz="1400" dirty="0">
                <a:latin typeface="Times New Roman" panose="02020603050405020304" pitchFamily="18" charset="0"/>
                <a:ea typeface="Calibri" panose="020F0502020204030204" pitchFamily="34" charset="0"/>
                <a:cs typeface="Times New Roman" panose="02020603050405020304" pitchFamily="18" charset="0"/>
              </a:rPr>
              <a:t>Programming Languages</a:t>
            </a:r>
            <a:br>
              <a:rPr lang="en-US" sz="1400" dirty="0">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Verbal Communication and </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Quantitative Skills</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This swear analysis makes students to provide a good carrier guidance in their future path. These also makes them to better understanding where they are lacking behind in the way to their to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carreer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dirty="0"/>
          </a:p>
        </p:txBody>
      </p:sp>
      <p:sp>
        <p:nvSpPr>
          <p:cNvPr id="3" name="TextBox 2">
            <a:extLst>
              <a:ext uri="{FF2B5EF4-FFF2-40B4-BE49-F238E27FC236}">
                <a16:creationId xmlns:a16="http://schemas.microsoft.com/office/drawing/2014/main" id="{8D8B0CE6-C2AC-F6CD-29DA-1C4278579310}"/>
              </a:ext>
            </a:extLst>
          </p:cNvPr>
          <p:cNvSpPr txBox="1"/>
          <p:nvPr/>
        </p:nvSpPr>
        <p:spPr>
          <a:xfrm flipH="1">
            <a:off x="256699" y="330011"/>
            <a:ext cx="363938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40198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3126C4-A584-7359-270F-91BAF2A7B8A0}"/>
              </a:ext>
            </a:extLst>
          </p:cNvPr>
          <p:cNvSpPr txBox="1"/>
          <p:nvPr/>
        </p:nvSpPr>
        <p:spPr>
          <a:xfrm>
            <a:off x="477825" y="430504"/>
            <a:ext cx="45720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Software Architecture:</a:t>
            </a:r>
            <a:endParaRPr lang="en-US" sz="2400" dirty="0"/>
          </a:p>
        </p:txBody>
      </p:sp>
      <p:sp>
        <p:nvSpPr>
          <p:cNvPr id="6" name="TextBox 5">
            <a:extLst>
              <a:ext uri="{FF2B5EF4-FFF2-40B4-BE49-F238E27FC236}">
                <a16:creationId xmlns:a16="http://schemas.microsoft.com/office/drawing/2014/main" id="{AB0D7A2C-51C9-6FB8-23C5-CD637CEA0F75}"/>
              </a:ext>
            </a:extLst>
          </p:cNvPr>
          <p:cNvSpPr txBox="1"/>
          <p:nvPr/>
        </p:nvSpPr>
        <p:spPr>
          <a:xfrm>
            <a:off x="536265" y="1175657"/>
            <a:ext cx="8222725" cy="2677656"/>
          </a:xfrm>
          <a:prstGeom prst="rect">
            <a:avLst/>
          </a:prstGeom>
          <a:noFill/>
        </p:spPr>
        <p:txBody>
          <a:bodyPr wrap="square">
            <a:spAutoFit/>
          </a:bodyPr>
          <a:lstStyle/>
          <a:p>
            <a:r>
              <a:rPr lang="en-US" sz="2400" dirty="0">
                <a:solidFill>
                  <a:srgbClr val="202124"/>
                </a:solidFill>
                <a:latin typeface="Times New Roman" panose="02020603050405020304" pitchFamily="18" charset="0"/>
                <a:cs typeface="Times New Roman" panose="02020603050405020304" pitchFamily="18" charset="0"/>
              </a:rPr>
              <a:t>The Project has been developed using MVC architecture.</a:t>
            </a:r>
            <a:endParaRPr lang="en-US" sz="2400" b="0" i="0" dirty="0">
              <a:solidFill>
                <a:srgbClr val="202124"/>
              </a:solidFill>
              <a:effectLst/>
              <a:latin typeface="Times New Roman" panose="02020603050405020304" pitchFamily="18" charset="0"/>
              <a:cs typeface="Times New Roman" panose="02020603050405020304" pitchFamily="18" charset="0"/>
            </a:endParaRPr>
          </a:p>
          <a:p>
            <a:r>
              <a:rPr lang="en-US" sz="2400" b="0" i="0" dirty="0">
                <a:solidFill>
                  <a:srgbClr val="202124"/>
                </a:solidFill>
                <a:effectLst/>
                <a:latin typeface="Times New Roman" panose="02020603050405020304" pitchFamily="18" charset="0"/>
                <a:cs typeface="Times New Roman" panose="02020603050405020304" pitchFamily="18" charset="0"/>
              </a:rPr>
              <a:t>MVC is an architectural pattern consisting of three parts: </a:t>
            </a:r>
            <a:r>
              <a:rPr lang="en-US" sz="2400" i="0" dirty="0">
                <a:solidFill>
                  <a:srgbClr val="202124"/>
                </a:solidFill>
                <a:effectLst/>
                <a:latin typeface="Times New Roman" panose="02020603050405020304" pitchFamily="18" charset="0"/>
                <a:cs typeface="Times New Roman" panose="02020603050405020304" pitchFamily="18" charset="0"/>
              </a:rPr>
              <a:t>Model, View, Controller.</a:t>
            </a:r>
          </a:p>
          <a:p>
            <a:pPr lvl="1"/>
            <a:r>
              <a:rPr lang="en-US" sz="2400" i="0" dirty="0">
                <a:solidFill>
                  <a:srgbClr val="202124"/>
                </a:solidFill>
                <a:effectLst/>
                <a:latin typeface="Times New Roman" panose="02020603050405020304" pitchFamily="18" charset="0"/>
                <a:cs typeface="Times New Roman" panose="02020603050405020304" pitchFamily="18" charset="0"/>
              </a:rPr>
              <a:t> </a:t>
            </a:r>
            <a:r>
              <a:rPr lang="en-US" sz="2400" b="0" i="0" dirty="0">
                <a:solidFill>
                  <a:srgbClr val="202124"/>
                </a:solidFill>
                <a:effectLst/>
                <a:latin typeface="Times New Roman" panose="02020603050405020304" pitchFamily="18" charset="0"/>
                <a:cs typeface="Times New Roman" panose="02020603050405020304" pitchFamily="18" charset="0"/>
              </a:rPr>
              <a:t>Model: Handles data logic.</a:t>
            </a:r>
          </a:p>
          <a:p>
            <a:pPr lvl="1"/>
            <a:r>
              <a:rPr lang="en-US" sz="2400" b="0" i="0" dirty="0">
                <a:solidFill>
                  <a:srgbClr val="202124"/>
                </a:solidFill>
                <a:effectLst/>
                <a:latin typeface="Times New Roman" panose="02020603050405020304" pitchFamily="18" charset="0"/>
                <a:cs typeface="Times New Roman" panose="02020603050405020304" pitchFamily="18" charset="0"/>
              </a:rPr>
              <a:t>View: It displays the information from the model to the user. </a:t>
            </a:r>
          </a:p>
          <a:p>
            <a:pPr lvl="1"/>
            <a:r>
              <a:rPr lang="en-US" sz="2400" b="0" i="0" dirty="0">
                <a:solidFill>
                  <a:srgbClr val="202124"/>
                </a:solidFill>
                <a:effectLst/>
                <a:latin typeface="Times New Roman" panose="02020603050405020304" pitchFamily="18" charset="0"/>
                <a:cs typeface="Times New Roman" panose="02020603050405020304" pitchFamily="18" charset="0"/>
              </a:rPr>
              <a:t>Controller: It controls the data flow into a model object and updates the view whenever data changes.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7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16F2-5B20-F4D0-05AF-EFBC7E11ECB3}"/>
              </a:ext>
            </a:extLst>
          </p:cNvPr>
          <p:cNvSpPr>
            <a:spLocks noGrp="1"/>
          </p:cNvSpPr>
          <p:nvPr>
            <p:ph type="title"/>
          </p:nvPr>
        </p:nvSpPr>
        <p:spPr>
          <a:xfrm>
            <a:off x="229198" y="555807"/>
            <a:ext cx="8520600" cy="841800"/>
          </a:xfrm>
        </p:spPr>
        <p:txBody>
          <a:bodyPr>
            <a:normAutofit/>
          </a:bodyPr>
          <a:lstStyle/>
          <a:p>
            <a:r>
              <a:rPr lang="en-US" sz="2000" dirty="0">
                <a:latin typeface="Times New Roman" panose="02020603050405020304" pitchFamily="18" charset="0"/>
                <a:cs typeface="Times New Roman" panose="02020603050405020304" pitchFamily="18" charset="0"/>
              </a:rPr>
              <a:t>ARCHITECTURE MODEL:</a:t>
            </a:r>
          </a:p>
        </p:txBody>
      </p:sp>
      <p:pic>
        <p:nvPicPr>
          <p:cNvPr id="3" name="Content Placeholder 3">
            <a:extLst>
              <a:ext uri="{FF2B5EF4-FFF2-40B4-BE49-F238E27FC236}">
                <a16:creationId xmlns:a16="http://schemas.microsoft.com/office/drawing/2014/main" id="{A57DE830-CEF4-2787-62A8-B1F7915C2680}"/>
              </a:ext>
            </a:extLst>
          </p:cNvPr>
          <p:cNvPicPr>
            <a:picLocks noChangeAspect="1"/>
          </p:cNvPicPr>
          <p:nvPr/>
        </p:nvPicPr>
        <p:blipFill>
          <a:blip r:embed="rId2"/>
          <a:stretch>
            <a:fillRect/>
          </a:stretch>
        </p:blipFill>
        <p:spPr>
          <a:xfrm>
            <a:off x="2127107" y="1601299"/>
            <a:ext cx="4489499" cy="2448817"/>
          </a:xfrm>
          <a:prstGeom prst="rect">
            <a:avLst/>
          </a:prstGeom>
        </p:spPr>
      </p:pic>
    </p:spTree>
    <p:extLst>
      <p:ext uri="{BB962C8B-B14F-4D97-AF65-F5344CB8AC3E}">
        <p14:creationId xmlns:p14="http://schemas.microsoft.com/office/powerpoint/2010/main" val="50782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6EE-0DCA-AAC1-A914-FF6FB4EC999D}"/>
              </a:ext>
            </a:extLst>
          </p:cNvPr>
          <p:cNvSpPr>
            <a:spLocks noGrp="1"/>
          </p:cNvSpPr>
          <p:nvPr>
            <p:ph type="title"/>
          </p:nvPr>
        </p:nvSpPr>
        <p:spPr>
          <a:xfrm>
            <a:off x="311700" y="528305"/>
            <a:ext cx="3531530" cy="523599"/>
          </a:xfrm>
        </p:spPr>
        <p:txBody>
          <a:bodyPr>
            <a:normAutofit/>
          </a:bodyPr>
          <a:lstStyle/>
          <a:p>
            <a:r>
              <a:rPr lang="en-US" sz="2000" dirty="0">
                <a:latin typeface="Times New Roman" panose="02020603050405020304" pitchFamily="18" charset="0"/>
                <a:cs typeface="Times New Roman" panose="02020603050405020304" pitchFamily="18" charset="0"/>
              </a:rPr>
              <a:t>CLASS DIAGRAM</a:t>
            </a:r>
          </a:p>
        </p:txBody>
      </p:sp>
      <p:pic>
        <p:nvPicPr>
          <p:cNvPr id="3" name="Picture 2">
            <a:extLst>
              <a:ext uri="{FF2B5EF4-FFF2-40B4-BE49-F238E27FC236}">
                <a16:creationId xmlns:a16="http://schemas.microsoft.com/office/drawing/2014/main" id="{E7F1A74F-7A2B-E292-B862-A36E5565AEEB}"/>
              </a:ext>
            </a:extLst>
          </p:cNvPr>
          <p:cNvPicPr>
            <a:picLocks noChangeAspect="1"/>
          </p:cNvPicPr>
          <p:nvPr/>
        </p:nvPicPr>
        <p:blipFill>
          <a:blip r:embed="rId2"/>
          <a:stretch>
            <a:fillRect/>
          </a:stretch>
        </p:blipFill>
        <p:spPr>
          <a:xfrm>
            <a:off x="1193800" y="1063914"/>
            <a:ext cx="6086955" cy="3349957"/>
          </a:xfrm>
          <a:prstGeom prst="rect">
            <a:avLst/>
          </a:prstGeom>
        </p:spPr>
      </p:pic>
    </p:spTree>
    <p:extLst>
      <p:ext uri="{BB962C8B-B14F-4D97-AF65-F5344CB8AC3E}">
        <p14:creationId xmlns:p14="http://schemas.microsoft.com/office/powerpoint/2010/main" val="125250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E8AD-A73C-5392-02F6-DAA2B724FD35}"/>
              </a:ext>
            </a:extLst>
          </p:cNvPr>
          <p:cNvSpPr>
            <a:spLocks noGrp="1"/>
          </p:cNvSpPr>
          <p:nvPr>
            <p:ph type="title"/>
          </p:nvPr>
        </p:nvSpPr>
        <p:spPr>
          <a:xfrm>
            <a:off x="607218" y="205173"/>
            <a:ext cx="5646885" cy="841800"/>
          </a:xfrm>
        </p:spPr>
        <p:txBody>
          <a:bodyPr>
            <a:normAutofit/>
          </a:bodyPr>
          <a:lstStyle/>
          <a:p>
            <a:r>
              <a:rPr lang="en-US" sz="2400" dirty="0">
                <a:latin typeface="Times New Roman" panose="02020603050405020304" pitchFamily="18" charset="0"/>
                <a:cs typeface="Times New Roman" panose="02020603050405020304" pitchFamily="18" charset="0"/>
              </a:rPr>
              <a:t>Working of the project</a:t>
            </a:r>
            <a:endParaRPr lang="en-US" sz="2400" dirty="0"/>
          </a:p>
        </p:txBody>
      </p:sp>
      <p:sp>
        <p:nvSpPr>
          <p:cNvPr id="4" name="TextBox 3">
            <a:extLst>
              <a:ext uri="{FF2B5EF4-FFF2-40B4-BE49-F238E27FC236}">
                <a16:creationId xmlns:a16="http://schemas.microsoft.com/office/drawing/2014/main" id="{C279CBD9-79BD-C3CB-557A-D46530729B12}"/>
              </a:ext>
            </a:extLst>
          </p:cNvPr>
          <p:cNvSpPr txBox="1"/>
          <p:nvPr/>
        </p:nvSpPr>
        <p:spPr>
          <a:xfrm>
            <a:off x="263573" y="1140418"/>
            <a:ext cx="8880427"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project has been developed using Python 3.9.7 and MYSQL work bench.</a:t>
            </a:r>
          </a:p>
          <a:p>
            <a:r>
              <a:rPr lang="en-US" sz="2400" dirty="0">
                <a:latin typeface="Times New Roman" panose="02020603050405020304" pitchFamily="18" charset="0"/>
                <a:cs typeface="Times New Roman" panose="02020603050405020304" pitchFamily="18" charset="0"/>
              </a:rPr>
              <a:t>We used libraries like:</a:t>
            </a:r>
          </a:p>
          <a:p>
            <a:pPr lvl="1"/>
            <a:r>
              <a:rPr lang="en-US" sz="2400" dirty="0" err="1">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Json</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Pandas </a:t>
            </a:r>
          </a:p>
          <a:p>
            <a:pPr lvl="1"/>
            <a:r>
              <a:rPr lang="en-US" sz="2400" dirty="0">
                <a:latin typeface="Times New Roman" panose="02020603050405020304" pitchFamily="18" charset="0"/>
                <a:cs typeface="Times New Roman" panose="02020603050405020304" pitchFamily="18" charset="0"/>
              </a:rPr>
              <a:t>SQL Connector </a:t>
            </a:r>
          </a:p>
        </p:txBody>
      </p:sp>
    </p:spTree>
    <p:extLst>
      <p:ext uri="{BB962C8B-B14F-4D97-AF65-F5344CB8AC3E}">
        <p14:creationId xmlns:p14="http://schemas.microsoft.com/office/powerpoint/2010/main" val="49577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2780-C410-FB25-75F2-C55FFECA6237}"/>
              </a:ext>
            </a:extLst>
          </p:cNvPr>
          <p:cNvSpPr>
            <a:spLocks noGrp="1"/>
          </p:cNvSpPr>
          <p:nvPr>
            <p:ph type="title"/>
          </p:nvPr>
        </p:nvSpPr>
        <p:spPr>
          <a:xfrm>
            <a:off x="311700" y="1382500"/>
            <a:ext cx="8520600" cy="841800"/>
          </a:xfrm>
        </p:spPr>
        <p:txBody>
          <a:bodyPr>
            <a:noAutofit/>
          </a:bodyPr>
          <a:lstStyle/>
          <a:p>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It is a standard GUI library for python. </a:t>
            </a:r>
            <a:r>
              <a:rPr lang="en-US" sz="1600" cap="none" dirty="0" err="1">
                <a:latin typeface="Times New Roman" panose="02020603050405020304" pitchFamily="18" charset="0"/>
                <a:cs typeface="Times New Roman" panose="02020603050405020304" pitchFamily="18" charset="0"/>
              </a:rPr>
              <a:t>Tkinter</a:t>
            </a:r>
            <a:r>
              <a:rPr lang="en-US" sz="1600" cap="none" dirty="0">
                <a:latin typeface="Times New Roman" panose="02020603050405020304" pitchFamily="18" charset="0"/>
                <a:cs typeface="Times New Roman" panose="02020603050405020304" pitchFamily="18" charset="0"/>
              </a:rPr>
              <a:t> is a python library that offers a number of functions for creating graphical user interface pages and windows.</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JSON </a:t>
            </a:r>
            <a:r>
              <a:rPr lang="en-US" sz="1600" dirty="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It is a standard text-based format for encoding structured data based on </a:t>
            </a:r>
            <a:r>
              <a:rPr lang="en-US" sz="1600" cap="none" dirty="0" err="1">
                <a:latin typeface="Times New Roman" panose="02020603050405020304" pitchFamily="18" charset="0"/>
                <a:cs typeface="Times New Roman" panose="02020603050405020304" pitchFamily="18" charset="0"/>
              </a:rPr>
              <a:t>javascript</a:t>
            </a:r>
            <a:r>
              <a:rPr lang="en-US" sz="1600" cap="none" dirty="0">
                <a:latin typeface="Times New Roman" panose="02020603050405020304" pitchFamily="18" charset="0"/>
                <a:cs typeface="Times New Roman" panose="02020603050405020304" pitchFamily="18" charset="0"/>
              </a:rPr>
              <a:t> object syntax. It is extensively used in web applications to transport data</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err="1">
                <a:latin typeface="Times New Roman" panose="02020603050405020304" pitchFamily="18" charset="0"/>
                <a:cs typeface="Times New Roman" panose="02020603050405020304" pitchFamily="18" charset="0"/>
              </a:rPr>
              <a:t>Sql</a:t>
            </a:r>
            <a:r>
              <a:rPr lang="en-US" sz="1600" b="1" dirty="0">
                <a:latin typeface="Times New Roman" panose="02020603050405020304" pitchFamily="18" charset="0"/>
                <a:cs typeface="Times New Roman" panose="02020603050405020304" pitchFamily="18" charset="0"/>
              </a:rPr>
              <a:t> connector: </a:t>
            </a:r>
            <a:r>
              <a:rPr lang="en-US" sz="1600" cap="none" dirty="0">
                <a:latin typeface="Times New Roman" panose="02020603050405020304" pitchFamily="18" charset="0"/>
                <a:cs typeface="Times New Roman" panose="02020603050405020304" pitchFamily="18" charset="0"/>
              </a:rPr>
              <a:t>It enables python programs to access </a:t>
            </a:r>
            <a:r>
              <a:rPr lang="en-US" sz="1600" cap="none" dirty="0" err="1">
                <a:latin typeface="Times New Roman" panose="02020603050405020304" pitchFamily="18" charset="0"/>
                <a:cs typeface="Times New Roman" panose="02020603050405020304" pitchFamily="18" charset="0"/>
              </a:rPr>
              <a:t>mysql</a:t>
            </a:r>
            <a:r>
              <a:rPr lang="en-US" sz="1600" cap="none" dirty="0">
                <a:latin typeface="Times New Roman" panose="02020603050405020304" pitchFamily="18" charset="0"/>
                <a:cs typeface="Times New Roman" panose="02020603050405020304" pitchFamily="18" charset="0"/>
              </a:rPr>
              <a:t> databases and for installing the library we use  PIP to install "</a:t>
            </a:r>
            <a:r>
              <a:rPr lang="en-US" sz="1600" cap="none" dirty="0" err="1">
                <a:latin typeface="Times New Roman" panose="02020603050405020304" pitchFamily="18" charset="0"/>
                <a:cs typeface="Times New Roman" panose="02020603050405020304" pitchFamily="18" charset="0"/>
              </a:rPr>
              <a:t>mysql</a:t>
            </a:r>
            <a:r>
              <a:rPr lang="en-US" sz="1600" cap="none" dirty="0">
                <a:latin typeface="Times New Roman" panose="02020603050405020304" pitchFamily="18" charset="0"/>
                <a:cs typeface="Times New Roman" panose="02020603050405020304" pitchFamily="18" charset="0"/>
              </a:rPr>
              <a:t> </a:t>
            </a:r>
            <a:r>
              <a:rPr lang="en-US" sz="1600" cap="none">
                <a:latin typeface="Times New Roman" panose="02020603050405020304" pitchFamily="18" charset="0"/>
                <a:cs typeface="Times New Roman" panose="02020603050405020304" pitchFamily="18" charset="0"/>
              </a:rPr>
              <a:t>connector“</a:t>
            </a:r>
            <a:br>
              <a:rPr lang="en-US" sz="1600" cap="none">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Pandas: </a:t>
            </a:r>
            <a:r>
              <a:rPr lang="en-US" sz="1600" cap="none" dirty="0">
                <a:latin typeface="Times New Roman" panose="02020603050405020304" pitchFamily="18" charset="0"/>
                <a:cs typeface="Times New Roman" panose="02020603050405020304" pitchFamily="18" charset="0"/>
              </a:rPr>
              <a:t>Pandas is a python library that provides quick, versatile, and expressive data structures for working with "relational" or "labeled" data. Its goal is to serve as the foundation for undertaking realistic, real-world data analysis in python.</a:t>
            </a:r>
            <a:br>
              <a:rPr lang="en-US" sz="1600" cap="none" dirty="0">
                <a:latin typeface="Times New Roman" panose="02020603050405020304" pitchFamily="18" charset="0"/>
                <a:cs typeface="Times New Roman" panose="02020603050405020304" pitchFamily="18" charset="0"/>
              </a:rPr>
            </a:br>
            <a:endParaRPr lang="en-US" sz="1600" dirty="0"/>
          </a:p>
        </p:txBody>
      </p:sp>
    </p:spTree>
    <p:extLst>
      <p:ext uri="{BB962C8B-B14F-4D97-AF65-F5344CB8AC3E}">
        <p14:creationId xmlns:p14="http://schemas.microsoft.com/office/powerpoint/2010/main" val="272317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Login(Student)</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To proceed into the project you have to log in/register.</a:t>
            </a:r>
            <a:endParaRPr sz="1400"/>
          </a:p>
          <a:p>
            <a:pPr marL="457200" lvl="0" indent="-317500" algn="l" rtl="0">
              <a:spcBef>
                <a:spcPts val="0"/>
              </a:spcBef>
              <a:spcAft>
                <a:spcPts val="0"/>
              </a:spcAft>
              <a:buSzPts val="1400"/>
              <a:buChar char="●"/>
            </a:pPr>
            <a:endParaRPr sz="1400"/>
          </a:p>
        </p:txBody>
      </p:sp>
      <p:pic>
        <p:nvPicPr>
          <p:cNvPr id="62" name="Google Shape;62;p14"/>
          <p:cNvPicPr preferRelativeResize="0"/>
          <p:nvPr/>
        </p:nvPicPr>
        <p:blipFill>
          <a:blip r:embed="rId3">
            <a:alphaModFix/>
          </a:blip>
          <a:stretch>
            <a:fillRect/>
          </a:stretch>
        </p:blipFill>
        <p:spPr>
          <a:xfrm>
            <a:off x="562725" y="1865050"/>
            <a:ext cx="3333225" cy="2600100"/>
          </a:xfrm>
          <a:prstGeom prst="rect">
            <a:avLst/>
          </a:prstGeom>
          <a:noFill/>
          <a:ln>
            <a:noFill/>
          </a:ln>
        </p:spPr>
      </p:pic>
      <p:pic>
        <p:nvPicPr>
          <p:cNvPr id="63" name="Google Shape;63;p14"/>
          <p:cNvPicPr preferRelativeResize="0"/>
          <p:nvPr/>
        </p:nvPicPr>
        <p:blipFill>
          <a:blip r:embed="rId4">
            <a:alphaModFix/>
          </a:blip>
          <a:stretch>
            <a:fillRect/>
          </a:stretch>
        </p:blipFill>
        <p:spPr>
          <a:xfrm>
            <a:off x="4647725" y="1865050"/>
            <a:ext cx="4107499" cy="2600100"/>
          </a:xfrm>
          <a:prstGeom prst="rect">
            <a:avLst/>
          </a:prstGeom>
          <a:noFill/>
          <a:ln>
            <a:noFill/>
          </a:ln>
        </p:spPr>
      </p:pic>
      <p:cxnSp>
        <p:nvCxnSpPr>
          <p:cNvPr id="64" name="Google Shape;64;p14"/>
          <p:cNvCxnSpPr>
            <a:stCxn id="62" idx="3"/>
            <a:endCxn id="63" idx="1"/>
          </p:cNvCxnSpPr>
          <p:nvPr/>
        </p:nvCxnSpPr>
        <p:spPr>
          <a:xfrm>
            <a:off x="3895950" y="3165100"/>
            <a:ext cx="7518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90</TotalTime>
  <Words>620</Words>
  <Application>Microsoft Office PowerPoint</Application>
  <PresentationFormat>On-screen Show (16:9)</PresentationFormat>
  <Paragraphs>43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(CIS634 Software Engineering Project Presentation)  EXPERT SYSTEM FOR SWEAR ANALYSIS  </vt:lpstr>
      <vt:lpstr>PowerPoint Presentation</vt:lpstr>
      <vt:lpstr>Swear Analysis is used to determine the student’s capability of their knowledge, which helps him to know himself how well he can fit into any corporate company according to his skills. The report is based on several basic modules like: Programming Languages Verbal Communication and  Quantitative Skills This swear analysis makes students to provide a good carrier guidance in their future path. These also makes them to better understanding where they are lacking behind in the way to their to carreer. </vt:lpstr>
      <vt:lpstr>PowerPoint Presentation</vt:lpstr>
      <vt:lpstr>ARCHITECTURE MODEL:</vt:lpstr>
      <vt:lpstr>CLASS DIAGRAM</vt:lpstr>
      <vt:lpstr>Working of the project</vt:lpstr>
      <vt:lpstr>Tkinter: It is a standard GUI library for python. Tkinter is a python library that offers a number of functions for creating graphical user interface pages and windows.  JSON : It is a standard text-based format for encoding structured data based on javascript object syntax. It is extensively used in web applications to transport data.  Sql connector: It enables python programs to access mysql databases and for installing the library we use  PIP to install "mysql connector“  Pandas: Pandas is a python library that provides quick, versatile, and expressive data structures for working with "relational" or "labeled" data. Its goal is to serve as the foundation for undertaking realistic, real-world data analysis in python. </vt:lpstr>
      <vt:lpstr>Login(Student)</vt:lpstr>
      <vt:lpstr>Registration Form</vt:lpstr>
      <vt:lpstr>Add more Details</vt:lpstr>
      <vt:lpstr>Selecting modules and quizes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FOR SWEAR ANALYSIS  (CIS634 Software Engineering Project Presentation) </dc:title>
  <dc:creator>Jessica</dc:creator>
  <cp:lastModifiedBy>Jessica  Mathi</cp:lastModifiedBy>
  <cp:revision>4</cp:revision>
  <dcterms:modified xsi:type="dcterms:W3CDTF">2022-11-28T23:42:23Z</dcterms:modified>
</cp:coreProperties>
</file>