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14" r:id="rId1"/>
  </p:sldMasterIdLst>
  <p:notesMasterIdLst>
    <p:notesMasterId r:id="rId21"/>
  </p:notesMasterIdLst>
  <p:sldIdLst>
    <p:sldId id="256" r:id="rId2"/>
    <p:sldId id="261" r:id="rId3"/>
    <p:sldId id="262" r:id="rId4"/>
    <p:sldId id="270" r:id="rId5"/>
    <p:sldId id="271" r:id="rId6"/>
    <p:sldId id="269" r:id="rId7"/>
    <p:sldId id="263" r:id="rId8"/>
    <p:sldId id="264" r:id="rId9"/>
    <p:sldId id="272" r:id="rId10"/>
    <p:sldId id="273" r:id="rId11"/>
    <p:sldId id="265" r:id="rId12"/>
    <p:sldId id="266" r:id="rId13"/>
    <p:sldId id="257" r:id="rId14"/>
    <p:sldId id="258" r:id="rId15"/>
    <p:sldId id="259" r:id="rId16"/>
    <p:sldId id="260" r:id="rId17"/>
    <p:sldId id="274" r:id="rId18"/>
    <p:sldId id="267" r:id="rId19"/>
    <p:sldId id="268" r:id="rId2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520" y="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487153-0E87-4911-A2BD-D07EAC246D71}"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2DC3CD2B-6B47-4598-9D21-34ECDFDC4B69}">
      <dgm:prSet/>
      <dgm:spPr/>
      <dgm:t>
        <a:bodyPr/>
        <a:lstStyle/>
        <a:p>
          <a:pPr>
            <a:lnSpc>
              <a:spcPct val="100000"/>
            </a:lnSpc>
          </a:pPr>
          <a:r>
            <a:rPr lang="en-IN"/>
            <a:t>The project with the expert system for swear analysis format is developed with an intention to help the students do the swear analysis on their own based on certain aspects like Programming, Verbal and other skills needed for the students.</a:t>
          </a:r>
          <a:endParaRPr lang="en-US"/>
        </a:p>
      </dgm:t>
    </dgm:pt>
    <dgm:pt modelId="{386475D7-4CB1-4CC4-81A5-589458AEEB6F}" type="parTrans" cxnId="{501C307A-A9F1-402B-907F-FF10A0DE13DD}">
      <dgm:prSet/>
      <dgm:spPr/>
      <dgm:t>
        <a:bodyPr/>
        <a:lstStyle/>
        <a:p>
          <a:endParaRPr lang="en-US"/>
        </a:p>
      </dgm:t>
    </dgm:pt>
    <dgm:pt modelId="{C05EF621-FB0A-456E-846E-C8742F78CBE1}" type="sibTrans" cxnId="{501C307A-A9F1-402B-907F-FF10A0DE13DD}">
      <dgm:prSet/>
      <dgm:spPr/>
      <dgm:t>
        <a:bodyPr/>
        <a:lstStyle/>
        <a:p>
          <a:pPr>
            <a:lnSpc>
              <a:spcPct val="100000"/>
            </a:lnSpc>
          </a:pPr>
          <a:endParaRPr lang="en-US"/>
        </a:p>
      </dgm:t>
    </dgm:pt>
    <dgm:pt modelId="{C691986A-E3A2-4932-A16B-031313D56F82}">
      <dgm:prSet/>
      <dgm:spPr/>
      <dgm:t>
        <a:bodyPr/>
        <a:lstStyle/>
        <a:p>
          <a:pPr>
            <a:lnSpc>
              <a:spcPct val="100000"/>
            </a:lnSpc>
          </a:pPr>
          <a:r>
            <a:rPr lang="en-IN"/>
            <a:t>It helps the students to choose their right career paths depending upon availability and their aptitude. </a:t>
          </a:r>
          <a:endParaRPr lang="en-US"/>
        </a:p>
      </dgm:t>
    </dgm:pt>
    <dgm:pt modelId="{65E9A08A-A66F-4B37-8F14-83D0E1B59A80}" type="parTrans" cxnId="{EB0D2282-7635-49D6-B4E8-CDE3B4EB7694}">
      <dgm:prSet/>
      <dgm:spPr/>
      <dgm:t>
        <a:bodyPr/>
        <a:lstStyle/>
        <a:p>
          <a:endParaRPr lang="en-US"/>
        </a:p>
      </dgm:t>
    </dgm:pt>
    <dgm:pt modelId="{D17934FF-06B3-4720-A47F-4AE9B90AF0D3}" type="sibTrans" cxnId="{EB0D2282-7635-49D6-B4E8-CDE3B4EB7694}">
      <dgm:prSet/>
      <dgm:spPr/>
      <dgm:t>
        <a:bodyPr/>
        <a:lstStyle/>
        <a:p>
          <a:pPr>
            <a:lnSpc>
              <a:spcPct val="100000"/>
            </a:lnSpc>
          </a:pPr>
          <a:endParaRPr lang="en-US"/>
        </a:p>
      </dgm:t>
    </dgm:pt>
    <dgm:pt modelId="{ED18707B-0483-4691-BBE9-7810AC4664E0}">
      <dgm:prSet/>
      <dgm:spPr/>
      <dgm:t>
        <a:bodyPr/>
        <a:lstStyle/>
        <a:p>
          <a:pPr>
            <a:lnSpc>
              <a:spcPct val="100000"/>
            </a:lnSpc>
          </a:pPr>
          <a:r>
            <a:rPr lang="en-IN"/>
            <a:t>Expert System, is used as a guide for students engaged in their carrier build up based on their paths.</a:t>
          </a:r>
          <a:endParaRPr lang="en-US"/>
        </a:p>
      </dgm:t>
    </dgm:pt>
    <dgm:pt modelId="{68241D78-C649-488A-98FB-9275A24C6355}" type="parTrans" cxnId="{C82D0DA0-ADF9-4581-BD56-3134E1FB50ED}">
      <dgm:prSet/>
      <dgm:spPr/>
      <dgm:t>
        <a:bodyPr/>
        <a:lstStyle/>
        <a:p>
          <a:endParaRPr lang="en-US"/>
        </a:p>
      </dgm:t>
    </dgm:pt>
    <dgm:pt modelId="{08034C49-2F15-42DD-829E-7089E7756F7D}" type="sibTrans" cxnId="{C82D0DA0-ADF9-4581-BD56-3134E1FB50ED}">
      <dgm:prSet/>
      <dgm:spPr/>
      <dgm:t>
        <a:bodyPr/>
        <a:lstStyle/>
        <a:p>
          <a:pPr>
            <a:lnSpc>
              <a:spcPct val="100000"/>
            </a:lnSpc>
          </a:pPr>
          <a:endParaRPr lang="en-US"/>
        </a:p>
      </dgm:t>
    </dgm:pt>
    <dgm:pt modelId="{FECA1C09-7B16-44E5-8C67-8BE438493B3A}">
      <dgm:prSet/>
      <dgm:spPr/>
      <dgm:t>
        <a:bodyPr/>
        <a:lstStyle/>
        <a:p>
          <a:pPr>
            <a:lnSpc>
              <a:spcPct val="100000"/>
            </a:lnSpc>
          </a:pPr>
          <a:r>
            <a:rPr lang="en-IN"/>
            <a:t>This expert system help us to keep all the human knowledge and thoughts into a computer language. </a:t>
          </a:r>
          <a:endParaRPr lang="en-US"/>
        </a:p>
      </dgm:t>
    </dgm:pt>
    <dgm:pt modelId="{E13CE29E-C199-4D6E-A9AF-38E32F2A969C}" type="parTrans" cxnId="{338B3F78-F3C4-4735-90EC-78355317DBA5}">
      <dgm:prSet/>
      <dgm:spPr/>
      <dgm:t>
        <a:bodyPr/>
        <a:lstStyle/>
        <a:p>
          <a:endParaRPr lang="en-US"/>
        </a:p>
      </dgm:t>
    </dgm:pt>
    <dgm:pt modelId="{17D47846-4354-4435-A8A6-0BADAB6B3E7F}" type="sibTrans" cxnId="{338B3F78-F3C4-4735-90EC-78355317DBA5}">
      <dgm:prSet/>
      <dgm:spPr/>
      <dgm:t>
        <a:bodyPr/>
        <a:lstStyle/>
        <a:p>
          <a:endParaRPr lang="en-US"/>
        </a:p>
      </dgm:t>
    </dgm:pt>
    <dgm:pt modelId="{7B5956C6-ED21-403A-B4F1-171C03EBD30B}" type="pres">
      <dgm:prSet presAssocID="{E4487153-0E87-4911-A2BD-D07EAC246D71}" presName="root" presStyleCnt="0">
        <dgm:presLayoutVars>
          <dgm:dir/>
          <dgm:resizeHandles val="exact"/>
        </dgm:presLayoutVars>
      </dgm:prSet>
      <dgm:spPr/>
    </dgm:pt>
    <dgm:pt modelId="{0D2E0F5B-3250-453E-A07C-75F8DD403FA3}" type="pres">
      <dgm:prSet presAssocID="{E4487153-0E87-4911-A2BD-D07EAC246D71}" presName="container" presStyleCnt="0">
        <dgm:presLayoutVars>
          <dgm:dir/>
          <dgm:resizeHandles val="exact"/>
        </dgm:presLayoutVars>
      </dgm:prSet>
      <dgm:spPr/>
    </dgm:pt>
    <dgm:pt modelId="{06552EFB-21EC-4DB4-925E-9567DDB6A351}" type="pres">
      <dgm:prSet presAssocID="{2DC3CD2B-6B47-4598-9D21-34ECDFDC4B69}" presName="compNode" presStyleCnt="0"/>
      <dgm:spPr/>
    </dgm:pt>
    <dgm:pt modelId="{738735DF-E3C7-4587-94FC-E858649463D2}" type="pres">
      <dgm:prSet presAssocID="{2DC3CD2B-6B47-4598-9D21-34ECDFDC4B69}" presName="iconBgRect" presStyleLbl="bgShp" presStyleIdx="0" presStyleCnt="4"/>
      <dgm:spPr/>
    </dgm:pt>
    <dgm:pt modelId="{808333B0-CBC4-4B8F-B85D-E05106412FA5}" type="pres">
      <dgm:prSet presAssocID="{2DC3CD2B-6B47-4598-9D21-34ECDFDC4B6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lassroom"/>
        </a:ext>
      </dgm:extLst>
    </dgm:pt>
    <dgm:pt modelId="{170509A8-4354-42A6-A65D-AF21772B6165}" type="pres">
      <dgm:prSet presAssocID="{2DC3CD2B-6B47-4598-9D21-34ECDFDC4B69}" presName="spaceRect" presStyleCnt="0"/>
      <dgm:spPr/>
    </dgm:pt>
    <dgm:pt modelId="{30F4DF84-66F6-43BE-9BCD-7543EB41DEEA}" type="pres">
      <dgm:prSet presAssocID="{2DC3CD2B-6B47-4598-9D21-34ECDFDC4B69}" presName="textRect" presStyleLbl="revTx" presStyleIdx="0" presStyleCnt="4">
        <dgm:presLayoutVars>
          <dgm:chMax val="1"/>
          <dgm:chPref val="1"/>
        </dgm:presLayoutVars>
      </dgm:prSet>
      <dgm:spPr/>
    </dgm:pt>
    <dgm:pt modelId="{CF3DA374-EA43-44AA-977A-14DC70E1AF0E}" type="pres">
      <dgm:prSet presAssocID="{C05EF621-FB0A-456E-846E-C8742F78CBE1}" presName="sibTrans" presStyleLbl="sibTrans2D1" presStyleIdx="0" presStyleCnt="0"/>
      <dgm:spPr/>
    </dgm:pt>
    <dgm:pt modelId="{2B152CD7-70D8-4CF4-8F05-BA327DB297A8}" type="pres">
      <dgm:prSet presAssocID="{C691986A-E3A2-4932-A16B-031313D56F82}" presName="compNode" presStyleCnt="0"/>
      <dgm:spPr/>
    </dgm:pt>
    <dgm:pt modelId="{8F3EBC15-3EED-4A94-868F-FBB85D2B161F}" type="pres">
      <dgm:prSet presAssocID="{C691986A-E3A2-4932-A16B-031313D56F82}" presName="iconBgRect" presStyleLbl="bgShp" presStyleIdx="1" presStyleCnt="4"/>
      <dgm:spPr/>
    </dgm:pt>
    <dgm:pt modelId="{C47E9B21-AC0B-4CE3-9C5E-06AE53EFF187}" type="pres">
      <dgm:prSet presAssocID="{C691986A-E3A2-4932-A16B-031313D56F8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ploma Roll"/>
        </a:ext>
      </dgm:extLst>
    </dgm:pt>
    <dgm:pt modelId="{A40E1992-8E83-4583-8F20-15462211D0CF}" type="pres">
      <dgm:prSet presAssocID="{C691986A-E3A2-4932-A16B-031313D56F82}" presName="spaceRect" presStyleCnt="0"/>
      <dgm:spPr/>
    </dgm:pt>
    <dgm:pt modelId="{38367705-B7B6-42CB-8378-18B846D0286D}" type="pres">
      <dgm:prSet presAssocID="{C691986A-E3A2-4932-A16B-031313D56F82}" presName="textRect" presStyleLbl="revTx" presStyleIdx="1" presStyleCnt="4">
        <dgm:presLayoutVars>
          <dgm:chMax val="1"/>
          <dgm:chPref val="1"/>
        </dgm:presLayoutVars>
      </dgm:prSet>
      <dgm:spPr/>
    </dgm:pt>
    <dgm:pt modelId="{1601FC17-B70B-47DD-8B00-F79E91076EE8}" type="pres">
      <dgm:prSet presAssocID="{D17934FF-06B3-4720-A47F-4AE9B90AF0D3}" presName="sibTrans" presStyleLbl="sibTrans2D1" presStyleIdx="0" presStyleCnt="0"/>
      <dgm:spPr/>
    </dgm:pt>
    <dgm:pt modelId="{10A594DE-4A39-4A44-8132-119C77AC5DE0}" type="pres">
      <dgm:prSet presAssocID="{ED18707B-0483-4691-BBE9-7810AC4664E0}" presName="compNode" presStyleCnt="0"/>
      <dgm:spPr/>
    </dgm:pt>
    <dgm:pt modelId="{EBF273D2-864E-4F30-BC91-A326E118AAA4}" type="pres">
      <dgm:prSet presAssocID="{ED18707B-0483-4691-BBE9-7810AC4664E0}" presName="iconBgRect" presStyleLbl="bgShp" presStyleIdx="2" presStyleCnt="4"/>
      <dgm:spPr/>
    </dgm:pt>
    <dgm:pt modelId="{61345D06-FBA0-4DAA-95C6-8EAE1F71B317}" type="pres">
      <dgm:prSet presAssocID="{ED18707B-0483-4691-BBE9-7810AC4664E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obot"/>
        </a:ext>
      </dgm:extLst>
    </dgm:pt>
    <dgm:pt modelId="{D1390DA5-4027-4EA1-B6FE-55752C2D4735}" type="pres">
      <dgm:prSet presAssocID="{ED18707B-0483-4691-BBE9-7810AC4664E0}" presName="spaceRect" presStyleCnt="0"/>
      <dgm:spPr/>
    </dgm:pt>
    <dgm:pt modelId="{BEDEDB76-6C13-419A-BA04-F57A98DFC430}" type="pres">
      <dgm:prSet presAssocID="{ED18707B-0483-4691-BBE9-7810AC4664E0}" presName="textRect" presStyleLbl="revTx" presStyleIdx="2" presStyleCnt="4">
        <dgm:presLayoutVars>
          <dgm:chMax val="1"/>
          <dgm:chPref val="1"/>
        </dgm:presLayoutVars>
      </dgm:prSet>
      <dgm:spPr/>
    </dgm:pt>
    <dgm:pt modelId="{E1F70DFD-CE99-417B-B8E3-C9B5AD036C7F}" type="pres">
      <dgm:prSet presAssocID="{08034C49-2F15-42DD-829E-7089E7756F7D}" presName="sibTrans" presStyleLbl="sibTrans2D1" presStyleIdx="0" presStyleCnt="0"/>
      <dgm:spPr/>
    </dgm:pt>
    <dgm:pt modelId="{BAC38C30-177F-45C3-9E81-FD0CAAFDE66A}" type="pres">
      <dgm:prSet presAssocID="{FECA1C09-7B16-44E5-8C67-8BE438493B3A}" presName="compNode" presStyleCnt="0"/>
      <dgm:spPr/>
    </dgm:pt>
    <dgm:pt modelId="{F1B21C5D-797D-430E-8311-6D12EFA4088F}" type="pres">
      <dgm:prSet presAssocID="{FECA1C09-7B16-44E5-8C67-8BE438493B3A}" presName="iconBgRect" presStyleLbl="bgShp" presStyleIdx="3" presStyleCnt="4"/>
      <dgm:spPr/>
    </dgm:pt>
    <dgm:pt modelId="{DE30EFFC-226D-4DE3-B277-13B6B886FE1E}" type="pres">
      <dgm:prSet presAssocID="{FECA1C09-7B16-44E5-8C67-8BE438493B3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grammer"/>
        </a:ext>
      </dgm:extLst>
    </dgm:pt>
    <dgm:pt modelId="{63E765A0-528E-499E-B1CD-050A46CF200A}" type="pres">
      <dgm:prSet presAssocID="{FECA1C09-7B16-44E5-8C67-8BE438493B3A}" presName="spaceRect" presStyleCnt="0"/>
      <dgm:spPr/>
    </dgm:pt>
    <dgm:pt modelId="{1EDFF042-55DA-458B-8961-0A3F6F25984B}" type="pres">
      <dgm:prSet presAssocID="{FECA1C09-7B16-44E5-8C67-8BE438493B3A}" presName="textRect" presStyleLbl="revTx" presStyleIdx="3" presStyleCnt="4">
        <dgm:presLayoutVars>
          <dgm:chMax val="1"/>
          <dgm:chPref val="1"/>
        </dgm:presLayoutVars>
      </dgm:prSet>
      <dgm:spPr/>
    </dgm:pt>
  </dgm:ptLst>
  <dgm:cxnLst>
    <dgm:cxn modelId="{D5214B0E-70F3-4953-962F-0119C530C46D}" type="presOf" srcId="{ED18707B-0483-4691-BBE9-7810AC4664E0}" destId="{BEDEDB76-6C13-419A-BA04-F57A98DFC430}" srcOrd="0" destOrd="0" presId="urn:microsoft.com/office/officeart/2018/2/layout/IconCircleList"/>
    <dgm:cxn modelId="{9E7D8922-A0A6-492E-951A-F296556D7B22}" type="presOf" srcId="{08034C49-2F15-42DD-829E-7089E7756F7D}" destId="{E1F70DFD-CE99-417B-B8E3-C9B5AD036C7F}" srcOrd="0" destOrd="0" presId="urn:microsoft.com/office/officeart/2018/2/layout/IconCircleList"/>
    <dgm:cxn modelId="{CDAE0838-F92C-4F4E-9E6C-2675B4D1B431}" type="presOf" srcId="{E4487153-0E87-4911-A2BD-D07EAC246D71}" destId="{7B5956C6-ED21-403A-B4F1-171C03EBD30B}" srcOrd="0" destOrd="0" presId="urn:microsoft.com/office/officeart/2018/2/layout/IconCircleList"/>
    <dgm:cxn modelId="{8215BE61-CD65-4249-B5AF-0CF39F30D9A3}" type="presOf" srcId="{2DC3CD2B-6B47-4598-9D21-34ECDFDC4B69}" destId="{30F4DF84-66F6-43BE-9BCD-7543EB41DEEA}" srcOrd="0" destOrd="0" presId="urn:microsoft.com/office/officeart/2018/2/layout/IconCircleList"/>
    <dgm:cxn modelId="{6C151042-AA37-47B3-A1D4-40290A16DC29}" type="presOf" srcId="{C691986A-E3A2-4932-A16B-031313D56F82}" destId="{38367705-B7B6-42CB-8378-18B846D0286D}" srcOrd="0" destOrd="0" presId="urn:microsoft.com/office/officeart/2018/2/layout/IconCircleList"/>
    <dgm:cxn modelId="{7216D972-1E0E-4570-B469-D2F26E76B252}" type="presOf" srcId="{D17934FF-06B3-4720-A47F-4AE9B90AF0D3}" destId="{1601FC17-B70B-47DD-8B00-F79E91076EE8}" srcOrd="0" destOrd="0" presId="urn:microsoft.com/office/officeart/2018/2/layout/IconCircleList"/>
    <dgm:cxn modelId="{338B3F78-F3C4-4735-90EC-78355317DBA5}" srcId="{E4487153-0E87-4911-A2BD-D07EAC246D71}" destId="{FECA1C09-7B16-44E5-8C67-8BE438493B3A}" srcOrd="3" destOrd="0" parTransId="{E13CE29E-C199-4D6E-A9AF-38E32F2A969C}" sibTransId="{17D47846-4354-4435-A8A6-0BADAB6B3E7F}"/>
    <dgm:cxn modelId="{501C307A-A9F1-402B-907F-FF10A0DE13DD}" srcId="{E4487153-0E87-4911-A2BD-D07EAC246D71}" destId="{2DC3CD2B-6B47-4598-9D21-34ECDFDC4B69}" srcOrd="0" destOrd="0" parTransId="{386475D7-4CB1-4CC4-81A5-589458AEEB6F}" sibTransId="{C05EF621-FB0A-456E-846E-C8742F78CBE1}"/>
    <dgm:cxn modelId="{EB0D2282-7635-49D6-B4E8-CDE3B4EB7694}" srcId="{E4487153-0E87-4911-A2BD-D07EAC246D71}" destId="{C691986A-E3A2-4932-A16B-031313D56F82}" srcOrd="1" destOrd="0" parTransId="{65E9A08A-A66F-4B37-8F14-83D0E1B59A80}" sibTransId="{D17934FF-06B3-4720-A47F-4AE9B90AF0D3}"/>
    <dgm:cxn modelId="{E51F2787-B3FA-4CE5-AEE6-E85DE55225F5}" type="presOf" srcId="{FECA1C09-7B16-44E5-8C67-8BE438493B3A}" destId="{1EDFF042-55DA-458B-8961-0A3F6F25984B}" srcOrd="0" destOrd="0" presId="urn:microsoft.com/office/officeart/2018/2/layout/IconCircleList"/>
    <dgm:cxn modelId="{06A43894-42EF-4124-AB11-4ABBFC2C8883}" type="presOf" srcId="{C05EF621-FB0A-456E-846E-C8742F78CBE1}" destId="{CF3DA374-EA43-44AA-977A-14DC70E1AF0E}" srcOrd="0" destOrd="0" presId="urn:microsoft.com/office/officeart/2018/2/layout/IconCircleList"/>
    <dgm:cxn modelId="{C82D0DA0-ADF9-4581-BD56-3134E1FB50ED}" srcId="{E4487153-0E87-4911-A2BD-D07EAC246D71}" destId="{ED18707B-0483-4691-BBE9-7810AC4664E0}" srcOrd="2" destOrd="0" parTransId="{68241D78-C649-488A-98FB-9275A24C6355}" sibTransId="{08034C49-2F15-42DD-829E-7089E7756F7D}"/>
    <dgm:cxn modelId="{73CDE52E-6C14-46DF-A0A9-DCE6117DED35}" type="presParOf" srcId="{7B5956C6-ED21-403A-B4F1-171C03EBD30B}" destId="{0D2E0F5B-3250-453E-A07C-75F8DD403FA3}" srcOrd="0" destOrd="0" presId="urn:microsoft.com/office/officeart/2018/2/layout/IconCircleList"/>
    <dgm:cxn modelId="{71A20ED4-7572-4A78-A6C1-F15C0F7C507B}" type="presParOf" srcId="{0D2E0F5B-3250-453E-A07C-75F8DD403FA3}" destId="{06552EFB-21EC-4DB4-925E-9567DDB6A351}" srcOrd="0" destOrd="0" presId="urn:microsoft.com/office/officeart/2018/2/layout/IconCircleList"/>
    <dgm:cxn modelId="{8FC45A9C-A061-4735-BA29-041B2245FBC4}" type="presParOf" srcId="{06552EFB-21EC-4DB4-925E-9567DDB6A351}" destId="{738735DF-E3C7-4587-94FC-E858649463D2}" srcOrd="0" destOrd="0" presId="urn:microsoft.com/office/officeart/2018/2/layout/IconCircleList"/>
    <dgm:cxn modelId="{7903CDCF-F73D-4903-9C98-E96D34BB1261}" type="presParOf" srcId="{06552EFB-21EC-4DB4-925E-9567DDB6A351}" destId="{808333B0-CBC4-4B8F-B85D-E05106412FA5}" srcOrd="1" destOrd="0" presId="urn:microsoft.com/office/officeart/2018/2/layout/IconCircleList"/>
    <dgm:cxn modelId="{2141C203-B358-488C-87A8-63840E810F87}" type="presParOf" srcId="{06552EFB-21EC-4DB4-925E-9567DDB6A351}" destId="{170509A8-4354-42A6-A65D-AF21772B6165}" srcOrd="2" destOrd="0" presId="urn:microsoft.com/office/officeart/2018/2/layout/IconCircleList"/>
    <dgm:cxn modelId="{1F0D636E-EBCD-4612-9D12-8FF9CF86C580}" type="presParOf" srcId="{06552EFB-21EC-4DB4-925E-9567DDB6A351}" destId="{30F4DF84-66F6-43BE-9BCD-7543EB41DEEA}" srcOrd="3" destOrd="0" presId="urn:microsoft.com/office/officeart/2018/2/layout/IconCircleList"/>
    <dgm:cxn modelId="{719EF185-9956-468B-8F8A-591F8637B53F}" type="presParOf" srcId="{0D2E0F5B-3250-453E-A07C-75F8DD403FA3}" destId="{CF3DA374-EA43-44AA-977A-14DC70E1AF0E}" srcOrd="1" destOrd="0" presId="urn:microsoft.com/office/officeart/2018/2/layout/IconCircleList"/>
    <dgm:cxn modelId="{617BC7D9-9B87-4492-B45C-2BC3060B2A5C}" type="presParOf" srcId="{0D2E0F5B-3250-453E-A07C-75F8DD403FA3}" destId="{2B152CD7-70D8-4CF4-8F05-BA327DB297A8}" srcOrd="2" destOrd="0" presId="urn:microsoft.com/office/officeart/2018/2/layout/IconCircleList"/>
    <dgm:cxn modelId="{87410B27-070E-440A-A8DB-9934D082F496}" type="presParOf" srcId="{2B152CD7-70D8-4CF4-8F05-BA327DB297A8}" destId="{8F3EBC15-3EED-4A94-868F-FBB85D2B161F}" srcOrd="0" destOrd="0" presId="urn:microsoft.com/office/officeart/2018/2/layout/IconCircleList"/>
    <dgm:cxn modelId="{D42541E4-DB97-451F-B414-643E18260A64}" type="presParOf" srcId="{2B152CD7-70D8-4CF4-8F05-BA327DB297A8}" destId="{C47E9B21-AC0B-4CE3-9C5E-06AE53EFF187}" srcOrd="1" destOrd="0" presId="urn:microsoft.com/office/officeart/2018/2/layout/IconCircleList"/>
    <dgm:cxn modelId="{C7FF1E72-5B0A-448D-AFA5-E18280375BAD}" type="presParOf" srcId="{2B152CD7-70D8-4CF4-8F05-BA327DB297A8}" destId="{A40E1992-8E83-4583-8F20-15462211D0CF}" srcOrd="2" destOrd="0" presId="urn:microsoft.com/office/officeart/2018/2/layout/IconCircleList"/>
    <dgm:cxn modelId="{08E8BA62-F598-44EA-965E-26D28C709E2E}" type="presParOf" srcId="{2B152CD7-70D8-4CF4-8F05-BA327DB297A8}" destId="{38367705-B7B6-42CB-8378-18B846D0286D}" srcOrd="3" destOrd="0" presId="urn:microsoft.com/office/officeart/2018/2/layout/IconCircleList"/>
    <dgm:cxn modelId="{7F74C212-02D7-48BC-A451-8F5DF7861F02}" type="presParOf" srcId="{0D2E0F5B-3250-453E-A07C-75F8DD403FA3}" destId="{1601FC17-B70B-47DD-8B00-F79E91076EE8}" srcOrd="3" destOrd="0" presId="urn:microsoft.com/office/officeart/2018/2/layout/IconCircleList"/>
    <dgm:cxn modelId="{6BC88517-E17B-40F4-AF26-30DC6E5E4027}" type="presParOf" srcId="{0D2E0F5B-3250-453E-A07C-75F8DD403FA3}" destId="{10A594DE-4A39-4A44-8132-119C77AC5DE0}" srcOrd="4" destOrd="0" presId="urn:microsoft.com/office/officeart/2018/2/layout/IconCircleList"/>
    <dgm:cxn modelId="{A3EA9410-0EBA-4B69-9D2A-5CDFF982D6EB}" type="presParOf" srcId="{10A594DE-4A39-4A44-8132-119C77AC5DE0}" destId="{EBF273D2-864E-4F30-BC91-A326E118AAA4}" srcOrd="0" destOrd="0" presId="urn:microsoft.com/office/officeart/2018/2/layout/IconCircleList"/>
    <dgm:cxn modelId="{BE3B812B-C61E-4492-83FB-26966D1CE773}" type="presParOf" srcId="{10A594DE-4A39-4A44-8132-119C77AC5DE0}" destId="{61345D06-FBA0-4DAA-95C6-8EAE1F71B317}" srcOrd="1" destOrd="0" presId="urn:microsoft.com/office/officeart/2018/2/layout/IconCircleList"/>
    <dgm:cxn modelId="{CA031948-9C35-445B-80E8-16BEA134BC60}" type="presParOf" srcId="{10A594DE-4A39-4A44-8132-119C77AC5DE0}" destId="{D1390DA5-4027-4EA1-B6FE-55752C2D4735}" srcOrd="2" destOrd="0" presId="urn:microsoft.com/office/officeart/2018/2/layout/IconCircleList"/>
    <dgm:cxn modelId="{F49BCBFB-A43C-4BEF-A653-794F2B39DECE}" type="presParOf" srcId="{10A594DE-4A39-4A44-8132-119C77AC5DE0}" destId="{BEDEDB76-6C13-419A-BA04-F57A98DFC430}" srcOrd="3" destOrd="0" presId="urn:microsoft.com/office/officeart/2018/2/layout/IconCircleList"/>
    <dgm:cxn modelId="{6BA892AC-2174-4809-A304-63C8F1BB4948}" type="presParOf" srcId="{0D2E0F5B-3250-453E-A07C-75F8DD403FA3}" destId="{E1F70DFD-CE99-417B-B8E3-C9B5AD036C7F}" srcOrd="5" destOrd="0" presId="urn:microsoft.com/office/officeart/2018/2/layout/IconCircleList"/>
    <dgm:cxn modelId="{2C231373-452B-4053-8664-FDBE653FD24B}" type="presParOf" srcId="{0D2E0F5B-3250-453E-A07C-75F8DD403FA3}" destId="{BAC38C30-177F-45C3-9E81-FD0CAAFDE66A}" srcOrd="6" destOrd="0" presId="urn:microsoft.com/office/officeart/2018/2/layout/IconCircleList"/>
    <dgm:cxn modelId="{BEEAB91D-48D6-44C9-A68F-544C358E9DD7}" type="presParOf" srcId="{BAC38C30-177F-45C3-9E81-FD0CAAFDE66A}" destId="{F1B21C5D-797D-430E-8311-6D12EFA4088F}" srcOrd="0" destOrd="0" presId="urn:microsoft.com/office/officeart/2018/2/layout/IconCircleList"/>
    <dgm:cxn modelId="{3AB98B9A-DE90-402C-A1DD-F0476EAD78D0}" type="presParOf" srcId="{BAC38C30-177F-45C3-9E81-FD0CAAFDE66A}" destId="{DE30EFFC-226D-4DE3-B277-13B6B886FE1E}" srcOrd="1" destOrd="0" presId="urn:microsoft.com/office/officeart/2018/2/layout/IconCircleList"/>
    <dgm:cxn modelId="{C248E5AA-83C6-403E-9E18-FDCF96593F99}" type="presParOf" srcId="{BAC38C30-177F-45C3-9E81-FD0CAAFDE66A}" destId="{63E765A0-528E-499E-B1CD-050A46CF200A}" srcOrd="2" destOrd="0" presId="urn:microsoft.com/office/officeart/2018/2/layout/IconCircleList"/>
    <dgm:cxn modelId="{774DE3F7-86AB-41BD-A8BB-76D2642DADA9}" type="presParOf" srcId="{BAC38C30-177F-45C3-9E81-FD0CAAFDE66A}" destId="{1EDFF042-55DA-458B-8961-0A3F6F25984B}"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31B3FF-1382-4711-8490-234765D3E222}"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1BA969D7-0BD3-4810-A8E4-78A9C0CFE18B}">
      <dgm:prSet/>
      <dgm:spPr/>
      <dgm:t>
        <a:bodyPr/>
        <a:lstStyle/>
        <a:p>
          <a:pPr>
            <a:lnSpc>
              <a:spcPct val="100000"/>
            </a:lnSpc>
          </a:pPr>
          <a:r>
            <a:rPr lang="en-US" baseline="0"/>
            <a:t>At the end of the project a PDF report will be generated which gives the final grading of the student.</a:t>
          </a:r>
          <a:endParaRPr lang="en-US"/>
        </a:p>
      </dgm:t>
    </dgm:pt>
    <dgm:pt modelId="{D8391E41-2F92-4AD5-A159-DE4AEA102A09}" type="parTrans" cxnId="{0BC7F5F8-8006-491A-868A-D03D5AAD9DC2}">
      <dgm:prSet/>
      <dgm:spPr/>
      <dgm:t>
        <a:bodyPr/>
        <a:lstStyle/>
        <a:p>
          <a:endParaRPr lang="en-US"/>
        </a:p>
      </dgm:t>
    </dgm:pt>
    <dgm:pt modelId="{3AD0E81E-9406-4F4F-86DF-5BD6CDD25E1B}" type="sibTrans" cxnId="{0BC7F5F8-8006-491A-868A-D03D5AAD9DC2}">
      <dgm:prSet/>
      <dgm:spPr/>
      <dgm:t>
        <a:bodyPr/>
        <a:lstStyle/>
        <a:p>
          <a:pPr>
            <a:lnSpc>
              <a:spcPct val="100000"/>
            </a:lnSpc>
          </a:pPr>
          <a:endParaRPr lang="en-US"/>
        </a:p>
      </dgm:t>
    </dgm:pt>
    <dgm:pt modelId="{8CFF4719-1699-47F7-AE2F-9F3B190B2F8C}">
      <dgm:prSet/>
      <dgm:spPr/>
      <dgm:t>
        <a:bodyPr/>
        <a:lstStyle/>
        <a:p>
          <a:pPr>
            <a:lnSpc>
              <a:spcPct val="100000"/>
            </a:lnSpc>
          </a:pPr>
          <a:r>
            <a:rPr lang="en-US" baseline="0"/>
            <a:t>This helps the student to know his overall performance and helps him improve himself and choose the right career.</a:t>
          </a:r>
          <a:endParaRPr lang="en-US"/>
        </a:p>
      </dgm:t>
    </dgm:pt>
    <dgm:pt modelId="{3D03D8BE-428D-42EA-925D-ADF9711D203F}" type="parTrans" cxnId="{A65A8329-B3B7-469F-82A4-B8CF3306D4CD}">
      <dgm:prSet/>
      <dgm:spPr/>
      <dgm:t>
        <a:bodyPr/>
        <a:lstStyle/>
        <a:p>
          <a:endParaRPr lang="en-US"/>
        </a:p>
      </dgm:t>
    </dgm:pt>
    <dgm:pt modelId="{27CF2CB1-5088-4C35-BA12-BA8C727EE1CC}" type="sibTrans" cxnId="{A65A8329-B3B7-469F-82A4-B8CF3306D4CD}">
      <dgm:prSet/>
      <dgm:spPr/>
      <dgm:t>
        <a:bodyPr/>
        <a:lstStyle/>
        <a:p>
          <a:endParaRPr lang="en-US"/>
        </a:p>
      </dgm:t>
    </dgm:pt>
    <dgm:pt modelId="{0922BE1C-4F5F-4198-8A4D-8F3700279285}" type="pres">
      <dgm:prSet presAssocID="{9631B3FF-1382-4711-8490-234765D3E222}" presName="root" presStyleCnt="0">
        <dgm:presLayoutVars>
          <dgm:dir/>
          <dgm:resizeHandles val="exact"/>
        </dgm:presLayoutVars>
      </dgm:prSet>
      <dgm:spPr/>
    </dgm:pt>
    <dgm:pt modelId="{DE0273B2-AAB8-4E23-92AE-882A0AA8A13F}" type="pres">
      <dgm:prSet presAssocID="{9631B3FF-1382-4711-8490-234765D3E222}" presName="container" presStyleCnt="0">
        <dgm:presLayoutVars>
          <dgm:dir/>
          <dgm:resizeHandles val="exact"/>
        </dgm:presLayoutVars>
      </dgm:prSet>
      <dgm:spPr/>
    </dgm:pt>
    <dgm:pt modelId="{16E7A969-C22E-4E73-86EB-73750B80B03C}" type="pres">
      <dgm:prSet presAssocID="{1BA969D7-0BD3-4810-A8E4-78A9C0CFE18B}" presName="compNode" presStyleCnt="0"/>
      <dgm:spPr/>
    </dgm:pt>
    <dgm:pt modelId="{454C36D7-B664-49E0-B361-A4B16A80BBA7}" type="pres">
      <dgm:prSet presAssocID="{1BA969D7-0BD3-4810-A8E4-78A9C0CFE18B}" presName="iconBgRect" presStyleLbl="bgShp" presStyleIdx="0" presStyleCnt="2"/>
      <dgm:spPr/>
    </dgm:pt>
    <dgm:pt modelId="{D85E61A1-5640-4263-ABAE-D7FAF5A7AC64}" type="pres">
      <dgm:prSet presAssocID="{1BA969D7-0BD3-4810-A8E4-78A9C0CFE18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a:ext>
      </dgm:extLst>
    </dgm:pt>
    <dgm:pt modelId="{89D9304A-2A2B-4C3F-BEB7-829F36062A73}" type="pres">
      <dgm:prSet presAssocID="{1BA969D7-0BD3-4810-A8E4-78A9C0CFE18B}" presName="spaceRect" presStyleCnt="0"/>
      <dgm:spPr/>
    </dgm:pt>
    <dgm:pt modelId="{68112CCD-BD8A-4951-B119-AA923496B038}" type="pres">
      <dgm:prSet presAssocID="{1BA969D7-0BD3-4810-A8E4-78A9C0CFE18B}" presName="textRect" presStyleLbl="revTx" presStyleIdx="0" presStyleCnt="2">
        <dgm:presLayoutVars>
          <dgm:chMax val="1"/>
          <dgm:chPref val="1"/>
        </dgm:presLayoutVars>
      </dgm:prSet>
      <dgm:spPr/>
    </dgm:pt>
    <dgm:pt modelId="{E424870C-2A62-411C-BD53-43F5AD5D8C30}" type="pres">
      <dgm:prSet presAssocID="{3AD0E81E-9406-4F4F-86DF-5BD6CDD25E1B}" presName="sibTrans" presStyleLbl="sibTrans2D1" presStyleIdx="0" presStyleCnt="0"/>
      <dgm:spPr/>
    </dgm:pt>
    <dgm:pt modelId="{F20F5DA4-3A23-48B4-A277-66A2FA92C34F}" type="pres">
      <dgm:prSet presAssocID="{8CFF4719-1699-47F7-AE2F-9F3B190B2F8C}" presName="compNode" presStyleCnt="0"/>
      <dgm:spPr/>
    </dgm:pt>
    <dgm:pt modelId="{38C13A2F-E6BE-4DB6-B4F9-AED9A820A812}" type="pres">
      <dgm:prSet presAssocID="{8CFF4719-1699-47F7-AE2F-9F3B190B2F8C}" presName="iconBgRect" presStyleLbl="bgShp" presStyleIdx="1" presStyleCnt="2"/>
      <dgm:spPr/>
    </dgm:pt>
    <dgm:pt modelId="{62291853-9E05-4219-93D2-103D242276AB}" type="pres">
      <dgm:prSet presAssocID="{8CFF4719-1699-47F7-AE2F-9F3B190B2F8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assroom"/>
        </a:ext>
      </dgm:extLst>
    </dgm:pt>
    <dgm:pt modelId="{D0C4EF8C-3E1E-45E5-8482-742333491665}" type="pres">
      <dgm:prSet presAssocID="{8CFF4719-1699-47F7-AE2F-9F3B190B2F8C}" presName="spaceRect" presStyleCnt="0"/>
      <dgm:spPr/>
    </dgm:pt>
    <dgm:pt modelId="{6A44E0FF-43D2-4CDF-9005-3CEDBBBA5FC2}" type="pres">
      <dgm:prSet presAssocID="{8CFF4719-1699-47F7-AE2F-9F3B190B2F8C}" presName="textRect" presStyleLbl="revTx" presStyleIdx="1" presStyleCnt="2">
        <dgm:presLayoutVars>
          <dgm:chMax val="1"/>
          <dgm:chPref val="1"/>
        </dgm:presLayoutVars>
      </dgm:prSet>
      <dgm:spPr/>
    </dgm:pt>
  </dgm:ptLst>
  <dgm:cxnLst>
    <dgm:cxn modelId="{EC198313-F2C7-4718-BF50-A288EF67135F}" type="presOf" srcId="{8CFF4719-1699-47F7-AE2F-9F3B190B2F8C}" destId="{6A44E0FF-43D2-4CDF-9005-3CEDBBBA5FC2}" srcOrd="0" destOrd="0" presId="urn:microsoft.com/office/officeart/2018/2/layout/IconCircleList"/>
    <dgm:cxn modelId="{A65A8329-B3B7-469F-82A4-B8CF3306D4CD}" srcId="{9631B3FF-1382-4711-8490-234765D3E222}" destId="{8CFF4719-1699-47F7-AE2F-9F3B190B2F8C}" srcOrd="1" destOrd="0" parTransId="{3D03D8BE-428D-42EA-925D-ADF9711D203F}" sibTransId="{27CF2CB1-5088-4C35-BA12-BA8C727EE1CC}"/>
    <dgm:cxn modelId="{41A4272E-6706-41BB-87FA-683CD179248F}" type="presOf" srcId="{3AD0E81E-9406-4F4F-86DF-5BD6CDD25E1B}" destId="{E424870C-2A62-411C-BD53-43F5AD5D8C30}" srcOrd="0" destOrd="0" presId="urn:microsoft.com/office/officeart/2018/2/layout/IconCircleList"/>
    <dgm:cxn modelId="{C3DE5649-FAAC-47C8-BF7A-F74DCC5CA047}" type="presOf" srcId="{9631B3FF-1382-4711-8490-234765D3E222}" destId="{0922BE1C-4F5F-4198-8A4D-8F3700279285}" srcOrd="0" destOrd="0" presId="urn:microsoft.com/office/officeart/2018/2/layout/IconCircleList"/>
    <dgm:cxn modelId="{5160FCB2-ECFE-4F52-AD43-F6072790D01B}" type="presOf" srcId="{1BA969D7-0BD3-4810-A8E4-78A9C0CFE18B}" destId="{68112CCD-BD8A-4951-B119-AA923496B038}" srcOrd="0" destOrd="0" presId="urn:microsoft.com/office/officeart/2018/2/layout/IconCircleList"/>
    <dgm:cxn modelId="{0BC7F5F8-8006-491A-868A-D03D5AAD9DC2}" srcId="{9631B3FF-1382-4711-8490-234765D3E222}" destId="{1BA969D7-0BD3-4810-A8E4-78A9C0CFE18B}" srcOrd="0" destOrd="0" parTransId="{D8391E41-2F92-4AD5-A159-DE4AEA102A09}" sibTransId="{3AD0E81E-9406-4F4F-86DF-5BD6CDD25E1B}"/>
    <dgm:cxn modelId="{21003E25-5A5B-4C56-A152-E07E36144A06}" type="presParOf" srcId="{0922BE1C-4F5F-4198-8A4D-8F3700279285}" destId="{DE0273B2-AAB8-4E23-92AE-882A0AA8A13F}" srcOrd="0" destOrd="0" presId="urn:microsoft.com/office/officeart/2018/2/layout/IconCircleList"/>
    <dgm:cxn modelId="{A6788351-4C59-4435-9EEC-362DED5FD536}" type="presParOf" srcId="{DE0273B2-AAB8-4E23-92AE-882A0AA8A13F}" destId="{16E7A969-C22E-4E73-86EB-73750B80B03C}" srcOrd="0" destOrd="0" presId="urn:microsoft.com/office/officeart/2018/2/layout/IconCircleList"/>
    <dgm:cxn modelId="{3A6F0BDB-297B-4D35-925D-378863C0272C}" type="presParOf" srcId="{16E7A969-C22E-4E73-86EB-73750B80B03C}" destId="{454C36D7-B664-49E0-B361-A4B16A80BBA7}" srcOrd="0" destOrd="0" presId="urn:microsoft.com/office/officeart/2018/2/layout/IconCircleList"/>
    <dgm:cxn modelId="{518F95AF-CDAC-4598-9F7F-740E9F4A2D8A}" type="presParOf" srcId="{16E7A969-C22E-4E73-86EB-73750B80B03C}" destId="{D85E61A1-5640-4263-ABAE-D7FAF5A7AC64}" srcOrd="1" destOrd="0" presId="urn:microsoft.com/office/officeart/2018/2/layout/IconCircleList"/>
    <dgm:cxn modelId="{F63B0549-C2F9-45F7-921E-5AC1533F9903}" type="presParOf" srcId="{16E7A969-C22E-4E73-86EB-73750B80B03C}" destId="{89D9304A-2A2B-4C3F-BEB7-829F36062A73}" srcOrd="2" destOrd="0" presId="urn:microsoft.com/office/officeart/2018/2/layout/IconCircleList"/>
    <dgm:cxn modelId="{26218A2B-B4A9-40FB-B818-172821A1A6A4}" type="presParOf" srcId="{16E7A969-C22E-4E73-86EB-73750B80B03C}" destId="{68112CCD-BD8A-4951-B119-AA923496B038}" srcOrd="3" destOrd="0" presId="urn:microsoft.com/office/officeart/2018/2/layout/IconCircleList"/>
    <dgm:cxn modelId="{FB7F99A0-E2D3-4B90-BEC5-3F8DABFBBA49}" type="presParOf" srcId="{DE0273B2-AAB8-4E23-92AE-882A0AA8A13F}" destId="{E424870C-2A62-411C-BD53-43F5AD5D8C30}" srcOrd="1" destOrd="0" presId="urn:microsoft.com/office/officeart/2018/2/layout/IconCircleList"/>
    <dgm:cxn modelId="{4540FB20-BFFC-45D6-AA3A-9364731CB1D0}" type="presParOf" srcId="{DE0273B2-AAB8-4E23-92AE-882A0AA8A13F}" destId="{F20F5DA4-3A23-48B4-A277-66A2FA92C34F}" srcOrd="2" destOrd="0" presId="urn:microsoft.com/office/officeart/2018/2/layout/IconCircleList"/>
    <dgm:cxn modelId="{8E653F10-5B43-4D84-AD84-0A7EFB394C08}" type="presParOf" srcId="{F20F5DA4-3A23-48B4-A277-66A2FA92C34F}" destId="{38C13A2F-E6BE-4DB6-B4F9-AED9A820A812}" srcOrd="0" destOrd="0" presId="urn:microsoft.com/office/officeart/2018/2/layout/IconCircleList"/>
    <dgm:cxn modelId="{E2C37AF2-9A93-4A74-BC17-3BC5638802A7}" type="presParOf" srcId="{F20F5DA4-3A23-48B4-A277-66A2FA92C34F}" destId="{62291853-9E05-4219-93D2-103D242276AB}" srcOrd="1" destOrd="0" presId="urn:microsoft.com/office/officeart/2018/2/layout/IconCircleList"/>
    <dgm:cxn modelId="{9C89EBA1-8180-4E4A-AEE0-2236BF3C7109}" type="presParOf" srcId="{F20F5DA4-3A23-48B4-A277-66A2FA92C34F}" destId="{D0C4EF8C-3E1E-45E5-8482-742333491665}" srcOrd="2" destOrd="0" presId="urn:microsoft.com/office/officeart/2018/2/layout/IconCircleList"/>
    <dgm:cxn modelId="{947414B8-9C37-48B8-B92A-64D727944D49}" type="presParOf" srcId="{F20F5DA4-3A23-48B4-A277-66A2FA92C34F}" destId="{6A44E0FF-43D2-4CDF-9005-3CEDBBBA5FC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8735DF-E3C7-4587-94FC-E858649463D2}">
      <dsp:nvSpPr>
        <dsp:cNvPr id="0" name=""/>
        <dsp:cNvSpPr/>
      </dsp:nvSpPr>
      <dsp:spPr>
        <a:xfrm>
          <a:off x="232429" y="41311"/>
          <a:ext cx="1031597" cy="103159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8333B0-CBC4-4B8F-B85D-E05106412FA5}">
      <dsp:nvSpPr>
        <dsp:cNvPr id="0" name=""/>
        <dsp:cNvSpPr/>
      </dsp:nvSpPr>
      <dsp:spPr>
        <a:xfrm>
          <a:off x="449064" y="257947"/>
          <a:ext cx="598326" cy="598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F4DF84-66F6-43BE-9BCD-7543EB41DEEA}">
      <dsp:nvSpPr>
        <dsp:cNvPr id="0" name=""/>
        <dsp:cNvSpPr/>
      </dsp:nvSpPr>
      <dsp:spPr>
        <a:xfrm>
          <a:off x="1485083" y="41311"/>
          <a:ext cx="2431621" cy="10315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IN" sz="1100" kern="1200"/>
            <a:t>The project with the expert system for swear analysis format is developed with an intention to help the students do the swear analysis on their own based on certain aspects like Programming, Verbal and other skills needed for the students.</a:t>
          </a:r>
          <a:endParaRPr lang="en-US" sz="1100" kern="1200"/>
        </a:p>
      </dsp:txBody>
      <dsp:txXfrm>
        <a:off x="1485083" y="41311"/>
        <a:ext cx="2431621" cy="1031597"/>
      </dsp:txXfrm>
    </dsp:sp>
    <dsp:sp modelId="{8F3EBC15-3EED-4A94-868F-FBB85D2B161F}">
      <dsp:nvSpPr>
        <dsp:cNvPr id="0" name=""/>
        <dsp:cNvSpPr/>
      </dsp:nvSpPr>
      <dsp:spPr>
        <a:xfrm>
          <a:off x="4340396" y="41311"/>
          <a:ext cx="1031597" cy="103159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7E9B21-AC0B-4CE3-9C5E-06AE53EFF187}">
      <dsp:nvSpPr>
        <dsp:cNvPr id="0" name=""/>
        <dsp:cNvSpPr/>
      </dsp:nvSpPr>
      <dsp:spPr>
        <a:xfrm>
          <a:off x="4557031" y="257947"/>
          <a:ext cx="598326" cy="5983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367705-B7B6-42CB-8378-18B846D0286D}">
      <dsp:nvSpPr>
        <dsp:cNvPr id="0" name=""/>
        <dsp:cNvSpPr/>
      </dsp:nvSpPr>
      <dsp:spPr>
        <a:xfrm>
          <a:off x="5593049" y="41311"/>
          <a:ext cx="2431621" cy="10315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IN" sz="1100" kern="1200"/>
            <a:t>It helps the students to choose their right career paths depending upon availability and their aptitude. </a:t>
          </a:r>
          <a:endParaRPr lang="en-US" sz="1100" kern="1200"/>
        </a:p>
      </dsp:txBody>
      <dsp:txXfrm>
        <a:off x="5593049" y="41311"/>
        <a:ext cx="2431621" cy="1031597"/>
      </dsp:txXfrm>
    </dsp:sp>
    <dsp:sp modelId="{EBF273D2-864E-4F30-BC91-A326E118AAA4}">
      <dsp:nvSpPr>
        <dsp:cNvPr id="0" name=""/>
        <dsp:cNvSpPr/>
      </dsp:nvSpPr>
      <dsp:spPr>
        <a:xfrm>
          <a:off x="232429" y="1512413"/>
          <a:ext cx="1031597" cy="103159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345D06-FBA0-4DAA-95C6-8EAE1F71B317}">
      <dsp:nvSpPr>
        <dsp:cNvPr id="0" name=""/>
        <dsp:cNvSpPr/>
      </dsp:nvSpPr>
      <dsp:spPr>
        <a:xfrm>
          <a:off x="449064" y="1729049"/>
          <a:ext cx="598326" cy="5983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DEDB76-6C13-419A-BA04-F57A98DFC430}">
      <dsp:nvSpPr>
        <dsp:cNvPr id="0" name=""/>
        <dsp:cNvSpPr/>
      </dsp:nvSpPr>
      <dsp:spPr>
        <a:xfrm>
          <a:off x="1485083" y="1512413"/>
          <a:ext cx="2431621" cy="10315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IN" sz="1100" kern="1200"/>
            <a:t>Expert System, is used as a guide for students engaged in their carrier build up based on their paths.</a:t>
          </a:r>
          <a:endParaRPr lang="en-US" sz="1100" kern="1200"/>
        </a:p>
      </dsp:txBody>
      <dsp:txXfrm>
        <a:off x="1485083" y="1512413"/>
        <a:ext cx="2431621" cy="1031597"/>
      </dsp:txXfrm>
    </dsp:sp>
    <dsp:sp modelId="{F1B21C5D-797D-430E-8311-6D12EFA4088F}">
      <dsp:nvSpPr>
        <dsp:cNvPr id="0" name=""/>
        <dsp:cNvSpPr/>
      </dsp:nvSpPr>
      <dsp:spPr>
        <a:xfrm>
          <a:off x="4340396" y="1512413"/>
          <a:ext cx="1031597" cy="103159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30EFFC-226D-4DE3-B277-13B6B886FE1E}">
      <dsp:nvSpPr>
        <dsp:cNvPr id="0" name=""/>
        <dsp:cNvSpPr/>
      </dsp:nvSpPr>
      <dsp:spPr>
        <a:xfrm>
          <a:off x="4557031" y="1729049"/>
          <a:ext cx="598326" cy="598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DFF042-55DA-458B-8961-0A3F6F25984B}">
      <dsp:nvSpPr>
        <dsp:cNvPr id="0" name=""/>
        <dsp:cNvSpPr/>
      </dsp:nvSpPr>
      <dsp:spPr>
        <a:xfrm>
          <a:off x="5593049" y="1512413"/>
          <a:ext cx="2431621" cy="10315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IN" sz="1100" kern="1200"/>
            <a:t>This expert system help us to keep all the human knowledge and thoughts into a computer language. </a:t>
          </a:r>
          <a:endParaRPr lang="en-US" sz="1100" kern="1200"/>
        </a:p>
      </dsp:txBody>
      <dsp:txXfrm>
        <a:off x="5593049" y="1512413"/>
        <a:ext cx="2431621" cy="10315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4C36D7-B664-49E0-B361-A4B16A80BBA7}">
      <dsp:nvSpPr>
        <dsp:cNvPr id="0" name=""/>
        <dsp:cNvSpPr/>
      </dsp:nvSpPr>
      <dsp:spPr>
        <a:xfrm>
          <a:off x="84318" y="1155351"/>
          <a:ext cx="1105697" cy="110569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5E61A1-5640-4263-ABAE-D7FAF5A7AC64}">
      <dsp:nvSpPr>
        <dsp:cNvPr id="0" name=""/>
        <dsp:cNvSpPr/>
      </dsp:nvSpPr>
      <dsp:spPr>
        <a:xfrm>
          <a:off x="316514" y="1387547"/>
          <a:ext cx="641304" cy="6413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112CCD-BD8A-4951-B119-AA923496B038}">
      <dsp:nvSpPr>
        <dsp:cNvPr id="0" name=""/>
        <dsp:cNvSpPr/>
      </dsp:nvSpPr>
      <dsp:spPr>
        <a:xfrm>
          <a:off x="1426950" y="1155351"/>
          <a:ext cx="2606286" cy="11056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baseline="0"/>
            <a:t>At the end of the project a PDF report will be generated which gives the final grading of the student.</a:t>
          </a:r>
          <a:endParaRPr lang="en-US" sz="1700" kern="1200"/>
        </a:p>
      </dsp:txBody>
      <dsp:txXfrm>
        <a:off x="1426950" y="1155351"/>
        <a:ext cx="2606286" cy="1105697"/>
      </dsp:txXfrm>
    </dsp:sp>
    <dsp:sp modelId="{38C13A2F-E6BE-4DB6-B4F9-AED9A820A812}">
      <dsp:nvSpPr>
        <dsp:cNvPr id="0" name=""/>
        <dsp:cNvSpPr/>
      </dsp:nvSpPr>
      <dsp:spPr>
        <a:xfrm>
          <a:off x="4487362" y="1155351"/>
          <a:ext cx="1105697" cy="110569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291853-9E05-4219-93D2-103D242276AB}">
      <dsp:nvSpPr>
        <dsp:cNvPr id="0" name=""/>
        <dsp:cNvSpPr/>
      </dsp:nvSpPr>
      <dsp:spPr>
        <a:xfrm>
          <a:off x="4719559" y="1387547"/>
          <a:ext cx="641304" cy="6413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44E0FF-43D2-4CDF-9005-3CEDBBBA5FC2}">
      <dsp:nvSpPr>
        <dsp:cNvPr id="0" name=""/>
        <dsp:cNvSpPr/>
      </dsp:nvSpPr>
      <dsp:spPr>
        <a:xfrm>
          <a:off x="5829995" y="1155351"/>
          <a:ext cx="2606286" cy="11056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baseline="0"/>
            <a:t>This helps the student to know his overall performance and helps him improve himself and choose the right career.</a:t>
          </a:r>
          <a:endParaRPr lang="en-US" sz="1700" kern="1200"/>
        </a:p>
      </dsp:txBody>
      <dsp:txXfrm>
        <a:off x="5829995" y="1155351"/>
        <a:ext cx="2606286" cy="1105697"/>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8f48e08a8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8f48e08a8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8f48e08a8e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8f48e08a8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8f48e08a8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8f48e08a8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8f48e08a8e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8f48e08a8e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ctrTitle"/>
          </p:nvPr>
        </p:nvSpPr>
        <p:spPr>
          <a:xfrm>
            <a:off x="1313259" y="975589"/>
            <a:ext cx="6517482" cy="1881910"/>
          </a:xfrm>
        </p:spPr>
        <p:txBody>
          <a:bodyPr anchor="b">
            <a:normAutofit/>
          </a:bodyPr>
          <a:lstStyle>
            <a:lvl1pPr algn="ctr">
              <a:defRPr sz="3600"/>
            </a:lvl1pPr>
          </a:lstStyle>
          <a:p>
            <a:r>
              <a:rPr lang="en-US"/>
              <a:t>Click to edit Master title style</a:t>
            </a:r>
            <a:endParaRPr lang="en-US" dirty="0"/>
          </a:p>
        </p:txBody>
      </p:sp>
      <p:sp>
        <p:nvSpPr>
          <p:cNvPr id="3" name="Subtitle 2"/>
          <p:cNvSpPr>
            <a:spLocks noGrp="1"/>
          </p:cNvSpPr>
          <p:nvPr>
            <p:ph type="subTitle" idx="1"/>
          </p:nvPr>
        </p:nvSpPr>
        <p:spPr>
          <a:xfrm>
            <a:off x="1313259" y="2914651"/>
            <a:ext cx="6517482" cy="1028699"/>
          </a:xfrm>
        </p:spPr>
        <p:txBody>
          <a:bodyPr>
            <a:normAutofit/>
          </a:bodyPr>
          <a:lstStyle>
            <a:lvl1pPr marL="0" indent="0" algn="ctr">
              <a:buNone/>
              <a:defRPr sz="1650">
                <a:solidFill>
                  <a:schemeClr val="bg1">
                    <a:lumMod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1393094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46" y="3217030"/>
            <a:ext cx="7773324" cy="608708"/>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88558" y="523696"/>
            <a:ext cx="7366899" cy="2410602"/>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31" y="3831546"/>
            <a:ext cx="7773339" cy="511854"/>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6771507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7773339" cy="2570434"/>
          </a:xfrm>
        </p:spPr>
        <p:txBody>
          <a:bodyPr anchor="ctr"/>
          <a:lstStyle>
            <a:lvl1pPr algn="ct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31" y="3153616"/>
            <a:ext cx="7773339" cy="1189785"/>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0609352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1084659" y="457200"/>
            <a:ext cx="6977064" cy="2244678"/>
          </a:xfrm>
        </p:spPr>
        <p:txBody>
          <a:bodyPr anchor="ctr"/>
          <a:lstStyle>
            <a:lvl1pPr>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707524"/>
            <a:ext cx="6564224" cy="446091"/>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85331" y="3279597"/>
            <a:ext cx="7773339" cy="1065790"/>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3" name="TextBox 12"/>
          <p:cNvSpPr txBox="1"/>
          <p:nvPr/>
        </p:nvSpPr>
        <p:spPr>
          <a:xfrm>
            <a:off x="751116" y="565625"/>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4" name="TextBox 13"/>
          <p:cNvSpPr txBox="1"/>
          <p:nvPr/>
        </p:nvSpPr>
        <p:spPr>
          <a:xfrm>
            <a:off x="7918169" y="2245184"/>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3785060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1604041"/>
            <a:ext cx="7773339" cy="1883876"/>
          </a:xfrm>
        </p:spPr>
        <p:txBody>
          <a:bodyPr anchor="b"/>
          <a:lstStyle>
            <a:lvl1pPr algn="ct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31" y="3496751"/>
            <a:ext cx="7773339" cy="855483"/>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2686383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5" name="Title 1"/>
          <p:cNvSpPr>
            <a:spLocks noGrp="1"/>
          </p:cNvSpPr>
          <p:nvPr>
            <p:ph type="title"/>
          </p:nvPr>
        </p:nvSpPr>
        <p:spPr>
          <a:xfrm>
            <a:off x="685331" y="457200"/>
            <a:ext cx="7773339" cy="1203821"/>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31" y="1775320"/>
            <a:ext cx="2474232"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685331" y="2207517"/>
            <a:ext cx="2474232"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39292" y="1775320"/>
            <a:ext cx="2468641"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31012" y="2207517"/>
            <a:ext cx="2477513"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979974" y="1775320"/>
            <a:ext cx="2478696"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979974" y="2207517"/>
            <a:ext cx="2478696"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11/28/2022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1684832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0" name="Title 1"/>
          <p:cNvSpPr>
            <a:spLocks noGrp="1"/>
          </p:cNvSpPr>
          <p:nvPr>
            <p:ph type="title"/>
          </p:nvPr>
        </p:nvSpPr>
        <p:spPr>
          <a:xfrm>
            <a:off x="685331" y="458079"/>
            <a:ext cx="7773339" cy="120294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31" y="3153615"/>
            <a:ext cx="2472307"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685331" y="1775320"/>
            <a:ext cx="2472307" cy="1143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685331" y="3585811"/>
            <a:ext cx="2472307" cy="75758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32069" y="3153615"/>
            <a:ext cx="2476371"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331011" y="1775320"/>
            <a:ext cx="2477514" cy="1143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331011" y="3585811"/>
            <a:ext cx="2477514" cy="75758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979974" y="3153615"/>
            <a:ext cx="2475511"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979974" y="1775320"/>
            <a:ext cx="2478696" cy="1143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979880" y="3585809"/>
            <a:ext cx="2478790" cy="757591"/>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11/28/2022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2246596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331" y="1775320"/>
            <a:ext cx="7773339" cy="25680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050279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Vertical Title 1"/>
          <p:cNvSpPr>
            <a:spLocks noGrp="1"/>
          </p:cNvSpPr>
          <p:nvPr>
            <p:ph type="title" orient="vert"/>
          </p:nvPr>
        </p:nvSpPr>
        <p:spPr>
          <a:xfrm>
            <a:off x="6543675" y="457201"/>
            <a:ext cx="1914995" cy="38861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331" y="457201"/>
            <a:ext cx="5744043" cy="38861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21178685"/>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5184233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702724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1775320"/>
            <a:ext cx="7772870" cy="2568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3973533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621423"/>
            <a:ext cx="7763814" cy="2052614"/>
          </a:xfrm>
        </p:spPr>
        <p:txBody>
          <a:bodyPr anchor="b">
            <a:normAutofit/>
          </a:bodyPr>
          <a:lstStyle>
            <a:lvl1pPr>
              <a:defRPr sz="3000"/>
            </a:lvl1pPr>
          </a:lstStyle>
          <a:p>
            <a:r>
              <a:rPr lang="en-US"/>
              <a:t>Click to edit Master title style</a:t>
            </a:r>
            <a:endParaRPr lang="en-US" dirty="0"/>
          </a:p>
        </p:txBody>
      </p:sp>
      <p:sp>
        <p:nvSpPr>
          <p:cNvPr id="3" name="Text Placeholder 2"/>
          <p:cNvSpPr>
            <a:spLocks noGrp="1"/>
          </p:cNvSpPr>
          <p:nvPr>
            <p:ph type="body" idx="1"/>
          </p:nvPr>
        </p:nvSpPr>
        <p:spPr>
          <a:xfrm>
            <a:off x="685331" y="2743093"/>
            <a:ext cx="7763814" cy="1026137"/>
          </a:xfrm>
        </p:spPr>
        <p:txBody>
          <a:bodyPr>
            <a:normAutofit/>
          </a:bodyPr>
          <a:lstStyle>
            <a:lvl1pPr marL="0" indent="0" algn="ctr">
              <a:buNone/>
              <a:defRPr sz="1500">
                <a:solidFill>
                  <a:schemeClr val="bg1">
                    <a:lumMod val="5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8394691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4" name="Title 1"/>
          <p:cNvSpPr>
            <a:spLocks noGrp="1"/>
          </p:cNvSpPr>
          <p:nvPr>
            <p:ph type="title"/>
          </p:nvPr>
        </p:nvSpPr>
        <p:spPr>
          <a:xfrm>
            <a:off x="685332" y="463888"/>
            <a:ext cx="7773338" cy="1197133"/>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1775320"/>
            <a:ext cx="3829520" cy="2568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4629150" y="1775320"/>
            <a:ext cx="3829050" cy="2568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303039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4" name="Title 1"/>
          <p:cNvSpPr>
            <a:spLocks noGrp="1"/>
          </p:cNvSpPr>
          <p:nvPr>
            <p:ph type="title"/>
          </p:nvPr>
        </p:nvSpPr>
        <p:spPr>
          <a:xfrm>
            <a:off x="685332" y="463888"/>
            <a:ext cx="7773338" cy="119713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9746" y="1778263"/>
            <a:ext cx="3655106" cy="509996"/>
          </a:xfrm>
        </p:spPr>
        <p:txBody>
          <a:bodyPr anchor="b">
            <a:noAutofit/>
          </a:bodyPr>
          <a:lstStyle>
            <a:lvl1pPr marL="0" indent="0">
              <a:lnSpc>
                <a:spcPct val="8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3"/>
          <p:cNvSpPr>
            <a:spLocks noGrp="1"/>
          </p:cNvSpPr>
          <p:nvPr>
            <p:ph sz="quarter" idx="13"/>
          </p:nvPr>
        </p:nvSpPr>
        <p:spPr>
          <a:xfrm>
            <a:off x="685331" y="2288260"/>
            <a:ext cx="3829520" cy="205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317" y="1778263"/>
            <a:ext cx="3661353" cy="509996"/>
          </a:xfrm>
        </p:spPr>
        <p:txBody>
          <a:bodyPr anchor="b">
            <a:noAutofit/>
          </a:bodyPr>
          <a:lstStyle>
            <a:lvl1pPr marL="0" indent="0">
              <a:lnSpc>
                <a:spcPct val="8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3" name="Content Placeholder 5"/>
          <p:cNvSpPr>
            <a:spLocks noGrp="1"/>
          </p:cNvSpPr>
          <p:nvPr>
            <p:ph sz="quarter" idx="14"/>
          </p:nvPr>
        </p:nvSpPr>
        <p:spPr>
          <a:xfrm>
            <a:off x="4629150" y="2288260"/>
            <a:ext cx="3829051" cy="205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11/28/2022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6021786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7955008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11/28/2022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84260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2951766" cy="1517439"/>
          </a:xfrm>
        </p:spPr>
        <p:txBody>
          <a:bodyPr anchor="b"/>
          <a:lstStyle>
            <a:lvl1pPr algn="ctr">
              <a:defRPr sz="2400"/>
            </a:lvl1pPr>
          </a:lstStyle>
          <a:p>
            <a:r>
              <a:rPr lang="en-US"/>
              <a:t>Click to edit Master title style</a:t>
            </a:r>
            <a:endParaRPr lang="en-US" dirty="0"/>
          </a:p>
        </p:txBody>
      </p:sp>
      <p:sp>
        <p:nvSpPr>
          <p:cNvPr id="10" name="Content Placeholder 2"/>
          <p:cNvSpPr>
            <a:spLocks noGrp="1"/>
          </p:cNvSpPr>
          <p:nvPr>
            <p:ph sz="quarter" idx="13"/>
          </p:nvPr>
        </p:nvSpPr>
        <p:spPr>
          <a:xfrm>
            <a:off x="3808547" y="457201"/>
            <a:ext cx="4650122" cy="38861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31" y="1974639"/>
            <a:ext cx="2951767" cy="2368761"/>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9251676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4451227" cy="1517441"/>
          </a:xfrm>
        </p:spPr>
        <p:txBody>
          <a:bodyPr anchor="b"/>
          <a:lstStyle>
            <a:lvl1pPr algn="ct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68602" y="457201"/>
            <a:ext cx="2441519" cy="38862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46" y="1974639"/>
            <a:ext cx="4451212" cy="2368760"/>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2408540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1">
            <a:alphaModFix/>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463888"/>
            <a:ext cx="7773338" cy="119713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31" y="1775320"/>
            <a:ext cx="7773339" cy="25680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3" y="4412457"/>
            <a:ext cx="2057400" cy="273844"/>
          </a:xfrm>
          <a:prstGeom prst="rect">
            <a:avLst/>
          </a:prstGeom>
        </p:spPr>
        <p:txBody>
          <a:bodyPr vert="horz" lIns="91440" tIns="45720" rIns="91440" bIns="45720" rtlCol="0" anchor="ctr"/>
          <a:lstStyle>
            <a:lvl1pPr algn="r">
              <a:defRPr sz="750">
                <a:solidFill>
                  <a:schemeClr val="tx1"/>
                </a:solidFill>
              </a:defRPr>
            </a:lvl1pPr>
          </a:lstStyle>
          <a:p>
            <a:fld id="{48A87A34-81AB-432B-8DAE-1953F412C126}" type="datetimeFigureOut">
              <a:rPr lang="en-US" smtClean="0"/>
              <a:pPr/>
              <a:t>11/28/2022</a:t>
            </a:fld>
            <a:endParaRPr lang="en-US" dirty="0"/>
          </a:p>
        </p:txBody>
      </p:sp>
      <p:sp>
        <p:nvSpPr>
          <p:cNvPr id="5" name="Footer Placeholder 4"/>
          <p:cNvSpPr>
            <a:spLocks noGrp="1"/>
          </p:cNvSpPr>
          <p:nvPr>
            <p:ph type="ftr" sz="quarter" idx="3"/>
          </p:nvPr>
        </p:nvSpPr>
        <p:spPr>
          <a:xfrm>
            <a:off x="685331" y="4412457"/>
            <a:ext cx="5004665" cy="273844"/>
          </a:xfrm>
          <a:prstGeom prst="rect">
            <a:avLst/>
          </a:prstGeom>
        </p:spPr>
        <p:txBody>
          <a:bodyPr vert="horz" lIns="91440" tIns="45720" rIns="91440" bIns="45720" rtlCol="0" anchor="ctr"/>
          <a:lstStyle>
            <a:lvl1pPr algn="l">
              <a:defRPr sz="750">
                <a:solidFill>
                  <a:schemeClr val="tx1"/>
                </a:solidFill>
              </a:defRPr>
            </a:lvl1pPr>
          </a:lstStyle>
          <a:p>
            <a:endParaRPr lang="en-US" dirty="0"/>
          </a:p>
        </p:txBody>
      </p:sp>
      <p:sp>
        <p:nvSpPr>
          <p:cNvPr id="6" name="Slide Number Placeholder 5"/>
          <p:cNvSpPr>
            <a:spLocks noGrp="1"/>
          </p:cNvSpPr>
          <p:nvPr>
            <p:ph type="sldNum" sz="quarter" idx="4"/>
          </p:nvPr>
        </p:nvSpPr>
        <p:spPr>
          <a:xfrm>
            <a:off x="7885509" y="4412457"/>
            <a:ext cx="573161" cy="273844"/>
          </a:xfrm>
          <a:prstGeom prst="rect">
            <a:avLst/>
          </a:prstGeom>
        </p:spPr>
        <p:txBody>
          <a:bodyPr vert="horz" lIns="91440" tIns="45720" rIns="91440" bIns="45720" rtlCol="0" anchor="ctr"/>
          <a:lstStyle>
            <a:lvl1pPr algn="r">
              <a:defRPr sz="750">
                <a:solidFill>
                  <a:schemeClr val="tx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16549139"/>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31" r:id="rId17"/>
    <p:sldLayoutId id="2147483832" r:id="rId18"/>
    <p:sldLayoutId id="2147483833" r:id="rId19"/>
  </p:sldLayoutIdLst>
  <p:hf sldNum="0" hdr="0" ftr="0" dt="0"/>
  <p:txStyles>
    <p:title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tx1"/>
        </a:buClr>
        <a:buFont typeface="Arial" panose="020B0604020202020204" pitchFamily="34" charset="0"/>
        <a:buChar char="•"/>
        <a:defRPr sz="1500" kern="1200" cap="all" baseline="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tx1"/>
        </a:buClr>
        <a:buFont typeface="Arial" panose="020B0604020202020204" pitchFamily="34" charset="0"/>
        <a:buChar char="•"/>
        <a:defRPr sz="1350" kern="1200" cap="all"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tx1"/>
        </a:buClr>
        <a:buFont typeface="Arial" panose="020B0604020202020204" pitchFamily="34" charset="0"/>
        <a:buChar char="•"/>
        <a:defRPr sz="1200" kern="1200" cap="all" baseline="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4.bin"/><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19.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19.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oleObject" Target="../embeddings/oleObject5.bin"/><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9.xml"/><Relationship Id="rId4" Type="http://schemas.openxmlformats.org/officeDocument/2006/relationships/image" Target="../media/image28.jpe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1.bin"/><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2.bin"/><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3.bin"/><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Shape 53"/>
        <p:cNvGrpSpPr/>
        <p:nvPr/>
      </p:nvGrpSpPr>
      <p:grpSpPr>
        <a:xfrm>
          <a:off x="0" y="0"/>
          <a:ext cx="0" cy="0"/>
          <a:chOff x="0" y="0"/>
          <a:chExt cx="0" cy="0"/>
        </a:xfrm>
      </p:grpSpPr>
      <p:pic>
        <p:nvPicPr>
          <p:cNvPr id="57" name="Picture 56">
            <a:extLst>
              <a:ext uri="{FF2B5EF4-FFF2-40B4-BE49-F238E27FC236}">
                <a16:creationId xmlns:a16="http://schemas.microsoft.com/office/drawing/2014/main" id="{0C06B522-2375-A1C3-F313-629605446711}"/>
              </a:ext>
            </a:extLst>
          </p:cNvPr>
          <p:cNvPicPr>
            <a:picLocks noChangeAspect="1"/>
          </p:cNvPicPr>
          <p:nvPr/>
        </p:nvPicPr>
        <p:blipFill rotWithShape="1">
          <a:blip r:embed="rId3"/>
          <a:srcRect l="19506" r="31676" b="2"/>
          <a:stretch/>
        </p:blipFill>
        <p:spPr>
          <a:xfrm>
            <a:off x="20" y="10"/>
            <a:ext cx="3626024" cy="5143490"/>
          </a:xfrm>
          <a:prstGeom prst="rect">
            <a:avLst/>
          </a:prstGeom>
        </p:spPr>
      </p:pic>
      <p:sp>
        <p:nvSpPr>
          <p:cNvPr id="54" name="Google Shape;54;p13"/>
          <p:cNvSpPr txBox="1">
            <a:spLocks noGrp="1"/>
          </p:cNvSpPr>
          <p:nvPr>
            <p:ph type="ctrTitle"/>
          </p:nvPr>
        </p:nvSpPr>
        <p:spPr>
          <a:xfrm>
            <a:off x="3485720" y="469160"/>
            <a:ext cx="5658279" cy="2047874"/>
          </a:xfrm>
          <a:prstGeom prst="rect">
            <a:avLst/>
          </a:prstGeom>
        </p:spPr>
        <p:txBody>
          <a:bodyPr spcFirstLastPara="1" vert="horz" lIns="91440" tIns="45720" rIns="91440" bIns="45720" rtlCol="0" anchorCtr="0">
            <a:noAutofit/>
          </a:bodyPr>
          <a:lstStyle/>
          <a:p>
            <a:pPr marL="0" lvl="0" indent="0" defTabSz="914400">
              <a:spcAft>
                <a:spcPts val="0"/>
              </a:spcAft>
            </a:pPr>
            <a:r>
              <a:rPr lang="en-US" sz="2000" b="1" dirty="0">
                <a:latin typeface="Times New Roman" panose="02020603050405020304" pitchFamily="18" charset="0"/>
                <a:cs typeface="Times New Roman" panose="02020603050405020304" pitchFamily="18" charset="0"/>
              </a:rPr>
              <a:t>(</a:t>
            </a:r>
            <a:r>
              <a:rPr lang="en-US" sz="2000" b="1" i="0" dirty="0">
                <a:latin typeface="Times New Roman" panose="02020603050405020304" pitchFamily="18" charset="0"/>
                <a:cs typeface="Times New Roman" panose="02020603050405020304" pitchFamily="18" charset="0"/>
              </a:rPr>
              <a:t>CIS634 Software Engineering Project Presentation)</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EXPERT SYSTEM FOR SWEAR ANALYSIS</a:t>
            </a: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55" name="Google Shape;55;p13"/>
          <p:cNvSpPr txBox="1">
            <a:spLocks noGrp="1"/>
          </p:cNvSpPr>
          <p:nvPr>
            <p:ph type="subTitle" idx="1"/>
          </p:nvPr>
        </p:nvSpPr>
        <p:spPr>
          <a:xfrm>
            <a:off x="-229672" y="3632964"/>
            <a:ext cx="3855716" cy="1028699"/>
          </a:xfrm>
          <a:prstGeom prst="rect">
            <a:avLst/>
          </a:prstGeom>
        </p:spPr>
        <p:txBody>
          <a:bodyPr spcFirstLastPara="1" vert="horz" lIns="91440" tIns="45720" rIns="91440" bIns="45720" rtlCol="0" anchorCtr="0">
            <a:noAutofit/>
          </a:bodyPr>
          <a:lstStyle/>
          <a:p>
            <a:pPr marL="0" lvl="0" indent="-228600" defTabSz="914400">
              <a:lnSpc>
                <a:spcPct val="110000"/>
              </a:lnSpc>
              <a:spcBef>
                <a:spcPts val="0"/>
              </a:spcBef>
              <a:spcAft>
                <a:spcPts val="600"/>
              </a:spcAft>
              <a:buFont typeface="Arial" panose="020B0604020202020204" pitchFamily="34" charset="0"/>
              <a:buChar char="•"/>
            </a:pPr>
            <a:r>
              <a:rPr lang="en-US" sz="1200" b="1" dirty="0">
                <a:solidFill>
                  <a:schemeClr val="tx1">
                    <a:lumMod val="95000"/>
                    <a:lumOff val="5000"/>
                  </a:schemeClr>
                </a:solidFill>
                <a:latin typeface="Times New Roman" panose="02020603050405020304" pitchFamily="18" charset="0"/>
                <a:cs typeface="Times New Roman" panose="02020603050405020304" pitchFamily="18" charset="0"/>
              </a:rPr>
              <a:t>MATHI JESSICA – 2843649</a:t>
            </a:r>
          </a:p>
          <a:p>
            <a:pPr marL="0" lvl="0" indent="-228600" defTabSz="914400">
              <a:lnSpc>
                <a:spcPct val="110000"/>
              </a:lnSpc>
              <a:spcBef>
                <a:spcPts val="0"/>
              </a:spcBef>
              <a:spcAft>
                <a:spcPts val="600"/>
              </a:spcAft>
              <a:buFont typeface="Arial" panose="020B0604020202020204" pitchFamily="34" charset="0"/>
              <a:buChar char="•"/>
            </a:pPr>
            <a:r>
              <a:rPr lang="en-US" sz="1200" b="1" dirty="0">
                <a:solidFill>
                  <a:schemeClr val="tx1">
                    <a:lumMod val="95000"/>
                    <a:lumOff val="5000"/>
                  </a:schemeClr>
                </a:solidFill>
                <a:latin typeface="Times New Roman" panose="02020603050405020304" pitchFamily="18" charset="0"/>
                <a:cs typeface="Times New Roman" panose="02020603050405020304" pitchFamily="18" charset="0"/>
              </a:rPr>
              <a:t>HALAA PRANAVI VANGARA – 2837402</a:t>
            </a:r>
          </a:p>
          <a:p>
            <a:pPr marL="0" lvl="0" indent="-228600" defTabSz="914400">
              <a:lnSpc>
                <a:spcPct val="110000"/>
              </a:lnSpc>
              <a:spcBef>
                <a:spcPts val="0"/>
              </a:spcBef>
              <a:spcAft>
                <a:spcPts val="600"/>
              </a:spcAft>
              <a:buFont typeface="Arial" panose="020B0604020202020204" pitchFamily="34" charset="0"/>
              <a:buChar char="•"/>
            </a:pPr>
            <a:r>
              <a:rPr lang="en-US" sz="1200" b="1" dirty="0">
                <a:solidFill>
                  <a:schemeClr val="tx1">
                    <a:lumMod val="95000"/>
                    <a:lumOff val="5000"/>
                  </a:schemeClr>
                </a:solidFill>
                <a:latin typeface="Times New Roman" panose="02020603050405020304" pitchFamily="18" charset="0"/>
                <a:cs typeface="Times New Roman" panose="02020603050405020304" pitchFamily="18" charset="0"/>
              </a:rPr>
              <a:t>SAHITHI VARMA RAGHAVARAJU- 2837094</a:t>
            </a:r>
          </a:p>
          <a:p>
            <a:pPr marL="0" lvl="0" indent="-228600" defTabSz="914400">
              <a:lnSpc>
                <a:spcPct val="110000"/>
              </a:lnSpc>
              <a:spcBef>
                <a:spcPts val="0"/>
              </a:spcBef>
              <a:spcAft>
                <a:spcPts val="600"/>
              </a:spcAft>
              <a:buFont typeface="Arial" panose="020B0604020202020204" pitchFamily="34" charset="0"/>
              <a:buChar char="•"/>
            </a:pPr>
            <a:r>
              <a:rPr lang="en-US" sz="1200" b="1" dirty="0">
                <a:solidFill>
                  <a:schemeClr val="tx1">
                    <a:lumMod val="95000"/>
                    <a:lumOff val="5000"/>
                  </a:schemeClr>
                </a:solidFill>
                <a:latin typeface="Times New Roman" panose="02020603050405020304" pitchFamily="18" charset="0"/>
                <a:cs typeface="Times New Roman" panose="02020603050405020304" pitchFamily="18" charset="0"/>
              </a:rPr>
              <a:t>NITHIN ARYAN AGRISHETTY- 2837033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68865-FF2A-8D6B-59BB-760A17155247}"/>
              </a:ext>
            </a:extLst>
          </p:cNvPr>
          <p:cNvSpPr>
            <a:spLocks noGrp="1"/>
          </p:cNvSpPr>
          <p:nvPr>
            <p:ph type="title"/>
          </p:nvPr>
        </p:nvSpPr>
        <p:spPr>
          <a:xfrm>
            <a:off x="222322" y="205172"/>
            <a:ext cx="8520600" cy="841800"/>
          </a:xfrm>
        </p:spPr>
        <p:txBody>
          <a:bodyPr>
            <a:normAutofit/>
          </a:bodyPr>
          <a:lstStyle/>
          <a:p>
            <a:r>
              <a:rPr lang="en-US" sz="2400" b="1" u="sng" dirty="0">
                <a:latin typeface="Times New Roman" panose="02020603050405020304" pitchFamily="18" charset="0"/>
                <a:cs typeface="Times New Roman" panose="02020603050405020304" pitchFamily="18" charset="0"/>
              </a:rPr>
              <a:t>SOURCE CODE</a:t>
            </a:r>
          </a:p>
        </p:txBody>
      </p:sp>
      <p:graphicFrame>
        <p:nvGraphicFramePr>
          <p:cNvPr id="5" name="Object 4">
            <a:extLst>
              <a:ext uri="{FF2B5EF4-FFF2-40B4-BE49-F238E27FC236}">
                <a16:creationId xmlns:a16="http://schemas.microsoft.com/office/drawing/2014/main" id="{262E34C2-D287-8EC5-62E4-118959382D5D}"/>
              </a:ext>
            </a:extLst>
          </p:cNvPr>
          <p:cNvGraphicFramePr>
            <a:graphicFrameLocks noChangeAspect="1"/>
          </p:cNvGraphicFramePr>
          <p:nvPr>
            <p:extLst>
              <p:ext uri="{D42A27DB-BD31-4B8C-83A1-F6EECF244321}">
                <p14:modId xmlns:p14="http://schemas.microsoft.com/office/powerpoint/2010/main" val="2042650350"/>
              </p:ext>
            </p:extLst>
          </p:nvPr>
        </p:nvGraphicFramePr>
        <p:xfrm>
          <a:off x="3175525" y="1141282"/>
          <a:ext cx="2902141" cy="1245496"/>
        </p:xfrm>
        <a:graphic>
          <a:graphicData uri="http://schemas.openxmlformats.org/presentationml/2006/ole">
            <mc:AlternateContent xmlns:mc="http://schemas.openxmlformats.org/markup-compatibility/2006">
              <mc:Choice xmlns:v="urn:schemas-microsoft-com:vml" Requires="v">
                <p:oleObj name="Packager Shell Object" showAsIcon="1" r:id="rId2" imgW="975960" imgH="443160" progId="Package">
                  <p:embed/>
                </p:oleObj>
              </mc:Choice>
              <mc:Fallback>
                <p:oleObj name="Packager Shell Object" showAsIcon="1" r:id="rId2" imgW="975960" imgH="443160" progId="Package">
                  <p:embed/>
                  <p:pic>
                    <p:nvPicPr>
                      <p:cNvPr id="0" name=""/>
                      <p:cNvPicPr/>
                      <p:nvPr/>
                    </p:nvPicPr>
                    <p:blipFill>
                      <a:blip r:embed="rId3"/>
                      <a:stretch>
                        <a:fillRect/>
                      </a:stretch>
                    </p:blipFill>
                    <p:spPr>
                      <a:xfrm>
                        <a:off x="3175525" y="1141282"/>
                        <a:ext cx="2902141" cy="1245496"/>
                      </a:xfrm>
                      <a:prstGeom prst="rect">
                        <a:avLst/>
                      </a:prstGeom>
                    </p:spPr>
                  </p:pic>
                </p:oleObj>
              </mc:Fallback>
            </mc:AlternateContent>
          </a:graphicData>
        </a:graphic>
      </p:graphicFrame>
    </p:spTree>
    <p:extLst>
      <p:ext uri="{BB962C8B-B14F-4D97-AF65-F5344CB8AC3E}">
        <p14:creationId xmlns:p14="http://schemas.microsoft.com/office/powerpoint/2010/main" val="1102343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3E8AD-A73C-5392-02F6-DAA2B724FD35}"/>
              </a:ext>
            </a:extLst>
          </p:cNvPr>
          <p:cNvSpPr>
            <a:spLocks noGrp="1"/>
          </p:cNvSpPr>
          <p:nvPr>
            <p:ph type="title"/>
          </p:nvPr>
        </p:nvSpPr>
        <p:spPr>
          <a:xfrm>
            <a:off x="607218" y="205173"/>
            <a:ext cx="5646885" cy="841800"/>
          </a:xfrm>
        </p:spPr>
        <p:txBody>
          <a:bodyPr>
            <a:normAutofit/>
          </a:bodyPr>
          <a:lstStyle/>
          <a:p>
            <a:r>
              <a:rPr lang="en-US" sz="2400" b="1" u="sng" dirty="0">
                <a:latin typeface="Times New Roman" panose="02020603050405020304" pitchFamily="18" charset="0"/>
                <a:cs typeface="Times New Roman" panose="02020603050405020304" pitchFamily="18" charset="0"/>
              </a:rPr>
              <a:t>Working of the project</a:t>
            </a:r>
            <a:endParaRPr lang="en-US" sz="2400" b="1" u="sng" dirty="0"/>
          </a:p>
        </p:txBody>
      </p:sp>
      <p:sp>
        <p:nvSpPr>
          <p:cNvPr id="4" name="TextBox 3">
            <a:extLst>
              <a:ext uri="{FF2B5EF4-FFF2-40B4-BE49-F238E27FC236}">
                <a16:creationId xmlns:a16="http://schemas.microsoft.com/office/drawing/2014/main" id="{C279CBD9-79BD-C3CB-557A-D46530729B12}"/>
              </a:ext>
            </a:extLst>
          </p:cNvPr>
          <p:cNvSpPr txBox="1"/>
          <p:nvPr/>
        </p:nvSpPr>
        <p:spPr>
          <a:xfrm>
            <a:off x="607218" y="1511678"/>
            <a:ext cx="8880427" cy="1754326"/>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The project has been developed using Python 3.9.7 and MYSQL work bench.</a:t>
            </a:r>
          </a:p>
          <a:p>
            <a:r>
              <a:rPr lang="en-US" dirty="0">
                <a:latin typeface="Times New Roman" panose="02020603050405020304" pitchFamily="18" charset="0"/>
                <a:cs typeface="Times New Roman" panose="02020603050405020304" pitchFamily="18" charset="0"/>
              </a:rPr>
              <a:t>We used libraries like:</a:t>
            </a:r>
          </a:p>
          <a:p>
            <a:pPr lvl="1"/>
            <a:r>
              <a:rPr lang="en-US" dirty="0" err="1">
                <a:latin typeface="Times New Roman" panose="02020603050405020304" pitchFamily="18" charset="0"/>
                <a:cs typeface="Times New Roman" panose="02020603050405020304" pitchFamily="18" charset="0"/>
              </a:rPr>
              <a:t>Tkinter</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Json</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 Pandas </a:t>
            </a:r>
          </a:p>
          <a:p>
            <a:pPr lvl="1"/>
            <a:r>
              <a:rPr lang="en-US" dirty="0">
                <a:latin typeface="Times New Roman" panose="02020603050405020304" pitchFamily="18" charset="0"/>
                <a:cs typeface="Times New Roman" panose="02020603050405020304" pitchFamily="18" charset="0"/>
              </a:rPr>
              <a:t>SQL Connector </a:t>
            </a:r>
          </a:p>
        </p:txBody>
      </p:sp>
    </p:spTree>
    <p:extLst>
      <p:ext uri="{BB962C8B-B14F-4D97-AF65-F5344CB8AC3E}">
        <p14:creationId xmlns:p14="http://schemas.microsoft.com/office/powerpoint/2010/main" val="495779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D2780-C410-FB25-75F2-C55FFECA6237}"/>
              </a:ext>
            </a:extLst>
          </p:cNvPr>
          <p:cNvSpPr>
            <a:spLocks noGrp="1"/>
          </p:cNvSpPr>
          <p:nvPr>
            <p:ph type="title"/>
          </p:nvPr>
        </p:nvSpPr>
        <p:spPr>
          <a:xfrm>
            <a:off x="311700" y="1382500"/>
            <a:ext cx="8520600" cy="841800"/>
          </a:xfrm>
        </p:spPr>
        <p:txBody>
          <a:bodyPr>
            <a:noAutofit/>
          </a:bodyPr>
          <a:lstStyle/>
          <a:p>
            <a:br>
              <a:rPr lang="en-US" sz="1800" b="1" dirty="0">
                <a:latin typeface="Times New Roman" panose="02020603050405020304" pitchFamily="18" charset="0"/>
                <a:cs typeface="Times New Roman" panose="02020603050405020304" pitchFamily="18" charset="0"/>
              </a:rPr>
            </a:br>
            <a:br>
              <a:rPr lang="en-US" sz="1800" b="1" dirty="0">
                <a:latin typeface="Times New Roman" panose="02020603050405020304" pitchFamily="18" charset="0"/>
                <a:cs typeface="Times New Roman" panose="02020603050405020304" pitchFamily="18" charset="0"/>
              </a:rPr>
            </a:br>
            <a:br>
              <a:rPr lang="en-US" sz="1800" b="1" dirty="0">
                <a:latin typeface="Times New Roman" panose="02020603050405020304" pitchFamily="18" charset="0"/>
                <a:cs typeface="Times New Roman" panose="02020603050405020304" pitchFamily="18" charset="0"/>
              </a:rPr>
            </a:br>
            <a:br>
              <a:rPr lang="en-US" sz="1800" b="1" dirty="0">
                <a:latin typeface="Times New Roman" panose="02020603050405020304" pitchFamily="18" charset="0"/>
                <a:cs typeface="Times New Roman" panose="02020603050405020304" pitchFamily="18" charset="0"/>
              </a:rPr>
            </a:br>
            <a:r>
              <a:rPr lang="en-US" sz="1800" b="1" dirty="0" err="1">
                <a:latin typeface="Times New Roman" panose="02020603050405020304" pitchFamily="18" charset="0"/>
                <a:cs typeface="Times New Roman" panose="02020603050405020304" pitchFamily="18" charset="0"/>
              </a:rPr>
              <a:t>Tkinter</a:t>
            </a:r>
            <a:r>
              <a:rPr lang="en-US" sz="1800" b="1" dirty="0">
                <a:latin typeface="Times New Roman" panose="02020603050405020304" pitchFamily="18" charset="0"/>
                <a:cs typeface="Times New Roman" panose="02020603050405020304" pitchFamily="18" charset="0"/>
              </a:rPr>
              <a:t>: </a:t>
            </a:r>
            <a:r>
              <a:rPr lang="en-US" sz="1800" cap="none" dirty="0">
                <a:latin typeface="Times New Roman" panose="02020603050405020304" pitchFamily="18" charset="0"/>
                <a:cs typeface="Times New Roman" panose="02020603050405020304" pitchFamily="18" charset="0"/>
              </a:rPr>
              <a:t>It is a standard GUI library for python. </a:t>
            </a:r>
            <a:r>
              <a:rPr lang="en-US" sz="1800" cap="none" dirty="0" err="1">
                <a:latin typeface="Times New Roman" panose="02020603050405020304" pitchFamily="18" charset="0"/>
                <a:cs typeface="Times New Roman" panose="02020603050405020304" pitchFamily="18" charset="0"/>
              </a:rPr>
              <a:t>Tkinter</a:t>
            </a:r>
            <a:r>
              <a:rPr lang="en-US" sz="1800" cap="none" dirty="0">
                <a:latin typeface="Times New Roman" panose="02020603050405020304" pitchFamily="18" charset="0"/>
                <a:cs typeface="Times New Roman" panose="02020603050405020304" pitchFamily="18" charset="0"/>
              </a:rPr>
              <a:t> is a python library that offers a number of functions for creating graphical user interface pages and windows.</a:t>
            </a:r>
            <a:br>
              <a:rPr lang="en-US" sz="1800" cap="none" dirty="0">
                <a:latin typeface="Times New Roman" panose="02020603050405020304" pitchFamily="18" charset="0"/>
                <a:cs typeface="Times New Roman" panose="02020603050405020304" pitchFamily="18" charset="0"/>
              </a:rPr>
            </a:br>
            <a:br>
              <a:rPr lang="en-US" sz="1800" cap="none"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JSON </a:t>
            </a:r>
            <a:r>
              <a:rPr lang="en-US" sz="1800" dirty="0">
                <a:latin typeface="Times New Roman" panose="02020603050405020304" pitchFamily="18" charset="0"/>
                <a:cs typeface="Times New Roman" panose="02020603050405020304" pitchFamily="18" charset="0"/>
              </a:rPr>
              <a:t>: </a:t>
            </a:r>
            <a:r>
              <a:rPr lang="en-US" sz="1800" cap="none" dirty="0">
                <a:latin typeface="Times New Roman" panose="02020603050405020304" pitchFamily="18" charset="0"/>
                <a:cs typeface="Times New Roman" panose="02020603050405020304" pitchFamily="18" charset="0"/>
              </a:rPr>
              <a:t>It is a standard text-based format for encoding structured data based on </a:t>
            </a:r>
            <a:r>
              <a:rPr lang="en-US" sz="1800" cap="none" dirty="0" err="1">
                <a:latin typeface="Times New Roman" panose="02020603050405020304" pitchFamily="18" charset="0"/>
                <a:cs typeface="Times New Roman" panose="02020603050405020304" pitchFamily="18" charset="0"/>
              </a:rPr>
              <a:t>javascript</a:t>
            </a:r>
            <a:r>
              <a:rPr lang="en-US" sz="1800" cap="none" dirty="0">
                <a:latin typeface="Times New Roman" panose="02020603050405020304" pitchFamily="18" charset="0"/>
                <a:cs typeface="Times New Roman" panose="02020603050405020304" pitchFamily="18" charset="0"/>
              </a:rPr>
              <a:t> object syntax. It is extensively used in web applications to transport data</a:t>
            </a:r>
            <a:r>
              <a:rPr lang="en-US" sz="1800" dirty="0">
                <a:latin typeface="Times New Roman" panose="02020603050405020304" pitchFamily="18" charset="0"/>
                <a:cs typeface="Times New Roman" panose="02020603050405020304" pitchFamily="18" charset="0"/>
              </a:rPr>
              <a:t>.</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b="1" dirty="0" err="1">
                <a:latin typeface="Times New Roman" panose="02020603050405020304" pitchFamily="18" charset="0"/>
                <a:cs typeface="Times New Roman" panose="02020603050405020304" pitchFamily="18" charset="0"/>
              </a:rPr>
              <a:t>Sql</a:t>
            </a:r>
            <a:r>
              <a:rPr lang="en-US" sz="1800" b="1" dirty="0">
                <a:latin typeface="Times New Roman" panose="02020603050405020304" pitchFamily="18" charset="0"/>
                <a:cs typeface="Times New Roman" panose="02020603050405020304" pitchFamily="18" charset="0"/>
              </a:rPr>
              <a:t> connector: </a:t>
            </a:r>
            <a:r>
              <a:rPr lang="en-US" sz="1800" cap="none" dirty="0">
                <a:latin typeface="Times New Roman" panose="02020603050405020304" pitchFamily="18" charset="0"/>
                <a:cs typeface="Times New Roman" panose="02020603050405020304" pitchFamily="18" charset="0"/>
              </a:rPr>
              <a:t>It enables python programs to access </a:t>
            </a:r>
            <a:r>
              <a:rPr lang="en-US" sz="1800" cap="none" dirty="0" err="1">
                <a:latin typeface="Times New Roman" panose="02020603050405020304" pitchFamily="18" charset="0"/>
                <a:cs typeface="Times New Roman" panose="02020603050405020304" pitchFamily="18" charset="0"/>
              </a:rPr>
              <a:t>mysql</a:t>
            </a:r>
            <a:r>
              <a:rPr lang="en-US" sz="1800" cap="none" dirty="0">
                <a:latin typeface="Times New Roman" panose="02020603050405020304" pitchFamily="18" charset="0"/>
                <a:cs typeface="Times New Roman" panose="02020603050405020304" pitchFamily="18" charset="0"/>
              </a:rPr>
              <a:t> databases and for installing the library we use  PIP to install "</a:t>
            </a:r>
            <a:r>
              <a:rPr lang="en-US" sz="1800" cap="none" dirty="0" err="1">
                <a:latin typeface="Times New Roman" panose="02020603050405020304" pitchFamily="18" charset="0"/>
                <a:cs typeface="Times New Roman" panose="02020603050405020304" pitchFamily="18" charset="0"/>
              </a:rPr>
              <a:t>mysql</a:t>
            </a:r>
            <a:r>
              <a:rPr lang="en-US" sz="1800" cap="none" dirty="0">
                <a:latin typeface="Times New Roman" panose="02020603050405020304" pitchFamily="18" charset="0"/>
                <a:cs typeface="Times New Roman" panose="02020603050405020304" pitchFamily="18" charset="0"/>
              </a:rPr>
              <a:t> connector“</a:t>
            </a:r>
            <a:br>
              <a:rPr lang="en-US" sz="1800" cap="none" dirty="0">
                <a:latin typeface="Times New Roman" panose="02020603050405020304" pitchFamily="18" charset="0"/>
                <a:cs typeface="Times New Roman" panose="02020603050405020304" pitchFamily="18" charset="0"/>
              </a:rPr>
            </a:br>
            <a:br>
              <a:rPr lang="en-US" sz="1800" cap="none"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Pandas: </a:t>
            </a:r>
            <a:r>
              <a:rPr lang="en-US" sz="1800" cap="none" dirty="0">
                <a:latin typeface="Times New Roman" panose="02020603050405020304" pitchFamily="18" charset="0"/>
                <a:cs typeface="Times New Roman" panose="02020603050405020304" pitchFamily="18" charset="0"/>
              </a:rPr>
              <a:t>Pandas is a python library that provides quick, versatile, and expressive data structures for working with "relational" or "labeled" data. Its goal is to serve as the foundation for undertaking realistic, real-world data analysis in python.</a:t>
            </a:r>
            <a:br>
              <a:rPr lang="en-US" sz="1800" cap="none" dirty="0">
                <a:latin typeface="Times New Roman" panose="02020603050405020304" pitchFamily="18" charset="0"/>
                <a:cs typeface="Times New Roman" panose="02020603050405020304" pitchFamily="18" charset="0"/>
              </a:rPr>
            </a:br>
            <a:endParaRPr lang="en-US" sz="1800" dirty="0"/>
          </a:p>
        </p:txBody>
      </p:sp>
    </p:spTree>
    <p:extLst>
      <p:ext uri="{BB962C8B-B14F-4D97-AF65-F5344CB8AC3E}">
        <p14:creationId xmlns:p14="http://schemas.microsoft.com/office/powerpoint/2010/main" val="2723173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b="1" u="sng" dirty="0">
                <a:latin typeface="Times New Roman" panose="02020603050405020304" pitchFamily="18" charset="0"/>
                <a:cs typeface="Times New Roman" panose="02020603050405020304" pitchFamily="18" charset="0"/>
              </a:rPr>
              <a:t>Login(Student)</a:t>
            </a:r>
            <a:endParaRPr sz="2000" b="1" u="sng" dirty="0">
              <a:latin typeface="Times New Roman" panose="02020603050405020304" pitchFamily="18" charset="0"/>
              <a:cs typeface="Times New Roman" panose="02020603050405020304" pitchFamily="18" charset="0"/>
            </a:endParaRPr>
          </a:p>
        </p:txBody>
      </p:sp>
      <p:sp>
        <p:nvSpPr>
          <p:cNvPr id="61" name="Google Shape;61;p14"/>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 sz="1800" dirty="0">
                <a:latin typeface="Times New Roman" panose="02020603050405020304" pitchFamily="18" charset="0"/>
                <a:cs typeface="Times New Roman" panose="02020603050405020304" pitchFamily="18" charset="0"/>
              </a:rPr>
              <a:t>To proceed into the project you have to log in/register</a:t>
            </a:r>
            <a:r>
              <a:rPr lang="en" sz="1400" dirty="0"/>
              <a:t>.</a:t>
            </a:r>
            <a:endParaRPr sz="1400" dirty="0"/>
          </a:p>
          <a:p>
            <a:pPr marL="457200" lvl="0" indent="-317500" algn="l" rtl="0">
              <a:spcBef>
                <a:spcPts val="0"/>
              </a:spcBef>
              <a:spcAft>
                <a:spcPts val="0"/>
              </a:spcAft>
              <a:buSzPts val="1400"/>
              <a:buChar char="●"/>
            </a:pPr>
            <a:endParaRPr sz="1400" dirty="0"/>
          </a:p>
        </p:txBody>
      </p:sp>
      <p:pic>
        <p:nvPicPr>
          <p:cNvPr id="62" name="Google Shape;62;p14"/>
          <p:cNvPicPr preferRelativeResize="0"/>
          <p:nvPr/>
        </p:nvPicPr>
        <p:blipFill>
          <a:blip r:embed="rId3">
            <a:alphaModFix/>
          </a:blip>
          <a:stretch>
            <a:fillRect/>
          </a:stretch>
        </p:blipFill>
        <p:spPr>
          <a:xfrm>
            <a:off x="562725" y="1865050"/>
            <a:ext cx="3333225" cy="2600100"/>
          </a:xfrm>
          <a:prstGeom prst="rect">
            <a:avLst/>
          </a:prstGeom>
          <a:noFill/>
          <a:ln>
            <a:noFill/>
          </a:ln>
        </p:spPr>
      </p:pic>
      <p:pic>
        <p:nvPicPr>
          <p:cNvPr id="63" name="Google Shape;63;p14"/>
          <p:cNvPicPr preferRelativeResize="0"/>
          <p:nvPr/>
        </p:nvPicPr>
        <p:blipFill>
          <a:blip r:embed="rId4">
            <a:alphaModFix/>
          </a:blip>
          <a:stretch>
            <a:fillRect/>
          </a:stretch>
        </p:blipFill>
        <p:spPr>
          <a:xfrm>
            <a:off x="4647725" y="1865050"/>
            <a:ext cx="4107499" cy="2600100"/>
          </a:xfrm>
          <a:prstGeom prst="rect">
            <a:avLst/>
          </a:prstGeom>
          <a:noFill/>
          <a:ln>
            <a:noFill/>
          </a:ln>
        </p:spPr>
      </p:pic>
      <p:cxnSp>
        <p:nvCxnSpPr>
          <p:cNvPr id="64" name="Google Shape;64;p14"/>
          <p:cNvCxnSpPr>
            <a:stCxn id="62" idx="3"/>
            <a:endCxn id="63" idx="1"/>
          </p:cNvCxnSpPr>
          <p:nvPr/>
        </p:nvCxnSpPr>
        <p:spPr>
          <a:xfrm>
            <a:off x="3895950" y="3165100"/>
            <a:ext cx="751800" cy="0"/>
          </a:xfrm>
          <a:prstGeom prst="straightConnector1">
            <a:avLst/>
          </a:prstGeom>
          <a:noFill/>
          <a:ln w="28575" cap="flat" cmpd="sng">
            <a:solidFill>
              <a:schemeClr val="dk2"/>
            </a:solidFill>
            <a:prstDash val="solid"/>
            <a:round/>
            <a:headEnd type="none" w="med" len="med"/>
            <a:tailEnd type="triangl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dirty="0">
                <a:latin typeface="Times New Roman" panose="02020603050405020304" pitchFamily="18" charset="0"/>
                <a:cs typeface="Times New Roman" panose="02020603050405020304" pitchFamily="18" charset="0"/>
              </a:rPr>
              <a:t>Registration Form</a:t>
            </a:r>
            <a:endParaRPr b="1" u="sng" dirty="0">
              <a:latin typeface="Times New Roman" panose="02020603050405020304" pitchFamily="18" charset="0"/>
              <a:cs typeface="Times New Roman" panose="02020603050405020304" pitchFamily="18" charset="0"/>
            </a:endParaRPr>
          </a:p>
        </p:txBody>
      </p:sp>
      <p:sp>
        <p:nvSpPr>
          <p:cNvPr id="70" name="Google Shape;70;p15"/>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 sz="1400" dirty="0">
                <a:latin typeface="Times New Roman" panose="02020603050405020304" pitchFamily="18" charset="0"/>
                <a:cs typeface="Times New Roman" panose="02020603050405020304" pitchFamily="18" charset="0"/>
              </a:rPr>
              <a:t>When Registration is clicked, it presents a form for filling in details to register into the software:</a:t>
            </a:r>
            <a:endParaRPr sz="1400" dirty="0">
              <a:latin typeface="Times New Roman" panose="02020603050405020304" pitchFamily="18" charset="0"/>
              <a:cs typeface="Times New Roman" panose="02020603050405020304" pitchFamily="18" charset="0"/>
            </a:endParaRPr>
          </a:p>
          <a:p>
            <a:pPr marL="457200" lvl="0" indent="-317500" algn="l" rtl="0">
              <a:spcBef>
                <a:spcPts val="0"/>
              </a:spcBef>
              <a:spcAft>
                <a:spcPts val="0"/>
              </a:spcAft>
              <a:buSzPts val="1400"/>
              <a:buChar char="●"/>
            </a:pPr>
            <a:r>
              <a:rPr lang="en" sz="1400" dirty="0">
                <a:latin typeface="Times New Roman" panose="02020603050405020304" pitchFamily="18" charset="0"/>
                <a:cs typeface="Times New Roman" panose="02020603050405020304" pitchFamily="18" charset="0"/>
              </a:rPr>
              <a:t>After registration you’ll be taken back to login.</a:t>
            </a:r>
            <a:endParaRPr sz="1400" dirty="0">
              <a:latin typeface="Times New Roman" panose="02020603050405020304" pitchFamily="18" charset="0"/>
              <a:cs typeface="Times New Roman" panose="02020603050405020304" pitchFamily="18" charset="0"/>
            </a:endParaRPr>
          </a:p>
        </p:txBody>
      </p:sp>
      <p:pic>
        <p:nvPicPr>
          <p:cNvPr id="71" name="Google Shape;71;p15"/>
          <p:cNvPicPr preferRelativeResize="0"/>
          <p:nvPr/>
        </p:nvPicPr>
        <p:blipFill>
          <a:blip r:embed="rId3">
            <a:alphaModFix/>
          </a:blip>
          <a:stretch>
            <a:fillRect/>
          </a:stretch>
        </p:blipFill>
        <p:spPr>
          <a:xfrm>
            <a:off x="888375" y="2070300"/>
            <a:ext cx="3438575" cy="2498575"/>
          </a:xfrm>
          <a:prstGeom prst="rect">
            <a:avLst/>
          </a:prstGeom>
          <a:noFill/>
          <a:ln>
            <a:noFill/>
          </a:ln>
        </p:spPr>
      </p:pic>
      <p:pic>
        <p:nvPicPr>
          <p:cNvPr id="72" name="Google Shape;72;p15"/>
          <p:cNvPicPr preferRelativeResize="0"/>
          <p:nvPr/>
        </p:nvPicPr>
        <p:blipFill>
          <a:blip r:embed="rId4">
            <a:alphaModFix/>
          </a:blip>
          <a:stretch>
            <a:fillRect/>
          </a:stretch>
        </p:blipFill>
        <p:spPr>
          <a:xfrm>
            <a:off x="4839300" y="2080475"/>
            <a:ext cx="4107499" cy="2457800"/>
          </a:xfrm>
          <a:prstGeom prst="rect">
            <a:avLst/>
          </a:prstGeom>
          <a:noFill/>
          <a:ln>
            <a:noFill/>
          </a:ln>
        </p:spPr>
      </p:pic>
      <p:cxnSp>
        <p:nvCxnSpPr>
          <p:cNvPr id="73" name="Google Shape;73;p15"/>
          <p:cNvCxnSpPr>
            <a:stCxn id="71" idx="3"/>
            <a:endCxn id="72" idx="1"/>
          </p:cNvCxnSpPr>
          <p:nvPr/>
        </p:nvCxnSpPr>
        <p:spPr>
          <a:xfrm rot="10800000" flipH="1">
            <a:off x="4326950" y="3309387"/>
            <a:ext cx="512400" cy="10200"/>
          </a:xfrm>
          <a:prstGeom prst="straightConnector1">
            <a:avLst/>
          </a:prstGeom>
          <a:noFill/>
          <a:ln w="28575" cap="flat" cmpd="sng">
            <a:solidFill>
              <a:schemeClr val="dk2"/>
            </a:solidFill>
            <a:prstDash val="solid"/>
            <a:round/>
            <a:headEnd type="none" w="med" len="med"/>
            <a:tailEnd type="stealth"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Add more Details</a:t>
            </a:r>
            <a:endParaRPr/>
          </a:p>
        </p:txBody>
      </p:sp>
      <p:sp>
        <p:nvSpPr>
          <p:cNvPr id="79" name="Google Shape;79;p16"/>
          <p:cNvSpPr txBox="1">
            <a:spLocks noGrp="1"/>
          </p:cNvSpPr>
          <p:nvPr>
            <p:ph type="body" idx="1"/>
          </p:nvPr>
        </p:nvSpPr>
        <p:spPr>
          <a:xfrm>
            <a:off x="311700" y="1152475"/>
            <a:ext cx="8520600" cy="37206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 sz="1400"/>
              <a:t>After logging in , you have to add more details.Click the button to proceed.</a:t>
            </a:r>
            <a:endParaRPr sz="1400"/>
          </a:p>
        </p:txBody>
      </p:sp>
      <p:pic>
        <p:nvPicPr>
          <p:cNvPr id="80" name="Google Shape;80;p16"/>
          <p:cNvPicPr preferRelativeResize="0"/>
          <p:nvPr/>
        </p:nvPicPr>
        <p:blipFill>
          <a:blip r:embed="rId3">
            <a:alphaModFix/>
          </a:blip>
          <a:stretch>
            <a:fillRect/>
          </a:stretch>
        </p:blipFill>
        <p:spPr>
          <a:xfrm>
            <a:off x="861175" y="2177525"/>
            <a:ext cx="5629275" cy="2324100"/>
          </a:xfrm>
          <a:prstGeom prst="rect">
            <a:avLst/>
          </a:prstGeom>
          <a:noFill/>
          <a:ln>
            <a:noFill/>
          </a:ln>
        </p:spPr>
      </p:pic>
      <p:cxnSp>
        <p:nvCxnSpPr>
          <p:cNvPr id="81" name="Google Shape;81;p16"/>
          <p:cNvCxnSpPr/>
          <p:nvPr/>
        </p:nvCxnSpPr>
        <p:spPr>
          <a:xfrm rot="10800000" flipH="1">
            <a:off x="3943825" y="1855900"/>
            <a:ext cx="1819800" cy="612900"/>
          </a:xfrm>
          <a:prstGeom prst="straightConnector1">
            <a:avLst/>
          </a:prstGeom>
          <a:noFill/>
          <a:ln w="19050" cap="flat" cmpd="sng">
            <a:solidFill>
              <a:schemeClr val="dk2"/>
            </a:solidFill>
            <a:prstDash val="solid"/>
            <a:round/>
            <a:headEnd type="none" w="med" len="med"/>
            <a:tailEnd type="triangle" w="med" len="med"/>
          </a:ln>
        </p:spPr>
      </p:cxnSp>
      <p:sp>
        <p:nvSpPr>
          <p:cNvPr id="82" name="Google Shape;82;p16"/>
          <p:cNvSpPr/>
          <p:nvPr/>
        </p:nvSpPr>
        <p:spPr>
          <a:xfrm>
            <a:off x="5878625" y="1635475"/>
            <a:ext cx="2624400" cy="478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t>Student information details</a:t>
            </a:r>
            <a:endParaRPr sz="12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254550" y="81838"/>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Selecting modules and quizes</a:t>
            </a:r>
            <a:endParaRPr/>
          </a:p>
        </p:txBody>
      </p:sp>
      <p:sp>
        <p:nvSpPr>
          <p:cNvPr id="88" name="Google Shape;88;p17"/>
          <p:cNvSpPr txBox="1">
            <a:spLocks noGrp="1"/>
          </p:cNvSpPr>
          <p:nvPr>
            <p:ph type="body" idx="1"/>
          </p:nvPr>
        </p:nvSpPr>
        <p:spPr>
          <a:xfrm>
            <a:off x="365675" y="368188"/>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Select modules to interact with :</a:t>
            </a:r>
            <a:endParaRPr dirty="0"/>
          </a:p>
          <a:p>
            <a:pPr marL="0" lvl="0" indent="0" algn="l" rtl="0">
              <a:spcBef>
                <a:spcPts val="1200"/>
              </a:spcBef>
              <a:spcAft>
                <a:spcPts val="1200"/>
              </a:spcAft>
              <a:buNone/>
            </a:pPr>
            <a:endParaRPr dirty="0"/>
          </a:p>
        </p:txBody>
      </p:sp>
      <p:pic>
        <p:nvPicPr>
          <p:cNvPr id="89" name="Google Shape;89;p17"/>
          <p:cNvPicPr preferRelativeResize="0"/>
          <p:nvPr/>
        </p:nvPicPr>
        <p:blipFill>
          <a:blip r:embed="rId3">
            <a:alphaModFix/>
          </a:blip>
          <a:stretch>
            <a:fillRect/>
          </a:stretch>
        </p:blipFill>
        <p:spPr>
          <a:xfrm>
            <a:off x="819150" y="850900"/>
            <a:ext cx="6654800" cy="3583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BC4A1-B7BC-A33D-FBD0-4D578BDBAE49}"/>
              </a:ext>
            </a:extLst>
          </p:cNvPr>
          <p:cNvSpPr>
            <a:spLocks noGrp="1"/>
          </p:cNvSpPr>
          <p:nvPr>
            <p:ph type="title"/>
          </p:nvPr>
        </p:nvSpPr>
        <p:spPr/>
        <p:txBody>
          <a:bodyPr>
            <a:normAutofit/>
          </a:bodyPr>
          <a:lstStyle/>
          <a:p>
            <a:r>
              <a:rPr lang="en-US" sz="2400" b="1" u="sng" dirty="0">
                <a:latin typeface="Times New Roman" panose="02020603050405020304" pitchFamily="18" charset="0"/>
                <a:cs typeface="Times New Roman" panose="02020603050405020304" pitchFamily="18" charset="0"/>
              </a:rPr>
              <a:t>SCREENSHOTS </a:t>
            </a:r>
          </a:p>
        </p:txBody>
      </p:sp>
      <p:graphicFrame>
        <p:nvGraphicFramePr>
          <p:cNvPr id="4" name="Object 3">
            <a:extLst>
              <a:ext uri="{FF2B5EF4-FFF2-40B4-BE49-F238E27FC236}">
                <a16:creationId xmlns:a16="http://schemas.microsoft.com/office/drawing/2014/main" id="{15EB80E8-901D-D17E-F25B-CC207BF85F0C}"/>
              </a:ext>
            </a:extLst>
          </p:cNvPr>
          <p:cNvGraphicFramePr>
            <a:graphicFrameLocks noChangeAspect="1"/>
          </p:cNvGraphicFramePr>
          <p:nvPr>
            <p:extLst>
              <p:ext uri="{D42A27DB-BD31-4B8C-83A1-F6EECF244321}">
                <p14:modId xmlns:p14="http://schemas.microsoft.com/office/powerpoint/2010/main" val="4246184385"/>
              </p:ext>
            </p:extLst>
          </p:nvPr>
        </p:nvGraphicFramePr>
        <p:xfrm>
          <a:off x="3279818" y="1651966"/>
          <a:ext cx="2584364" cy="1135493"/>
        </p:xfrm>
        <a:graphic>
          <a:graphicData uri="http://schemas.openxmlformats.org/presentationml/2006/ole">
            <mc:AlternateContent xmlns:mc="http://schemas.openxmlformats.org/markup-compatibility/2006">
              <mc:Choice xmlns:v="urn:schemas-microsoft-com:vml" Requires="v">
                <p:oleObj name="Packager Shell Object" showAsIcon="1" r:id="rId2" imgW="1008000" imgH="443160" progId="Package">
                  <p:embed/>
                </p:oleObj>
              </mc:Choice>
              <mc:Fallback>
                <p:oleObj name="Packager Shell Object" showAsIcon="1" r:id="rId2" imgW="1008000" imgH="443160" progId="Package">
                  <p:embed/>
                  <p:pic>
                    <p:nvPicPr>
                      <p:cNvPr id="0" name=""/>
                      <p:cNvPicPr/>
                      <p:nvPr/>
                    </p:nvPicPr>
                    <p:blipFill>
                      <a:blip r:embed="rId3"/>
                      <a:stretch>
                        <a:fillRect/>
                      </a:stretch>
                    </p:blipFill>
                    <p:spPr>
                      <a:xfrm>
                        <a:off x="3279818" y="1651966"/>
                        <a:ext cx="2584364" cy="1135493"/>
                      </a:xfrm>
                      <a:prstGeom prst="rect">
                        <a:avLst/>
                      </a:prstGeom>
                    </p:spPr>
                  </p:pic>
                </p:oleObj>
              </mc:Fallback>
            </mc:AlternateContent>
          </a:graphicData>
        </a:graphic>
      </p:graphicFrame>
    </p:spTree>
    <p:extLst>
      <p:ext uri="{BB962C8B-B14F-4D97-AF65-F5344CB8AC3E}">
        <p14:creationId xmlns:p14="http://schemas.microsoft.com/office/powerpoint/2010/main" val="1059954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83240-785A-30CC-E4F1-B91E80E6307E}"/>
              </a:ext>
            </a:extLst>
          </p:cNvPr>
          <p:cNvSpPr>
            <a:spLocks noGrp="1"/>
          </p:cNvSpPr>
          <p:nvPr>
            <p:ph type="title"/>
          </p:nvPr>
        </p:nvSpPr>
        <p:spPr/>
        <p:txBody>
          <a:bodyPr>
            <a:normAutofit/>
          </a:bodyPr>
          <a:lstStyle/>
          <a:p>
            <a:r>
              <a:rPr lang="en-US" b="1" u="sng">
                <a:latin typeface="Times New Roman" panose="02020603050405020304" pitchFamily="18" charset="0"/>
                <a:cs typeface="Times New Roman" panose="02020603050405020304" pitchFamily="18" charset="0"/>
              </a:rPr>
              <a:t>Conclusion</a:t>
            </a:r>
            <a:endParaRPr lang="en-US" b="1" u="sng" dirty="0"/>
          </a:p>
        </p:txBody>
      </p:sp>
      <p:graphicFrame>
        <p:nvGraphicFramePr>
          <p:cNvPr id="7" name="Text Placeholder 2">
            <a:extLst>
              <a:ext uri="{FF2B5EF4-FFF2-40B4-BE49-F238E27FC236}">
                <a16:creationId xmlns:a16="http://schemas.microsoft.com/office/drawing/2014/main" id="{CB2AE1BC-F2C9-07EE-BF05-DF78226C3FA5}"/>
              </a:ext>
            </a:extLst>
          </p:cNvPr>
          <p:cNvGraphicFramePr/>
          <p:nvPr/>
        </p:nvGraphicFramePr>
        <p:xfrm>
          <a:off x="311700" y="1152475"/>
          <a:ext cx="8520600" cy="341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8911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41"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34">
            <a:extLst>
              <a:ext uri="{FF2B5EF4-FFF2-40B4-BE49-F238E27FC236}">
                <a16:creationId xmlns:a16="http://schemas.microsoft.com/office/drawing/2014/main" id="{765E2D7E-B7BD-404F-9F71-D6620D37B9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useBgFill="1">
        <p:nvSpPr>
          <p:cNvPr id="43" name="Rectangle 36">
            <a:extLst>
              <a:ext uri="{FF2B5EF4-FFF2-40B4-BE49-F238E27FC236}">
                <a16:creationId xmlns:a16="http://schemas.microsoft.com/office/drawing/2014/main" id="{446F2B05-D14A-46C1-B94D-81BAFA34CA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BD9683D-F93D-97BB-C5CD-EFA78B74F3C9}"/>
              </a:ext>
            </a:extLst>
          </p:cNvPr>
          <p:cNvSpPr txBox="1"/>
          <p:nvPr/>
        </p:nvSpPr>
        <p:spPr>
          <a:xfrm>
            <a:off x="790548" y="463887"/>
            <a:ext cx="5823612" cy="1197133"/>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2400" b="1" u="sng" cap="all" dirty="0">
                <a:latin typeface="Times New Roman" panose="02020603050405020304" pitchFamily="18" charset="0"/>
                <a:ea typeface="+mj-ea"/>
                <a:cs typeface="Times New Roman" panose="02020603050405020304" pitchFamily="18" charset="0"/>
              </a:rPr>
              <a:t>Future Enhancement</a:t>
            </a:r>
          </a:p>
        </p:txBody>
      </p:sp>
      <p:sp>
        <p:nvSpPr>
          <p:cNvPr id="5" name="TextBox 4">
            <a:extLst>
              <a:ext uri="{FF2B5EF4-FFF2-40B4-BE49-F238E27FC236}">
                <a16:creationId xmlns:a16="http://schemas.microsoft.com/office/drawing/2014/main" id="{CAF28F29-9B5E-23DC-E84E-42E935F64E4B}"/>
              </a:ext>
            </a:extLst>
          </p:cNvPr>
          <p:cNvSpPr txBox="1"/>
          <p:nvPr/>
        </p:nvSpPr>
        <p:spPr>
          <a:xfrm>
            <a:off x="403745" y="1729164"/>
            <a:ext cx="5760720" cy="2885583"/>
          </a:xfrm>
          <a:prstGeom prst="rect">
            <a:avLst/>
          </a:prstGeom>
        </p:spPr>
        <p:txBody>
          <a:bodyPr vert="horz" lIns="91440" tIns="45720" rIns="91440" bIns="45720" rtlCol="0">
            <a:normAutofit/>
          </a:bodyPr>
          <a:lstStyle/>
          <a:p>
            <a:pPr indent="-228600" defTabSz="914400">
              <a:lnSpc>
                <a:spcPct val="120000"/>
              </a:lnSpc>
              <a:spcAft>
                <a:spcPts val="600"/>
              </a:spcAft>
              <a:buClr>
                <a:schemeClr val="tx1"/>
              </a:buClr>
              <a:buFont typeface="Arial" panose="020B0604020202020204" pitchFamily="34" charset="0"/>
              <a:buChar char="•"/>
            </a:pPr>
            <a:r>
              <a:rPr lang="en-US" cap="all" dirty="0"/>
              <a:t>We can analyze and increase the accuracy by collecting the data from students and train the data using Machine Learning and apply Artificial Intelligence.</a:t>
            </a:r>
          </a:p>
        </p:txBody>
      </p:sp>
      <p:pic>
        <p:nvPicPr>
          <p:cNvPr id="3" name="Picture 2" descr="Text, whiteboard&#10;&#10;Description automatically generated">
            <a:extLst>
              <a:ext uri="{FF2B5EF4-FFF2-40B4-BE49-F238E27FC236}">
                <a16:creationId xmlns:a16="http://schemas.microsoft.com/office/drawing/2014/main" id="{24DD34BB-4433-65E1-5E1B-2BAA4AE860AF}"/>
              </a:ext>
            </a:extLst>
          </p:cNvPr>
          <p:cNvPicPr>
            <a:picLocks noChangeAspect="1"/>
          </p:cNvPicPr>
          <p:nvPr/>
        </p:nvPicPr>
        <p:blipFill>
          <a:blip r:embed="rId4"/>
          <a:stretch>
            <a:fillRect/>
          </a:stretch>
        </p:blipFill>
        <p:spPr>
          <a:xfrm>
            <a:off x="6065039" y="1661020"/>
            <a:ext cx="2880611" cy="1654404"/>
          </a:xfrm>
          <a:prstGeom prst="rect">
            <a:avLst/>
          </a:prstGeom>
        </p:spPr>
      </p:pic>
      <p:pic>
        <p:nvPicPr>
          <p:cNvPr id="44" name="Picture 38">
            <a:extLst>
              <a:ext uri="{FF2B5EF4-FFF2-40B4-BE49-F238E27FC236}">
                <a16:creationId xmlns:a16="http://schemas.microsoft.com/office/drawing/2014/main" id="{DC21F734-A85A-4FEA-8CB8-6C72B8195C3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631230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8B68129-8174-0BD2-FACD-E1C9C9E2892A}"/>
              </a:ext>
            </a:extLst>
          </p:cNvPr>
          <p:cNvSpPr txBox="1"/>
          <p:nvPr/>
        </p:nvSpPr>
        <p:spPr>
          <a:xfrm>
            <a:off x="598141" y="471754"/>
            <a:ext cx="4685441" cy="461665"/>
          </a:xfrm>
          <a:prstGeom prst="rect">
            <a:avLst/>
          </a:prstGeom>
          <a:noFill/>
        </p:spPr>
        <p:txBody>
          <a:bodyPr wrap="square">
            <a:spAutoFit/>
          </a:bodyPr>
          <a:lstStyle/>
          <a:p>
            <a:r>
              <a:rPr lang="en-US" sz="2400" b="1" u="sng" dirty="0">
                <a:latin typeface="Times New Roman" panose="02020603050405020304" pitchFamily="18" charset="0"/>
                <a:cs typeface="Times New Roman" panose="02020603050405020304" pitchFamily="18" charset="0"/>
              </a:rPr>
              <a:t>DEMO OF THE PROJECT</a:t>
            </a:r>
            <a:endParaRPr lang="en-US" sz="2400" b="1" u="sng" dirty="0"/>
          </a:p>
        </p:txBody>
      </p:sp>
      <p:graphicFrame>
        <p:nvGraphicFramePr>
          <p:cNvPr id="8" name="TextBox 3">
            <a:extLst>
              <a:ext uri="{FF2B5EF4-FFF2-40B4-BE49-F238E27FC236}">
                <a16:creationId xmlns:a16="http://schemas.microsoft.com/office/drawing/2014/main" id="{8C253B33-F430-7889-E6D3-32B51504AA0A}"/>
              </a:ext>
            </a:extLst>
          </p:cNvPr>
          <p:cNvGraphicFramePr/>
          <p:nvPr/>
        </p:nvGraphicFramePr>
        <p:xfrm>
          <a:off x="536264" y="1393849"/>
          <a:ext cx="8257101" cy="25853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8092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imeline&#10;&#10;Description automatically generated">
            <a:extLst>
              <a:ext uri="{FF2B5EF4-FFF2-40B4-BE49-F238E27FC236}">
                <a16:creationId xmlns:a16="http://schemas.microsoft.com/office/drawing/2014/main" id="{4A8933FA-E84E-C1AD-101A-B2DB20171212}"/>
              </a:ext>
            </a:extLst>
          </p:cNvPr>
          <p:cNvPicPr>
            <a:picLocks noChangeAspect="1"/>
          </p:cNvPicPr>
          <p:nvPr/>
        </p:nvPicPr>
        <p:blipFill rotWithShape="1">
          <a:blip r:embed="rId2"/>
          <a:srcRect t="18847" r="68964" b="19399"/>
          <a:stretch/>
        </p:blipFill>
        <p:spPr>
          <a:xfrm>
            <a:off x="7387482" y="1436916"/>
            <a:ext cx="1541071" cy="1789003"/>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p:spPr>
      </p:pic>
      <p:sp>
        <p:nvSpPr>
          <p:cNvPr id="2" name="Title 1">
            <a:extLst>
              <a:ext uri="{FF2B5EF4-FFF2-40B4-BE49-F238E27FC236}">
                <a16:creationId xmlns:a16="http://schemas.microsoft.com/office/drawing/2014/main" id="{791FEEF9-AF99-59DC-2C59-6689071827B7}"/>
              </a:ext>
            </a:extLst>
          </p:cNvPr>
          <p:cNvSpPr>
            <a:spLocks noGrp="1"/>
          </p:cNvSpPr>
          <p:nvPr>
            <p:ph type="title"/>
          </p:nvPr>
        </p:nvSpPr>
        <p:spPr/>
        <p:txBody>
          <a:bodyPr>
            <a:noAutofit/>
          </a:bodyPr>
          <a:lstStyle/>
          <a:p>
            <a:pPr marL="0" marR="0" algn="l">
              <a:lnSpc>
                <a:spcPct val="150000"/>
              </a:lnSpc>
              <a:spcBef>
                <a:spcPts val="0"/>
              </a:spcBef>
              <a:spcAft>
                <a:spcPts val="800"/>
              </a:spcAft>
            </a:pPr>
            <a:br>
              <a:rPr lang="en-IN" sz="1600" cap="non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600" cap="non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Swear analysis is used to determine </a:t>
            </a:r>
            <a:r>
              <a:rPr lang="en-IN" sz="1600" cap="none"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a:t>
            </a:r>
            <a:r>
              <a:rPr lang="en-IN" sz="1600" cap="none" dirty="0">
                <a:effectLst/>
                <a:latin typeface="Times New Roman" panose="02020603050405020304" pitchFamily="18" charset="0"/>
                <a:ea typeface="Calibri" panose="020F0502020204030204" pitchFamily="34" charset="0"/>
                <a:cs typeface="Times New Roman" panose="02020603050405020304" pitchFamily="18" charset="0"/>
              </a:rPr>
              <a:t>he student’s capability </a:t>
            </a:r>
            <a:r>
              <a:rPr lang="en-IN" sz="1600" cap="none" dirty="0">
                <a:latin typeface="Times New Roman" panose="02020603050405020304" pitchFamily="18" charset="0"/>
                <a:ea typeface="Calibri" panose="020F0502020204030204" pitchFamily="34" charset="0"/>
                <a:cs typeface="Times New Roman" panose="02020603050405020304" pitchFamily="18" charset="0"/>
              </a:rPr>
              <a:t>of their knowledge, which helps him to know himself how well he can fit into any corporate company according to his skills.</a:t>
            </a:r>
            <a:b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br>
            <a:r>
              <a:rPr lang="en-IN" sz="1600" cap="none" dirty="0">
                <a:latin typeface="Times New Roman" panose="02020603050405020304" pitchFamily="18" charset="0"/>
                <a:ea typeface="Calibri" panose="020F0502020204030204" pitchFamily="34" charset="0"/>
                <a:cs typeface="Times New Roman" panose="02020603050405020304" pitchFamily="18" charset="0"/>
              </a:rPr>
              <a:t>The report is based on several basic modules like:</a:t>
            </a:r>
            <a:br>
              <a:rPr lang="en-IN" sz="1600" cap="none" dirty="0">
                <a:latin typeface="Times New Roman" panose="02020603050405020304" pitchFamily="18" charset="0"/>
                <a:ea typeface="Calibri" panose="020F0502020204030204" pitchFamily="34" charset="0"/>
                <a:cs typeface="Times New Roman" panose="02020603050405020304" pitchFamily="18" charset="0"/>
              </a:rPr>
            </a:br>
            <a:r>
              <a:rPr lang="en-US" sz="1600" cap="none" dirty="0">
                <a:latin typeface="Times New Roman" panose="02020603050405020304" pitchFamily="18" charset="0"/>
                <a:ea typeface="Calibri" panose="020F0502020204030204" pitchFamily="34" charset="0"/>
                <a:cs typeface="Times New Roman" panose="02020603050405020304" pitchFamily="18" charset="0"/>
              </a:rPr>
              <a:t>programming languages</a:t>
            </a:r>
            <a:br>
              <a:rPr lang="en-US" sz="1600" cap="none" dirty="0">
                <a:latin typeface="Times New Roman" panose="02020603050405020304" pitchFamily="18" charset="0"/>
                <a:ea typeface="Calibri" panose="020F0502020204030204" pitchFamily="34" charset="0"/>
                <a:cs typeface="Times New Roman" panose="02020603050405020304" pitchFamily="18" charset="0"/>
              </a:rPr>
            </a:b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verbal communication and </a:t>
            </a:r>
            <a:b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b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quantitative skills</a:t>
            </a:r>
            <a:b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br>
            <a:r>
              <a:rPr lang="en-IN" sz="1600" cap="none" dirty="0">
                <a:effectLst/>
                <a:latin typeface="Times New Roman" panose="02020603050405020304" pitchFamily="18" charset="0"/>
                <a:ea typeface="Calibri" panose="020F0502020204030204" pitchFamily="34" charset="0"/>
                <a:cs typeface="Times New Roman" panose="02020603050405020304" pitchFamily="18" charset="0"/>
              </a:rPr>
              <a:t>this swear analysis makes students to provide a good carrier guidance in their future path. These also makes them to better understanding where they are lacking behind in the way to their to </a:t>
            </a:r>
            <a:r>
              <a:rPr lang="en-IN" sz="1600" cap="none" dirty="0" err="1">
                <a:effectLst/>
                <a:latin typeface="Times New Roman" panose="02020603050405020304" pitchFamily="18" charset="0"/>
                <a:ea typeface="Calibri" panose="020F0502020204030204" pitchFamily="34" charset="0"/>
                <a:cs typeface="Times New Roman" panose="02020603050405020304" pitchFamily="18" charset="0"/>
              </a:rPr>
              <a:t>carreer</a:t>
            </a:r>
            <a:r>
              <a:rPr lang="en-IN" sz="1600" cap="none" dirty="0">
                <a:effectLst/>
                <a:latin typeface="Times New Roman" panose="02020603050405020304" pitchFamily="18" charset="0"/>
                <a:ea typeface="Calibri" panose="020F0502020204030204" pitchFamily="34" charset="0"/>
                <a:cs typeface="Times New Roman" panose="02020603050405020304" pitchFamily="18" charset="0"/>
              </a:rPr>
              <a:t>.</a:t>
            </a:r>
            <a:b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1600" cap="none" dirty="0"/>
          </a:p>
        </p:txBody>
      </p:sp>
      <p:sp>
        <p:nvSpPr>
          <p:cNvPr id="3" name="TextBox 2">
            <a:extLst>
              <a:ext uri="{FF2B5EF4-FFF2-40B4-BE49-F238E27FC236}">
                <a16:creationId xmlns:a16="http://schemas.microsoft.com/office/drawing/2014/main" id="{8D8B0CE6-C2AC-F6CD-29DA-1C4278579310}"/>
              </a:ext>
            </a:extLst>
          </p:cNvPr>
          <p:cNvSpPr txBox="1"/>
          <p:nvPr/>
        </p:nvSpPr>
        <p:spPr>
          <a:xfrm flipH="1">
            <a:off x="256699" y="330011"/>
            <a:ext cx="3639381" cy="461665"/>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OBJECTIVES</a:t>
            </a:r>
          </a:p>
        </p:txBody>
      </p:sp>
    </p:spTree>
    <p:extLst>
      <p:ext uri="{BB962C8B-B14F-4D97-AF65-F5344CB8AC3E}">
        <p14:creationId xmlns:p14="http://schemas.microsoft.com/office/powerpoint/2010/main" val="2401989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65B09B30-0878-0AC4-9006-C2298B873382}"/>
              </a:ext>
            </a:extLst>
          </p:cNvPr>
          <p:cNvGraphicFramePr>
            <a:graphicFrameLocks noChangeAspect="1"/>
          </p:cNvGraphicFramePr>
          <p:nvPr>
            <p:extLst>
              <p:ext uri="{D42A27DB-BD31-4B8C-83A1-F6EECF244321}">
                <p14:modId xmlns:p14="http://schemas.microsoft.com/office/powerpoint/2010/main" val="393333488"/>
              </p:ext>
            </p:extLst>
          </p:nvPr>
        </p:nvGraphicFramePr>
        <p:xfrm>
          <a:off x="3788231" y="823093"/>
          <a:ext cx="1196281" cy="1236158"/>
        </p:xfrm>
        <a:graphic>
          <a:graphicData uri="http://schemas.openxmlformats.org/presentationml/2006/ole">
            <mc:AlternateContent xmlns:mc="http://schemas.openxmlformats.org/markup-compatibility/2006">
              <mc:Choice xmlns:v="urn:schemas-microsoft-com:vml" Requires="v">
                <p:oleObj name="Packager Shell Object" showAsIcon="1" r:id="rId2" imgW="429120" imgH="443160" progId="Package">
                  <p:embed/>
                </p:oleObj>
              </mc:Choice>
              <mc:Fallback>
                <p:oleObj name="Packager Shell Object" showAsIcon="1" r:id="rId2" imgW="429120" imgH="443160" progId="Package">
                  <p:embed/>
                  <p:pic>
                    <p:nvPicPr>
                      <p:cNvPr id="0" name=""/>
                      <p:cNvPicPr/>
                      <p:nvPr/>
                    </p:nvPicPr>
                    <p:blipFill>
                      <a:blip r:embed="rId3"/>
                      <a:stretch>
                        <a:fillRect/>
                      </a:stretch>
                    </p:blipFill>
                    <p:spPr>
                      <a:xfrm>
                        <a:off x="3788231" y="823093"/>
                        <a:ext cx="1196281" cy="1236158"/>
                      </a:xfrm>
                      <a:prstGeom prst="rect">
                        <a:avLst/>
                      </a:prstGeom>
                    </p:spPr>
                  </p:pic>
                </p:oleObj>
              </mc:Fallback>
            </mc:AlternateContent>
          </a:graphicData>
        </a:graphic>
      </p:graphicFrame>
      <p:sp>
        <p:nvSpPr>
          <p:cNvPr id="3" name="TextBox 2">
            <a:extLst>
              <a:ext uri="{FF2B5EF4-FFF2-40B4-BE49-F238E27FC236}">
                <a16:creationId xmlns:a16="http://schemas.microsoft.com/office/drawing/2014/main" id="{7DFB4AF2-7EAC-F952-9E77-F22EA9FBDC9B}"/>
              </a:ext>
            </a:extLst>
          </p:cNvPr>
          <p:cNvSpPr txBox="1"/>
          <p:nvPr/>
        </p:nvSpPr>
        <p:spPr>
          <a:xfrm>
            <a:off x="2056864" y="201307"/>
            <a:ext cx="5555152" cy="369332"/>
          </a:xfrm>
          <a:prstGeom prst="rect">
            <a:avLst/>
          </a:prstGeom>
          <a:noFill/>
        </p:spPr>
        <p:txBody>
          <a:bodyPr wrap="square" rtlCol="0">
            <a:spAutoFit/>
          </a:bodyPr>
          <a:lstStyle/>
          <a:p>
            <a:r>
              <a:rPr lang="en-US" b="1" u="sng" dirty="0">
                <a:latin typeface="Times New Roman" panose="02020603050405020304" pitchFamily="18" charset="0"/>
                <a:cs typeface="Times New Roman" panose="02020603050405020304" pitchFamily="18" charset="0"/>
              </a:rPr>
              <a:t>SOFTWARE REQUIREMENT SPECIFICATIONS</a:t>
            </a:r>
          </a:p>
        </p:txBody>
      </p:sp>
      <p:sp>
        <p:nvSpPr>
          <p:cNvPr id="5" name="TextBox 4">
            <a:extLst>
              <a:ext uri="{FF2B5EF4-FFF2-40B4-BE49-F238E27FC236}">
                <a16:creationId xmlns:a16="http://schemas.microsoft.com/office/drawing/2014/main" id="{AD028C99-8DA7-F1EA-E3D1-15457E85B74F}"/>
              </a:ext>
            </a:extLst>
          </p:cNvPr>
          <p:cNvSpPr txBox="1"/>
          <p:nvPr/>
        </p:nvSpPr>
        <p:spPr>
          <a:xfrm>
            <a:off x="165005" y="2172560"/>
            <a:ext cx="8978994" cy="2062103"/>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The project is about developing an expert system for swear analysis. The system will either be in the form of a chatbot or a graphical user interface (GUI) built with </a:t>
            </a:r>
            <a:r>
              <a:rPr lang="en-US" sz="1600" dirty="0" err="1">
                <a:latin typeface="Times New Roman" panose="02020603050405020304" pitchFamily="18" charset="0"/>
                <a:cs typeface="Times New Roman" panose="02020603050405020304" pitchFamily="18" charset="0"/>
              </a:rPr>
              <a:t>Tkinter</a:t>
            </a:r>
            <a:r>
              <a:rPr lang="en-US" sz="1600" dirty="0">
                <a:latin typeface="Times New Roman" panose="02020603050405020304" pitchFamily="18" charset="0"/>
                <a:cs typeface="Times New Roman" panose="02020603050405020304" pitchFamily="18" charset="0"/>
              </a:rPr>
              <a:t>. The project is intended to help users understand their performance by providing questions and grades. </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The project has three main modules: student information form, verbal, and quantitative. In the student information form, users will input their details. The oral and quantitative modules will test the user's understanding of the material. The project is still in development, and more modules may be added in the future</a:t>
            </a:r>
          </a:p>
        </p:txBody>
      </p:sp>
    </p:spTree>
    <p:extLst>
      <p:ext uri="{BB962C8B-B14F-4D97-AF65-F5344CB8AC3E}">
        <p14:creationId xmlns:p14="http://schemas.microsoft.com/office/powerpoint/2010/main" val="1000379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466EF-2CBD-E2FB-BF4F-07B6DD62C946}"/>
              </a:ext>
            </a:extLst>
          </p:cNvPr>
          <p:cNvSpPr>
            <a:spLocks noGrp="1"/>
          </p:cNvSpPr>
          <p:nvPr>
            <p:ph type="title"/>
          </p:nvPr>
        </p:nvSpPr>
        <p:spPr>
          <a:xfrm>
            <a:off x="311699" y="143294"/>
            <a:ext cx="8520600" cy="841800"/>
          </a:xfrm>
        </p:spPr>
        <p:txBody>
          <a:bodyPr>
            <a:normAutofit/>
          </a:bodyPr>
          <a:lstStyle/>
          <a:p>
            <a:r>
              <a:rPr lang="en-US" sz="2000" b="1" u="sng" dirty="0">
                <a:latin typeface="Times New Roman" panose="02020603050405020304" pitchFamily="18" charset="0"/>
                <a:cs typeface="Times New Roman" panose="02020603050405020304" pitchFamily="18" charset="0"/>
              </a:rPr>
              <a:t>SOFTWARE DESIGN SPECIFICATIONS</a:t>
            </a:r>
          </a:p>
        </p:txBody>
      </p:sp>
      <p:graphicFrame>
        <p:nvGraphicFramePr>
          <p:cNvPr id="3" name="Object 2">
            <a:extLst>
              <a:ext uri="{FF2B5EF4-FFF2-40B4-BE49-F238E27FC236}">
                <a16:creationId xmlns:a16="http://schemas.microsoft.com/office/drawing/2014/main" id="{20A23548-7DD8-3C76-D254-3D8CED7A9F96}"/>
              </a:ext>
            </a:extLst>
          </p:cNvPr>
          <p:cNvGraphicFramePr>
            <a:graphicFrameLocks noChangeAspect="1"/>
          </p:cNvGraphicFramePr>
          <p:nvPr>
            <p:extLst>
              <p:ext uri="{D42A27DB-BD31-4B8C-83A1-F6EECF244321}">
                <p14:modId xmlns:p14="http://schemas.microsoft.com/office/powerpoint/2010/main" val="1963532810"/>
              </p:ext>
            </p:extLst>
          </p:nvPr>
        </p:nvGraphicFramePr>
        <p:xfrm>
          <a:off x="3898232" y="985094"/>
          <a:ext cx="1045028" cy="1088937"/>
        </p:xfrm>
        <a:graphic>
          <a:graphicData uri="http://schemas.openxmlformats.org/presentationml/2006/ole">
            <mc:AlternateContent xmlns:mc="http://schemas.openxmlformats.org/markup-compatibility/2006">
              <mc:Choice xmlns:v="urn:schemas-microsoft-com:vml" Requires="v">
                <p:oleObj name="Packager Shell Object" showAsIcon="1" r:id="rId2" imgW="439560" imgH="443160" progId="Package">
                  <p:embed/>
                </p:oleObj>
              </mc:Choice>
              <mc:Fallback>
                <p:oleObj name="Packager Shell Object" showAsIcon="1" r:id="rId2" imgW="439560" imgH="443160" progId="Package">
                  <p:embed/>
                  <p:pic>
                    <p:nvPicPr>
                      <p:cNvPr id="0" name=""/>
                      <p:cNvPicPr/>
                      <p:nvPr/>
                    </p:nvPicPr>
                    <p:blipFill>
                      <a:blip r:embed="rId3"/>
                      <a:stretch>
                        <a:fillRect/>
                      </a:stretch>
                    </p:blipFill>
                    <p:spPr>
                      <a:xfrm>
                        <a:off x="3898232" y="985094"/>
                        <a:ext cx="1045028" cy="1088937"/>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100F8A32-E860-1F1A-5C87-8027C3A73C1C}"/>
              </a:ext>
            </a:extLst>
          </p:cNvPr>
          <p:cNvSpPr txBox="1"/>
          <p:nvPr/>
        </p:nvSpPr>
        <p:spPr>
          <a:xfrm>
            <a:off x="216568" y="2344440"/>
            <a:ext cx="8710863" cy="2062103"/>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The software architecture of the above project is based on the Model-View-Controller (MVC) pattern.</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The Model represents the data, the View represents the graphical user interface, and the Controller represents the logic that handles user input and updates the Model. </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The Model is responsible for storing and providing methods to access and update the data. The View is responsible for displaying the data and providing ways for the user to interact with the data. The Controller is responsible for handling user input and updating the Model and View accordingly</a:t>
            </a:r>
          </a:p>
        </p:txBody>
      </p:sp>
    </p:spTree>
    <p:extLst>
      <p:ext uri="{BB962C8B-B14F-4D97-AF65-F5344CB8AC3E}">
        <p14:creationId xmlns:p14="http://schemas.microsoft.com/office/powerpoint/2010/main" val="486899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816F2-5B20-F4D0-05AF-EFBC7E11ECB3}"/>
              </a:ext>
            </a:extLst>
          </p:cNvPr>
          <p:cNvSpPr>
            <a:spLocks noGrp="1"/>
          </p:cNvSpPr>
          <p:nvPr>
            <p:ph type="title"/>
          </p:nvPr>
        </p:nvSpPr>
        <p:spPr>
          <a:xfrm>
            <a:off x="229198" y="555807"/>
            <a:ext cx="8520600" cy="841800"/>
          </a:xfrm>
        </p:spPr>
        <p:txBody>
          <a:bodyPr>
            <a:normAutofit/>
          </a:bodyPr>
          <a:lstStyle/>
          <a:p>
            <a:r>
              <a:rPr lang="en-US" sz="2400" b="1" u="sng" dirty="0" err="1">
                <a:latin typeface="Times New Roman" panose="02020603050405020304" pitchFamily="18" charset="0"/>
                <a:cs typeface="Times New Roman" panose="02020603050405020304" pitchFamily="18" charset="0"/>
              </a:rPr>
              <a:t>ARCHITECTURal</a:t>
            </a:r>
            <a:r>
              <a:rPr lang="en-US" sz="2400" b="1" u="sng" dirty="0">
                <a:latin typeface="Times New Roman" panose="02020603050405020304" pitchFamily="18" charset="0"/>
                <a:cs typeface="Times New Roman" panose="02020603050405020304" pitchFamily="18" charset="0"/>
              </a:rPr>
              <a:t> MODEL:</a:t>
            </a:r>
          </a:p>
        </p:txBody>
      </p:sp>
      <p:pic>
        <p:nvPicPr>
          <p:cNvPr id="3" name="Content Placeholder 3">
            <a:extLst>
              <a:ext uri="{FF2B5EF4-FFF2-40B4-BE49-F238E27FC236}">
                <a16:creationId xmlns:a16="http://schemas.microsoft.com/office/drawing/2014/main" id="{A57DE830-CEF4-2787-62A8-B1F7915C2680}"/>
              </a:ext>
            </a:extLst>
          </p:cNvPr>
          <p:cNvPicPr>
            <a:picLocks noChangeAspect="1"/>
          </p:cNvPicPr>
          <p:nvPr/>
        </p:nvPicPr>
        <p:blipFill>
          <a:blip r:embed="rId2"/>
          <a:stretch>
            <a:fillRect/>
          </a:stretch>
        </p:blipFill>
        <p:spPr>
          <a:xfrm>
            <a:off x="2127107" y="1601299"/>
            <a:ext cx="4489499" cy="2448817"/>
          </a:xfrm>
          <a:prstGeom prst="rect">
            <a:avLst/>
          </a:prstGeom>
        </p:spPr>
      </p:pic>
    </p:spTree>
    <p:extLst>
      <p:ext uri="{BB962C8B-B14F-4D97-AF65-F5344CB8AC3E}">
        <p14:creationId xmlns:p14="http://schemas.microsoft.com/office/powerpoint/2010/main" val="507822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3126C4-A584-7359-270F-91BAF2A7B8A0}"/>
              </a:ext>
            </a:extLst>
          </p:cNvPr>
          <p:cNvSpPr txBox="1"/>
          <p:nvPr/>
        </p:nvSpPr>
        <p:spPr>
          <a:xfrm>
            <a:off x="477825" y="403003"/>
            <a:ext cx="4572000" cy="461665"/>
          </a:xfrm>
          <a:prstGeom prst="rect">
            <a:avLst/>
          </a:prstGeom>
          <a:noFill/>
        </p:spPr>
        <p:txBody>
          <a:bodyPr wrap="square">
            <a:spAutoFit/>
          </a:bodyPr>
          <a:lstStyle/>
          <a:p>
            <a:r>
              <a:rPr lang="en-US" sz="2400" b="1" u="sng" dirty="0">
                <a:latin typeface="Times New Roman" panose="02020603050405020304" pitchFamily="18" charset="0"/>
                <a:cs typeface="Times New Roman" panose="02020603050405020304" pitchFamily="18" charset="0"/>
              </a:rPr>
              <a:t>Software Architecture:</a:t>
            </a:r>
            <a:endParaRPr lang="en-US" sz="2400" b="1" u="sng" dirty="0"/>
          </a:p>
        </p:txBody>
      </p:sp>
      <p:sp>
        <p:nvSpPr>
          <p:cNvPr id="6" name="TextBox 5">
            <a:extLst>
              <a:ext uri="{FF2B5EF4-FFF2-40B4-BE49-F238E27FC236}">
                <a16:creationId xmlns:a16="http://schemas.microsoft.com/office/drawing/2014/main" id="{AB0D7A2C-51C9-6FB8-23C5-CD637CEA0F75}"/>
              </a:ext>
            </a:extLst>
          </p:cNvPr>
          <p:cNvSpPr txBox="1"/>
          <p:nvPr/>
        </p:nvSpPr>
        <p:spPr>
          <a:xfrm>
            <a:off x="536265" y="1175657"/>
            <a:ext cx="8222725" cy="1754326"/>
          </a:xfrm>
          <a:prstGeom prst="rect">
            <a:avLst/>
          </a:prstGeom>
          <a:noFill/>
        </p:spPr>
        <p:txBody>
          <a:bodyPr wrap="square">
            <a:spAutoFit/>
          </a:bodyPr>
          <a:lstStyle/>
          <a:p>
            <a:r>
              <a:rPr lang="en-US" dirty="0">
                <a:solidFill>
                  <a:srgbClr val="202124"/>
                </a:solidFill>
                <a:latin typeface="Times New Roman" panose="02020603050405020304" pitchFamily="18" charset="0"/>
                <a:cs typeface="Times New Roman" panose="02020603050405020304" pitchFamily="18" charset="0"/>
              </a:rPr>
              <a:t>The Project has been developed using MVC architecture.</a:t>
            </a:r>
            <a:endParaRPr lang="en-US" b="0" i="0" dirty="0">
              <a:solidFill>
                <a:srgbClr val="202124"/>
              </a:solidFill>
              <a:effectLst/>
              <a:latin typeface="Times New Roman" panose="02020603050405020304" pitchFamily="18" charset="0"/>
              <a:cs typeface="Times New Roman" panose="02020603050405020304" pitchFamily="18" charset="0"/>
            </a:endParaRPr>
          </a:p>
          <a:p>
            <a:r>
              <a:rPr lang="en-US" b="0" i="0" dirty="0">
                <a:solidFill>
                  <a:srgbClr val="202124"/>
                </a:solidFill>
                <a:effectLst/>
                <a:latin typeface="Times New Roman" panose="02020603050405020304" pitchFamily="18" charset="0"/>
                <a:cs typeface="Times New Roman" panose="02020603050405020304" pitchFamily="18" charset="0"/>
              </a:rPr>
              <a:t>MVC is an architectural pattern consisting of three parts: </a:t>
            </a:r>
            <a:r>
              <a:rPr lang="en-US" i="0" dirty="0">
                <a:solidFill>
                  <a:srgbClr val="202124"/>
                </a:solidFill>
                <a:effectLst/>
                <a:latin typeface="Times New Roman" panose="02020603050405020304" pitchFamily="18" charset="0"/>
                <a:cs typeface="Times New Roman" panose="02020603050405020304" pitchFamily="18" charset="0"/>
              </a:rPr>
              <a:t>Model, View, Controller.</a:t>
            </a:r>
          </a:p>
          <a:p>
            <a:pPr lvl="1"/>
            <a:r>
              <a:rPr lang="en-US" i="0" dirty="0">
                <a:solidFill>
                  <a:srgbClr val="202124"/>
                </a:solidFill>
                <a:effectLst/>
                <a:latin typeface="Times New Roman" panose="02020603050405020304" pitchFamily="18" charset="0"/>
                <a:cs typeface="Times New Roman" panose="02020603050405020304" pitchFamily="18" charset="0"/>
              </a:rPr>
              <a:t> </a:t>
            </a:r>
            <a:r>
              <a:rPr lang="en-US" b="0" i="0" dirty="0">
                <a:solidFill>
                  <a:srgbClr val="202124"/>
                </a:solidFill>
                <a:effectLst/>
                <a:latin typeface="Times New Roman" panose="02020603050405020304" pitchFamily="18" charset="0"/>
                <a:cs typeface="Times New Roman" panose="02020603050405020304" pitchFamily="18" charset="0"/>
              </a:rPr>
              <a:t>Model: Handles data logic.</a:t>
            </a:r>
          </a:p>
          <a:p>
            <a:pPr lvl="1"/>
            <a:r>
              <a:rPr lang="en-US" b="0" i="0" dirty="0">
                <a:solidFill>
                  <a:srgbClr val="202124"/>
                </a:solidFill>
                <a:effectLst/>
                <a:latin typeface="Times New Roman" panose="02020603050405020304" pitchFamily="18" charset="0"/>
                <a:cs typeface="Times New Roman" panose="02020603050405020304" pitchFamily="18" charset="0"/>
              </a:rPr>
              <a:t>View: It displays the information from the model to the user. </a:t>
            </a:r>
          </a:p>
          <a:p>
            <a:pPr lvl="1"/>
            <a:r>
              <a:rPr lang="en-US" b="0" i="0" dirty="0">
                <a:solidFill>
                  <a:srgbClr val="202124"/>
                </a:solidFill>
                <a:effectLst/>
                <a:latin typeface="Times New Roman" panose="02020603050405020304" pitchFamily="18" charset="0"/>
                <a:cs typeface="Times New Roman" panose="02020603050405020304" pitchFamily="18" charset="0"/>
              </a:rPr>
              <a:t>Controller: It controls the data flow into a model object and updates the view whenever data changes.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676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EF6EE-0DCA-AAC1-A914-FF6FB4EC999D}"/>
              </a:ext>
            </a:extLst>
          </p:cNvPr>
          <p:cNvSpPr>
            <a:spLocks noGrp="1"/>
          </p:cNvSpPr>
          <p:nvPr>
            <p:ph type="title"/>
          </p:nvPr>
        </p:nvSpPr>
        <p:spPr>
          <a:xfrm>
            <a:off x="311700" y="528305"/>
            <a:ext cx="3531530" cy="523599"/>
          </a:xfrm>
        </p:spPr>
        <p:txBody>
          <a:bodyPr>
            <a:normAutofit/>
          </a:bodyPr>
          <a:lstStyle/>
          <a:p>
            <a:r>
              <a:rPr lang="en-US" sz="2000" b="1" u="sng" dirty="0">
                <a:latin typeface="Times New Roman" panose="02020603050405020304" pitchFamily="18" charset="0"/>
                <a:cs typeface="Times New Roman" panose="02020603050405020304" pitchFamily="18" charset="0"/>
              </a:rPr>
              <a:t>CLASS DIAGRAM</a:t>
            </a:r>
          </a:p>
        </p:txBody>
      </p:sp>
      <p:pic>
        <p:nvPicPr>
          <p:cNvPr id="3" name="Picture 2">
            <a:extLst>
              <a:ext uri="{FF2B5EF4-FFF2-40B4-BE49-F238E27FC236}">
                <a16:creationId xmlns:a16="http://schemas.microsoft.com/office/drawing/2014/main" id="{E7F1A74F-7A2B-E292-B862-A36E5565AEEB}"/>
              </a:ext>
            </a:extLst>
          </p:cNvPr>
          <p:cNvPicPr>
            <a:picLocks noChangeAspect="1"/>
          </p:cNvPicPr>
          <p:nvPr/>
        </p:nvPicPr>
        <p:blipFill>
          <a:blip r:embed="rId2"/>
          <a:stretch>
            <a:fillRect/>
          </a:stretch>
        </p:blipFill>
        <p:spPr>
          <a:xfrm>
            <a:off x="1193800" y="1063914"/>
            <a:ext cx="6086955" cy="3349957"/>
          </a:xfrm>
          <a:prstGeom prst="rect">
            <a:avLst/>
          </a:prstGeom>
        </p:spPr>
      </p:pic>
    </p:spTree>
    <p:extLst>
      <p:ext uri="{BB962C8B-B14F-4D97-AF65-F5344CB8AC3E}">
        <p14:creationId xmlns:p14="http://schemas.microsoft.com/office/powerpoint/2010/main" val="1252501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C36FA-BC2F-7923-52A1-72EE7302FF38}"/>
              </a:ext>
            </a:extLst>
          </p:cNvPr>
          <p:cNvSpPr>
            <a:spLocks noGrp="1"/>
          </p:cNvSpPr>
          <p:nvPr>
            <p:ph type="title"/>
          </p:nvPr>
        </p:nvSpPr>
        <p:spPr>
          <a:xfrm>
            <a:off x="311700" y="280799"/>
            <a:ext cx="8520600" cy="841800"/>
          </a:xfrm>
        </p:spPr>
        <p:txBody>
          <a:bodyPr>
            <a:normAutofit/>
          </a:bodyPr>
          <a:lstStyle/>
          <a:p>
            <a:r>
              <a:rPr lang="en-US" sz="2400" b="1" u="sng" dirty="0">
                <a:latin typeface="Times New Roman" panose="02020603050405020304" pitchFamily="18" charset="0"/>
                <a:cs typeface="Times New Roman" panose="02020603050405020304" pitchFamily="18" charset="0"/>
              </a:rPr>
              <a:t>TEST CASES</a:t>
            </a:r>
          </a:p>
        </p:txBody>
      </p:sp>
      <p:graphicFrame>
        <p:nvGraphicFramePr>
          <p:cNvPr id="3" name="Object 2">
            <a:extLst>
              <a:ext uri="{FF2B5EF4-FFF2-40B4-BE49-F238E27FC236}">
                <a16:creationId xmlns:a16="http://schemas.microsoft.com/office/drawing/2014/main" id="{E3F26327-69A6-7AC2-F658-293E8E67AAD2}"/>
              </a:ext>
            </a:extLst>
          </p:cNvPr>
          <p:cNvGraphicFramePr>
            <a:graphicFrameLocks noChangeAspect="1"/>
          </p:cNvGraphicFramePr>
          <p:nvPr>
            <p:extLst>
              <p:ext uri="{D42A27DB-BD31-4B8C-83A1-F6EECF244321}">
                <p14:modId xmlns:p14="http://schemas.microsoft.com/office/powerpoint/2010/main" val="3876770840"/>
              </p:ext>
            </p:extLst>
          </p:nvPr>
        </p:nvGraphicFramePr>
        <p:xfrm>
          <a:off x="3847610" y="1221970"/>
          <a:ext cx="1448779" cy="800747"/>
        </p:xfrm>
        <a:graphic>
          <a:graphicData uri="http://schemas.openxmlformats.org/presentationml/2006/ole">
            <mc:AlternateContent xmlns:mc="http://schemas.openxmlformats.org/markup-compatibility/2006">
              <mc:Choice xmlns:v="urn:schemas-microsoft-com:vml" Requires="v">
                <p:oleObj name="Packager Shell Object" showAsIcon="1" r:id="rId2" imgW="793800" imgH="443160" progId="Package">
                  <p:embed/>
                </p:oleObj>
              </mc:Choice>
              <mc:Fallback>
                <p:oleObj name="Packager Shell Object" showAsIcon="1" r:id="rId2" imgW="793800" imgH="443160" progId="Package">
                  <p:embed/>
                  <p:pic>
                    <p:nvPicPr>
                      <p:cNvPr id="0" name=""/>
                      <p:cNvPicPr/>
                      <p:nvPr/>
                    </p:nvPicPr>
                    <p:blipFill>
                      <a:blip r:embed="rId3"/>
                      <a:stretch>
                        <a:fillRect/>
                      </a:stretch>
                    </p:blipFill>
                    <p:spPr>
                      <a:xfrm>
                        <a:off x="3847610" y="1221970"/>
                        <a:ext cx="1448779" cy="800747"/>
                      </a:xfrm>
                      <a:prstGeom prst="rect">
                        <a:avLst/>
                      </a:prstGeom>
                    </p:spPr>
                  </p:pic>
                </p:oleObj>
              </mc:Fallback>
            </mc:AlternateContent>
          </a:graphicData>
        </a:graphic>
      </p:graphicFrame>
      <p:sp>
        <p:nvSpPr>
          <p:cNvPr id="4" name="TextBox 3">
            <a:extLst>
              <a:ext uri="{FF2B5EF4-FFF2-40B4-BE49-F238E27FC236}">
                <a16:creationId xmlns:a16="http://schemas.microsoft.com/office/drawing/2014/main" id="{4325B023-4F04-B5E5-66A0-4727AAC0B543}"/>
              </a:ext>
            </a:extLst>
          </p:cNvPr>
          <p:cNvSpPr txBox="1"/>
          <p:nvPr/>
        </p:nvSpPr>
        <p:spPr>
          <a:xfrm flipH="1">
            <a:off x="0" y="2825702"/>
            <a:ext cx="9143999" cy="923330"/>
          </a:xfrm>
          <a:prstGeom prst="rect">
            <a:avLst/>
          </a:prstGeom>
          <a:noFill/>
        </p:spPr>
        <p:txBody>
          <a:bodyPr wrap="square" rtlCol="0">
            <a:spAutoFit/>
          </a:bodyPr>
          <a:lstStyle/>
          <a:p>
            <a:pPr marL="0" marR="0">
              <a:spcBef>
                <a:spcPts val="500"/>
              </a:spcBef>
              <a:spcAft>
                <a:spcPts val="500"/>
              </a:spcAft>
            </a:pPr>
            <a:r>
              <a:rPr lang="en-US" sz="1800" dirty="0">
                <a:effectLst/>
                <a:latin typeface="Times New Roman" panose="02020603050405020304" pitchFamily="18" charset="0"/>
                <a:ea typeface="Times New Roman" panose="02020603050405020304" pitchFamily="18" charset="0"/>
              </a:rPr>
              <a:t>A copy of the selected test cases will be given to three or four domain experts. The same cases will be introduced to the expert system. Each of the domain experts as well as the expert system will work out the test cases independently</a:t>
            </a:r>
          </a:p>
        </p:txBody>
      </p:sp>
    </p:spTree>
    <p:extLst>
      <p:ext uri="{BB962C8B-B14F-4D97-AF65-F5344CB8AC3E}">
        <p14:creationId xmlns:p14="http://schemas.microsoft.com/office/powerpoint/2010/main" val="3228168765"/>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TM04033925[[fn=Droplet]]</Template>
  <TotalTime>188</TotalTime>
  <Words>886</Words>
  <Application>Microsoft Office PowerPoint</Application>
  <PresentationFormat>On-screen Show (16:9)</PresentationFormat>
  <Paragraphs>57</Paragraphs>
  <Slides>19</Slides>
  <Notes>5</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4" baseType="lpstr">
      <vt:lpstr>Arial</vt:lpstr>
      <vt:lpstr>Times New Roman</vt:lpstr>
      <vt:lpstr>Tw Cen MT</vt:lpstr>
      <vt:lpstr>Droplet</vt:lpstr>
      <vt:lpstr>Package</vt:lpstr>
      <vt:lpstr>(CIS634 Software Engineering Project Presentation)  EXPERT SYSTEM FOR SWEAR ANALYSIS  </vt:lpstr>
      <vt:lpstr>PowerPoint Presentation</vt:lpstr>
      <vt:lpstr> Swear analysis is used to determine the student’s capability of their knowledge, which helps him to know himself how well he can fit into any corporate company according to his skills. The report is based on several basic modules like: programming languages verbal communication and  quantitative skills this swear analysis makes students to provide a good carrier guidance in their future path. These also makes them to better understanding where they are lacking behind in the way to their to carreer. </vt:lpstr>
      <vt:lpstr>PowerPoint Presentation</vt:lpstr>
      <vt:lpstr>SOFTWARE DESIGN SPECIFICATIONS</vt:lpstr>
      <vt:lpstr>ARCHITECTURal MODEL:</vt:lpstr>
      <vt:lpstr>PowerPoint Presentation</vt:lpstr>
      <vt:lpstr>CLASS DIAGRAM</vt:lpstr>
      <vt:lpstr>TEST CASES</vt:lpstr>
      <vt:lpstr>SOURCE CODE</vt:lpstr>
      <vt:lpstr>Working of the project</vt:lpstr>
      <vt:lpstr>    Tkinter: It is a standard GUI library for python. Tkinter is a python library that offers a number of functions for creating graphical user interface pages and windows.  JSON : It is a standard text-based format for encoding structured data based on javascript object syntax. It is extensively used in web applications to transport data.  Sql connector: It enables python programs to access mysql databases and for installing the library we use  PIP to install "mysql connector“  Pandas: Pandas is a python library that provides quick, versatile, and expressive data structures for working with "relational" or "labeled" data. Its goal is to serve as the foundation for undertaking realistic, real-world data analysis in python. </vt:lpstr>
      <vt:lpstr>Login(Student)</vt:lpstr>
      <vt:lpstr>Registration Form</vt:lpstr>
      <vt:lpstr>Add more Details</vt:lpstr>
      <vt:lpstr>Selecting modules and quizes</vt:lpstr>
      <vt:lpstr>SCREENSHOTS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EXPERT SYSTEM FOR SWEAR ANALYSIS  (CIS634 Software Engineering Project Presentation) </dc:title>
  <dc:creator>Jessica</dc:creator>
  <cp:lastModifiedBy>Jessica  Mathi</cp:lastModifiedBy>
  <cp:revision>7</cp:revision>
  <dcterms:modified xsi:type="dcterms:W3CDTF">2022-11-29T05:58:43Z</dcterms:modified>
</cp:coreProperties>
</file>