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Almeida Mesquita - 824156980" initials="" lastIdx="1" clrIdx="0">
    <p:extLst>
      <p:ext uri="{19B8F6BF-5375-455C-9EA6-DF929625EA0E}">
        <p15:presenceInfo xmlns:p15="http://schemas.microsoft.com/office/powerpoint/2012/main" userId="S::824156980@ulife.com.br::13cc6863-57ab-48a8-8139-f53a309aa0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3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7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1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97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4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7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6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8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57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6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6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DBE645-B962-4F45-89B9-2E841DA4766E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170716-7EAC-477F-A479-EF4CDF704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2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35FB84D-EF72-0470-FA9C-A9F14801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1142"/>
            <a:ext cx="6625883" cy="2890910"/>
          </a:xfrm>
        </p:spPr>
        <p:txBody>
          <a:bodyPr>
            <a:normAutofit/>
          </a:bodyPr>
          <a:lstStyle/>
          <a:p>
            <a:r>
              <a:rPr lang="pt-BR" sz="66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MYSQL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70D8CE66-9777-AF15-F1C6-595F272D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73856"/>
            <a:ext cx="4787459" cy="763042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JESSICA ALMEIDA MESQUITA – RA: 824156980</a:t>
            </a:r>
          </a:p>
          <a:p>
            <a:pPr algn="l"/>
            <a:r>
              <a:rPr lang="pt-BR" dirty="0"/>
              <a:t>KAIK JOSÉ RODRIGUES – RA: - 824159059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D291D7D-AFE1-087C-F1D7-28C18E73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005CAE-9A40-D880-18BE-CA5AC673A214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91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F4AB-7DAD-7381-7B8E-F5E9F7BE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713" y="-24190"/>
            <a:ext cx="10131425" cy="1456267"/>
          </a:xfrm>
        </p:spPr>
        <p:txBody>
          <a:bodyPr/>
          <a:lstStyle/>
          <a:p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Cronograma de atividades</a:t>
            </a:r>
            <a:r>
              <a:rPr lang="pt-BR" dirty="0"/>
              <a:t> 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429B1B7B-4E13-C824-90E4-081515733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95090"/>
              </p:ext>
            </p:extLst>
          </p:nvPr>
        </p:nvGraphicFramePr>
        <p:xfrm>
          <a:off x="830942" y="1456267"/>
          <a:ext cx="10131424" cy="4846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77953719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08258965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85799427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564604160"/>
                    </a:ext>
                  </a:extLst>
                </a:gridCol>
              </a:tblGrid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DE INICIO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DE TÉRMINO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RESPONSÁVEL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Planejamento dos</a:t>
                      </a:r>
                    </a:p>
                    <a:p>
                      <a:pPr algn="l"/>
                      <a:r>
                        <a:rPr lang="pt-BR" dirty="0"/>
                        <a:t>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02/08/2024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07/08/2024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 de 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3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Preparação dos Casos de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08/08/2024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Analista de Testes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0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Execução de Testes de</a:t>
                      </a:r>
                    </a:p>
                    <a:p>
                      <a:pPr algn="l"/>
                      <a:r>
                        <a:rPr lang="pt-BR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Desenvolvedores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2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Execução de Testes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 de 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5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Testes de Recuperação 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Administradores de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5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Analise de Resultados e Correções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 de 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3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Relatório Final de</a:t>
                      </a:r>
                    </a:p>
                    <a:p>
                      <a:pPr algn="l"/>
                      <a:r>
                        <a:rPr lang="pt-BR" dirty="0"/>
                        <a:t>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02/09/2024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05/09/2024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 de 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1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C384-E057-14F0-8D0D-6C1F7D50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80" y="190249"/>
            <a:ext cx="10131425" cy="1456267"/>
          </a:xfrm>
        </p:spPr>
        <p:txBody>
          <a:bodyPr/>
          <a:lstStyle/>
          <a:p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Alocação</a:t>
            </a:r>
            <a:r>
              <a:rPr lang="pt-BR" dirty="0"/>
              <a:t> </a:t>
            </a:r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BB372-5E1E-0DE4-562D-99948845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Recursos Humanos: 2 analistas de QA, 4 desenvolvedores, 2 administradores de banco de dados, 1 gerente de projeto.</a:t>
            </a:r>
          </a:p>
          <a:p>
            <a:endParaRPr lang="pt-BR" sz="2800" dirty="0"/>
          </a:p>
          <a:p>
            <a:r>
              <a:rPr lang="pt-BR" sz="2800" dirty="0"/>
              <a:t>Hardware: Servidores de banco de dados para ambientes de teste e produção, máquinas de desenvolvimento.</a:t>
            </a:r>
          </a:p>
          <a:p>
            <a:endParaRPr lang="pt-BR" sz="2800" dirty="0"/>
          </a:p>
          <a:p>
            <a:r>
              <a:rPr lang="pt-BR" sz="2800" dirty="0"/>
              <a:t> Software: Ferramentas de teste de carga (</a:t>
            </a:r>
            <a:r>
              <a:rPr lang="pt-BR" sz="2800" dirty="0" err="1"/>
              <a:t>ex</a:t>
            </a:r>
            <a:r>
              <a:rPr lang="pt-BR" sz="2800" dirty="0"/>
              <a:t>: Apache </a:t>
            </a:r>
            <a:r>
              <a:rPr lang="pt-BR" sz="2800" dirty="0" err="1"/>
              <a:t>JMeter</a:t>
            </a:r>
            <a:r>
              <a:rPr lang="pt-BR" sz="2800" dirty="0"/>
              <a:t>, </a:t>
            </a:r>
            <a:r>
              <a:rPr lang="pt-BR" sz="2800" dirty="0" err="1"/>
              <a:t>SysBench</a:t>
            </a:r>
            <a:r>
              <a:rPr lang="pt-BR" sz="2800" dirty="0"/>
              <a:t>), ferramentas de monitoramento de desempenho (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Prometheus</a:t>
            </a:r>
            <a:r>
              <a:rPr lang="pt-BR" sz="2800" dirty="0"/>
              <a:t>, </a:t>
            </a:r>
            <a:r>
              <a:rPr lang="pt-BR" sz="2800" dirty="0" err="1"/>
              <a:t>Grafana</a:t>
            </a:r>
            <a:r>
              <a:rPr lang="pt-BR" sz="2800" dirty="0"/>
              <a:t>), ferramentas de backup e recuperação.</a:t>
            </a:r>
          </a:p>
        </p:txBody>
      </p:sp>
    </p:spTree>
    <p:extLst>
      <p:ext uri="{BB962C8B-B14F-4D97-AF65-F5344CB8AC3E}">
        <p14:creationId xmlns:p14="http://schemas.microsoft.com/office/powerpoint/2010/main" val="6308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0D89-34E3-AA02-94B8-1ECE375B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533" y="0"/>
            <a:ext cx="10131425" cy="1456267"/>
          </a:xfrm>
        </p:spPr>
        <p:txBody>
          <a:bodyPr/>
          <a:lstStyle/>
          <a:p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ESCOPO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D3B32-5923-9B71-E77D-FF9451C1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47" y="1456267"/>
            <a:ext cx="10131425" cy="4933983"/>
          </a:xfrm>
        </p:spPr>
        <p:txBody>
          <a:bodyPr>
            <a:noAutofit/>
          </a:bodyPr>
          <a:lstStyle/>
          <a:p>
            <a:r>
              <a:rPr lang="pt-BR" sz="2800" dirty="0"/>
              <a:t>O escopo do projeto inclui a avaliação das seguintes melhorias no MySQL:</a:t>
            </a:r>
          </a:p>
          <a:p>
            <a:r>
              <a:rPr lang="pt-BR" sz="2800" dirty="0"/>
              <a:t> Otimização de consultas complexas em grandes bancos de dados.</a:t>
            </a:r>
          </a:p>
          <a:p>
            <a:r>
              <a:rPr lang="pt-BR" sz="2800" dirty="0"/>
              <a:t>Teste de novos algoritmos de indexação.</a:t>
            </a:r>
          </a:p>
          <a:p>
            <a:r>
              <a:rPr lang="pt-BR" sz="2800" dirty="0"/>
              <a:t> Melhoria na escalabilidade e performance de replicação em clusters de MySQL.</a:t>
            </a:r>
          </a:p>
          <a:p>
            <a:r>
              <a:rPr lang="pt-BR" sz="2800" dirty="0"/>
              <a:t> Verificação da confiabilidade dos backups automáticos e restauração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307204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E74CB-0537-B225-FE3E-21E4E080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5" y="548641"/>
            <a:ext cx="10666827" cy="5495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600" b="1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Requisitos Funcionais:</a:t>
            </a:r>
          </a:p>
          <a:p>
            <a:r>
              <a:rPr lang="pt-BR" sz="2000" dirty="0"/>
              <a:t>O sistema deve suportar consultas SQL complexas sem degradação significativa de desempenho.</a:t>
            </a:r>
          </a:p>
          <a:p>
            <a:endParaRPr lang="pt-BR" sz="2000" dirty="0"/>
          </a:p>
          <a:p>
            <a:r>
              <a:rPr lang="pt-BR" sz="2000" dirty="0"/>
              <a:t> O sistema deve permitir a replicação de dados em tempo real entre servidores.</a:t>
            </a:r>
          </a:p>
          <a:p>
            <a:endParaRPr lang="pt-BR" sz="2000" dirty="0"/>
          </a:p>
          <a:p>
            <a:r>
              <a:rPr lang="pt-BR" sz="2000" dirty="0"/>
              <a:t>O MySQL deve fornecer backups incrementais e completos.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600" b="1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Requisitos Não Funcionais:</a:t>
            </a:r>
          </a:p>
          <a:p>
            <a:r>
              <a:rPr lang="pt-BR" sz="2000" dirty="0"/>
              <a:t>O MySQL deve ser capaz de processar pelo menos 1 milhão de consultas por minuto.</a:t>
            </a:r>
          </a:p>
          <a:p>
            <a:endParaRPr lang="pt-BR" sz="2000" dirty="0"/>
          </a:p>
          <a:p>
            <a:r>
              <a:rPr lang="pt-BR" sz="2000" dirty="0"/>
              <a:t> O tempo de recuperação após uma falha deve ser inferior a 15 minutos.</a:t>
            </a:r>
          </a:p>
          <a:p>
            <a:endParaRPr lang="pt-BR" sz="2000" dirty="0"/>
          </a:p>
          <a:p>
            <a:r>
              <a:rPr lang="pt-BR" sz="2000" dirty="0"/>
              <a:t> O sistema deve ser capaz de escalar horizontalmente para atender grandes volumes de dados sem perda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1838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ADE27-0BA7-EF0C-1525-7F20388C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979" y="187569"/>
            <a:ext cx="4800599" cy="1456267"/>
          </a:xfrm>
        </p:spPr>
        <p:txBody>
          <a:bodyPr/>
          <a:lstStyle/>
          <a:p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</a:t>
            </a:r>
            <a:r>
              <a:rPr lang="pt-BR" dirty="0"/>
              <a:t> </a:t>
            </a:r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35B04-D990-6BDB-6B01-61AB0F12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Testes de carga para validar o desempenho com grandes volumes de dados.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Testes de recuperação de dados para garantir a eficiência dos backups.</a:t>
            </a:r>
          </a:p>
          <a:p>
            <a:endParaRPr lang="pt-BR" sz="2800" dirty="0"/>
          </a:p>
          <a:p>
            <a:r>
              <a:rPr lang="pt-BR" sz="2800" dirty="0"/>
              <a:t> Testes de replicação para verificar se a sincronização entre servidores funciona corretamente.</a:t>
            </a:r>
          </a:p>
          <a:p>
            <a:endParaRPr lang="pt-BR" sz="2800" dirty="0"/>
          </a:p>
          <a:p>
            <a:r>
              <a:rPr lang="pt-BR" sz="2800" dirty="0"/>
              <a:t> Testes de segurança para identificar possíveis vulnerabilidades em novas funcionalidades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5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98806-891D-8EE9-9C36-5F7952EF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614" y="-220394"/>
            <a:ext cx="4420771" cy="1456267"/>
          </a:xfrm>
        </p:spPr>
        <p:txBody>
          <a:bodyPr/>
          <a:lstStyle/>
          <a:p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CASOS DE TESTE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533307E-F7E9-7976-6FF1-BDDB44C3E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80198"/>
              </p:ext>
            </p:extLst>
          </p:nvPr>
        </p:nvGraphicFramePr>
        <p:xfrm>
          <a:off x="1030286" y="2141538"/>
          <a:ext cx="10131425" cy="2852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29883583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27907681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658848294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9002804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022921476"/>
                    </a:ext>
                  </a:extLst>
                </a:gridCol>
              </a:tblGrid>
              <a:tr h="5881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63531"/>
                  </a:ext>
                </a:extLst>
              </a:tr>
              <a:tr h="11321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Verificar a replicação entre</a:t>
                      </a:r>
                    </a:p>
                    <a:p>
                      <a:pPr algn="l"/>
                      <a:r>
                        <a:rPr lang="pt-BR" dirty="0"/>
                        <a:t>dois servidores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Atualizar dados no</a:t>
                      </a:r>
                    </a:p>
                    <a:p>
                      <a:r>
                        <a:rPr lang="pt-BR" dirty="0"/>
                        <a:t>servidor primário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Dados replicados</a:t>
                      </a:r>
                    </a:p>
                    <a:p>
                      <a:r>
                        <a:rPr lang="pt-BR" dirty="0"/>
                        <a:t>no servidor</a:t>
                      </a:r>
                    </a:p>
                    <a:p>
                      <a:r>
                        <a:rPr lang="pt-BR" dirty="0"/>
                        <a:t>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66878"/>
                  </a:ext>
                </a:extLst>
              </a:tr>
              <a:tr h="11321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Testar a falha de</a:t>
                      </a:r>
                    </a:p>
                    <a:p>
                      <a:r>
                        <a:rPr lang="pt-BR" dirty="0"/>
                        <a:t>replicação com servidor inativo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Desconectar o</a:t>
                      </a:r>
                    </a:p>
                    <a:p>
                      <a:r>
                        <a:rPr lang="pt-BR" dirty="0"/>
                        <a:t>servidor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 primário</a:t>
                      </a:r>
                    </a:p>
                    <a:p>
                      <a:r>
                        <a:rPr lang="pt-BR" dirty="0"/>
                        <a:t>continua</a:t>
                      </a:r>
                    </a:p>
                    <a:p>
                      <a:r>
                        <a:rPr lang="pt-BR" dirty="0"/>
                        <a:t>funcionando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14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660E-A5FC-C854-A5DE-337BC0E1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287" y="-211015"/>
            <a:ext cx="3534507" cy="1456267"/>
          </a:xfrm>
        </p:spPr>
        <p:txBody>
          <a:bodyPr/>
          <a:lstStyle/>
          <a:p>
            <a:r>
              <a:rPr lang="pt-BR" sz="4000" b="1" cap="none" dirty="0">
                <a:ln w="0">
                  <a:solidFill>
                    <a:schemeClr val="tx1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Ferramentas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D7766-D6A4-096A-3F29-17E7654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5043007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 </a:t>
            </a:r>
            <a:r>
              <a:rPr lang="pt-BR" sz="4000" dirty="0"/>
              <a:t>Apache </a:t>
            </a:r>
            <a:r>
              <a:rPr lang="pt-BR" sz="4000" dirty="0" err="1"/>
              <a:t>JMeter</a:t>
            </a:r>
            <a:r>
              <a:rPr lang="pt-BR" sz="4000" dirty="0"/>
              <a:t>: Para testar a carga e o desempenho em grandes volumes de dados.</a:t>
            </a:r>
          </a:p>
          <a:p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err="1"/>
              <a:t>Percona</a:t>
            </a:r>
            <a:r>
              <a:rPr lang="pt-BR" sz="4000" dirty="0"/>
              <a:t> </a:t>
            </a:r>
            <a:r>
              <a:rPr lang="pt-BR" sz="4000" dirty="0" err="1"/>
              <a:t>XtraBackup</a:t>
            </a:r>
            <a:r>
              <a:rPr lang="pt-BR" sz="4000" dirty="0"/>
              <a:t>: Para testar os backups e recuperação de dados.</a:t>
            </a:r>
          </a:p>
          <a:p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err="1"/>
              <a:t>SysBench</a:t>
            </a:r>
            <a:r>
              <a:rPr lang="pt-BR" sz="4000" dirty="0"/>
              <a:t>: Para testes de benchmarking no MySQL.</a:t>
            </a:r>
          </a:p>
          <a:p>
            <a:endParaRPr lang="pt-BR" sz="4000" dirty="0"/>
          </a:p>
          <a:p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err="1"/>
              <a:t>Grafana</a:t>
            </a:r>
            <a:r>
              <a:rPr lang="pt-BR" sz="4000" dirty="0"/>
              <a:t> e </a:t>
            </a:r>
            <a:r>
              <a:rPr lang="pt-BR" sz="4000" dirty="0" err="1"/>
              <a:t>Prometheus</a:t>
            </a:r>
            <a:r>
              <a:rPr lang="pt-BR" sz="4000" dirty="0"/>
              <a:t>: Para monitoramento de desempenho durante os testes.</a:t>
            </a:r>
          </a:p>
        </p:txBody>
      </p:sp>
    </p:spTree>
    <p:extLst>
      <p:ext uri="{BB962C8B-B14F-4D97-AF65-F5344CB8AC3E}">
        <p14:creationId xmlns:p14="http://schemas.microsoft.com/office/powerpoint/2010/main" val="171750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90</TotalTime>
  <Words>477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SOFTWARE MYSQL</vt:lpstr>
      <vt:lpstr>Cronograma de atividades </vt:lpstr>
      <vt:lpstr>Alocação de Recursos</vt:lpstr>
      <vt:lpstr>ESCOPO </vt:lpstr>
      <vt:lpstr>Apresentação do PowerPoint</vt:lpstr>
      <vt:lpstr>Plano de Testes</vt:lpstr>
      <vt:lpstr>CASOS DE TESTE </vt:lpstr>
      <vt:lpstr>Ferramentas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Almeida Mesquita - 824156980</dc:creator>
  <cp:lastModifiedBy>Jessica Almeida Mesquita - 824156980</cp:lastModifiedBy>
  <cp:revision>1</cp:revision>
  <dcterms:created xsi:type="dcterms:W3CDTF">2024-11-27T21:57:10Z</dcterms:created>
  <dcterms:modified xsi:type="dcterms:W3CDTF">2024-11-27T23:27:12Z</dcterms:modified>
</cp:coreProperties>
</file>