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5" r:id="rId11"/>
    <p:sldId id="277" r:id="rId12"/>
  </p:sldIdLst>
  <p:sldSz cx="18288000" cy="10287000"/>
  <p:notesSz cx="6858000" cy="9144000"/>
  <p:embeddedFontLst>
    <p:embeddedFont>
      <p:font typeface="Economica" panose="020B0604020202020204" charset="0"/>
      <p:regular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F59"/>
    <a:srgbClr val="DD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902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96A9EB1C-E99D-6379-64AE-6050CBA5F3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CCCCB93-BA27-2D41-12B7-D087021CE6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E1D1D7-E59E-4C5B-A597-887E860D7E09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54C9C35-FE88-F14F-F6EA-0746DA894D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614F05B-3802-7B5A-E608-4A65A3997F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6A1419F-397D-4449-9FA6-7DEE0D654D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31639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14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>
                <a:effectLst/>
              </a:rPr>
              <a:t>Suppose I am within the college's LAN network, which has various restrictions.</a:t>
            </a:r>
          </a:p>
          <a:p>
            <a:r>
              <a:rPr lang="en-US" dirty="0">
                <a:effectLst/>
              </a:rPr>
              <a:t> These restrictions prevent me from establishing a direct P2P connection.</a:t>
            </a:r>
          </a:p>
          <a:p>
            <a:r>
              <a:rPr lang="en-US" dirty="0">
                <a:effectLst/>
              </a:rPr>
              <a:t> In this case, we will use an external TURN server that is outside of my LAN network. </a:t>
            </a:r>
          </a:p>
          <a:p>
            <a:r>
              <a:rPr lang="en-US" dirty="0">
                <a:effectLst/>
              </a:rPr>
              <a:t>The TURN server will relay my information, so there won't be a true direct P2P connection.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47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**Need for Secure Communication**: There's a pressing need for secure, private communication methods that avoid central vulnerabilities.</a:t>
            </a:r>
          </a:p>
          <a:p>
            <a:r>
              <a:rPr lang="en-US" dirty="0"/>
              <a:t>2. **Frequent Hacks**: Centralized systems are hacked multiple times a year, compromising sensitive data.</a:t>
            </a:r>
          </a:p>
          <a:p>
            <a:r>
              <a:rPr lang="en-US" dirty="0"/>
              <a:t>3. **Privacy Risks**: Reliance on centralized servers can lead to unauthorized data access and privacy breaches.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Decentralized, Peer-to-Peer Network:</a:t>
            </a:r>
          </a:p>
          <a:p>
            <a:r>
              <a:rPr lang="en-US" dirty="0"/>
              <a:t>Explanation: P2P networks distribute data across multiple nodes, eliminating the need for a central server.</a:t>
            </a:r>
          </a:p>
          <a:p>
            <a:r>
              <a:rPr lang="en-US" dirty="0"/>
              <a:t>Benefits: Increases security by removing single points of failure and reducing attack surfaces.</a:t>
            </a:r>
          </a:p>
          <a:p>
            <a:r>
              <a:rPr lang="en-US" dirty="0"/>
              <a:t>Asymmetric Encryption for Data Security:</a:t>
            </a:r>
          </a:p>
          <a:p>
            <a:r>
              <a:rPr lang="en-US" dirty="0"/>
              <a:t>Explanation: Uses a pair of keys – public and private. The public key encrypts data, and only the corresponding private key can decrypt it.</a:t>
            </a:r>
          </a:p>
          <a:p>
            <a:r>
              <a:rPr lang="en-US" dirty="0"/>
              <a:t>Benefits: Ensures that only authorized users can access the data, providing robust security.</a:t>
            </a:r>
          </a:p>
          <a:p>
            <a:r>
              <a:rPr lang="en-US" dirty="0"/>
              <a:t>## Our Solution: A Secure Web Application for All Devices</a:t>
            </a:r>
          </a:p>
          <a:p>
            <a:endParaRPr lang="en-US" dirty="0"/>
          </a:p>
          <a:p>
            <a:r>
              <a:rPr lang="en-US" dirty="0"/>
              <a:t>### Key Features</a:t>
            </a:r>
          </a:p>
          <a:p>
            <a:endParaRPr lang="en-US" dirty="0"/>
          </a:p>
          <a:p>
            <a:r>
              <a:rPr lang="en-US" dirty="0"/>
              <a:t>**Decentralized, Peer-to-Peer Network**</a:t>
            </a:r>
          </a:p>
          <a:p>
            <a:r>
              <a:rPr lang="en-US" dirty="0"/>
              <a:t>- **Explanation**: P2P networks distribute data across multiple nodes, eliminating the need for a central server.</a:t>
            </a:r>
          </a:p>
          <a:p>
            <a:r>
              <a:rPr lang="en-US" dirty="0"/>
              <a:t>- **Benefits**: Increases security by removing single points of failure and reducing attack surfaces.</a:t>
            </a:r>
          </a:p>
          <a:p>
            <a:endParaRPr lang="en-US" dirty="0"/>
          </a:p>
          <a:p>
            <a:r>
              <a:rPr lang="en-US" dirty="0"/>
              <a:t>**Asymmetric Encryption for Data Security**</a:t>
            </a:r>
          </a:p>
          <a:p>
            <a:r>
              <a:rPr lang="en-US" dirty="0"/>
              <a:t>- **Explanation**: Uses a pair of keys – public and private. The public key encrypts data, and only the corresponding private key can decrypt it.</a:t>
            </a:r>
          </a:p>
          <a:p>
            <a:r>
              <a:rPr lang="en-US" dirty="0"/>
              <a:t>- **Benefits**: Ensures that only authorized users can access the data, providing robust security.</a:t>
            </a:r>
          </a:p>
          <a:p>
            <a:endParaRPr lang="en-US" dirty="0"/>
          </a:p>
          <a:p>
            <a:r>
              <a:rPr lang="en-US" dirty="0"/>
              <a:t>**User-Friendly and Accessible**</a:t>
            </a:r>
          </a:p>
          <a:p>
            <a:r>
              <a:rPr lang="en-US" dirty="0"/>
              <a:t>- **Multi-Device Compatibility**: Works seamlessly on desktops, tablets, and smartphones.</a:t>
            </a:r>
          </a:p>
          <a:p>
            <a:r>
              <a:rPr lang="en-US" dirty="0"/>
              <a:t>- **No Registration Required**: Easy to use without the need for lengthy sign-ups.</a:t>
            </a:r>
          </a:p>
          <a:p>
            <a:endParaRPr lang="en-US" dirty="0"/>
          </a:p>
          <a:p>
            <a:r>
              <a:rPr lang="en-US" dirty="0"/>
              <a:t>**Privacy and Anonymity**</a:t>
            </a:r>
          </a:p>
          <a:p>
            <a:r>
              <a:rPr lang="en-US" dirty="0"/>
              <a:t>- **No Central Data Storage**: Data is not stored on central servers, reducing the risk of unauthorized access.</a:t>
            </a:r>
          </a:p>
          <a:p>
            <a:r>
              <a:rPr lang="en-US" dirty="0"/>
              <a:t>- **Automatic Key Deletion**: Encryption keys are automatically deleted when users leave the site.</a:t>
            </a:r>
          </a:p>
          <a:p>
            <a:endParaRPr lang="en-US" dirty="0"/>
          </a:p>
          <a:p>
            <a:r>
              <a:rPr lang="en-US" dirty="0"/>
              <a:t>**Compliance with Data Protection Laws**</a:t>
            </a:r>
          </a:p>
          <a:p>
            <a:r>
              <a:rPr lang="en-US" dirty="0"/>
              <a:t>- **Regulatory Adherence**: Meets strict data protection regulations like GDPR and HIPAA.</a:t>
            </a:r>
          </a:p>
          <a:p>
            <a:endParaRPr lang="en-US" dirty="0"/>
          </a:p>
          <a:p>
            <a:r>
              <a:rPr lang="en-US" dirty="0"/>
              <a:t>**Maintaining User Trust**</a:t>
            </a:r>
          </a:p>
          <a:p>
            <a:r>
              <a:rPr lang="en-US" dirty="0"/>
              <a:t>- **Reliable and Secure**: Provides a trustworthy platform for secure file transfers, enhancing user confidence.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Decentralized, Peer-to-Peer Network:</a:t>
            </a:r>
          </a:p>
          <a:p>
            <a:r>
              <a:rPr lang="en-US"/>
              <a:t>Explanation: P2P networks distribute data across multiple nodes, eliminating the need for a central server.</a:t>
            </a:r>
          </a:p>
          <a:p>
            <a:r>
              <a:rPr lang="en-US"/>
              <a:t>Benefits: Increases security by removing single points of failure and reducing attack surfaces.</a:t>
            </a:r>
          </a:p>
          <a:p>
            <a:r>
              <a:rPr lang="en-US"/>
              <a:t>Asymmetric Encryption for Data Security:</a:t>
            </a:r>
          </a:p>
          <a:p>
            <a:r>
              <a:rPr lang="en-US"/>
              <a:t>Explanation: Uses a pair of keys – public and private. The public key encrypts data, and only the corresponding private key can decrypt it.</a:t>
            </a:r>
          </a:p>
          <a:p>
            <a:r>
              <a:rPr lang="en-US"/>
              <a:t>Benefits: Ensures that only authorized users can access the data, providing robust security.</a:t>
            </a:r>
          </a:p>
          <a:p>
            <a:r>
              <a:rPr lang="en-US"/>
              <a:t>## Our Solution: A Secure Web Application for All Devices</a:t>
            </a:r>
          </a:p>
          <a:p>
            <a:endParaRPr lang="en-US"/>
          </a:p>
          <a:p>
            <a:r>
              <a:rPr lang="en-US"/>
              <a:t>### Key Features</a:t>
            </a:r>
          </a:p>
          <a:p>
            <a:endParaRPr lang="en-US"/>
          </a:p>
          <a:p>
            <a:r>
              <a:rPr lang="en-US"/>
              <a:t>**Decentralized, Peer-to-Peer Network**</a:t>
            </a:r>
          </a:p>
          <a:p>
            <a:r>
              <a:rPr lang="en-US"/>
              <a:t>- **Explanation**: P2P networks distribute data across multiple nodes, eliminating the need for a central server.</a:t>
            </a:r>
          </a:p>
          <a:p>
            <a:r>
              <a:rPr lang="en-US"/>
              <a:t>- **Benefits**: Increases security by removing single points of failure and reducing attack surfaces.</a:t>
            </a:r>
          </a:p>
          <a:p>
            <a:endParaRPr lang="en-US"/>
          </a:p>
          <a:p>
            <a:r>
              <a:rPr lang="en-US"/>
              <a:t>**Asymmetric Encryption for Data Security**</a:t>
            </a:r>
          </a:p>
          <a:p>
            <a:r>
              <a:rPr lang="en-US"/>
              <a:t>- **Explanation**: Uses a pair of keys – public and private. The public key encrypts data, and only the corresponding private key can decrypt it.</a:t>
            </a:r>
          </a:p>
          <a:p>
            <a:r>
              <a:rPr lang="en-US"/>
              <a:t>- **Benefits**: Ensures that only authorized users can access the data, providing robust security.</a:t>
            </a:r>
          </a:p>
          <a:p>
            <a:endParaRPr lang="en-US"/>
          </a:p>
          <a:p>
            <a:r>
              <a:rPr lang="en-US"/>
              <a:t>**User-Friendly and Accessible**</a:t>
            </a:r>
          </a:p>
          <a:p>
            <a:r>
              <a:rPr lang="en-US"/>
              <a:t>- **Multi-Device Compatibility**: Works seamlessly on desktops, tablets, and smartphones.</a:t>
            </a:r>
          </a:p>
          <a:p>
            <a:r>
              <a:rPr lang="en-US"/>
              <a:t>- **No Registration Required**: Easy to use without the need for lengthy sign-ups.</a:t>
            </a:r>
          </a:p>
          <a:p>
            <a:endParaRPr lang="en-US"/>
          </a:p>
          <a:p>
            <a:r>
              <a:rPr lang="en-US"/>
              <a:t>**Privacy and Anonymity**</a:t>
            </a:r>
          </a:p>
          <a:p>
            <a:r>
              <a:rPr lang="en-US"/>
              <a:t>- **No Central Data Storage**: Data is not stored on central servers, reducing the risk of unauthorized access.</a:t>
            </a:r>
          </a:p>
          <a:p>
            <a:r>
              <a:rPr lang="en-US"/>
              <a:t>- **Automatic Key Deletion**: Encryption keys are automatically deleted when users leave the site.</a:t>
            </a:r>
          </a:p>
          <a:p>
            <a:endParaRPr lang="en-US"/>
          </a:p>
          <a:p>
            <a:r>
              <a:rPr lang="en-US"/>
              <a:t>**Compliance with Data Protection Laws**</a:t>
            </a:r>
          </a:p>
          <a:p>
            <a:r>
              <a:rPr lang="en-US"/>
              <a:t>- **Regulatory Adherence**: Meets strict data protection regulations like GDPR and HIPAA.</a:t>
            </a:r>
          </a:p>
          <a:p>
            <a:endParaRPr lang="en-US"/>
          </a:p>
          <a:p>
            <a:r>
              <a:rPr lang="en-US"/>
              <a:t>**Maintaining User Trust**</a:t>
            </a:r>
          </a:p>
          <a:p>
            <a:r>
              <a:rPr lang="en-US"/>
              <a:t>- **Reliable and Secure**: Provides a trustworthy platform for secure file transfers, enhancing user confidence.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b="1" dirty="0"/>
              <a:t>Security</a:t>
            </a:r>
            <a:r>
              <a:rPr lang="en-US" dirty="0"/>
              <a:t>: Ensures proper encryption and decryption, preventing unauthorized access, with full anonymity maintained by deleting and regenerating keys for each session.</a:t>
            </a:r>
          </a:p>
          <a:p>
            <a:r>
              <a:rPr lang="en-US" b="1" dirty="0"/>
              <a:t>Performance</a:t>
            </a:r>
            <a:r>
              <a:rPr lang="en-US" dirty="0"/>
              <a:t>: Efficient peer-to-peer communication with minimal delays, supporting multiple users simultaneously without server overload.</a:t>
            </a:r>
          </a:p>
          <a:p>
            <a:r>
              <a:rPr lang="en-US" b="1" dirty="0"/>
              <a:t>User Experience</a:t>
            </a:r>
            <a:r>
              <a:rPr lang="en-US" dirty="0"/>
              <a:t>: Delivers a reactive chat experience in line with online chat standards, with high user satisfaction for ease of use and reliability.</a:t>
            </a:r>
          </a:p>
          <a:p>
            <a:r>
              <a:rPr lang="en-US" b="1" dirty="0"/>
              <a:t>Data Privacy</a:t>
            </a:r>
            <a:r>
              <a:rPr lang="en-US" dirty="0"/>
              <a:t>: No storage of encryption keys, ensuring complete anonymity.</a:t>
            </a:r>
          </a:p>
          <a:p>
            <a:r>
              <a:rPr lang="he-IL" dirty="0"/>
              <a:t>שמרנו על מקסימום דיסקרטיות כמו ששינינו שמות לקבצים</a:t>
            </a:r>
            <a:endParaRPr lang="en-US" dirty="0"/>
          </a:p>
          <a:p>
            <a:r>
              <a:rPr lang="he-IL" dirty="0"/>
              <a:t>הצפנה ופענוח נותנים את אותו קובץ</a:t>
            </a:r>
          </a:p>
          <a:p>
            <a:r>
              <a:rPr lang="he-IL" dirty="0"/>
              <a:t>שימוש </a:t>
            </a:r>
            <a:r>
              <a:rPr lang="he-IL" dirty="0" err="1"/>
              <a:t>בנונס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Key Generation Compatibility: Overcame size and format issues by switching from Elliptic to Ethers.js for key generation.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Performance</a:t>
            </a:r>
            <a:r>
              <a:rPr lang="en-US" sz="1200" dirty="0"/>
              <a:t>: Optimized file encryption and chat functions to ensure fast processing with different files of varying sizes.</a:t>
            </a:r>
          </a:p>
          <a:p>
            <a:r>
              <a:rPr lang="en-US" b="1" dirty="0"/>
              <a:t>User Accessibility for Non-Technical Users</a:t>
            </a:r>
            <a:r>
              <a:rPr lang="en-US" dirty="0"/>
              <a:t>: Solved by designing a simple, intuitive interface with context-specific instructions, automating encryption tasks to avoid overwhelming users.</a:t>
            </a:r>
          </a:p>
          <a:p>
            <a:r>
              <a:rPr lang="en-US" dirty="0"/>
              <a:t>**P2P Connection in Restricted Networks**: Solved by configuring external STUN/TURN servers to relay information when direct P2P connections are blocked within restricted LAN environments, ensuring seamless communication. Example: using Google's STUN server in the configuration.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D0D0D"/>
              </a:solidFill>
              <a:latin typeface="Open San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Key Generation Compatibility: Overcame size and format issues by switching from Elliptic to Ethers.js for key generation.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Performance</a:t>
            </a:r>
            <a:r>
              <a:rPr lang="en-US" sz="1200" dirty="0"/>
              <a:t>: Optimized file encryption and chat functions to ensure fast processing with different files of varying sizes.</a:t>
            </a:r>
          </a:p>
          <a:p>
            <a:r>
              <a:rPr lang="en-US" b="1" dirty="0"/>
              <a:t>User Accessibility for Non-Technical Users</a:t>
            </a:r>
            <a:r>
              <a:rPr lang="en-US" dirty="0"/>
              <a:t>: Solved by designing a simple, intuitive interface with context-specific instructions, automating encryption tasks to avoid overwhelming users.</a:t>
            </a:r>
          </a:p>
          <a:p>
            <a:r>
              <a:rPr lang="en-US" dirty="0"/>
              <a:t>**P2P Connection in Restricted Networks**: Solved by configuring external STUN/TURN servers to relay information when direct P2P connections are blocked within restricted LAN environments, ensuring seamless communication. Example: using Google's STUN server in the configuration.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D0D0D"/>
              </a:solidFill>
              <a:latin typeface="Open San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0726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1825-70DB-4B20-A79C-02652404E675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5F77-D901-4B65-8959-86B193B9D62E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FE51-22D9-4359-B89A-17A628A264F9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D9A0-782B-403F-AE95-CACA871B71CD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95FA-714E-4536-AF1A-714731A2E616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D0BE-492E-4CBF-A10B-89E6EAC1A86E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B347-0746-40DC-9E42-0DFF9BAF4F8A}" type="datetime1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23AB-7FD5-40CC-8CCC-1F56332F446D}" type="datetime1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622A-C72A-49BF-AB24-59C7E00287C0}" type="datetime1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4143-94DF-4F12-B3B7-803314C0760F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9639-3039-4A88-A12F-3CD40F9DA42C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AD5B-E3C0-4982-A9E3-4BD1914DB03A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1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3081" y="217059"/>
            <a:ext cx="1639571" cy="1639571"/>
          </a:xfrm>
          <a:custGeom>
            <a:avLst/>
            <a:gdLst/>
            <a:ahLst/>
            <a:cxnLst/>
            <a:rect l="l" t="t" r="r" b="b"/>
            <a:pathLst>
              <a:path w="1639571" h="1639571">
                <a:moveTo>
                  <a:pt x="0" y="0"/>
                </a:moveTo>
                <a:lnTo>
                  <a:pt x="1639572" y="0"/>
                </a:lnTo>
                <a:lnTo>
                  <a:pt x="1639572" y="1639572"/>
                </a:lnTo>
                <a:lnTo>
                  <a:pt x="0" y="16395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6216779" y="217059"/>
            <a:ext cx="811641" cy="811641"/>
          </a:xfrm>
          <a:custGeom>
            <a:avLst/>
            <a:gdLst/>
            <a:ahLst/>
            <a:cxnLst/>
            <a:rect l="l" t="t" r="r" b="b"/>
            <a:pathLst>
              <a:path w="811641" h="811641">
                <a:moveTo>
                  <a:pt x="0" y="0"/>
                </a:moveTo>
                <a:lnTo>
                  <a:pt x="811641" y="0"/>
                </a:lnTo>
                <a:lnTo>
                  <a:pt x="811641" y="811641"/>
                </a:lnTo>
                <a:lnTo>
                  <a:pt x="0" y="811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 flipH="1" flipV="1">
            <a:off x="-128588" y="-215410"/>
            <a:ext cx="2673794" cy="2643714"/>
          </a:xfrm>
          <a:custGeom>
            <a:avLst/>
            <a:gdLst/>
            <a:ahLst/>
            <a:cxnLst/>
            <a:rect l="l" t="t" r="r" b="b"/>
            <a:pathLst>
              <a:path w="2673794" h="2643714">
                <a:moveTo>
                  <a:pt x="2673794" y="2643714"/>
                </a:moveTo>
                <a:lnTo>
                  <a:pt x="0" y="2643714"/>
                </a:lnTo>
                <a:lnTo>
                  <a:pt x="0" y="0"/>
                </a:lnTo>
                <a:lnTo>
                  <a:pt x="2673794" y="0"/>
                </a:lnTo>
                <a:lnTo>
                  <a:pt x="2673794" y="264371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flipV="1">
            <a:off x="2545206" y="-2469500"/>
            <a:ext cx="4077393" cy="4114800"/>
          </a:xfrm>
          <a:custGeom>
            <a:avLst/>
            <a:gdLst/>
            <a:ahLst/>
            <a:cxnLst/>
            <a:rect l="l" t="t" r="r" b="b"/>
            <a:pathLst>
              <a:path w="4077393" h="4114800">
                <a:moveTo>
                  <a:pt x="0" y="4114800"/>
                </a:moveTo>
                <a:lnTo>
                  <a:pt x="4077393" y="4114800"/>
                </a:lnTo>
                <a:lnTo>
                  <a:pt x="407739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5400000" flipV="1">
            <a:off x="5189612" y="-3265651"/>
            <a:ext cx="4077393" cy="4114800"/>
          </a:xfrm>
          <a:custGeom>
            <a:avLst/>
            <a:gdLst/>
            <a:ahLst/>
            <a:cxnLst/>
            <a:rect l="l" t="t" r="r" b="b"/>
            <a:pathLst>
              <a:path w="4077393" h="4114800">
                <a:moveTo>
                  <a:pt x="0" y="4114800"/>
                </a:moveTo>
                <a:lnTo>
                  <a:pt x="4077393" y="4114800"/>
                </a:lnTo>
                <a:lnTo>
                  <a:pt x="407739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4682410" flipH="1" flipV="1">
            <a:off x="13802703" y="-792794"/>
            <a:ext cx="4931669" cy="4876188"/>
          </a:xfrm>
          <a:custGeom>
            <a:avLst/>
            <a:gdLst/>
            <a:ahLst/>
            <a:cxnLst/>
            <a:rect l="l" t="t" r="r" b="b"/>
            <a:pathLst>
              <a:path w="4931669" h="4876188">
                <a:moveTo>
                  <a:pt x="4931669" y="4876188"/>
                </a:moveTo>
                <a:lnTo>
                  <a:pt x="0" y="4876188"/>
                </a:lnTo>
                <a:lnTo>
                  <a:pt x="0" y="0"/>
                </a:lnTo>
                <a:lnTo>
                  <a:pt x="4931669" y="0"/>
                </a:lnTo>
                <a:lnTo>
                  <a:pt x="4931669" y="487618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722095" y="3203054"/>
            <a:ext cx="2577690" cy="2719581"/>
          </a:xfrm>
          <a:custGeom>
            <a:avLst/>
            <a:gdLst/>
            <a:ahLst/>
            <a:cxnLst/>
            <a:rect l="l" t="t" r="r" b="b"/>
            <a:pathLst>
              <a:path w="2577690" h="2719581">
                <a:moveTo>
                  <a:pt x="0" y="0"/>
                </a:moveTo>
                <a:lnTo>
                  <a:pt x="2577690" y="0"/>
                </a:lnTo>
                <a:lnTo>
                  <a:pt x="2577690" y="2719581"/>
                </a:lnTo>
                <a:lnTo>
                  <a:pt x="0" y="271958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1007" t="-28189" r="-33678" b="-27904"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10" name="Group 10"/>
          <p:cNvGrpSpPr/>
          <p:nvPr/>
        </p:nvGrpSpPr>
        <p:grpSpPr>
          <a:xfrm>
            <a:off x="12801600" y="8895596"/>
            <a:ext cx="5359127" cy="1265686"/>
            <a:chOff x="0" y="0"/>
            <a:chExt cx="7145503" cy="168758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7145503" cy="1687581"/>
              <a:chOff x="0" y="0"/>
              <a:chExt cx="1900499" cy="44884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00499" cy="448848"/>
              </a:xfrm>
              <a:custGeom>
                <a:avLst/>
                <a:gdLst/>
                <a:ahLst/>
                <a:cxnLst/>
                <a:rect l="l" t="t" r="r" b="b"/>
                <a:pathLst>
                  <a:path w="1900499" h="448848">
                    <a:moveTo>
                      <a:pt x="0" y="0"/>
                    </a:moveTo>
                    <a:lnTo>
                      <a:pt x="1900499" y="0"/>
                    </a:lnTo>
                    <a:lnTo>
                      <a:pt x="1900499" y="448848"/>
                    </a:lnTo>
                    <a:lnTo>
                      <a:pt x="0" y="4488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1900499" cy="4964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79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247042" y="151394"/>
              <a:ext cx="6898461" cy="1536188"/>
            </a:xfrm>
            <a:custGeom>
              <a:avLst/>
              <a:gdLst/>
              <a:ahLst/>
              <a:cxnLst/>
              <a:rect l="l" t="t" r="r" b="b"/>
              <a:pathLst>
                <a:path w="6898461" h="1536188">
                  <a:moveTo>
                    <a:pt x="0" y="0"/>
                  </a:moveTo>
                  <a:lnTo>
                    <a:pt x="6898461" y="0"/>
                  </a:lnTo>
                  <a:lnTo>
                    <a:pt x="6898461" y="1536187"/>
                  </a:lnTo>
                  <a:lnTo>
                    <a:pt x="0" y="15361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352419" y="5514308"/>
            <a:ext cx="9866580" cy="2007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dirty="0">
                <a:solidFill>
                  <a:srgbClr val="FFFFFF"/>
                </a:solidFill>
                <a:latin typeface="Economica"/>
              </a:rPr>
              <a:t>CAPSTONE PROJECT PHASE B</a:t>
            </a:r>
          </a:p>
          <a:p>
            <a:pPr algn="ctr">
              <a:lnSpc>
                <a:spcPts val="7200"/>
              </a:lnSpc>
            </a:pPr>
            <a:r>
              <a:rPr lang="en-US" sz="6000" dirty="0">
                <a:solidFill>
                  <a:srgbClr val="FFFFFF"/>
                </a:solidFill>
                <a:latin typeface="Economica"/>
              </a:rPr>
              <a:t> 24-1-D-21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8702" y="8062035"/>
            <a:ext cx="7095098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600" dirty="0">
                <a:solidFill>
                  <a:srgbClr val="FFFFFF"/>
                </a:solidFill>
                <a:latin typeface="Roboto"/>
              </a:rPr>
              <a:t>Supervisors: Alexander </a:t>
            </a:r>
            <a:r>
              <a:rPr lang="en-US" sz="3600" dirty="0" err="1">
                <a:solidFill>
                  <a:srgbClr val="FFFFFF"/>
                </a:solidFill>
                <a:latin typeface="Roboto"/>
              </a:rPr>
              <a:t>Keselman</a:t>
            </a:r>
            <a:endParaRPr lang="en-US" sz="3600" dirty="0">
              <a:solidFill>
                <a:srgbClr val="FFFFFF"/>
              </a:solidFill>
              <a:latin typeface="Roboto"/>
            </a:endParaRPr>
          </a:p>
          <a:p>
            <a:pPr algn="l">
              <a:lnSpc>
                <a:spcPts val="4415"/>
              </a:lnSpc>
            </a:pPr>
            <a:r>
              <a:rPr lang="en-US" sz="3600" dirty="0">
                <a:solidFill>
                  <a:srgbClr val="FFFFFF"/>
                </a:solidFill>
                <a:latin typeface="Roboto"/>
              </a:rPr>
              <a:t>Jessica Amirov</a:t>
            </a:r>
          </a:p>
          <a:p>
            <a:pPr algn="l">
              <a:lnSpc>
                <a:spcPts val="4415"/>
              </a:lnSpc>
            </a:pPr>
            <a:r>
              <a:rPr lang="en-US" sz="3600" dirty="0" err="1">
                <a:solidFill>
                  <a:srgbClr val="FFFFFF"/>
                </a:solidFill>
                <a:latin typeface="Roboto"/>
              </a:rPr>
              <a:t>Yarden</a:t>
            </a:r>
            <a:r>
              <a:rPr lang="en-US" sz="3600" dirty="0">
                <a:solidFill>
                  <a:srgbClr val="FFFFFF"/>
                </a:solidFill>
                <a:latin typeface="Roboto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Roboto"/>
              </a:rPr>
              <a:t>Gabay</a:t>
            </a:r>
            <a:endParaRPr lang="en-US" sz="36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D1DC6F2D-155F-721B-001A-BB5BCE421521}"/>
              </a:ext>
            </a:extLst>
          </p:cNvPr>
          <p:cNvSpPr/>
          <p:nvPr/>
        </p:nvSpPr>
        <p:spPr>
          <a:xfrm>
            <a:off x="3657600" y="3411616"/>
            <a:ext cx="12369556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b="1" cap="none" spc="50" dirty="0">
                <a:ln w="0"/>
                <a:solidFill>
                  <a:schemeClr val="bg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WHISPERSEND</a:t>
            </a:r>
            <a:endParaRPr lang="he-IL" sz="15000" b="1" cap="none" spc="50" dirty="0">
              <a:ln w="0"/>
              <a:solidFill>
                <a:schemeClr val="bg2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מציין מיקום של מספר שקופית 19">
            <a:extLst>
              <a:ext uri="{FF2B5EF4-FFF2-40B4-BE49-F238E27FC236}">
                <a16:creationId xmlns:a16="http://schemas.microsoft.com/office/drawing/2014/main" id="{52730F77-74F0-170F-9B8C-97E15F5F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28420" y="9725694"/>
            <a:ext cx="2257289" cy="406664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</a:t>
            </a:fld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247953"/>
            <a:ext cx="18288000" cy="457200"/>
          </a:xfrm>
          <a:custGeom>
            <a:avLst/>
            <a:gdLst/>
            <a:ahLst/>
            <a:cxnLst/>
            <a:rect l="l" t="t" r="r" b="b"/>
            <a:pathLst>
              <a:path w="18288000" h="4572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5228632" y="705153"/>
            <a:ext cx="7830733" cy="27392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80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sz="10000" dirty="0"/>
              <a:t>System Demo </a:t>
            </a:r>
          </a:p>
          <a:p>
            <a:r>
              <a:rPr lang="en-US" sz="6600" dirty="0"/>
              <a:t> How It Works</a:t>
            </a:r>
          </a:p>
        </p:txBody>
      </p:sp>
      <p:sp>
        <p:nvSpPr>
          <p:cNvPr id="6" name="Freeform 6"/>
          <p:cNvSpPr/>
          <p:nvPr/>
        </p:nvSpPr>
        <p:spPr>
          <a:xfrm>
            <a:off x="978542" y="4021900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190AE69C-540C-6A75-4DF6-716063A2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9783063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10</a:t>
            </a:fld>
            <a:endParaRPr lang="en-US" sz="2000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224E60E-035B-B42A-DE49-1EF478DABFB8}"/>
              </a:ext>
            </a:extLst>
          </p:cNvPr>
          <p:cNvSpPr txBox="1"/>
          <p:nvPr/>
        </p:nvSpPr>
        <p:spPr>
          <a:xfrm>
            <a:off x="1828800" y="3619500"/>
            <a:ext cx="15621000" cy="53975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Step 1: User enters the site and encryption keys are generated.</a:t>
            </a:r>
          </a:p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Step 2: User invites a peer using their unique Peer ID.</a:t>
            </a:r>
          </a:p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Step 3: Files are encrypted and </a:t>
            </a:r>
            <a:r>
              <a:rPr lang="en-US" sz="4800" dirty="0">
                <a:solidFill>
                  <a:srgbClr val="0D0D0D"/>
                </a:solidFill>
                <a:latin typeface="Open Sans"/>
              </a:rPr>
              <a:t>decrypted</a:t>
            </a: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 </a:t>
            </a:r>
            <a:r>
              <a:rPr lang="en-US" sz="4800" dirty="0">
                <a:solidFill>
                  <a:srgbClr val="0D0D0D"/>
                </a:solidFill>
                <a:latin typeface="Open Sans"/>
              </a:rPr>
              <a:t>in the direct chat.</a:t>
            </a:r>
            <a:endParaRPr lang="en-US" sz="4800" u="none" strike="noStrike" dirty="0">
              <a:solidFill>
                <a:srgbClr val="0D0D0D"/>
              </a:solidFill>
              <a:latin typeface="Open Sans"/>
            </a:endParaRPr>
          </a:p>
        </p:txBody>
      </p:sp>
      <p:sp>
        <p:nvSpPr>
          <p:cNvPr id="2" name="Freeform 7">
            <a:extLst>
              <a:ext uri="{FF2B5EF4-FFF2-40B4-BE49-F238E27FC236}">
                <a16:creationId xmlns:a16="http://schemas.microsoft.com/office/drawing/2014/main" id="{D0380031-7E9F-4970-EC41-AF6F15885C9A}"/>
              </a:ext>
            </a:extLst>
          </p:cNvPr>
          <p:cNvSpPr/>
          <p:nvPr/>
        </p:nvSpPr>
        <p:spPr>
          <a:xfrm>
            <a:off x="947874" y="6305584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F6475D1C-A159-0B0D-B6EC-61C89F2A0118}"/>
              </a:ext>
            </a:extLst>
          </p:cNvPr>
          <p:cNvSpPr/>
          <p:nvPr/>
        </p:nvSpPr>
        <p:spPr>
          <a:xfrm>
            <a:off x="932540" y="7353172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9339" y="3079955"/>
            <a:ext cx="14609320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100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sz="11000" dirty="0"/>
              <a:t>THANKS FOR LISTENING </a:t>
            </a:r>
          </a:p>
          <a:p>
            <a:r>
              <a:rPr lang="en-US" dirty="0"/>
              <a:t>ANY QUESTIONS ?</a:t>
            </a:r>
          </a:p>
        </p:txBody>
      </p:sp>
      <p:sp>
        <p:nvSpPr>
          <p:cNvPr id="3" name="Freeform 3"/>
          <p:cNvSpPr/>
          <p:nvPr/>
        </p:nvSpPr>
        <p:spPr>
          <a:xfrm>
            <a:off x="6329813" y="7124700"/>
            <a:ext cx="5628373" cy="2469449"/>
          </a:xfrm>
          <a:custGeom>
            <a:avLst/>
            <a:gdLst/>
            <a:ahLst/>
            <a:cxnLst/>
            <a:rect l="l" t="t" r="r" b="b"/>
            <a:pathLst>
              <a:path w="5628373" h="2469449">
                <a:moveTo>
                  <a:pt x="0" y="0"/>
                </a:moveTo>
                <a:lnTo>
                  <a:pt x="5628372" y="0"/>
                </a:lnTo>
                <a:lnTo>
                  <a:pt x="5628372" y="2469449"/>
                </a:lnTo>
                <a:lnTo>
                  <a:pt x="0" y="246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A977EA-FDEF-5E62-1140-2A2E272C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11</a:t>
            </a:fld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187795"/>
            <a:ext cx="18288000" cy="457200"/>
          </a:xfrm>
          <a:custGeom>
            <a:avLst/>
            <a:gdLst/>
            <a:ahLst/>
            <a:cxnLst/>
            <a:rect l="l" t="t" r="r" b="b"/>
            <a:pathLst>
              <a:path w="18288000" h="4572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TextBox 9"/>
          <p:cNvSpPr txBox="1"/>
          <p:nvPr/>
        </p:nvSpPr>
        <p:spPr>
          <a:xfrm>
            <a:off x="4806016" y="914400"/>
            <a:ext cx="867596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16000" b="1" cap="none" spc="50">
                <a:ln w="0"/>
                <a:solidFill>
                  <a:schemeClr val="bg2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sz="10000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15" name="מציין מיקום של מספר שקופית 14">
            <a:extLst>
              <a:ext uri="{FF2B5EF4-FFF2-40B4-BE49-F238E27FC236}">
                <a16:creationId xmlns:a16="http://schemas.microsoft.com/office/drawing/2014/main" id="{F4473F80-E4A2-DDCD-EACE-7F26FC36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9751398"/>
            <a:ext cx="2133600" cy="365125"/>
          </a:xfrm>
        </p:spPr>
        <p:txBody>
          <a:bodyPr vert="horz" lIns="91440" tIns="45720" rIns="91440" bIns="45720" rtlCol="0" anchor="ctr"/>
          <a:lstStyle/>
          <a:p>
            <a:fld id="{B6F15528-21DE-4FAA-801E-634DDDAF4B2B}" type="slidenum">
              <a:rPr lang="en-US" sz="2000" smtClean="0"/>
              <a:pPr/>
              <a:t>2</a:t>
            </a:fld>
            <a:endParaRPr lang="en-US" sz="2000"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F6795EEF-6751-E02E-BCEC-6071970C48DF}"/>
              </a:ext>
            </a:extLst>
          </p:cNvPr>
          <p:cNvSpPr/>
          <p:nvPr/>
        </p:nvSpPr>
        <p:spPr>
          <a:xfrm>
            <a:off x="1342824" y="3743148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6" y="0"/>
                </a:lnTo>
                <a:lnTo>
                  <a:pt x="455796" y="431763"/>
                </a:lnTo>
                <a:lnTo>
                  <a:pt x="0" y="431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5EE4A3D-27F6-2D53-73B3-069962E7AAA1}"/>
              </a:ext>
            </a:extLst>
          </p:cNvPr>
          <p:cNvSpPr/>
          <p:nvPr/>
        </p:nvSpPr>
        <p:spPr>
          <a:xfrm>
            <a:off x="1342824" y="5431478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6" y="0"/>
                </a:lnTo>
                <a:lnTo>
                  <a:pt x="455796" y="431763"/>
                </a:lnTo>
                <a:lnTo>
                  <a:pt x="0" y="431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3D56D36-B92A-4E89-BB59-B7A876EA6713}"/>
              </a:ext>
            </a:extLst>
          </p:cNvPr>
          <p:cNvSpPr/>
          <p:nvPr/>
        </p:nvSpPr>
        <p:spPr>
          <a:xfrm>
            <a:off x="1342824" y="7077590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6" y="0"/>
                </a:lnTo>
                <a:lnTo>
                  <a:pt x="455796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16828-612C-9FD6-EB95-868D833BF36F}"/>
              </a:ext>
            </a:extLst>
          </p:cNvPr>
          <p:cNvSpPr txBox="1"/>
          <p:nvPr/>
        </p:nvSpPr>
        <p:spPr>
          <a:xfrm>
            <a:off x="2571935" y="3507359"/>
            <a:ext cx="12026645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We use the Internet daily for file transfers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B3833-1181-E1E1-33AF-8E4ED2BA5F89}"/>
              </a:ext>
            </a:extLst>
          </p:cNvPr>
          <p:cNvSpPr txBox="1"/>
          <p:nvPr/>
        </p:nvSpPr>
        <p:spPr>
          <a:xfrm>
            <a:off x="2571935" y="5198732"/>
            <a:ext cx="14687365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It is crucial to keep information private and secure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CC7E0B3-3EE8-22E6-33B3-902A590E8FE4}"/>
              </a:ext>
            </a:extLst>
          </p:cNvPr>
          <p:cNvSpPr txBox="1"/>
          <p:nvPr/>
        </p:nvSpPr>
        <p:spPr>
          <a:xfrm>
            <a:off x="2571935" y="6886562"/>
            <a:ext cx="14687365" cy="165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D0D0D"/>
                </a:solidFill>
                <a:latin typeface="Open Sans"/>
              </a:rPr>
              <a:t>Most encryption applications rely on centralized servers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97380" y="3178570"/>
            <a:ext cx="13693241" cy="283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32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Need for secure communication</a:t>
            </a:r>
          </a:p>
          <a:p>
            <a:pPr>
              <a:lnSpc>
                <a:spcPts val="7632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Exposure of Information to Third Parties</a:t>
            </a:r>
          </a:p>
          <a:p>
            <a:pPr marL="0" lvl="0" indent="0" algn="l">
              <a:lnSpc>
                <a:spcPts val="7632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Frequent hacks</a:t>
            </a:r>
          </a:p>
        </p:txBody>
      </p:sp>
      <p:sp>
        <p:nvSpPr>
          <p:cNvPr id="3" name="Freeform 3"/>
          <p:cNvSpPr/>
          <p:nvPr/>
        </p:nvSpPr>
        <p:spPr>
          <a:xfrm>
            <a:off x="6553200" y="5306861"/>
            <a:ext cx="7469115" cy="4749201"/>
          </a:xfrm>
          <a:custGeom>
            <a:avLst/>
            <a:gdLst/>
            <a:ahLst/>
            <a:cxnLst/>
            <a:rect l="l" t="t" r="r" b="b"/>
            <a:pathLst>
              <a:path w="8840794" h="5343200">
                <a:moveTo>
                  <a:pt x="0" y="0"/>
                </a:moveTo>
                <a:lnTo>
                  <a:pt x="8840794" y="0"/>
                </a:lnTo>
                <a:lnTo>
                  <a:pt x="8840794" y="5343199"/>
                </a:lnTo>
                <a:lnTo>
                  <a:pt x="0" y="53431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89" t="-2132" b="-2132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0" y="192523"/>
            <a:ext cx="18288000" cy="457200"/>
          </a:xfrm>
          <a:custGeom>
            <a:avLst/>
            <a:gdLst/>
            <a:ahLst/>
            <a:cxnLst/>
            <a:rect l="l" t="t" r="r" b="b"/>
            <a:pathLst>
              <a:path w="18288000" h="4572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3312307" y="902405"/>
            <a:ext cx="1166338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100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/>
              <a:t>PROBLEM OVERVIEW</a:t>
            </a:r>
          </a:p>
        </p:txBody>
      </p:sp>
      <p:sp>
        <p:nvSpPr>
          <p:cNvPr id="6" name="Freeform 6"/>
          <p:cNvSpPr/>
          <p:nvPr/>
        </p:nvSpPr>
        <p:spPr>
          <a:xfrm>
            <a:off x="1475893" y="3450053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1475893" y="4468469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1475893" y="5438225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3"/>
                </a:lnTo>
                <a:lnTo>
                  <a:pt x="0" y="4317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CEEDEC44-39FF-5E19-E533-74D0F596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90621" y="969386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7953"/>
            <a:ext cx="18288000" cy="457200"/>
          </a:xfrm>
          <a:custGeom>
            <a:avLst/>
            <a:gdLst/>
            <a:ahLst/>
            <a:cxnLst/>
            <a:rect l="l" t="t" r="r" b="b"/>
            <a:pathLst>
              <a:path w="18288000" h="4572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3352800" y="3883672"/>
            <a:ext cx="13563600" cy="432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Peer-to-Peer network</a:t>
            </a:r>
          </a:p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Asymmetric </a:t>
            </a:r>
            <a:r>
              <a:rPr lang="en-US" sz="4800" dirty="0">
                <a:solidFill>
                  <a:srgbClr val="0D0D0D"/>
                </a:solidFill>
                <a:latin typeface="Open Sans"/>
              </a:rPr>
              <a:t>encryption</a:t>
            </a: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 for data security</a:t>
            </a:r>
          </a:p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User-Friendly and accessible for all devices</a:t>
            </a:r>
          </a:p>
          <a:p>
            <a:pPr marL="0" lvl="0" indent="0" algn="l">
              <a:lnSpc>
                <a:spcPts val="891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Offers security almost as robust as blockchain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31788" y="2231594"/>
            <a:ext cx="1522442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100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sz="6000" dirty="0"/>
              <a:t>A SECURE WEB APPLICATION FOR ALL DEVICES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01107" y="708423"/>
            <a:ext cx="848578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100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/>
              <a:t>OUR SOLUTION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2362200" y="4259925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6" y="0"/>
                </a:lnTo>
                <a:lnTo>
                  <a:pt x="455796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2362200" y="5360682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6" y="0"/>
                </a:lnTo>
                <a:lnTo>
                  <a:pt x="455796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>
            <a:off x="2362200" y="7562194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6" y="0"/>
                </a:lnTo>
                <a:lnTo>
                  <a:pt x="455796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2362200" y="6461438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6" y="0"/>
                </a:lnTo>
                <a:lnTo>
                  <a:pt x="455796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F776F77E-B0AF-9238-812D-A66C0250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967392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25" y="0"/>
            <a:ext cx="18265175" cy="456629"/>
          </a:xfrm>
          <a:custGeom>
            <a:avLst/>
            <a:gdLst/>
            <a:ahLst/>
            <a:cxnLst/>
            <a:rect l="l" t="t" r="r" b="b"/>
            <a:pathLst>
              <a:path w="18265175" h="456629">
                <a:moveTo>
                  <a:pt x="0" y="0"/>
                </a:moveTo>
                <a:lnTo>
                  <a:pt x="18265175" y="0"/>
                </a:lnTo>
                <a:lnTo>
                  <a:pt x="18265175" y="456629"/>
                </a:lnTo>
                <a:lnTo>
                  <a:pt x="0" y="456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2438400" y="4229100"/>
            <a:ext cx="16533344" cy="1005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10"/>
              </a:lnSpc>
            </a:pPr>
            <a:endParaRPr lang="en-US" sz="4500" u="none" strike="noStrike" dirty="0">
              <a:solidFill>
                <a:srgbClr val="0D0D0D"/>
              </a:solidFill>
              <a:latin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154113" y="876300"/>
            <a:ext cx="19797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100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/>
              <a:t>Key System Requirements</a:t>
            </a:r>
          </a:p>
        </p:txBody>
      </p:sp>
      <p:sp>
        <p:nvSpPr>
          <p:cNvPr id="5" name="Freeform 5"/>
          <p:cNvSpPr/>
          <p:nvPr/>
        </p:nvSpPr>
        <p:spPr>
          <a:xfrm>
            <a:off x="2209800" y="3914259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2243121" y="5145596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2246430" y="6161051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3"/>
                </a:lnTo>
                <a:lnTo>
                  <a:pt x="0" y="431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מציין מיקום של מספר שקופית 10">
            <a:extLst>
              <a:ext uri="{FF2B5EF4-FFF2-40B4-BE49-F238E27FC236}">
                <a16:creationId xmlns:a16="http://schemas.microsoft.com/office/drawing/2014/main" id="{96C9A582-708A-27C3-778E-B24590E8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97155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5</a:t>
            </a:fld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8926BF-9EAF-BE7E-4F3B-506FADB6D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C7CD953-4399-8D9A-C862-6B9691BFAF5B}"/>
              </a:ext>
            </a:extLst>
          </p:cNvPr>
          <p:cNvSpPr txBox="1"/>
          <p:nvPr/>
        </p:nvSpPr>
        <p:spPr>
          <a:xfrm>
            <a:off x="3094211" y="3619500"/>
            <a:ext cx="15193789" cy="4400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User-Friendly web interface</a:t>
            </a:r>
          </a:p>
          <a:p>
            <a:pPr marL="0" lvl="0" indent="0" algn="l">
              <a:lnSpc>
                <a:spcPts val="891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Secure key generation without storage in DB</a:t>
            </a:r>
          </a:p>
          <a:p>
            <a:pPr marL="0" lvl="0" indent="0" algn="l">
              <a:lnSpc>
                <a:spcPts val="8910"/>
              </a:lnSpc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Direct a</a:t>
            </a: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nonymous communication with a focus on </a:t>
            </a:r>
            <a:r>
              <a:rPr lang="en-US" sz="4800" dirty="0">
                <a:solidFill>
                  <a:srgbClr val="0D0D0D"/>
                </a:solidFill>
                <a:latin typeface="Open Sans"/>
              </a:rPr>
              <a:t>user privacy</a:t>
            </a:r>
            <a:endParaRPr lang="en-US" sz="4800" u="none" strike="noStrike" dirty="0">
              <a:solidFill>
                <a:srgbClr val="0D0D0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247953"/>
            <a:ext cx="18288000" cy="457200"/>
          </a:xfrm>
          <a:custGeom>
            <a:avLst/>
            <a:gdLst/>
            <a:ahLst/>
            <a:cxnLst/>
            <a:rect l="l" t="t" r="r" b="b"/>
            <a:pathLst>
              <a:path w="18288000" h="4572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3601827" y="846004"/>
            <a:ext cx="1137952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72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sz="10000" dirty="0"/>
              <a:t>Technologies &amp; Tools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49441617-B63D-43DF-608C-05F3210C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967250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6</a:t>
            </a:fld>
            <a:endParaRPr lang="en-US" sz="20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03EE6BE-0054-7899-D873-E09281A16FB3}"/>
              </a:ext>
            </a:extLst>
          </p:cNvPr>
          <p:cNvSpPr txBox="1"/>
          <p:nvPr/>
        </p:nvSpPr>
        <p:spPr>
          <a:xfrm>
            <a:off x="4648200" y="3009900"/>
            <a:ext cx="5181600" cy="10068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PeerJS </a:t>
            </a:r>
          </a:p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Ethers.js </a:t>
            </a:r>
          </a:p>
          <a:p>
            <a:pPr marL="0" lvl="0" indent="0" algn="l">
              <a:lnSpc>
                <a:spcPts val="8910"/>
              </a:lnSpc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Tailwind CSS</a:t>
            </a:r>
          </a:p>
          <a:p>
            <a:pPr>
              <a:lnSpc>
                <a:spcPts val="8910"/>
              </a:lnSpc>
            </a:pPr>
            <a:r>
              <a:rPr lang="en-US" altLang="he-IL" sz="4800" dirty="0">
                <a:solidFill>
                  <a:srgbClr val="0D0D0D"/>
                </a:solidFill>
                <a:latin typeface="Open Sans"/>
              </a:rPr>
              <a:t>GitHub</a:t>
            </a:r>
          </a:p>
          <a:p>
            <a:pPr>
              <a:lnSpc>
                <a:spcPts val="8910"/>
              </a:lnSpc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Turn server</a:t>
            </a:r>
          </a:p>
          <a:p>
            <a:pPr>
              <a:lnSpc>
                <a:spcPts val="8910"/>
              </a:lnSpc>
            </a:pPr>
            <a:endParaRPr lang="en-US" sz="4800" dirty="0">
              <a:solidFill>
                <a:srgbClr val="0D0D0D"/>
              </a:solidFill>
              <a:latin typeface="Open Sans"/>
            </a:endParaRPr>
          </a:p>
          <a:p>
            <a:pPr>
              <a:lnSpc>
                <a:spcPts val="8910"/>
              </a:lnSpc>
            </a:pPr>
            <a:endParaRPr lang="en-US" altLang="he-IL" sz="4800" dirty="0">
              <a:solidFill>
                <a:srgbClr val="0D0D0D"/>
              </a:solidFill>
              <a:latin typeface="Open Sans"/>
            </a:endParaRPr>
          </a:p>
          <a:p>
            <a:pPr marL="0" lvl="0" indent="0" algn="l">
              <a:lnSpc>
                <a:spcPts val="8910"/>
              </a:lnSpc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 </a:t>
            </a:r>
          </a:p>
          <a:p>
            <a:pPr marL="0" lvl="0" indent="0" algn="l">
              <a:lnSpc>
                <a:spcPts val="8910"/>
              </a:lnSpc>
            </a:pPr>
            <a:endParaRPr lang="en-US" sz="4800" dirty="0">
              <a:solidFill>
                <a:srgbClr val="0D0D0D"/>
              </a:solidFill>
              <a:latin typeface="Open Sans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9FAE3FBF-1C36-9ABA-BDAA-A6304408C4CF}"/>
              </a:ext>
            </a:extLst>
          </p:cNvPr>
          <p:cNvSpPr/>
          <p:nvPr/>
        </p:nvSpPr>
        <p:spPr>
          <a:xfrm>
            <a:off x="3886200" y="3369802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1F72A9A-B351-BD5E-3C6B-400CBBC38695}"/>
              </a:ext>
            </a:extLst>
          </p:cNvPr>
          <p:cNvSpPr/>
          <p:nvPr/>
        </p:nvSpPr>
        <p:spPr>
          <a:xfrm>
            <a:off x="3886201" y="5558291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17B5C25E-374D-6EBE-E9DD-54A1C3D24103}"/>
              </a:ext>
            </a:extLst>
          </p:cNvPr>
          <p:cNvSpPr/>
          <p:nvPr/>
        </p:nvSpPr>
        <p:spPr>
          <a:xfrm>
            <a:off x="3886200" y="6743700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11" name="תמונה 6">
            <a:extLst>
              <a:ext uri="{FF2B5EF4-FFF2-40B4-BE49-F238E27FC236}">
                <a16:creationId xmlns:a16="http://schemas.microsoft.com/office/drawing/2014/main" id="{AF120327-E104-06F9-5CE7-1B69D80DB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532188"/>
            <a:ext cx="457240" cy="432854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7069FDB3-323B-7B79-739C-572F177C95A4}"/>
              </a:ext>
            </a:extLst>
          </p:cNvPr>
          <p:cNvSpPr/>
          <p:nvPr/>
        </p:nvSpPr>
        <p:spPr>
          <a:xfrm>
            <a:off x="3886199" y="7828377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32625"/>
            <a:ext cx="18288000" cy="457200"/>
          </a:xfrm>
          <a:custGeom>
            <a:avLst/>
            <a:gdLst/>
            <a:ahLst/>
            <a:cxnLst/>
            <a:rect l="l" t="t" r="r" b="b"/>
            <a:pathLst>
              <a:path w="18288000" h="4572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4840101" y="3300367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 dirty="0"/>
          </a:p>
        </p:txBody>
      </p:sp>
      <p:sp>
        <p:nvSpPr>
          <p:cNvPr id="5" name="Freeform 5"/>
          <p:cNvSpPr/>
          <p:nvPr/>
        </p:nvSpPr>
        <p:spPr>
          <a:xfrm>
            <a:off x="4840102" y="5488856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4840101" y="6674265"/>
            <a:ext cx="455797" cy="431764"/>
          </a:xfrm>
          <a:custGeom>
            <a:avLst/>
            <a:gdLst/>
            <a:ahLst/>
            <a:cxnLst/>
            <a:rect l="l" t="t" r="r" b="b"/>
            <a:pathLst>
              <a:path w="455797" h="431764">
                <a:moveTo>
                  <a:pt x="0" y="0"/>
                </a:moveTo>
                <a:lnTo>
                  <a:pt x="455797" y="0"/>
                </a:lnTo>
                <a:lnTo>
                  <a:pt x="455797" y="431764"/>
                </a:lnTo>
                <a:lnTo>
                  <a:pt x="0" y="431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8"/>
          <p:cNvSpPr txBox="1"/>
          <p:nvPr/>
        </p:nvSpPr>
        <p:spPr>
          <a:xfrm>
            <a:off x="1447800" y="896154"/>
            <a:ext cx="1445440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100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/>
              <a:t>Success Criteria</a:t>
            </a:r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15F0EECC-0FC5-B0CF-6FB1-7A2BB907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48400" y="977521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7</a:t>
            </a:fld>
            <a:endParaRPr lang="en-US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EE7D8-9F7A-A1F0-DC81-9A089C70D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0101" y="4462753"/>
            <a:ext cx="457240" cy="432854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CEE6804F-DD18-9CD5-9351-54CA2B06709F}"/>
              </a:ext>
            </a:extLst>
          </p:cNvPr>
          <p:cNvSpPr txBox="1"/>
          <p:nvPr/>
        </p:nvSpPr>
        <p:spPr>
          <a:xfrm>
            <a:off x="5638800" y="2933700"/>
            <a:ext cx="5181600" cy="6683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Security</a:t>
            </a:r>
          </a:p>
          <a:p>
            <a:pPr marL="0" lvl="0" indent="0" algn="l">
              <a:lnSpc>
                <a:spcPts val="891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Performance</a:t>
            </a:r>
          </a:p>
          <a:p>
            <a:pPr marL="0" lvl="0" indent="0" algn="l">
              <a:lnSpc>
                <a:spcPts val="8910"/>
              </a:lnSpc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User Experience</a:t>
            </a:r>
          </a:p>
          <a:p>
            <a:pPr>
              <a:lnSpc>
                <a:spcPts val="8910"/>
              </a:lnSpc>
            </a:pPr>
            <a:r>
              <a:rPr lang="he-IL" altLang="he-IL" sz="4800" dirty="0">
                <a:solidFill>
                  <a:srgbClr val="0D0D0D"/>
                </a:solidFill>
                <a:latin typeface="Open Sans"/>
              </a:rPr>
              <a:t>Data Privacy</a:t>
            </a:r>
            <a:endParaRPr lang="en-US" sz="4800" dirty="0">
              <a:solidFill>
                <a:srgbClr val="0D0D0D"/>
              </a:solidFill>
              <a:latin typeface="Open Sans"/>
            </a:endParaRPr>
          </a:p>
          <a:p>
            <a:pPr marL="0" lvl="0" indent="0" algn="l">
              <a:lnSpc>
                <a:spcPts val="8910"/>
              </a:lnSpc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 </a:t>
            </a:r>
          </a:p>
          <a:p>
            <a:pPr marL="0" lvl="0" indent="0" algn="l">
              <a:lnSpc>
                <a:spcPts val="8910"/>
              </a:lnSpc>
            </a:pPr>
            <a:endParaRPr lang="en-US" sz="4800" dirty="0">
              <a:solidFill>
                <a:srgbClr val="0D0D0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7953"/>
            <a:ext cx="18288000" cy="457200"/>
          </a:xfrm>
          <a:custGeom>
            <a:avLst/>
            <a:gdLst/>
            <a:ahLst/>
            <a:cxnLst/>
            <a:rect l="l" t="t" r="r" b="b"/>
            <a:pathLst>
              <a:path w="18288000" h="4572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TextBox 14"/>
          <p:cNvSpPr txBox="1"/>
          <p:nvPr/>
        </p:nvSpPr>
        <p:spPr>
          <a:xfrm>
            <a:off x="5638800" y="876300"/>
            <a:ext cx="655982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88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sz="10000" dirty="0"/>
              <a:t>Challenges</a:t>
            </a:r>
          </a:p>
        </p:txBody>
      </p:sp>
      <p:sp>
        <p:nvSpPr>
          <p:cNvPr id="26" name="מציין מיקום של מספר שקופית 25">
            <a:extLst>
              <a:ext uri="{FF2B5EF4-FFF2-40B4-BE49-F238E27FC236}">
                <a16:creationId xmlns:a16="http://schemas.microsoft.com/office/drawing/2014/main" id="{F1FD6EA5-E7A0-910B-0D3E-CC13D195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8</a:t>
            </a:fld>
            <a:endParaRPr lang="en-US" sz="2000"/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42F4F292-0F89-C5C2-347A-067B56FAA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946" y="6685543"/>
            <a:ext cx="8302108" cy="223837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2011F0F-8DA1-34BD-A24D-208986BD4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3812235"/>
            <a:ext cx="457240" cy="43285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1C13281-4650-B95B-D924-E4FADAC7C4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4927073"/>
            <a:ext cx="457240" cy="432854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1A22809B-17DA-74DD-BAEE-B707466131B1}"/>
              </a:ext>
            </a:extLst>
          </p:cNvPr>
          <p:cNvSpPr txBox="1"/>
          <p:nvPr/>
        </p:nvSpPr>
        <p:spPr>
          <a:xfrm>
            <a:off x="3886200" y="3350706"/>
            <a:ext cx="16840200" cy="4438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1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User Accessibility for Non-Technical Users</a:t>
            </a:r>
          </a:p>
          <a:p>
            <a:pPr marL="0" lvl="0" indent="0" algn="l">
              <a:lnSpc>
                <a:spcPts val="8910"/>
              </a:lnSpc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P2P Connection in Restricted Networks</a:t>
            </a:r>
          </a:p>
          <a:p>
            <a:pPr marL="0" lvl="0" indent="0" algn="l">
              <a:lnSpc>
                <a:spcPts val="8910"/>
              </a:lnSpc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 </a:t>
            </a:r>
          </a:p>
          <a:p>
            <a:pPr marL="0" lvl="0" indent="0" algn="l">
              <a:lnSpc>
                <a:spcPts val="8910"/>
              </a:lnSpc>
            </a:pPr>
            <a:endParaRPr lang="en-US" sz="4800" dirty="0">
              <a:solidFill>
                <a:srgbClr val="0D0D0D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182" y="217756"/>
            <a:ext cx="18288000" cy="457200"/>
          </a:xfrm>
          <a:custGeom>
            <a:avLst/>
            <a:gdLst/>
            <a:ahLst/>
            <a:cxnLst/>
            <a:rect l="l" t="t" r="r" b="b"/>
            <a:pathLst>
              <a:path w="18288000" h="4572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6" name="מציין מיקום של מספר שקופית 25">
            <a:extLst>
              <a:ext uri="{FF2B5EF4-FFF2-40B4-BE49-F238E27FC236}">
                <a16:creationId xmlns:a16="http://schemas.microsoft.com/office/drawing/2014/main" id="{F1FD6EA5-E7A0-910B-0D3E-CC13D195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000" smtClean="0"/>
              <a:pPr/>
              <a:t>9</a:t>
            </a:fld>
            <a:endParaRPr lang="en-US" sz="2000"/>
          </a:p>
        </p:txBody>
      </p:sp>
      <p:pic>
        <p:nvPicPr>
          <p:cNvPr id="1026" name="Picture 2" descr="Guide to the Diffie-Hellman Key Exchange Algorithm &amp; its Working |  Simplilearn">
            <a:extLst>
              <a:ext uri="{FF2B5EF4-FFF2-40B4-BE49-F238E27FC236}">
                <a16:creationId xmlns:a16="http://schemas.microsoft.com/office/drawing/2014/main" id="{44B1E86D-D027-FC47-B62C-25A2A147F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3" r="1497"/>
          <a:stretch/>
        </p:blipFill>
        <p:spPr bwMode="auto">
          <a:xfrm>
            <a:off x="10439400" y="6307686"/>
            <a:ext cx="6324600" cy="31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B9363681-C7F6-E1B5-398F-15FD8AE32F99}"/>
              </a:ext>
            </a:extLst>
          </p:cNvPr>
          <p:cNvSpPr txBox="1"/>
          <p:nvPr/>
        </p:nvSpPr>
        <p:spPr>
          <a:xfrm>
            <a:off x="5844117" y="662990"/>
            <a:ext cx="6599766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8800" b="1" cap="none" spc="50">
                <a:ln w="0"/>
                <a:solidFill>
                  <a:srgbClr val="00206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sz="10000" dirty="0"/>
              <a:t>Challenges</a:t>
            </a:r>
          </a:p>
        </p:txBody>
      </p:sp>
      <p:pic>
        <p:nvPicPr>
          <p:cNvPr id="28" name="תמונה 4">
            <a:extLst>
              <a:ext uri="{FF2B5EF4-FFF2-40B4-BE49-F238E27FC236}">
                <a16:creationId xmlns:a16="http://schemas.microsoft.com/office/drawing/2014/main" id="{72EBCE8C-14C6-1796-DE00-8BAD42A47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00" y="3874552"/>
            <a:ext cx="457240" cy="432854"/>
          </a:xfrm>
          <a:prstGeom prst="rect">
            <a:avLst/>
          </a:prstGeom>
        </p:spPr>
      </p:pic>
      <p:pic>
        <p:nvPicPr>
          <p:cNvPr id="29" name="תמונה 5">
            <a:extLst>
              <a:ext uri="{FF2B5EF4-FFF2-40B4-BE49-F238E27FC236}">
                <a16:creationId xmlns:a16="http://schemas.microsoft.com/office/drawing/2014/main" id="{31884DB0-F3FC-5783-7996-1F3A2076E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833" y="5013625"/>
            <a:ext cx="457240" cy="432854"/>
          </a:xfrm>
          <a:prstGeom prst="rect">
            <a:avLst/>
          </a:prstGeom>
        </p:spPr>
      </p:pic>
      <p:sp>
        <p:nvSpPr>
          <p:cNvPr id="30" name="TextBox 3">
            <a:extLst>
              <a:ext uri="{FF2B5EF4-FFF2-40B4-BE49-F238E27FC236}">
                <a16:creationId xmlns:a16="http://schemas.microsoft.com/office/drawing/2014/main" id="{CE53E9E5-60C2-8C28-3C33-5C7D83EF5E49}"/>
              </a:ext>
            </a:extLst>
          </p:cNvPr>
          <p:cNvSpPr txBox="1"/>
          <p:nvPr/>
        </p:nvSpPr>
        <p:spPr>
          <a:xfrm>
            <a:off x="1524000" y="3390900"/>
            <a:ext cx="16840200" cy="3297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10"/>
              </a:lnSpc>
            </a:pPr>
            <a:r>
              <a:rPr lang="en-US" sz="4800" u="none" strike="noStrike" dirty="0">
                <a:solidFill>
                  <a:srgbClr val="0D0D0D"/>
                </a:solidFill>
                <a:latin typeface="Open Sans"/>
              </a:rPr>
              <a:t>Key Generation</a:t>
            </a:r>
          </a:p>
          <a:p>
            <a:pPr marL="0" lvl="0" indent="0" algn="l">
              <a:lnSpc>
                <a:spcPts val="8910"/>
              </a:lnSpc>
            </a:pPr>
            <a:r>
              <a:rPr lang="en-US" sz="4800" dirty="0">
                <a:solidFill>
                  <a:srgbClr val="0D0D0D"/>
                </a:solidFill>
                <a:latin typeface="Open Sans"/>
              </a:rPr>
              <a:t>Key Format Compatibility in PeerJS </a:t>
            </a:r>
          </a:p>
          <a:p>
            <a:pPr marL="0" lvl="0" indent="0" algn="l">
              <a:lnSpc>
                <a:spcPts val="8910"/>
              </a:lnSpc>
            </a:pPr>
            <a:endParaRPr lang="en-US" sz="4800" dirty="0">
              <a:solidFill>
                <a:srgbClr val="0D0D0D"/>
              </a:solidFill>
              <a:latin typeface="Open Sans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DAC8600-B331-9BD1-692B-FABD42735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6307686"/>
            <a:ext cx="5486400" cy="29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1321</Words>
  <Application>Microsoft Office PowerPoint</Application>
  <PresentationFormat>מותאם אישית</PresentationFormat>
  <Paragraphs>169</Paragraphs>
  <Slides>11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Calibri</vt:lpstr>
      <vt:lpstr>Aptos</vt:lpstr>
      <vt:lpstr>Roboto</vt:lpstr>
      <vt:lpstr>Economica</vt:lpstr>
      <vt:lpstr>Open Sans</vt:lpstr>
      <vt:lpstr>Arial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עותק של WhisperdSend.pptx</dc:title>
  <dc:creator>Yarden</dc:creator>
  <cp:lastModifiedBy>ג'סיקה אמירוב</cp:lastModifiedBy>
  <cp:revision>26</cp:revision>
  <dcterms:created xsi:type="dcterms:W3CDTF">2006-08-16T00:00:00Z</dcterms:created>
  <dcterms:modified xsi:type="dcterms:W3CDTF">2024-09-21T14:10:38Z</dcterms:modified>
  <dc:identifier>DAGF5dOkBns</dc:identifier>
</cp:coreProperties>
</file>