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15" r:id="rId14"/>
    <p:sldId id="331" r:id="rId15"/>
  </p:sldIdLst>
  <p:sldSz cx="12192000" cy="6858000"/>
  <p:notesSz cx="13716000" cy="24384000"/>
  <p:defaultTextStyle>
    <a:defPPr rtl="0">
      <a:defRPr lang="fr-FR"/>
    </a:defPPr>
    <a:lvl1pPr marL="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8F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105" d="100"/>
          <a:sy n="105" d="100"/>
        </p:scale>
        <p:origin x="834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1" d="100"/>
          <a:sy n="31" d="100"/>
        </p:scale>
        <p:origin x="4392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ess\OPENCLASSROOMS\PROJET%205\Top%205%20retours%20et%20rembours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ess\OPENCLASSROOMS\PROJET%205\Top%205%20retours%20et%20rembourse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ess\OPENCLASSROOMS\PROJET%205\Top%205%20retours%20et%20remboursem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Classement top 5 retours et remboursements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5'!$B$1</c:f>
              <c:strCache>
                <c:ptCount val="1"/>
                <c:pt idx="0">
                  <c:v>NOMBRE RBSMT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'TOP 5'!$A$2:$A$6</c:f>
              <c:strCache>
                <c:ptCount val="5"/>
                <c:pt idx="0">
                  <c:v>Retractation</c:v>
                </c:pt>
                <c:pt idx="1">
                  <c:v>Colis non distribue client</c:v>
                </c:pt>
                <c:pt idx="2">
                  <c:v>Colis non reclame</c:v>
                </c:pt>
                <c:pt idx="3">
                  <c:v>Erreur de reference</c:v>
                </c:pt>
                <c:pt idx="4">
                  <c:v>Produit livre abime au client</c:v>
                </c:pt>
              </c:strCache>
            </c:strRef>
          </c:cat>
          <c:val>
            <c:numRef>
              <c:f>'TOP 5'!$B$2:$B$6</c:f>
              <c:numCache>
                <c:formatCode>General</c:formatCode>
                <c:ptCount val="5"/>
                <c:pt idx="0">
                  <c:v>5658</c:v>
                </c:pt>
                <c:pt idx="1">
                  <c:v>1469</c:v>
                </c:pt>
                <c:pt idx="2">
                  <c:v>1264</c:v>
                </c:pt>
                <c:pt idx="3">
                  <c:v>1049</c:v>
                </c:pt>
                <c:pt idx="4">
                  <c:v>1016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5C-4D83-B404-47FECF30F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00493199"/>
        <c:axId val="500485519"/>
      </c:barChart>
      <c:lineChart>
        <c:grouping val="standard"/>
        <c:varyColors val="0"/>
        <c:ser>
          <c:idx val="1"/>
          <c:order val="1"/>
          <c:tx>
            <c:strRef>
              <c:f>'TOP 5'!$C$1</c:f>
              <c:strCache>
                <c:ptCount val="1"/>
                <c:pt idx="0">
                  <c:v>MONTANT RBSMT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'TOP 5'!$A$2:$A$6</c:f>
              <c:strCache>
                <c:ptCount val="5"/>
                <c:pt idx="0">
                  <c:v>Retractation</c:v>
                </c:pt>
                <c:pt idx="1">
                  <c:v>Colis non distribue client</c:v>
                </c:pt>
                <c:pt idx="2">
                  <c:v>Colis non reclame</c:v>
                </c:pt>
                <c:pt idx="3">
                  <c:v>Erreur de reference</c:v>
                </c:pt>
                <c:pt idx="4">
                  <c:v>Produit livre abime au client</c:v>
                </c:pt>
              </c:strCache>
            </c:strRef>
          </c:cat>
          <c:val>
            <c:numRef>
              <c:f>'TOP 5'!$C$2:$C$6</c:f>
              <c:numCache>
                <c:formatCode>General</c:formatCode>
                <c:ptCount val="5"/>
                <c:pt idx="0">
                  <c:v>928457</c:v>
                </c:pt>
                <c:pt idx="1">
                  <c:v>193095</c:v>
                </c:pt>
                <c:pt idx="2">
                  <c:v>178008</c:v>
                </c:pt>
                <c:pt idx="3">
                  <c:v>175307</c:v>
                </c:pt>
                <c:pt idx="4">
                  <c:v>128604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5C-4D83-B404-47FECF30F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0516527"/>
        <c:axId val="620510767"/>
      </c:lineChart>
      <c:catAx>
        <c:axId val="500493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0485519"/>
        <c:crosses val="autoZero"/>
        <c:auto val="1"/>
        <c:lblAlgn val="ctr"/>
        <c:lblOffset val="100"/>
        <c:noMultiLvlLbl val="0"/>
      </c:catAx>
      <c:valAx>
        <c:axId val="50048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0493199"/>
        <c:crosses val="autoZero"/>
        <c:crossBetween val="between"/>
      </c:valAx>
      <c:valAx>
        <c:axId val="620510767"/>
        <c:scaling>
          <c:orientation val="minMax"/>
        </c:scaling>
        <c:delete val="0"/>
        <c:axPos val="r"/>
        <c:numFmt formatCode="#,##0\ &quot;€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0516527"/>
        <c:crosses val="max"/>
        <c:crossBetween val="between"/>
      </c:valAx>
      <c:catAx>
        <c:axId val="6205165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205107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Remboursement</a:t>
            </a:r>
            <a:r>
              <a:rPr lang="fr-FR" b="1" baseline="0" dirty="0"/>
              <a:t>s suite à rétractation après livraison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Retractaion!$B$1</c:f>
              <c:strCache>
                <c:ptCount val="1"/>
                <c:pt idx="0">
                  <c:v>CA Vente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Retractaion!$A$2:$A$6</c:f>
              <c:strCache>
                <c:ptCount val="5"/>
                <c:pt idx="0">
                  <c:v>Neuf</c:v>
                </c:pt>
                <c:pt idx="1">
                  <c:v>Soldeur</c:v>
                </c:pt>
                <c:pt idx="2">
                  <c:v>Non retourne</c:v>
                </c:pt>
                <c:pt idx="3">
                  <c:v>Casse</c:v>
                </c:pt>
                <c:pt idx="4">
                  <c:v>Fraude</c:v>
                </c:pt>
              </c:strCache>
            </c:strRef>
          </c:cat>
          <c:val>
            <c:numRef>
              <c:f>Retractaion!$B$2:$B$6</c:f>
              <c:numCache>
                <c:formatCode>General</c:formatCode>
                <c:ptCount val="5"/>
                <c:pt idx="0">
                  <c:v>341879</c:v>
                </c:pt>
                <c:pt idx="1">
                  <c:v>467692</c:v>
                </c:pt>
                <c:pt idx="2">
                  <c:v>70970</c:v>
                </c:pt>
                <c:pt idx="3">
                  <c:v>7796</c:v>
                </c:pt>
                <c:pt idx="4">
                  <c:v>42142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DA-4806-8A1B-7912E5789AFC}"/>
            </c:ext>
          </c:extLst>
        </c:ser>
        <c:ser>
          <c:idx val="1"/>
          <c:order val="1"/>
          <c:tx>
            <c:strRef>
              <c:f>Retractaion!$C$1</c:f>
              <c:strCache>
                <c:ptCount val="1"/>
                <c:pt idx="0">
                  <c:v>Montant Remboursement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Retractaion!$A$2:$A$6</c:f>
              <c:strCache>
                <c:ptCount val="5"/>
                <c:pt idx="0">
                  <c:v>Neuf</c:v>
                </c:pt>
                <c:pt idx="1">
                  <c:v>Soldeur</c:v>
                </c:pt>
                <c:pt idx="2">
                  <c:v>Non retourne</c:v>
                </c:pt>
                <c:pt idx="3">
                  <c:v>Casse</c:v>
                </c:pt>
                <c:pt idx="4">
                  <c:v>Fraude</c:v>
                </c:pt>
              </c:strCache>
            </c:strRef>
          </c:cat>
          <c:val>
            <c:numRef>
              <c:f>Retractaion!$C$2:$C$6</c:f>
              <c:numCache>
                <c:formatCode>General</c:formatCode>
                <c:ptCount val="5"/>
                <c:pt idx="0">
                  <c:v>342318</c:v>
                </c:pt>
                <c:pt idx="1">
                  <c:v>465284</c:v>
                </c:pt>
                <c:pt idx="2">
                  <c:v>70970</c:v>
                </c:pt>
                <c:pt idx="3">
                  <c:v>7743</c:v>
                </c:pt>
                <c:pt idx="4">
                  <c:v>42142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DA-4806-8A1B-7912E5789A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4849215"/>
        <c:axId val="1374848735"/>
      </c:barChart>
      <c:catAx>
        <c:axId val="1374849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74848735"/>
        <c:crosses val="autoZero"/>
        <c:auto val="1"/>
        <c:lblAlgn val="ctr"/>
        <c:lblOffset val="100"/>
        <c:noMultiLvlLbl val="0"/>
      </c:catAx>
      <c:valAx>
        <c:axId val="1374848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€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7484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Nombre</a:t>
            </a:r>
            <a:r>
              <a:rPr lang="en-US" b="1" dirty="0"/>
              <a:t> de</a:t>
            </a:r>
            <a:r>
              <a:rPr lang="en-US" b="1" baseline="0" dirty="0"/>
              <a:t> </a:t>
            </a:r>
            <a:r>
              <a:rPr lang="en-US" b="1" baseline="0" dirty="0" err="1"/>
              <a:t>r</a:t>
            </a:r>
            <a:r>
              <a:rPr lang="en-US" b="1" dirty="0" err="1"/>
              <a:t>emboursements</a:t>
            </a:r>
            <a:r>
              <a:rPr lang="en-US" b="1" dirty="0"/>
              <a:t> par </a:t>
            </a:r>
            <a:r>
              <a:rPr lang="en-US" b="1" dirty="0" err="1"/>
              <a:t>lignes</a:t>
            </a:r>
            <a:r>
              <a:rPr lang="en-US" b="1" dirty="0"/>
              <a:t> </a:t>
            </a:r>
            <a:r>
              <a:rPr lang="en-US" b="1" dirty="0" err="1"/>
              <a:t>d'emballages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'Pdt livre abime'!$B$1</c:f>
              <c:strCache>
                <c:ptCount val="1"/>
                <c:pt idx="0">
                  <c:v>Nombre Rbsmt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'Pdt livre abime'!$A$2:$A$21</c:f>
              <c:strCache>
                <c:ptCount val="20"/>
                <c:pt idx="0">
                  <c:v>B_5</c:v>
                </c:pt>
                <c:pt idx="1">
                  <c:v>B_4</c:v>
                </c:pt>
                <c:pt idx="2">
                  <c:v>C_9</c:v>
                </c:pt>
                <c:pt idx="3">
                  <c:v>C_2</c:v>
                </c:pt>
                <c:pt idx="4">
                  <c:v>C_1</c:v>
                </c:pt>
                <c:pt idx="5">
                  <c:v>B_9</c:v>
                </c:pt>
                <c:pt idx="6">
                  <c:v>C_7</c:v>
                </c:pt>
                <c:pt idx="7">
                  <c:v>B_3</c:v>
                </c:pt>
                <c:pt idx="8">
                  <c:v>C_5</c:v>
                </c:pt>
                <c:pt idx="9">
                  <c:v>B_7</c:v>
                </c:pt>
                <c:pt idx="10">
                  <c:v>C_8</c:v>
                </c:pt>
                <c:pt idx="11">
                  <c:v>C_6</c:v>
                </c:pt>
                <c:pt idx="12">
                  <c:v>C_3</c:v>
                </c:pt>
                <c:pt idx="13">
                  <c:v>C_10</c:v>
                </c:pt>
                <c:pt idx="14">
                  <c:v>B_1</c:v>
                </c:pt>
                <c:pt idx="15">
                  <c:v>C_4</c:v>
                </c:pt>
                <c:pt idx="16">
                  <c:v>B_8</c:v>
                </c:pt>
                <c:pt idx="17">
                  <c:v>B_2</c:v>
                </c:pt>
                <c:pt idx="18">
                  <c:v>B_6</c:v>
                </c:pt>
                <c:pt idx="19">
                  <c:v>B_10</c:v>
                </c:pt>
              </c:strCache>
            </c:strRef>
          </c:cat>
          <c:val>
            <c:numRef>
              <c:f>'Pdt livre abime'!$B$2:$B$21</c:f>
              <c:numCache>
                <c:formatCode>General</c:formatCode>
                <c:ptCount val="20"/>
                <c:pt idx="0">
                  <c:v>67</c:v>
                </c:pt>
                <c:pt idx="1">
                  <c:v>59</c:v>
                </c:pt>
                <c:pt idx="2">
                  <c:v>57</c:v>
                </c:pt>
                <c:pt idx="3">
                  <c:v>57</c:v>
                </c:pt>
                <c:pt idx="4">
                  <c:v>56</c:v>
                </c:pt>
                <c:pt idx="5">
                  <c:v>54</c:v>
                </c:pt>
                <c:pt idx="6">
                  <c:v>53</c:v>
                </c:pt>
                <c:pt idx="7">
                  <c:v>53</c:v>
                </c:pt>
                <c:pt idx="8">
                  <c:v>51</c:v>
                </c:pt>
                <c:pt idx="9">
                  <c:v>50</c:v>
                </c:pt>
                <c:pt idx="10">
                  <c:v>48</c:v>
                </c:pt>
                <c:pt idx="11">
                  <c:v>48</c:v>
                </c:pt>
                <c:pt idx="12">
                  <c:v>48</c:v>
                </c:pt>
                <c:pt idx="13">
                  <c:v>48</c:v>
                </c:pt>
                <c:pt idx="14">
                  <c:v>47</c:v>
                </c:pt>
                <c:pt idx="15">
                  <c:v>46</c:v>
                </c:pt>
                <c:pt idx="16">
                  <c:v>46</c:v>
                </c:pt>
                <c:pt idx="17">
                  <c:v>44</c:v>
                </c:pt>
                <c:pt idx="18">
                  <c:v>42</c:v>
                </c:pt>
                <c:pt idx="19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08-4F1C-A06B-232F4746BB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371755423"/>
        <c:axId val="1371756383"/>
      </c:barChart>
      <c:catAx>
        <c:axId val="137175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71756383"/>
        <c:crosses val="autoZero"/>
        <c:auto val="1"/>
        <c:lblAlgn val="ctr"/>
        <c:lblOffset val="100"/>
        <c:noMultiLvlLbl val="0"/>
      </c:catAx>
      <c:valAx>
        <c:axId val="137175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71755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A7C9947C-0B99-4CC9-AA3C-4A4AC8D4662C}" type="datetimeyyyy">
              <a:rPr lang="fr-FR" smtClean="0"/>
              <a:t>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420BD0AB-C59E-4A46-83D3-F07787446B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901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81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4505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353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559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814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5257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7106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950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0" name="Freeform: Forme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reeform: Form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Image 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texte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/>
            </a:lvl1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fr-FR" sz="1800"/>
            </a:lvl1pPr>
            <a:lvl2pPr>
              <a:defRPr lang="fr-FR" sz="1800"/>
            </a:lvl2pPr>
            <a:lvl3pPr>
              <a:defRPr lang="fr-FR" sz="18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sme 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7" name="Espace réservé du numéro de diapositiv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3" name="Graphisme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sme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 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Forme 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9" name="Image 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fr-FR" sz="2400"/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lvl6pPr>
              <a:defRPr lang="fr-FR" sz="2000"/>
            </a:lvl6pPr>
            <a:lvl7pPr>
              <a:defRPr lang="fr-FR" sz="2000"/>
            </a:lvl7pPr>
            <a:lvl8pPr>
              <a:defRPr lang="fr-FR" sz="2000"/>
            </a:lvl8pPr>
            <a:lvl9pPr>
              <a:defRPr lang="fr-FR" sz="2000"/>
            </a:lvl9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fr-FR" sz="2800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e lib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e lib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4" name="Image 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fr-F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fr-FR" sz="18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Forme 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15" name="Freeform: Forme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 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36" name="Forme libre 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lvl="0" algn="ctr" rtl="0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Cliquer pour ajouter du texte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52" name="Espace réservé d’image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 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3" name="Freeform: Forme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9" name="Forme lib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1" name="Forme lib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3" name="Image 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numéro de diapositiv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3" name="Image 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Forme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7" name="Image 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9" name="Image 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 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Forme libre 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9" name="Espace réservé du numéro de diapositiv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fr-F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fr-F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fr-F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indent="-283464">
              <a:spcBef>
                <a:spcPts val="1000"/>
              </a:spcBef>
              <a:defRPr lang="fr-FR" sz="1800"/>
            </a:lvl2pPr>
            <a:lvl3pPr indent="-283464">
              <a:spcBef>
                <a:spcPts val="1000"/>
              </a:spcBef>
              <a:defRPr lang="fr-FR" sz="1800"/>
            </a:lvl3pPr>
            <a:lvl4pPr indent="-283464">
              <a:spcBef>
                <a:spcPts val="1000"/>
              </a:spcBef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Forme 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21" name="Forme libre : Forme 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Forme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 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4" name="Espace réservé du numéro de diapositiv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6" name="Image 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21" name="Image 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e libre 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fr-F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fr-F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/>
              <a:t>REGALOAD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256033"/>
            <a:ext cx="8141813" cy="1352932"/>
          </a:xfrm>
          <a:ln w="12700">
            <a:solidFill>
              <a:schemeClr val="tx1"/>
            </a:solidFill>
          </a:ln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800" dirty="0"/>
              <a:t>5 idées de valorisation des produits cassés, défectueux ou renouvelés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16" name="Espace réservé du contenu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485909"/>
            <a:ext cx="7648037" cy="2232396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lvl="1" rtl="0"/>
            <a:r>
              <a:rPr lang="fr-FR" dirty="0"/>
              <a:t>Baisser les prix : Afin de pouvoir inciter à l’achat</a:t>
            </a:r>
          </a:p>
          <a:p>
            <a:pPr lvl="1" rtl="0"/>
            <a:r>
              <a:rPr lang="fr-FR" dirty="0"/>
              <a:t>S’adresser à des professionnels : Afin de récupérer des pièces et/ou réparer</a:t>
            </a:r>
          </a:p>
          <a:p>
            <a:pPr lvl="1" rtl="0"/>
            <a:r>
              <a:rPr lang="fr-FR" dirty="0"/>
              <a:t>Souligner l’aspect éco-responsable : Pour toucher un public cible</a:t>
            </a:r>
          </a:p>
          <a:p>
            <a:pPr lvl="1" rtl="0"/>
            <a:r>
              <a:rPr lang="fr-FR" dirty="0"/>
              <a:t>Vendre des produits défectueux mais utilisables</a:t>
            </a:r>
          </a:p>
          <a:p>
            <a:pPr lvl="1" rtl="0"/>
            <a:r>
              <a:rPr lang="fr-FR" dirty="0"/>
              <a:t>Vendre à des fins de recyclage : Pour créer de nouvelles matières 1ères 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256033"/>
            <a:ext cx="8141813" cy="557783"/>
          </a:xfrm>
          <a:ln w="12700">
            <a:solidFill>
              <a:schemeClr val="tx1"/>
            </a:solidFill>
          </a:ln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800" dirty="0"/>
              <a:t>Gestion d’une BDD relationnelle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11</a:t>
            </a:fld>
            <a:endParaRPr lang="fr-FR" dirty="0"/>
          </a:p>
        </p:txBody>
      </p:sp>
      <p:sp>
        <p:nvSpPr>
          <p:cNvPr id="16" name="Espace réservé du contenu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511" y="2019565"/>
            <a:ext cx="7648037" cy="1866635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lvl="1" rtl="0"/>
            <a:r>
              <a:rPr lang="fr-FR" dirty="0"/>
              <a:t>Mettre des contraintes pour avoir des données de qualité</a:t>
            </a:r>
          </a:p>
          <a:p>
            <a:pPr lvl="1" rtl="0"/>
            <a:r>
              <a:rPr lang="fr-FR" dirty="0"/>
              <a:t>Mettre des contraintes pour optimiser le stockage</a:t>
            </a:r>
          </a:p>
          <a:p>
            <a:pPr lvl="1" rtl="0"/>
            <a:r>
              <a:rPr lang="fr-FR" dirty="0"/>
              <a:t>Gestion des droits d’accès ou de gestion des données</a:t>
            </a:r>
          </a:p>
          <a:p>
            <a:pPr lvl="1" rtl="0"/>
            <a:r>
              <a:rPr lang="fr-FR" dirty="0"/>
              <a:t>Anonymiser au </a:t>
            </a:r>
            <a:r>
              <a:rPr lang="fr-FR"/>
              <a:t>maximum les informations personnelles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73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261" y="195861"/>
            <a:ext cx="8454067" cy="994164"/>
          </a:xfrm>
          <a:ln w="12700">
            <a:solidFill>
              <a:schemeClr val="tx1"/>
            </a:solidFill>
          </a:ln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800" dirty="0"/>
              <a:t>REGALOAD A BESOIN DE STRUCTURER SES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A66980-24DE-8F81-B41C-A6054ECF3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2387843"/>
          </a:xfrm>
        </p:spPr>
        <p:txBody>
          <a:bodyPr/>
          <a:lstStyle/>
          <a:p>
            <a:r>
              <a:rPr lang="fr-FR" dirty="0"/>
              <a:t>Toutes les données sont dans une même table</a:t>
            </a:r>
          </a:p>
          <a:p>
            <a:r>
              <a:rPr lang="fr-FR" dirty="0"/>
              <a:t>Présence de cellules vides</a:t>
            </a:r>
          </a:p>
          <a:p>
            <a:r>
              <a:rPr lang="fr-FR" dirty="0"/>
              <a:t>Présence de doublons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dirty="0">
                <a:solidFill>
                  <a:srgbClr val="1F2C8F"/>
                </a:solidFill>
                <a:latin typeface="+mj-lt"/>
              </a:rPr>
              <a:t>L’EXPLOITATION DES DONNÉES EST ESSENTIELLE À UNE BONNE GOUVERNANCE DE L’ENTREPRISE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4EFB96-3F7A-089A-9EBD-8012B3C898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02739" y="6190650"/>
            <a:ext cx="1067589" cy="471489"/>
          </a:xfrm>
        </p:spPr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382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5" y="195861"/>
            <a:ext cx="8936272" cy="480795"/>
          </a:xfrm>
          <a:ln w="12700">
            <a:solidFill>
              <a:schemeClr val="tx1"/>
            </a:solidFill>
          </a:ln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600" dirty="0"/>
              <a:t>Nous créons donc une base de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BAF18D-97BA-B78D-6845-53D31CAED1A0}"/>
              </a:ext>
            </a:extLst>
          </p:cNvPr>
          <p:cNvSpPr txBox="1"/>
          <p:nvPr/>
        </p:nvSpPr>
        <p:spPr>
          <a:xfrm>
            <a:off x="2843785" y="5325381"/>
            <a:ext cx="904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F2C8F"/>
                </a:solidFill>
                <a:latin typeface="+mj-lt"/>
              </a:rPr>
              <a:t>LA BASE DE DONNEES PERMET LA STRUCTURATION DES DONNEES MAIS AUSSI LEUR ANALYSE 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4C29AFD8-785C-8B74-AC39-5403A0E1D023}"/>
              </a:ext>
            </a:extLst>
          </p:cNvPr>
          <p:cNvGrpSpPr/>
          <p:nvPr/>
        </p:nvGrpSpPr>
        <p:grpSpPr>
          <a:xfrm>
            <a:off x="3265202" y="1489923"/>
            <a:ext cx="1504818" cy="1018079"/>
            <a:chOff x="3159865" y="2420389"/>
            <a:chExt cx="1504818" cy="1018079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32F44926-BDD4-9BF5-9A89-B0C8A1B0225B}"/>
                </a:ext>
              </a:extLst>
            </p:cNvPr>
            <p:cNvSpPr/>
            <p:nvPr/>
          </p:nvSpPr>
          <p:spPr>
            <a:xfrm>
              <a:off x="3159865" y="2420389"/>
              <a:ext cx="1504818" cy="403200"/>
            </a:xfrm>
            <a:custGeom>
              <a:avLst/>
              <a:gdLst>
                <a:gd name="connsiteX0" fmla="*/ 0 w 1504818"/>
                <a:gd name="connsiteY0" fmla="*/ 0 h 403200"/>
                <a:gd name="connsiteX1" fmla="*/ 1504818 w 1504818"/>
                <a:gd name="connsiteY1" fmla="*/ 0 h 403200"/>
                <a:gd name="connsiteX2" fmla="*/ 1504818 w 1504818"/>
                <a:gd name="connsiteY2" fmla="*/ 403200 h 403200"/>
                <a:gd name="connsiteX3" fmla="*/ 0 w 1504818"/>
                <a:gd name="connsiteY3" fmla="*/ 403200 h 403200"/>
                <a:gd name="connsiteX4" fmla="*/ 0 w 1504818"/>
                <a:gd name="connsiteY4" fmla="*/ 0 h 4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4818" h="403200">
                  <a:moveTo>
                    <a:pt x="0" y="0"/>
                  </a:moveTo>
                  <a:lnTo>
                    <a:pt x="1504818" y="0"/>
                  </a:lnTo>
                  <a:lnTo>
                    <a:pt x="1504818" y="403200"/>
                  </a:lnTo>
                  <a:lnTo>
                    <a:pt x="0" y="403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56896" rIns="99568" bIns="5689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Produit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B90A25-0076-07D8-3619-C2305A2BA1E8}"/>
                </a:ext>
              </a:extLst>
            </p:cNvPr>
            <p:cNvSpPr/>
            <p:nvPr/>
          </p:nvSpPr>
          <p:spPr>
            <a:xfrm>
              <a:off x="3159865" y="2823589"/>
              <a:ext cx="1504818" cy="614879"/>
            </a:xfrm>
            <a:prstGeom prst="rect">
              <a:avLst/>
            </a:prstGeom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8E5AFE8-4A11-C2B4-D7AE-22DBED1E5437}"/>
              </a:ext>
            </a:extLst>
          </p:cNvPr>
          <p:cNvGrpSpPr/>
          <p:nvPr/>
        </p:nvGrpSpPr>
        <p:grpSpPr>
          <a:xfrm>
            <a:off x="3370540" y="3627798"/>
            <a:ext cx="1504818" cy="1018079"/>
            <a:chOff x="4875358" y="2420389"/>
            <a:chExt cx="1504818" cy="1018079"/>
          </a:xfrm>
        </p:grpSpPr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94D069EA-4B2A-7F20-4C29-D60803DAF392}"/>
                </a:ext>
              </a:extLst>
            </p:cNvPr>
            <p:cNvSpPr/>
            <p:nvPr/>
          </p:nvSpPr>
          <p:spPr>
            <a:xfrm>
              <a:off x="4875358" y="2420389"/>
              <a:ext cx="1504818" cy="403200"/>
            </a:xfrm>
            <a:custGeom>
              <a:avLst/>
              <a:gdLst>
                <a:gd name="connsiteX0" fmla="*/ 0 w 1504818"/>
                <a:gd name="connsiteY0" fmla="*/ 0 h 403200"/>
                <a:gd name="connsiteX1" fmla="*/ 1504818 w 1504818"/>
                <a:gd name="connsiteY1" fmla="*/ 0 h 403200"/>
                <a:gd name="connsiteX2" fmla="*/ 1504818 w 1504818"/>
                <a:gd name="connsiteY2" fmla="*/ 403200 h 403200"/>
                <a:gd name="connsiteX3" fmla="*/ 0 w 1504818"/>
                <a:gd name="connsiteY3" fmla="*/ 403200 h 403200"/>
                <a:gd name="connsiteX4" fmla="*/ 0 w 1504818"/>
                <a:gd name="connsiteY4" fmla="*/ 0 h 4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4818" h="403200">
                  <a:moveTo>
                    <a:pt x="0" y="0"/>
                  </a:moveTo>
                  <a:lnTo>
                    <a:pt x="1504818" y="0"/>
                  </a:lnTo>
                  <a:lnTo>
                    <a:pt x="1504818" y="403200"/>
                  </a:lnTo>
                  <a:lnTo>
                    <a:pt x="0" y="403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56896" rIns="99568" bIns="5689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Colis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AF268B-AE75-D92A-D619-35026B098108}"/>
                </a:ext>
              </a:extLst>
            </p:cNvPr>
            <p:cNvSpPr/>
            <p:nvPr/>
          </p:nvSpPr>
          <p:spPr>
            <a:xfrm>
              <a:off x="4875358" y="2823589"/>
              <a:ext cx="1504818" cy="614879"/>
            </a:xfrm>
            <a:prstGeom prst="rect">
              <a:avLst/>
            </a:prstGeom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76042E8-FA91-1A9D-0893-5E5CBF5BB8EE}"/>
              </a:ext>
            </a:extLst>
          </p:cNvPr>
          <p:cNvGrpSpPr/>
          <p:nvPr/>
        </p:nvGrpSpPr>
        <p:grpSpPr>
          <a:xfrm>
            <a:off x="6590852" y="2420389"/>
            <a:ext cx="1504818" cy="1018079"/>
            <a:chOff x="6590852" y="2420389"/>
            <a:chExt cx="1504818" cy="1018079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BCF4DF1B-4E06-FD28-3A3D-20E8DB35E656}"/>
                </a:ext>
              </a:extLst>
            </p:cNvPr>
            <p:cNvSpPr/>
            <p:nvPr/>
          </p:nvSpPr>
          <p:spPr>
            <a:xfrm>
              <a:off x="6590852" y="2420389"/>
              <a:ext cx="1504818" cy="403200"/>
            </a:xfrm>
            <a:custGeom>
              <a:avLst/>
              <a:gdLst>
                <a:gd name="connsiteX0" fmla="*/ 0 w 1504818"/>
                <a:gd name="connsiteY0" fmla="*/ 0 h 403200"/>
                <a:gd name="connsiteX1" fmla="*/ 1504818 w 1504818"/>
                <a:gd name="connsiteY1" fmla="*/ 0 h 403200"/>
                <a:gd name="connsiteX2" fmla="*/ 1504818 w 1504818"/>
                <a:gd name="connsiteY2" fmla="*/ 403200 h 403200"/>
                <a:gd name="connsiteX3" fmla="*/ 0 w 1504818"/>
                <a:gd name="connsiteY3" fmla="*/ 403200 h 403200"/>
                <a:gd name="connsiteX4" fmla="*/ 0 w 1504818"/>
                <a:gd name="connsiteY4" fmla="*/ 0 h 4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4818" h="403200">
                  <a:moveTo>
                    <a:pt x="0" y="0"/>
                  </a:moveTo>
                  <a:lnTo>
                    <a:pt x="1504818" y="0"/>
                  </a:lnTo>
                  <a:lnTo>
                    <a:pt x="1504818" y="403200"/>
                  </a:lnTo>
                  <a:lnTo>
                    <a:pt x="0" y="403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56896" rIns="99568" bIns="5689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Produits achetés</a:t>
              </a: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D2673DC-9E46-675B-0D78-021FA8EA0737}"/>
                </a:ext>
              </a:extLst>
            </p:cNvPr>
            <p:cNvSpPr/>
            <p:nvPr/>
          </p:nvSpPr>
          <p:spPr>
            <a:xfrm>
              <a:off x="6590852" y="2823589"/>
              <a:ext cx="1504818" cy="614879"/>
            </a:xfrm>
            <a:custGeom>
              <a:avLst/>
              <a:gdLst>
                <a:gd name="connsiteX0" fmla="*/ 0 w 1504818"/>
                <a:gd name="connsiteY0" fmla="*/ 0 h 614879"/>
                <a:gd name="connsiteX1" fmla="*/ 1504818 w 1504818"/>
                <a:gd name="connsiteY1" fmla="*/ 0 h 614879"/>
                <a:gd name="connsiteX2" fmla="*/ 1504818 w 1504818"/>
                <a:gd name="connsiteY2" fmla="*/ 614879 h 614879"/>
                <a:gd name="connsiteX3" fmla="*/ 0 w 1504818"/>
                <a:gd name="connsiteY3" fmla="*/ 614879 h 614879"/>
                <a:gd name="connsiteX4" fmla="*/ 0 w 1504818"/>
                <a:gd name="connsiteY4" fmla="*/ 0 h 61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4818" h="614879">
                  <a:moveTo>
                    <a:pt x="0" y="0"/>
                  </a:moveTo>
                  <a:lnTo>
                    <a:pt x="1504818" y="0"/>
                  </a:lnTo>
                  <a:lnTo>
                    <a:pt x="1504818" y="614879"/>
                  </a:lnTo>
                  <a:lnTo>
                    <a:pt x="0" y="6148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fr-FR" sz="1400" kern="1200" dirty="0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55684E7-FAC6-FE98-551D-92624A6E412F}"/>
              </a:ext>
            </a:extLst>
          </p:cNvPr>
          <p:cNvGrpSpPr/>
          <p:nvPr/>
        </p:nvGrpSpPr>
        <p:grpSpPr>
          <a:xfrm>
            <a:off x="9916502" y="1462869"/>
            <a:ext cx="1504818" cy="1018079"/>
            <a:chOff x="8306345" y="2420389"/>
            <a:chExt cx="1504818" cy="1018079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2A8AB2A1-77A2-8901-BD5B-6D3A4A6864F8}"/>
                </a:ext>
              </a:extLst>
            </p:cNvPr>
            <p:cNvSpPr/>
            <p:nvPr/>
          </p:nvSpPr>
          <p:spPr>
            <a:xfrm>
              <a:off x="8306345" y="2420389"/>
              <a:ext cx="1504818" cy="403200"/>
            </a:xfrm>
            <a:custGeom>
              <a:avLst/>
              <a:gdLst>
                <a:gd name="connsiteX0" fmla="*/ 0 w 1504818"/>
                <a:gd name="connsiteY0" fmla="*/ 0 h 403200"/>
                <a:gd name="connsiteX1" fmla="*/ 1504818 w 1504818"/>
                <a:gd name="connsiteY1" fmla="*/ 0 h 403200"/>
                <a:gd name="connsiteX2" fmla="*/ 1504818 w 1504818"/>
                <a:gd name="connsiteY2" fmla="*/ 403200 h 403200"/>
                <a:gd name="connsiteX3" fmla="*/ 0 w 1504818"/>
                <a:gd name="connsiteY3" fmla="*/ 403200 h 403200"/>
                <a:gd name="connsiteX4" fmla="*/ 0 w 1504818"/>
                <a:gd name="connsiteY4" fmla="*/ 0 h 4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4818" h="403200">
                  <a:moveTo>
                    <a:pt x="0" y="0"/>
                  </a:moveTo>
                  <a:lnTo>
                    <a:pt x="1504818" y="0"/>
                  </a:lnTo>
                  <a:lnTo>
                    <a:pt x="1504818" y="403200"/>
                  </a:lnTo>
                  <a:lnTo>
                    <a:pt x="0" y="403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56896" rIns="99568" bIns="5689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Commandes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10B8D2-ADDA-211C-3370-36684D6E9181}"/>
                </a:ext>
              </a:extLst>
            </p:cNvPr>
            <p:cNvSpPr/>
            <p:nvPr/>
          </p:nvSpPr>
          <p:spPr>
            <a:xfrm>
              <a:off x="8306345" y="2823589"/>
              <a:ext cx="1504818" cy="614879"/>
            </a:xfrm>
            <a:prstGeom prst="rect">
              <a:avLst/>
            </a:prstGeom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4E41CAB6-1AD0-527B-FDC7-D6EFBADE272A}"/>
              </a:ext>
            </a:extLst>
          </p:cNvPr>
          <p:cNvGrpSpPr/>
          <p:nvPr/>
        </p:nvGrpSpPr>
        <p:grpSpPr>
          <a:xfrm>
            <a:off x="10021838" y="3627798"/>
            <a:ext cx="1504818" cy="1018079"/>
            <a:chOff x="10021838" y="2420389"/>
            <a:chExt cx="1504818" cy="1018079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74447255-874F-5F1C-0885-719D85B09B9F}"/>
                </a:ext>
              </a:extLst>
            </p:cNvPr>
            <p:cNvSpPr/>
            <p:nvPr/>
          </p:nvSpPr>
          <p:spPr>
            <a:xfrm>
              <a:off x="10021838" y="2420389"/>
              <a:ext cx="1504818" cy="403200"/>
            </a:xfrm>
            <a:custGeom>
              <a:avLst/>
              <a:gdLst>
                <a:gd name="connsiteX0" fmla="*/ 0 w 1504818"/>
                <a:gd name="connsiteY0" fmla="*/ 0 h 403200"/>
                <a:gd name="connsiteX1" fmla="*/ 1504818 w 1504818"/>
                <a:gd name="connsiteY1" fmla="*/ 0 h 403200"/>
                <a:gd name="connsiteX2" fmla="*/ 1504818 w 1504818"/>
                <a:gd name="connsiteY2" fmla="*/ 403200 h 403200"/>
                <a:gd name="connsiteX3" fmla="*/ 0 w 1504818"/>
                <a:gd name="connsiteY3" fmla="*/ 403200 h 403200"/>
                <a:gd name="connsiteX4" fmla="*/ 0 w 1504818"/>
                <a:gd name="connsiteY4" fmla="*/ 0 h 4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4818" h="403200">
                  <a:moveTo>
                    <a:pt x="0" y="0"/>
                  </a:moveTo>
                  <a:lnTo>
                    <a:pt x="1504818" y="0"/>
                  </a:lnTo>
                  <a:lnTo>
                    <a:pt x="1504818" y="403200"/>
                  </a:lnTo>
                  <a:lnTo>
                    <a:pt x="0" y="403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56896" rIns="99568" bIns="5689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Retours/ </a:t>
              </a:r>
              <a:r>
                <a:rPr lang="fr-FR" sz="1400" kern="1200" dirty="0" err="1"/>
                <a:t>Rbsmt</a:t>
              </a:r>
              <a:endParaRPr lang="fr-FR" sz="1400" kern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F954886-97BA-5F51-2D38-B4532E3EFEDB}"/>
                </a:ext>
              </a:extLst>
            </p:cNvPr>
            <p:cNvSpPr/>
            <p:nvPr/>
          </p:nvSpPr>
          <p:spPr>
            <a:xfrm>
              <a:off x="10021838" y="2823589"/>
              <a:ext cx="1504818" cy="614879"/>
            </a:xfrm>
            <a:prstGeom prst="rect">
              <a:avLst/>
            </a:prstGeom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F0A2D6-4559-EB89-1624-744BD103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12468" y="6190650"/>
            <a:ext cx="1067589" cy="471489"/>
          </a:xfrm>
        </p:spPr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3</a:t>
            </a:fld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F86A14C-E362-50A0-DBD0-EFBE9474E12B}"/>
              </a:ext>
            </a:extLst>
          </p:cNvPr>
          <p:cNvCxnSpPr>
            <a:stCxn id="7" idx="3"/>
            <a:endCxn id="12" idx="0"/>
          </p:cNvCxnSpPr>
          <p:nvPr/>
        </p:nvCxnSpPr>
        <p:spPr>
          <a:xfrm>
            <a:off x="4770020" y="2200563"/>
            <a:ext cx="1820832" cy="623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36AAD4E-C663-5EC0-7E79-65BC9DF64E6D}"/>
              </a:ext>
            </a:extLst>
          </p:cNvPr>
          <p:cNvCxnSpPr>
            <a:cxnSpLocks/>
            <a:stCxn id="9" idx="3"/>
            <a:endCxn id="11" idx="3"/>
          </p:cNvCxnSpPr>
          <p:nvPr/>
        </p:nvCxnSpPr>
        <p:spPr>
          <a:xfrm flipV="1">
            <a:off x="4875358" y="2823589"/>
            <a:ext cx="1715494" cy="1514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0D0071DC-23F6-C352-E78B-C86388B61C97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H="1">
            <a:off x="8095670" y="1866069"/>
            <a:ext cx="1820832" cy="957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0610A1B-741D-931B-0AAA-0B3ADDC6AE09}"/>
              </a:ext>
            </a:extLst>
          </p:cNvPr>
          <p:cNvCxnSpPr>
            <a:cxnSpLocks/>
            <a:stCxn id="12" idx="1"/>
            <a:endCxn id="16" idx="1"/>
          </p:cNvCxnSpPr>
          <p:nvPr/>
        </p:nvCxnSpPr>
        <p:spPr>
          <a:xfrm>
            <a:off x="8095670" y="2823589"/>
            <a:ext cx="1926168" cy="1514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0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5" y="195861"/>
            <a:ext cx="8936272" cy="994164"/>
          </a:xfrm>
          <a:ln w="12700">
            <a:solidFill>
              <a:schemeClr val="tx1"/>
            </a:solidFill>
          </a:ln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600" dirty="0"/>
              <a:t>Nous choisissons d’agir sur le nombre de retours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BAF18D-97BA-B78D-6845-53D31CAED1A0}"/>
              </a:ext>
            </a:extLst>
          </p:cNvPr>
          <p:cNvSpPr txBox="1"/>
          <p:nvPr/>
        </p:nvSpPr>
        <p:spPr>
          <a:xfrm>
            <a:off x="2843785" y="5822852"/>
            <a:ext cx="917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F2C8F"/>
                </a:solidFill>
                <a:latin typeface="+mj-lt"/>
              </a:rPr>
              <a:t>NOUS ALLONS TROUVER DES AXES D’AMELIORATION POUR LE TOP 5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3A0A0C3A-5DE3-D77D-503D-9318E20418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1552489"/>
              </p:ext>
            </p:extLst>
          </p:nvPr>
        </p:nvGraphicFramePr>
        <p:xfrm>
          <a:off x="3337560" y="1571053"/>
          <a:ext cx="8176061" cy="3715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A5D868-D850-C6F3-BFAD-87C84CBBC2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12468" y="6190650"/>
            <a:ext cx="1067589" cy="471489"/>
          </a:xfrm>
        </p:spPr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665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5" y="195861"/>
            <a:ext cx="8936272" cy="1148308"/>
          </a:xfrm>
          <a:ln w="12700">
            <a:solidFill>
              <a:schemeClr val="tx1"/>
            </a:solidFill>
          </a:ln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200" dirty="0"/>
              <a:t>1.RETRACTATION : Le remboursement devrait intervenir après retour des marchandises proportionnellement à l’état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E483E13-5E46-B3BF-2000-1CDA67713E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8049935"/>
              </p:ext>
            </p:extLst>
          </p:nvPr>
        </p:nvGraphicFramePr>
        <p:xfrm>
          <a:off x="3247380" y="1864550"/>
          <a:ext cx="8118611" cy="3649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6B2B71-6AE0-F0FF-747B-F1D5AF876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12468" y="6190650"/>
            <a:ext cx="1067589" cy="471489"/>
          </a:xfrm>
        </p:spPr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848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5" y="303977"/>
            <a:ext cx="8936272" cy="994164"/>
          </a:xfrm>
          <a:ln w="12700">
            <a:solidFill>
              <a:schemeClr val="tx1"/>
            </a:solidFill>
          </a:ln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200" dirty="0"/>
              <a:t>2.COLIS NON DISTRIBUE CLIENT : challenger les transporteurs en fonction de leurs taux de retours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BAF18D-97BA-B78D-6845-53D31CAED1A0}"/>
              </a:ext>
            </a:extLst>
          </p:cNvPr>
          <p:cNvSpPr txBox="1"/>
          <p:nvPr/>
        </p:nvSpPr>
        <p:spPr>
          <a:xfrm>
            <a:off x="2726205" y="4001343"/>
            <a:ext cx="9171432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u="sng" dirty="0">
                <a:solidFill>
                  <a:srgbClr val="1F2C8F"/>
                </a:solidFill>
                <a:latin typeface="+mj-lt"/>
              </a:rPr>
              <a:t>376 colis non retournés</a:t>
            </a:r>
            <a:r>
              <a:rPr lang="fr-FR" dirty="0">
                <a:solidFill>
                  <a:srgbClr val="1F2C8F"/>
                </a:solidFill>
                <a:latin typeface="+mj-lt"/>
              </a:rPr>
              <a:t>: Challenger les transporteurs afin qu’ils rapportent plus de colis (priorité de livraison si bon taux de retour, bonus ou malus proportionnel au taux de retour …)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DDF1A23-E507-F5F5-20B9-D506A5FD90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50310" y="2085486"/>
            <a:ext cx="6923222" cy="609975"/>
          </a:xfr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737733E5-85E3-0C8C-4197-080F39AC19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12468" y="6082534"/>
            <a:ext cx="1067589" cy="471489"/>
          </a:xfrm>
        </p:spPr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321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5" y="195861"/>
            <a:ext cx="8936272" cy="994164"/>
          </a:xfrm>
          <a:ln w="12700">
            <a:solidFill>
              <a:schemeClr val="tx1"/>
            </a:solidFill>
          </a:ln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600" dirty="0"/>
              <a:t>3.Colis non réclamé : mettre en place des rappels +/- frais de retours déduits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BAF18D-97BA-B78D-6845-53D31CAED1A0}"/>
              </a:ext>
            </a:extLst>
          </p:cNvPr>
          <p:cNvSpPr txBox="1"/>
          <p:nvPr/>
        </p:nvSpPr>
        <p:spPr>
          <a:xfrm>
            <a:off x="2843785" y="4143918"/>
            <a:ext cx="9171432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u="sng" dirty="0">
                <a:solidFill>
                  <a:srgbClr val="1F2C8F"/>
                </a:solidFill>
                <a:latin typeface="+mj-lt"/>
              </a:rPr>
              <a:t>Un grand nombre de colis oubliés </a:t>
            </a:r>
            <a:r>
              <a:rPr lang="fr-FR" dirty="0">
                <a:solidFill>
                  <a:srgbClr val="1F2C8F"/>
                </a:solidFill>
                <a:latin typeface="+mj-lt"/>
              </a:rPr>
              <a:t>: Mise en place de rappels par SMS, mails, appels. Frais de retours à la charge du client en privilégiant des transports plus écologiques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4F6E63-9A91-E5F8-8B4A-604E6C0C57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12468" y="6190650"/>
            <a:ext cx="1067589" cy="471489"/>
          </a:xfrm>
        </p:spPr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7</a:t>
            </a:fld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B600FB0-8D6F-8B5D-AD25-3BF454E84B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02152" y="2313422"/>
            <a:ext cx="7608384" cy="677018"/>
          </a:xfrm>
        </p:spPr>
      </p:pic>
    </p:spTree>
    <p:extLst>
      <p:ext uri="{BB962C8B-B14F-4D97-AF65-F5344CB8AC3E}">
        <p14:creationId xmlns:p14="http://schemas.microsoft.com/office/powerpoint/2010/main" val="17589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5" y="195861"/>
            <a:ext cx="8936272" cy="994164"/>
          </a:xfrm>
          <a:ln w="12700">
            <a:solidFill>
              <a:schemeClr val="tx1"/>
            </a:solidFill>
          </a:ln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600" dirty="0"/>
              <a:t>4.ERREUR DE REFERENCE : renforcer les contrôles avant envoie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BAF18D-97BA-B78D-6845-53D31CAED1A0}"/>
              </a:ext>
            </a:extLst>
          </p:cNvPr>
          <p:cNvSpPr txBox="1"/>
          <p:nvPr/>
        </p:nvSpPr>
        <p:spPr>
          <a:xfrm>
            <a:off x="2843785" y="3970602"/>
            <a:ext cx="9171432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1F2C8F"/>
                </a:solidFill>
                <a:latin typeface="+mj-lt"/>
              </a:rPr>
              <a:t>1049 Mauvais produits envoyés :</a:t>
            </a:r>
            <a:r>
              <a:rPr lang="fr-FR" dirty="0">
                <a:solidFill>
                  <a:srgbClr val="1F2C8F"/>
                </a:solidFill>
                <a:latin typeface="+mj-lt"/>
              </a:rPr>
              <a:t> Renforcer ou rajouter des étapes de vérifications avant envoie marchandise pour réduire l’impact écologique + minimiser les pertes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DCB04E-A2E4-7380-5A02-0CDAF5695D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12468" y="6195794"/>
            <a:ext cx="1067589" cy="471489"/>
          </a:xfrm>
        </p:spPr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8</a:t>
            </a:fld>
            <a:endParaRPr lang="fr-FR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4972D2AE-79E4-52F3-0883-5DF5C6306A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54902" y="2317617"/>
            <a:ext cx="5914037" cy="525393"/>
          </a:xfrm>
        </p:spPr>
      </p:pic>
    </p:spTree>
    <p:extLst>
      <p:ext uri="{BB962C8B-B14F-4D97-AF65-F5344CB8AC3E}">
        <p14:creationId xmlns:p14="http://schemas.microsoft.com/office/powerpoint/2010/main" val="394679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5" y="195861"/>
            <a:ext cx="8936272" cy="828267"/>
          </a:xfrm>
          <a:ln w="12700">
            <a:solidFill>
              <a:schemeClr val="tx1"/>
            </a:solidFill>
          </a:ln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400" dirty="0"/>
              <a:t>5.Produit livré abîmé au client: suivre le nombre d’avarie par ligne d’emballage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BAF18D-97BA-B78D-6845-53D31CAED1A0}"/>
              </a:ext>
            </a:extLst>
          </p:cNvPr>
          <p:cNvSpPr txBox="1"/>
          <p:nvPr/>
        </p:nvSpPr>
        <p:spPr>
          <a:xfrm>
            <a:off x="2843785" y="5210277"/>
            <a:ext cx="9171432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600" u="sng" dirty="0">
                <a:solidFill>
                  <a:srgbClr val="1F2C8F"/>
                </a:solidFill>
                <a:latin typeface="+mj-lt"/>
              </a:rPr>
              <a:t>Grand nombre de demandes de remboursement:</a:t>
            </a:r>
            <a:r>
              <a:rPr lang="fr-FR" sz="1600" dirty="0">
                <a:solidFill>
                  <a:srgbClr val="1F2C8F"/>
                </a:solidFill>
                <a:latin typeface="+mj-lt"/>
              </a:rPr>
              <a:t> Un maximum de remboursement / période peut être fixé avec attribution de prime.</a:t>
            </a:r>
            <a:br>
              <a:rPr lang="fr-FR" sz="1600" dirty="0">
                <a:solidFill>
                  <a:srgbClr val="1F2C8F"/>
                </a:solidFill>
                <a:latin typeface="+mj-lt"/>
              </a:rPr>
            </a:br>
            <a:r>
              <a:rPr lang="fr-FR" sz="1600" dirty="0">
                <a:solidFill>
                  <a:srgbClr val="1F2C8F"/>
                </a:solidFill>
                <a:latin typeface="+mj-lt"/>
              </a:rPr>
              <a:t>Proposition de formations supplémentaires pour certains employés.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4CA47C-AB69-C470-3759-2A512EE897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47628" y="6291071"/>
            <a:ext cx="1067589" cy="471489"/>
          </a:xfrm>
        </p:spPr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9</a:t>
            </a:fld>
            <a:endParaRPr lang="fr-FR" dirty="0"/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0BD52125-7BF8-AE94-AB3D-547013FB74B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3511088"/>
              </p:ext>
            </p:extLst>
          </p:nvPr>
        </p:nvGraphicFramePr>
        <p:xfrm>
          <a:off x="3383249" y="1447180"/>
          <a:ext cx="7964488" cy="3497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186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Graphic spid="9" grpId="0">
        <p:bldAsOne/>
      </p:bldGraphic>
    </p:bldLst>
  </p:timing>
</p:sld>
</file>

<file path=ppt/theme/theme1.xml><?xml version="1.0" encoding="utf-8"?>
<a:theme xmlns:a="http://schemas.openxmlformats.org/drawingml/2006/main" name="Personnalisé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5_TF78438558_Win32" id="{3A360CBA-99A0-49ED-B63F-2D1627BB2518}" vid="{56FFFEFC-6F1D-4078-81C7-9B5A182BBA3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{D7F4D4A6-C4EE-43AE-8AF3-A7F7A19FE247}tf78438558_win32</Template>
  <TotalTime>0</TotalTime>
  <Words>399</Words>
  <Application>Microsoft Office PowerPoint</Application>
  <PresentationFormat>Grand écran</PresentationFormat>
  <Paragraphs>49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Sabon Next LT</vt:lpstr>
      <vt:lpstr>Personnalisé</vt:lpstr>
      <vt:lpstr>REGALOAD</vt:lpstr>
      <vt:lpstr>REGALOAD A BESOIN DE STRUCTURER SES Données</vt:lpstr>
      <vt:lpstr>Nous créons donc une base de données</vt:lpstr>
      <vt:lpstr>Nous choisissons d’agir sur le nombre de retours</vt:lpstr>
      <vt:lpstr>1.RETRACTATION : Le remboursement devrait intervenir après retour des marchandises proportionnellement à l’état</vt:lpstr>
      <vt:lpstr>2.COLIS NON DISTRIBUE CLIENT : challenger les transporteurs en fonction de leurs taux de retours</vt:lpstr>
      <vt:lpstr>3.Colis non réclamé : mettre en place des rappels +/- frais de retours déduits</vt:lpstr>
      <vt:lpstr>4.ERREUR DE REFERENCE : renforcer les contrôles avant envoie</vt:lpstr>
      <vt:lpstr>5.Produit livré abîmé au client: suivre le nombre d’avarie par ligne d’emballage</vt:lpstr>
      <vt:lpstr>5 idées de valorisation des produits cassés, défectueux ou renouvelés</vt:lpstr>
      <vt:lpstr>Gestion d’une BDD relationnelle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Jessica Ngami</dc:creator>
  <cp:lastModifiedBy>Jessica Ngami</cp:lastModifiedBy>
  <cp:revision>24</cp:revision>
  <dcterms:created xsi:type="dcterms:W3CDTF">2024-09-20T13:57:34Z</dcterms:created>
  <dcterms:modified xsi:type="dcterms:W3CDTF">2024-10-10T07:55:49Z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