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08"/>
    <p:restoredTop sz="94630"/>
  </p:normalViewPr>
  <p:slideViewPr>
    <p:cSldViewPr snapToGrid="0">
      <p:cViewPr varScale="1">
        <p:scale>
          <a:sx n="111" d="100"/>
          <a:sy n="111" d="100"/>
        </p:scale>
        <p:origin x="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08497-2BAA-5D38-98E5-BFD4EF30C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B1720-0720-D8C9-38C7-9EB3D3CD6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AF1A3-B7A1-CCFE-9C55-4529ED95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9526-37FF-E54A-A43C-CBE168700250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FC731-1AD1-B7A1-D0F3-E171A405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B0D04-536C-1E85-9AC4-8119B91C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808D-AA23-E643-8130-23541FAD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63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6C4B-C0A3-439D-49D3-F53B2DD89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13A99-37FE-1934-4B7A-D28B5AF72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99919-6058-EE57-16C6-5B9C5B4C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9526-37FF-E54A-A43C-CBE168700250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DB76-B19F-E8C2-4F9E-1E7483671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CA513-C9A1-9EB4-AC81-17E1B8DE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808D-AA23-E643-8130-23541FAD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6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D0DE7-AA45-6648-9354-993E6DF43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E23D4-C843-663C-2DED-F9CB8CA0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F22A-FAE3-00D2-08CF-6FB99659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9526-37FF-E54A-A43C-CBE168700250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10D31-DBE5-3DB7-4C9F-20FBDD0A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68DE4-EBF4-AE1B-04FE-A5726157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808D-AA23-E643-8130-23541FAD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3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1D4F-8A0E-5346-375D-C0E59CD9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1663-0B89-EBFE-DDF5-3D777CC8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D239-005F-A128-D1E8-EC367AC20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9526-37FF-E54A-A43C-CBE168700250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76DE5-531C-B669-9F5D-787587F0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151B-9B87-80A3-1E93-FA8E43A02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808D-AA23-E643-8130-23541FAD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8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A6DA3-F4FE-A9EA-4573-5602D08C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6DFCA9-4CC7-9ED0-6E08-B74E23350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093F3-55D9-9EC7-8C59-150B366F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9526-37FF-E54A-A43C-CBE168700250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31718-C1F4-11ED-D1A0-602105F61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6916D-EDD4-2054-8A2D-494C0553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808D-AA23-E643-8130-23541FAD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2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E516-473E-36E4-F885-148424358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DAEA-7C8E-7377-A284-F271CC096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3BE9F-B316-4E22-21C1-064A8F5B2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60905-9E06-7420-E1C8-A5AB0F254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9526-37FF-E54A-A43C-CBE168700250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D7389-904F-BE88-0298-57AFCD6D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AA9E9-A467-24C1-D5D6-37763E96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808D-AA23-E643-8130-23541FAD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9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145D-5C81-99A8-183B-A69EC5426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4A79D-50B8-8B2D-29A4-7EF39E238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6E1F0-57D2-47C8-0A1F-81A8547A2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92A90A-5923-DF72-3A23-FC55F3F34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6900D8-D7E3-DF3F-6BBD-AC62B9669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A73A9-74AC-4B4F-1B03-279A8B9EE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9526-37FF-E54A-A43C-CBE168700250}" type="datetimeFigureOut">
              <a:rPr lang="en-US" smtClean="0"/>
              <a:t>7/6/25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CDF19-9643-BD63-604C-6D4A1636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6A259-346E-BD98-03AD-74CB1BBA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808D-AA23-E643-8130-23541FAD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27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48640-F810-C9A5-6E0B-1560D0F4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D3DAA-9365-8B9B-EAC4-71CADE8B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9526-37FF-E54A-A43C-CBE168700250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A5177-1C99-7F74-699B-9C18C8B5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D5D98-2B2D-DC5E-857B-2B798193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808D-AA23-E643-8130-23541FAD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3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1AD46-AF4B-0F2C-989A-B7ACD92F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9526-37FF-E54A-A43C-CBE168700250}" type="datetimeFigureOut">
              <a:rPr lang="en-US" smtClean="0"/>
              <a:t>7/6/25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04E14-50F9-B48B-AF07-DF01A979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5E726-08DD-6B40-A6B8-0EEA8EB8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808D-AA23-E643-8130-23541FAD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C339-CD35-DC1A-1E43-AD4309B1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77476-FA2B-F48A-0D1D-0DE45F81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ED009-8319-2AF3-C404-2C97D843E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91B2D-E3DE-07A3-C91C-B5474D360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9526-37FF-E54A-A43C-CBE168700250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920F4-8ACD-28D4-9A16-0763BF967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DBDB2-3746-342D-4CD7-16D70DBF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808D-AA23-E643-8130-23541FAD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20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A461-E82C-4EB5-2C82-F9178350D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DAC94-642E-D35B-96EC-83031D4F6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38BAFC-284B-DAD2-8DBC-CFCFAF27F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7453E-12DB-4F2A-881B-1D9F4D1D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9526-37FF-E54A-A43C-CBE168700250}" type="datetimeFigureOut">
              <a:rPr lang="en-US" smtClean="0"/>
              <a:t>7/6/25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A4D60-38D0-AF02-5884-6C8A275D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97E8B-8CE2-09EB-3895-174BFC063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808D-AA23-E643-8130-23541FAD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0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C40AD-CD13-FF31-E3B9-627942C5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8AF4A-02D3-DDF0-6346-BAFB8550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E30CD-5EF4-E8CB-1D00-05E6AA27D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1D9526-37FF-E54A-A43C-CBE168700250}" type="datetimeFigureOut">
              <a:rPr lang="en-US" smtClean="0"/>
              <a:t>7/6/25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1E4A3-2422-C1E8-6CD5-D1EA095D4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5FE9-535E-7911-BA2B-C9E0ADB0B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0808D-AA23-E643-8130-23541FAD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7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quadcast/on-call-rotation-a-complete-guide-to-best-practices-997b0da54499" TargetMode="External"/><Relationship Id="rId2" Type="http://schemas.openxmlformats.org/officeDocument/2006/relationships/hyperlink" Target="https://www.pagerduty.com/resources/incident-management-response/learn/call-rotations-schedule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89F0A-C0C8-65BF-6820-5562EAB03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Best Practices for Pager Rotation Duties in DevOps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BA190-335D-76B8-A736-7B33B51A8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Jessica Long-Heinicke</a:t>
            </a:r>
          </a:p>
          <a:p>
            <a:r>
              <a:rPr lang="en-US" sz="2000">
                <a:solidFill>
                  <a:schemeClr val="bg1"/>
                </a:solidFill>
              </a:rPr>
              <a:t>CSD 380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718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A3C5A-28BD-01D1-833B-9739302E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References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0676-B949-90C8-A123-CA923C8F6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PagerDuty. (2024). </a:t>
            </a:r>
            <a:r>
              <a:rPr lang="en-US" sz="2200" i="1">
                <a:solidFill>
                  <a:schemeClr val="bg1"/>
                </a:solidFill>
              </a:rPr>
              <a:t>On-call rotations and schedules</a:t>
            </a:r>
            <a:r>
              <a:rPr lang="en-US" sz="2200">
                <a:solidFill>
                  <a:schemeClr val="bg1"/>
                </a:solidFill>
              </a:rPr>
              <a:t>. Retrieved July 6, 2025, from </a:t>
            </a:r>
            <a:r>
              <a:rPr lang="en-US" sz="2200">
                <a:solidFill>
                  <a:schemeClr val="bg1"/>
                </a:solidFill>
                <a:hlinkClick r:id="rId2"/>
              </a:rPr>
              <a:t>https://www.pagerduty.com/resources/incident-management-response/learn/call-rotations-schedules/</a:t>
            </a:r>
            <a:endParaRPr lang="en-US" sz="2200">
              <a:solidFill>
                <a:schemeClr val="bg1"/>
              </a:solidFill>
            </a:endParaRPr>
          </a:p>
          <a:p>
            <a:r>
              <a:rPr lang="en-US" sz="2200">
                <a:solidFill>
                  <a:schemeClr val="bg1"/>
                </a:solidFill>
              </a:rPr>
              <a:t>Squadcast. (n.d.). </a:t>
            </a:r>
            <a:r>
              <a:rPr lang="en-US" sz="2200" i="1">
                <a:solidFill>
                  <a:schemeClr val="bg1"/>
                </a:solidFill>
              </a:rPr>
              <a:t>On-call rotation: A complete guide to best practices</a:t>
            </a:r>
            <a:r>
              <a:rPr lang="en-US" sz="2200">
                <a:solidFill>
                  <a:schemeClr val="bg1"/>
                </a:solidFill>
              </a:rPr>
              <a:t>. Medium. Retrieved July 6, 2025, from </a:t>
            </a:r>
            <a:r>
              <a:rPr lang="en-US" sz="2200">
                <a:solidFill>
                  <a:schemeClr val="bg1"/>
                </a:solidFill>
                <a:hlinkClick r:id="rId3"/>
              </a:rPr>
              <a:t>https://medium.com/@squadcast/on-call-rotation-a-complete-guide-to-best-practices-997b0da54499</a:t>
            </a:r>
            <a:endParaRPr lang="en-US" sz="2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27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3BB2E-81CE-E2DA-CE60-D4366BE1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The DevOps Pager Rotation Imperative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45247-CCFC-DEF8-4B90-25B9DCC9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Purpose: Ensures 24/7 service reliability while minimizing burnout through structured on call systems</a:t>
            </a:r>
          </a:p>
          <a:p>
            <a:r>
              <a:rPr lang="en-US" sz="1500">
                <a:solidFill>
                  <a:schemeClr val="bg1"/>
                </a:solidFill>
              </a:rPr>
              <a:t>DevOps Shift: Moves beyond traditional silos to embed ownership with developers </a:t>
            </a:r>
          </a:p>
          <a:p>
            <a:r>
              <a:rPr lang="en-US" sz="1500">
                <a:solidFill>
                  <a:schemeClr val="bg1"/>
                </a:solidFill>
              </a:rPr>
              <a:t>Impact: 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50%+ faster incident resolution when developers support their own code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Prevents revenue loss (minutes of downtime costing thousands) </a:t>
            </a:r>
          </a:p>
        </p:txBody>
      </p:sp>
    </p:spTree>
    <p:extLst>
      <p:ext uri="{BB962C8B-B14F-4D97-AF65-F5344CB8AC3E}">
        <p14:creationId xmlns:p14="http://schemas.microsoft.com/office/powerpoint/2010/main" val="101604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612E2-11AF-F54C-41D1-BB2CF6E4D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Core Principles for Effective Rotations</a:t>
            </a:r>
          </a:p>
        </p:txBody>
      </p:sp>
      <p:grpSp>
        <p:nvGrpSpPr>
          <p:cNvPr id="367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1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86" name="Oval 385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50D64-74B7-500D-B31D-9B8FFBBCF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Shared Ownership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Developers, SREs, and operations share pager duties to close feedback loops and incentivize resilient code</a:t>
            </a:r>
          </a:p>
          <a:p>
            <a:r>
              <a:rPr lang="en-US" sz="1700">
                <a:solidFill>
                  <a:schemeClr val="bg1"/>
                </a:solidFill>
              </a:rPr>
              <a:t>Blameless Culture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Encourage escalation without stigma. Psychological safety is critical for stress management</a:t>
            </a:r>
          </a:p>
          <a:p>
            <a:r>
              <a:rPr lang="en-US" sz="1700">
                <a:solidFill>
                  <a:schemeClr val="bg1"/>
                </a:solidFill>
              </a:rPr>
              <a:t>Compensation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Mandate extra pay or time off for off hours work to sustain engagement</a:t>
            </a:r>
          </a:p>
        </p:txBody>
      </p:sp>
    </p:spTree>
    <p:extLst>
      <p:ext uri="{BB962C8B-B14F-4D97-AF65-F5344CB8AC3E}">
        <p14:creationId xmlns:p14="http://schemas.microsoft.com/office/powerpoint/2010/main" val="27237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BC9E-BE90-69A7-B225-8A7258EF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Designing Sustainable Rotation Schedules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86FFCF-235B-498D-A9CC-6D4EF1FE7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2686843"/>
              </p:ext>
            </p:extLst>
          </p:nvPr>
        </p:nvGraphicFramePr>
        <p:xfrm>
          <a:off x="838200" y="1825625"/>
          <a:ext cx="1051559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09305904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17759635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869044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34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Follow The 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 teams across time zones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Chicago -&gt; Sydney -&gt; Singapore -&gt; London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0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Weekly/Monthly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region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 1: Weekdays, Group 2: Weekends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1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Shadow Shifts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Training new Engineers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Junior + Senior pair for 2-3 shifts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0970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A7487E9-BC6A-F5D7-3C31-3A22DF86F86C}"/>
              </a:ext>
            </a:extLst>
          </p:cNvPr>
          <p:cNvSpPr txBox="1"/>
          <p:nvPr/>
        </p:nvSpPr>
        <p:spPr>
          <a:xfrm>
            <a:off x="838200" y="1456293"/>
            <a:ext cx="383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Rotation Patterns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92EF4F-1DB0-281E-B422-9991B1F6926C}"/>
              </a:ext>
            </a:extLst>
          </p:cNvPr>
          <p:cNvSpPr txBox="1"/>
          <p:nvPr/>
        </p:nvSpPr>
        <p:spPr>
          <a:xfrm>
            <a:off x="838200" y="4156364"/>
            <a:ext cx="105155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Best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Limit Shifts: Target no more than two incidents per shift to allow post incident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Avoid Gaps: Automate time zone math and validate 24/7 coverage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Flexibility: Enable self service shift swaps for unexpected conflicts </a:t>
            </a:r>
          </a:p>
        </p:txBody>
      </p:sp>
    </p:spTree>
    <p:extLst>
      <p:ext uri="{BB962C8B-B14F-4D97-AF65-F5344CB8AC3E}">
        <p14:creationId xmlns:p14="http://schemas.microsoft.com/office/powerpoint/2010/main" val="221991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71C3A-B358-B504-38B4-2008BDA9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Human Centric Strategies to Prevent Burnout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CD510-E5F1-AA51-432D-1AF3766F0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Reduce Alert Fatigue 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Tier alerts by severity and cap pages per engineer </a:t>
            </a:r>
          </a:p>
          <a:p>
            <a:r>
              <a:rPr lang="en-US" sz="1500">
                <a:solidFill>
                  <a:schemeClr val="bg1"/>
                </a:solidFill>
              </a:rPr>
              <a:t>Well Being Safeguards 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Post incident rest: Hand off pager after overnight incidents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Mental health resources and recognition programs</a:t>
            </a:r>
          </a:p>
          <a:p>
            <a:r>
              <a:rPr lang="en-US" sz="1500">
                <a:solidFill>
                  <a:schemeClr val="bg1"/>
                </a:solidFill>
              </a:rPr>
              <a:t>Transparency 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Publish schedules quarterly so team members plan personal activities</a:t>
            </a:r>
          </a:p>
        </p:txBody>
      </p:sp>
    </p:spTree>
    <p:extLst>
      <p:ext uri="{BB962C8B-B14F-4D97-AF65-F5344CB8AC3E}">
        <p14:creationId xmlns:p14="http://schemas.microsoft.com/office/powerpoint/2010/main" val="309752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55CA0-54AB-2D9B-01A8-9F6CB2B8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Operational Excellence: Tools &amp; Processes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AE76-65EF-214A-03D3-764E45065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1500">
                <a:solidFill>
                  <a:schemeClr val="bg1"/>
                </a:solidFill>
              </a:rPr>
              <a:t>Automation Tools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PagerDuty/AlertOps for dynamic scheduling, escalation policies, and contact method updates </a:t>
            </a:r>
          </a:p>
          <a:p>
            <a:r>
              <a:rPr lang="en-US" sz="1500">
                <a:solidFill>
                  <a:schemeClr val="bg1"/>
                </a:solidFill>
              </a:rPr>
              <a:t>Incident Readiness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Runbooks: Step by step troubleshooting for common alerts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Escalation Policies: Time bound tiers (e.g. auto escalate if unacknowledged in 15 minutes)</a:t>
            </a:r>
          </a:p>
          <a:p>
            <a:r>
              <a:rPr lang="en-US" sz="1500">
                <a:solidFill>
                  <a:schemeClr val="bg1"/>
                </a:solidFill>
              </a:rPr>
              <a:t>Collaboration</a:t>
            </a:r>
          </a:p>
          <a:p>
            <a:pPr lvl="1"/>
            <a:r>
              <a:rPr lang="en-US" sz="1500">
                <a:solidFill>
                  <a:schemeClr val="bg1"/>
                </a:solidFill>
              </a:rPr>
              <a:t>Integrate with Slack/MS Teams for real time coordination during incidents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82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804-29A9-F739-B424-2C6D5AFD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Metrics for Continuous Improvement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022B6D-CC20-116A-F536-DB1E2906A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735751"/>
              </p:ext>
            </p:extLst>
          </p:nvPr>
        </p:nvGraphicFramePr>
        <p:xfrm>
          <a:off x="838200" y="1825625"/>
          <a:ext cx="1051559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79732239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4296386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11724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76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 Time to Resolve (MTTR)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&lt;30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Guage response efficiency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51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Pages per Engineer/Shift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≦ 2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 Overload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07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 Business Hour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Trend downward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burnout risks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23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Escalation Rate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Validate first tier 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110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1077B9-9BE9-9EA3-B645-24ADE47DD8BF}"/>
              </a:ext>
            </a:extLst>
          </p:cNvPr>
          <p:cNvSpPr txBox="1"/>
          <p:nvPr/>
        </p:nvSpPr>
        <p:spPr>
          <a:xfrm>
            <a:off x="838200" y="1456293"/>
            <a:ext cx="393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Performance Indicators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F6529-8F9C-AAB6-E7BC-FBB9D0D3FF47}"/>
              </a:ext>
            </a:extLst>
          </p:cNvPr>
          <p:cNvSpPr txBox="1"/>
          <p:nvPr/>
        </p:nvSpPr>
        <p:spPr>
          <a:xfrm>
            <a:off x="838201" y="3814762"/>
            <a:ext cx="10515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Optimization Tactics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Weekly post mortems to refine alerts and runbooks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“Wheel of Misfortune” drills to simulate incidents</a:t>
            </a:r>
          </a:p>
        </p:txBody>
      </p:sp>
    </p:spTree>
    <p:extLst>
      <p:ext uri="{BB962C8B-B14F-4D97-AF65-F5344CB8AC3E}">
        <p14:creationId xmlns:p14="http://schemas.microsoft.com/office/powerpoint/2010/main" val="1726729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E57219-DB70-48B1-7BD7-A57BF6B1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Onboarding &amp; Training Framework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312C7-345B-0BFE-FEE1-BEBCFCB6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Ramp up Plan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3-9 months of training before independent on call duty</a:t>
            </a:r>
          </a:p>
          <a:p>
            <a:r>
              <a:rPr lang="en-US" sz="1700">
                <a:solidFill>
                  <a:schemeClr val="bg1"/>
                </a:solidFill>
              </a:rPr>
              <a:t>Competency Development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Checklists: Cover debugging, rollbacks, and monitoring tools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Deep Dives: Architecture reviews and disaster scenario practice</a:t>
            </a:r>
          </a:p>
          <a:p>
            <a:r>
              <a:rPr lang="en-US" sz="1700">
                <a:solidFill>
                  <a:schemeClr val="bg1"/>
                </a:solidFill>
              </a:rPr>
              <a:t>Shadowing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Pair with experienced engineers for ≧3 shifts </a:t>
            </a:r>
          </a:p>
        </p:txBody>
      </p:sp>
    </p:spTree>
    <p:extLst>
      <p:ext uri="{BB962C8B-B14F-4D97-AF65-F5344CB8AC3E}">
        <p14:creationId xmlns:p14="http://schemas.microsoft.com/office/powerpoint/2010/main" val="883129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E9C6E3-EA0F-0A99-401C-6D2974B6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Conclusion: Building a Sustainable System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C06BF-63B0-BB1D-08A0-24A438B31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Prioritize Balance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Equitable schedules + automation = reliability without burnout</a:t>
            </a:r>
          </a:p>
          <a:p>
            <a:r>
              <a:rPr lang="en-US">
                <a:solidFill>
                  <a:schemeClr val="bg1"/>
                </a:solidFill>
              </a:rPr>
              <a:t>DevOps Advantage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Embedding pager duty in development teams drives accountability and system resilience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286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535</Words>
  <Application>Microsoft Macintosh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Best Practices for Pager Rotation Duties in DevOps</vt:lpstr>
      <vt:lpstr>The DevOps Pager Rotation Imperative</vt:lpstr>
      <vt:lpstr>Core Principles for Effective Rotations</vt:lpstr>
      <vt:lpstr>Designing Sustainable Rotation Schedules</vt:lpstr>
      <vt:lpstr>Human Centric Strategies to Prevent Burnout</vt:lpstr>
      <vt:lpstr>Operational Excellence: Tools &amp; Processes</vt:lpstr>
      <vt:lpstr>Metrics for Continuous Improvement</vt:lpstr>
      <vt:lpstr>Onboarding &amp; Training Framework</vt:lpstr>
      <vt:lpstr>Conclusion: Building a Sustainable System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Long-Heinicke</dc:creator>
  <cp:lastModifiedBy>Jessica Long-Heinicke</cp:lastModifiedBy>
  <cp:revision>1</cp:revision>
  <dcterms:created xsi:type="dcterms:W3CDTF">2025-07-06T23:59:37Z</dcterms:created>
  <dcterms:modified xsi:type="dcterms:W3CDTF">2025-07-07T00:26:48Z</dcterms:modified>
</cp:coreProperties>
</file>