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60" r:id="rId3"/>
    <p:sldId id="262" r:id="rId4"/>
    <p:sldId id="267" r:id="rId5"/>
    <p:sldId id="268" r:id="rId6"/>
    <p:sldId id="269" r:id="rId7"/>
    <p:sldId id="270" r:id="rId8"/>
    <p:sldId id="271" r:id="rId9"/>
    <p:sldId id="272" r:id="rId10"/>
    <p:sldId id="276" r:id="rId11"/>
    <p:sldId id="273" r:id="rId12"/>
    <p:sldId id="274" r:id="rId13"/>
    <p:sldId id="277" r:id="rId14"/>
    <p:sldId id="278" r:id="rId15"/>
    <p:sldId id="275" r:id="rId16"/>
  </p:sldIdLst>
  <p:sldSz cx="9144000" cy="5143500" type="screen16x9"/>
  <p:notesSz cx="6858000" cy="9144000"/>
  <p:embeddedFontLst>
    <p:embeddedFont>
      <p:font typeface="Cousine" panose="02070409020205020404"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snapToGrid="0" snapToObjects="1">
      <p:cViewPr>
        <p:scale>
          <a:sx n="101" d="100"/>
          <a:sy n="101" d="100"/>
        </p:scale>
        <p:origin x="760"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736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7562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5253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1221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4987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0021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411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26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9168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264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8340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9272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1413600" y="2466600"/>
            <a:ext cx="63168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sz="2400" b="1"/>
            </a:lvl1pPr>
            <a:lvl2pPr marL="914400" lvl="1" indent="-381000" algn="ctr" rtl="0">
              <a:spcBef>
                <a:spcPts val="0"/>
              </a:spcBef>
              <a:spcAft>
                <a:spcPts val="0"/>
              </a:spcAft>
              <a:buSzPts val="2400"/>
              <a:buChar char="▫"/>
              <a:defRPr b="1"/>
            </a:lvl2pPr>
            <a:lvl3pPr marL="1371600" lvl="2" indent="-381000" algn="ctr" rtl="0">
              <a:spcBef>
                <a:spcPts val="0"/>
              </a:spcBef>
              <a:spcAft>
                <a:spcPts val="0"/>
              </a:spcAft>
              <a:buSzPts val="2400"/>
              <a:buChar char="■"/>
              <a:defRPr b="1"/>
            </a:lvl3pPr>
            <a:lvl4pPr marL="1828800" lvl="3" indent="-381000" algn="ctr" rtl="0">
              <a:spcBef>
                <a:spcPts val="0"/>
              </a:spcBef>
              <a:spcAft>
                <a:spcPts val="0"/>
              </a:spcAft>
              <a:buSzPts val="2400"/>
              <a:buChar char="●"/>
              <a:defRPr sz="2400" b="1"/>
            </a:lvl4pPr>
            <a:lvl5pPr marL="2286000" lvl="4" indent="-381000" algn="ctr" rtl="0">
              <a:spcBef>
                <a:spcPts val="0"/>
              </a:spcBef>
              <a:spcAft>
                <a:spcPts val="0"/>
              </a:spcAft>
              <a:buSzPts val="2400"/>
              <a:buChar char="○"/>
              <a:defRPr sz="2400" b="1"/>
            </a:lvl5pPr>
            <a:lvl6pPr marL="2743200" lvl="5" indent="-381000" algn="ctr" rtl="0">
              <a:spcBef>
                <a:spcPts val="0"/>
              </a:spcBef>
              <a:spcAft>
                <a:spcPts val="0"/>
              </a:spcAft>
              <a:buSzPts val="2400"/>
              <a:buChar char="■"/>
              <a:defRPr sz="2400" b="1"/>
            </a:lvl6pPr>
            <a:lvl7pPr marL="3200400" lvl="6" indent="-381000" algn="ctr" rtl="0">
              <a:spcBef>
                <a:spcPts val="0"/>
              </a:spcBef>
              <a:spcAft>
                <a:spcPts val="0"/>
              </a:spcAft>
              <a:buSzPts val="2400"/>
              <a:buChar char="●"/>
              <a:defRPr sz="2400" b="1"/>
            </a:lvl7pPr>
            <a:lvl8pPr marL="3657600" lvl="7" indent="-381000" algn="ctr" rtl="0">
              <a:spcBef>
                <a:spcPts val="0"/>
              </a:spcBef>
              <a:spcAft>
                <a:spcPts val="0"/>
              </a:spcAft>
              <a:buSzPts val="2400"/>
              <a:buChar char="○"/>
              <a:defRPr sz="2400" b="1"/>
            </a:lvl8pPr>
            <a:lvl9pPr marL="4114800" lvl="8" indent="-381000" algn="ctr">
              <a:spcBef>
                <a:spcPts val="0"/>
              </a:spcBef>
              <a:spcAft>
                <a:spcPts val="0"/>
              </a:spcAft>
              <a:buSzPts val="2400"/>
              <a:buChar char="■"/>
              <a:defRPr sz="2400" b="1"/>
            </a:lvl9pPr>
          </a:lstStyle>
          <a:p>
            <a:endParaRPr/>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3754950" y="1132925"/>
              <a:ext cx="1480500" cy="1480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4"/>
            <p:cNvCxnSpPr>
              <a:endCxn id="30" idx="1"/>
            </p:cNvCxnSpPr>
            <p:nvPr/>
          </p:nvCxnSpPr>
          <p:spPr>
            <a:xfrm>
              <a:off x="3890221" y="1267893"/>
              <a:ext cx="211800" cy="212100"/>
            </a:xfrm>
            <a:prstGeom prst="straightConnector1">
              <a:avLst/>
            </a:prstGeom>
            <a:noFill/>
            <a:ln w="9525" cap="flat" cmpd="sng">
              <a:solidFill>
                <a:srgbClr val="FFFFFF"/>
              </a:solidFill>
              <a:prstDash val="dash"/>
              <a:round/>
              <a:headEnd type="none" w="med" len="med"/>
              <a:tailEnd type="none" w="med" len="med"/>
            </a:ln>
          </p:spPr>
        </p:cxnSp>
        <p:cxnSp>
          <p:nvCxnSpPr>
            <p:cNvPr id="33" name="Google Shape;33;p4"/>
            <p:cNvCxnSpPr/>
            <p:nvPr/>
          </p:nvCxnSpPr>
          <p:spPr>
            <a:xfrm>
              <a:off x="5335889" y="1276425"/>
              <a:ext cx="0" cy="1393500"/>
            </a:xfrm>
            <a:prstGeom prst="straightConnector1">
              <a:avLst/>
            </a:prstGeom>
            <a:noFill/>
            <a:ln w="9525" cap="flat" cmpd="sng">
              <a:solidFill>
                <a:srgbClr val="FFFFFF"/>
              </a:solidFill>
              <a:prstDash val="solid"/>
              <a:round/>
              <a:headEnd type="triangle" w="sm" len="sm"/>
              <a:tailEnd type="triangle" w="sm" len="sm"/>
            </a:ln>
          </p:spPr>
        </p:cxnSp>
        <p:sp>
          <p:nvSpPr>
            <p:cNvPr id="34" name="Google Shape;34;p4"/>
            <p:cNvSpPr/>
            <p:nvPr/>
          </p:nvSpPr>
          <p:spPr>
            <a:xfrm>
              <a:off x="4222975" y="1683233"/>
              <a:ext cx="698050" cy="549925"/>
            </a:xfrm>
            <a:prstGeom prst="rect">
              <a:avLst/>
            </a:prstGeom>
          </p:spPr>
          <p:txBody>
            <a:bodyPr>
              <a:prstTxWarp prst="textPlain">
                <a:avLst/>
              </a:prstTxWarp>
            </a:bodyPr>
            <a:lstStyle/>
            <a:p>
              <a:pPr lvl="0" algn="ctr"/>
              <a:r>
                <a:rPr b="1" i="0">
                  <a:ln w="19050" cap="flat" cmpd="sng">
                    <a:solidFill>
                      <a:srgbClr val="FFFFFF"/>
                    </a:solidFill>
                    <a:prstDash val="solid"/>
                    <a:round/>
                    <a:headEnd type="none" w="sm" len="sm"/>
                    <a:tailEnd type="none" w="sm" len="sm"/>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w="9525" cap="flat" cmpd="sng">
              <a:solidFill>
                <a:srgbClr val="FFFFFF"/>
              </a:solidFill>
              <a:prstDash val="dash"/>
              <a:round/>
              <a:headEnd type="none" w="med" len="med"/>
              <a:tailEnd type="none" w="med" len="med"/>
            </a:ln>
          </p:spPr>
        </p:cxnSp>
        <p:cxnSp>
          <p:nvCxnSpPr>
            <p:cNvPr id="36" name="Google Shape;36;p4"/>
            <p:cNvCxnSpPr/>
            <p:nvPr/>
          </p:nvCxnSpPr>
          <p:spPr>
            <a:xfrm>
              <a:off x="4244700" y="1591869"/>
              <a:ext cx="654600" cy="0"/>
            </a:xfrm>
            <a:prstGeom prst="straightConnector1">
              <a:avLst/>
            </a:prstGeom>
            <a:noFill/>
            <a:ln w="9525" cap="flat" cmpd="sng">
              <a:solidFill>
                <a:srgbClr val="FFFFFF"/>
              </a:solidFill>
              <a:prstDash val="solid"/>
              <a:round/>
              <a:headEnd type="triangle" w="sm" len="sm"/>
              <a:tailEnd type="triangle" w="sm" len="sm"/>
            </a:ln>
          </p:spPr>
        </p:cxnSp>
      </p:grpSp>
      <p:sp>
        <p:nvSpPr>
          <p:cNvPr id="37" name="Google Shape;37;p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6">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p>
            <a:pPr algn="ctr"/>
            <a:r>
              <a:rPr lang="en-CA" dirty="0"/>
              <a:t>Big Mountain Resort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r>
              <a:rPr lang="en-CA" b="1" dirty="0"/>
              <a:t>Fast quads</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200" dirty="0"/>
              <a:t>Most resorts have no fast quads. Big Mountain has 3, which puts it high up that league table. There are some values  much higher, but they are rare.</a:t>
            </a:r>
          </a:p>
        </p:txBody>
      </p:sp>
      <p:sp>
        <p:nvSpPr>
          <p:cNvPr id="2" name="TextBox 1">
            <a:extLst>
              <a:ext uri="{FF2B5EF4-FFF2-40B4-BE49-F238E27FC236}">
                <a16:creationId xmlns:a16="http://schemas.microsoft.com/office/drawing/2014/main" id="{E225AA44-E407-0945-A6F9-8D4C8E823D79}"/>
              </a:ext>
            </a:extLst>
          </p:cNvPr>
          <p:cNvSpPr txBox="1"/>
          <p:nvPr/>
        </p:nvSpPr>
        <p:spPr>
          <a:xfrm>
            <a:off x="2400300" y="2108200"/>
            <a:ext cx="184731" cy="307777"/>
          </a:xfrm>
          <a:prstGeom prst="rect">
            <a:avLst/>
          </a:prstGeom>
          <a:noFill/>
        </p:spPr>
        <p:txBody>
          <a:bodyPr wrap="none" rtlCol="0">
            <a:spAutoFit/>
          </a:bodyPr>
          <a:lstStyle/>
          <a:p>
            <a:endParaRPr lang="en-US" dirty="0"/>
          </a:p>
        </p:txBody>
      </p:sp>
      <p:pic>
        <p:nvPicPr>
          <p:cNvPr id="4" name="Picture 3" descr="Chart&#10;&#10;Description automatically generated with medium confidence">
            <a:extLst>
              <a:ext uri="{FF2B5EF4-FFF2-40B4-BE49-F238E27FC236}">
                <a16:creationId xmlns:a16="http://schemas.microsoft.com/office/drawing/2014/main" id="{59F7D6DD-7147-2346-8D23-6A8EF5A482B2}"/>
              </a:ext>
            </a:extLst>
          </p:cNvPr>
          <p:cNvPicPr>
            <a:picLocks noChangeAspect="1"/>
          </p:cNvPicPr>
          <p:nvPr/>
        </p:nvPicPr>
        <p:blipFill>
          <a:blip r:embed="rId3"/>
          <a:stretch>
            <a:fillRect/>
          </a:stretch>
        </p:blipFill>
        <p:spPr>
          <a:xfrm>
            <a:off x="1904997" y="1972806"/>
            <a:ext cx="5334000" cy="2814711"/>
          </a:xfrm>
          <a:prstGeom prst="rect">
            <a:avLst/>
          </a:prstGeom>
        </p:spPr>
      </p:pic>
    </p:spTree>
    <p:extLst>
      <p:ext uri="{BB962C8B-B14F-4D97-AF65-F5344CB8AC3E}">
        <p14:creationId xmlns:p14="http://schemas.microsoft.com/office/powerpoint/2010/main" val="331900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pPr lvl="0"/>
            <a:r>
              <a:rPr lang="en-CA" b="1" dirty="0"/>
              <a:t>Runs</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200" dirty="0"/>
              <a:t>Big Mountain compares well for the number of runs. There are some resorts with more, but not many.</a:t>
            </a:r>
          </a:p>
        </p:txBody>
      </p:sp>
      <p:sp>
        <p:nvSpPr>
          <p:cNvPr id="2" name="TextBox 1">
            <a:extLst>
              <a:ext uri="{FF2B5EF4-FFF2-40B4-BE49-F238E27FC236}">
                <a16:creationId xmlns:a16="http://schemas.microsoft.com/office/drawing/2014/main" id="{E225AA44-E407-0945-A6F9-8D4C8E823D79}"/>
              </a:ext>
            </a:extLst>
          </p:cNvPr>
          <p:cNvSpPr txBox="1"/>
          <p:nvPr/>
        </p:nvSpPr>
        <p:spPr>
          <a:xfrm>
            <a:off x="2400300" y="2108200"/>
            <a:ext cx="184731" cy="307777"/>
          </a:xfrm>
          <a:prstGeom prst="rect">
            <a:avLst/>
          </a:prstGeom>
          <a:noFill/>
        </p:spPr>
        <p:txBody>
          <a:bodyPr wrap="none" rtlCol="0">
            <a:spAutoFit/>
          </a:bodyPr>
          <a:lstStyle/>
          <a:p>
            <a:endParaRPr lang="en-US" dirty="0"/>
          </a:p>
        </p:txBody>
      </p:sp>
      <p:pic>
        <p:nvPicPr>
          <p:cNvPr id="4" name="Picture 3" descr="Chart, histogram&#10;&#10;Description automatically generated">
            <a:extLst>
              <a:ext uri="{FF2B5EF4-FFF2-40B4-BE49-F238E27FC236}">
                <a16:creationId xmlns:a16="http://schemas.microsoft.com/office/drawing/2014/main" id="{76269ACF-D624-F24D-A6AD-DC155BFD4779}"/>
              </a:ext>
            </a:extLst>
          </p:cNvPr>
          <p:cNvPicPr>
            <a:picLocks noChangeAspect="1"/>
          </p:cNvPicPr>
          <p:nvPr/>
        </p:nvPicPr>
        <p:blipFill>
          <a:blip r:embed="rId3"/>
          <a:stretch>
            <a:fillRect/>
          </a:stretch>
        </p:blipFill>
        <p:spPr>
          <a:xfrm>
            <a:off x="1797045" y="2009161"/>
            <a:ext cx="5549903" cy="2851327"/>
          </a:xfrm>
          <a:prstGeom prst="rect">
            <a:avLst/>
          </a:prstGeom>
        </p:spPr>
      </p:pic>
    </p:spTree>
    <p:extLst>
      <p:ext uri="{BB962C8B-B14F-4D97-AF65-F5344CB8AC3E}">
        <p14:creationId xmlns:p14="http://schemas.microsoft.com/office/powerpoint/2010/main" val="2359787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r>
              <a:rPr lang="en-CA" b="1" dirty="0"/>
              <a:t>Skiable terrain area</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200" dirty="0"/>
              <a:t>Big Mountain is amongst the resorts with the largest amount of skiable terrain.</a:t>
            </a:r>
          </a:p>
        </p:txBody>
      </p:sp>
      <p:sp>
        <p:nvSpPr>
          <p:cNvPr id="2" name="TextBox 1">
            <a:extLst>
              <a:ext uri="{FF2B5EF4-FFF2-40B4-BE49-F238E27FC236}">
                <a16:creationId xmlns:a16="http://schemas.microsoft.com/office/drawing/2014/main" id="{E225AA44-E407-0945-A6F9-8D4C8E823D79}"/>
              </a:ext>
            </a:extLst>
          </p:cNvPr>
          <p:cNvSpPr txBox="1"/>
          <p:nvPr/>
        </p:nvSpPr>
        <p:spPr>
          <a:xfrm>
            <a:off x="2400300" y="2108200"/>
            <a:ext cx="184731" cy="307777"/>
          </a:xfrm>
          <a:prstGeom prst="rect">
            <a:avLst/>
          </a:prstGeom>
          <a:noFill/>
        </p:spPr>
        <p:txBody>
          <a:bodyPr wrap="none" rtlCol="0">
            <a:spAutoFit/>
          </a:bodyPr>
          <a:lstStyle/>
          <a:p>
            <a:endParaRPr lang="en-US" dirty="0"/>
          </a:p>
        </p:txBody>
      </p:sp>
      <p:pic>
        <p:nvPicPr>
          <p:cNvPr id="4" name="Picture 3" descr="A picture containing chart&#10;&#10;Description automatically generated">
            <a:extLst>
              <a:ext uri="{FF2B5EF4-FFF2-40B4-BE49-F238E27FC236}">
                <a16:creationId xmlns:a16="http://schemas.microsoft.com/office/drawing/2014/main" id="{9B6E6AB9-0F84-F740-8B94-05FA0052AC05}"/>
              </a:ext>
            </a:extLst>
          </p:cNvPr>
          <p:cNvPicPr>
            <a:picLocks noChangeAspect="1"/>
          </p:cNvPicPr>
          <p:nvPr/>
        </p:nvPicPr>
        <p:blipFill>
          <a:blip r:embed="rId3"/>
          <a:stretch>
            <a:fillRect/>
          </a:stretch>
        </p:blipFill>
        <p:spPr>
          <a:xfrm>
            <a:off x="1749422" y="1957253"/>
            <a:ext cx="5645150" cy="2976214"/>
          </a:xfrm>
          <a:prstGeom prst="rect">
            <a:avLst/>
          </a:prstGeom>
        </p:spPr>
      </p:pic>
    </p:spTree>
    <p:extLst>
      <p:ext uri="{BB962C8B-B14F-4D97-AF65-F5344CB8AC3E}">
        <p14:creationId xmlns:p14="http://schemas.microsoft.com/office/powerpoint/2010/main" val="1214806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r>
              <a:rPr lang="en-CA" b="1" dirty="0"/>
              <a:t>Potential Scenarios</a:t>
            </a:r>
            <a:endParaRPr lang="en-CA" dirty="0"/>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352548" y="1694800"/>
            <a:ext cx="3009901"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endParaRPr lang="en-CA" sz="800" dirty="0"/>
          </a:p>
        </p:txBody>
      </p:sp>
      <p:sp>
        <p:nvSpPr>
          <p:cNvPr id="2" name="TextBox 1">
            <a:extLst>
              <a:ext uri="{FF2B5EF4-FFF2-40B4-BE49-F238E27FC236}">
                <a16:creationId xmlns:a16="http://schemas.microsoft.com/office/drawing/2014/main" id="{E225AA44-E407-0945-A6F9-8D4C8E823D79}"/>
              </a:ext>
            </a:extLst>
          </p:cNvPr>
          <p:cNvSpPr txBox="1"/>
          <p:nvPr/>
        </p:nvSpPr>
        <p:spPr>
          <a:xfrm>
            <a:off x="2400300" y="2108200"/>
            <a:ext cx="184731" cy="307777"/>
          </a:xfrm>
          <a:prstGeom prst="rect">
            <a:avLst/>
          </a:prstGeom>
          <a:noFill/>
        </p:spPr>
        <p:txBody>
          <a:bodyPr wrap="none" rtlCol="0">
            <a:spAutoFit/>
          </a:bodyPr>
          <a:lstStyle/>
          <a:p>
            <a:endParaRPr lang="en-US" dirty="0"/>
          </a:p>
        </p:txBody>
      </p:sp>
      <p:pic>
        <p:nvPicPr>
          <p:cNvPr id="4" name="Picture 3" descr="Chart&#10;&#10;Description automatically generated">
            <a:extLst>
              <a:ext uri="{FF2B5EF4-FFF2-40B4-BE49-F238E27FC236}">
                <a16:creationId xmlns:a16="http://schemas.microsoft.com/office/drawing/2014/main" id="{DE3EE23F-F223-B246-9ACA-4E9917AEDC2E}"/>
              </a:ext>
            </a:extLst>
          </p:cNvPr>
          <p:cNvPicPr>
            <a:picLocks noChangeAspect="1"/>
          </p:cNvPicPr>
          <p:nvPr/>
        </p:nvPicPr>
        <p:blipFill>
          <a:blip r:embed="rId3"/>
          <a:stretch>
            <a:fillRect/>
          </a:stretch>
        </p:blipFill>
        <p:spPr>
          <a:xfrm>
            <a:off x="4952008" y="888199"/>
            <a:ext cx="4032250" cy="3624390"/>
          </a:xfrm>
          <a:prstGeom prst="rect">
            <a:avLst/>
          </a:prstGeom>
        </p:spPr>
      </p:pic>
      <p:sp>
        <p:nvSpPr>
          <p:cNvPr id="8" name="Google Shape;70;p12">
            <a:extLst>
              <a:ext uri="{FF2B5EF4-FFF2-40B4-BE49-F238E27FC236}">
                <a16:creationId xmlns:a16="http://schemas.microsoft.com/office/drawing/2014/main" id="{66B60015-6214-1241-9B30-BD765BF63061}"/>
              </a:ext>
            </a:extLst>
          </p:cNvPr>
          <p:cNvSpPr txBox="1">
            <a:spLocks/>
          </p:cNvSpPr>
          <p:nvPr/>
        </p:nvSpPr>
        <p:spPr>
          <a:xfrm>
            <a:off x="743413" y="1488100"/>
            <a:ext cx="4228169"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r>
              <a:rPr lang="en-CA" sz="1400" dirty="0"/>
              <a:t>1. Permanently closing down up </a:t>
            </a:r>
          </a:p>
          <a:p>
            <a:r>
              <a:rPr lang="en-CA" sz="1400" dirty="0"/>
              <a:t>   to 10 of the least used runs</a:t>
            </a:r>
          </a:p>
          <a:p>
            <a:pPr lvl="0"/>
            <a:r>
              <a:rPr lang="en-CA" sz="1400" dirty="0"/>
              <a:t>2. Increasing the vertical drop </a:t>
            </a:r>
          </a:p>
          <a:p>
            <a:pPr lvl="0"/>
            <a:r>
              <a:rPr lang="en-CA" sz="1400" dirty="0"/>
              <a:t>3. Same as number 2, but adding 2 acres of snow making cover.</a:t>
            </a:r>
          </a:p>
          <a:p>
            <a:pPr lvl="0"/>
            <a:r>
              <a:rPr lang="en-CA" sz="1400" dirty="0"/>
              <a:t>4. Increase the longest run by 0.2 mile to boast 3.5 miles length</a:t>
            </a:r>
          </a:p>
        </p:txBody>
      </p:sp>
    </p:spTree>
    <p:extLst>
      <p:ext uri="{BB962C8B-B14F-4D97-AF65-F5344CB8AC3E}">
        <p14:creationId xmlns:p14="http://schemas.microsoft.com/office/powerpoint/2010/main" val="2506838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r>
              <a:rPr lang="en-CA" b="1" dirty="0"/>
              <a:t>Recommendations</a:t>
            </a:r>
            <a:endParaRPr lang="en-CA" dirty="0"/>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400" dirty="0"/>
              <a:t>The best scenario is to increase the vertical drop by 150 ft, this scenario has increased ticket price by $1.99 from $81 to $82.99, resulting in a bottom-line increase by  $1,934,638  (After deducting operating costs = $1.54M).</a:t>
            </a:r>
          </a:p>
          <a:p>
            <a:pPr lvl="0"/>
            <a:endParaRPr lang="en-CA" sz="1400" dirty="0"/>
          </a:p>
          <a:p>
            <a:pPr lvl="0"/>
            <a:endParaRPr lang="en-CA" sz="1400" dirty="0"/>
          </a:p>
        </p:txBody>
      </p:sp>
      <p:sp>
        <p:nvSpPr>
          <p:cNvPr id="2" name="TextBox 1">
            <a:extLst>
              <a:ext uri="{FF2B5EF4-FFF2-40B4-BE49-F238E27FC236}">
                <a16:creationId xmlns:a16="http://schemas.microsoft.com/office/drawing/2014/main" id="{E225AA44-E407-0945-A6F9-8D4C8E823D79}"/>
              </a:ext>
            </a:extLst>
          </p:cNvPr>
          <p:cNvSpPr txBox="1"/>
          <p:nvPr/>
        </p:nvSpPr>
        <p:spPr>
          <a:xfrm>
            <a:off x="2400300" y="2108200"/>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8316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pPr lvl="0"/>
            <a:r>
              <a:rPr lang="en-CA" b="1" dirty="0"/>
              <a:t>Main Data Source Limitation</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200" dirty="0"/>
              <a:t>The main data source is missing some important information like:</a:t>
            </a:r>
          </a:p>
          <a:p>
            <a:pPr lvl="0"/>
            <a:r>
              <a:rPr lang="en-CA" sz="1200" dirty="0"/>
              <a:t>	1. Weekdays ticket price</a:t>
            </a:r>
          </a:p>
          <a:p>
            <a:pPr lvl="0"/>
            <a:r>
              <a:rPr lang="en-CA" sz="1200" dirty="0"/>
              <a:t>	2. Operating costs for most of the resorts features (e.g., Runs operating cost is missing).</a:t>
            </a:r>
          </a:p>
          <a:p>
            <a:pPr lvl="0"/>
            <a:r>
              <a:rPr lang="en-CA" sz="1200" dirty="0"/>
              <a:t>	3. exact number of visitors per year</a:t>
            </a:r>
          </a:p>
          <a:p>
            <a:pPr lvl="0"/>
            <a:endParaRPr lang="en-CA" sz="1200" dirty="0"/>
          </a:p>
          <a:p>
            <a:pPr lvl="0"/>
            <a:r>
              <a:rPr lang="en-CA" sz="1200" dirty="0"/>
              <a:t>Due to lack of data in regards of operating cost per used run and weekdays ticket price, our model cannot recommend closing down used runs or implementing a dynamic ticket pricing.</a:t>
            </a:r>
          </a:p>
          <a:p>
            <a:pPr lvl="0"/>
            <a:endParaRPr lang="en-CA" sz="1200" dirty="0"/>
          </a:p>
          <a:p>
            <a:pPr lvl="0"/>
            <a:r>
              <a:rPr lang="en-CA" sz="1200" dirty="0"/>
              <a:t>Cannot recommend more chairs because the effects may be attributed to exclusive vs. mass market resort effect and the data does not have the number of visitors per year.</a:t>
            </a:r>
          </a:p>
          <a:p>
            <a:endParaRPr lang="en-CA" sz="1200" dirty="0"/>
          </a:p>
          <a:p>
            <a:r>
              <a:rPr lang="en-CA" sz="1200" dirty="0"/>
              <a:t>In order for our model to provide a better price prediction we need another source of data</a:t>
            </a:r>
          </a:p>
          <a:p>
            <a:endParaRPr lang="en-CA" sz="1200" dirty="0"/>
          </a:p>
          <a:p>
            <a:endParaRPr lang="en-CA" sz="1200" dirty="0"/>
          </a:p>
          <a:p>
            <a:pPr lvl="0"/>
            <a:endParaRPr lang="en-CA" sz="1200" dirty="0"/>
          </a:p>
          <a:p>
            <a:pPr lvl="0"/>
            <a:endParaRPr lang="en-CA" sz="1200" dirty="0"/>
          </a:p>
        </p:txBody>
      </p:sp>
      <p:sp>
        <p:nvSpPr>
          <p:cNvPr id="2" name="TextBox 1">
            <a:extLst>
              <a:ext uri="{FF2B5EF4-FFF2-40B4-BE49-F238E27FC236}">
                <a16:creationId xmlns:a16="http://schemas.microsoft.com/office/drawing/2014/main" id="{E225AA44-E407-0945-A6F9-8D4C8E823D79}"/>
              </a:ext>
            </a:extLst>
          </p:cNvPr>
          <p:cNvSpPr txBox="1"/>
          <p:nvPr/>
        </p:nvSpPr>
        <p:spPr>
          <a:xfrm>
            <a:off x="2400300" y="2108200"/>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946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body" idx="1"/>
          </p:nvPr>
        </p:nvSpPr>
        <p:spPr>
          <a:xfrm>
            <a:off x="1413600" y="2699682"/>
            <a:ext cx="6316800" cy="819900"/>
          </a:xfrm>
          <a:prstGeom prst="rect">
            <a:avLst/>
          </a:prstGeom>
        </p:spPr>
        <p:txBody>
          <a:bodyPr spcFirstLastPara="1" wrap="square" lIns="91425" tIns="91425" rIns="91425" bIns="91425" anchor="t" anchorCtr="0">
            <a:noAutofit/>
          </a:bodyPr>
          <a:lstStyle/>
          <a:p>
            <a:pPr marL="76200" indent="0">
              <a:buNone/>
            </a:pPr>
            <a:r>
              <a:rPr lang="en-CA" sz="1600" b="0" dirty="0"/>
              <a:t>Big Mountain Resort, the client, is a ski resort located in Montana that offers spectacular views of Glacier National Park and Flathead National Forest, with access to 105 trails that serves about 350,000 people every year. They have recently invested in their facilities which increased their operating costs by $1,540,000 this season. </a:t>
            </a:r>
          </a:p>
        </p:txBody>
      </p:sp>
      <p:sp>
        <p:nvSpPr>
          <p:cNvPr id="104" name="Google Shape;104;p1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6" name="Google Shape;103;p15">
            <a:extLst>
              <a:ext uri="{FF2B5EF4-FFF2-40B4-BE49-F238E27FC236}">
                <a16:creationId xmlns:a16="http://schemas.microsoft.com/office/drawing/2014/main" id="{6A276604-B2E8-8B40-9B29-7E4F84A7D715}"/>
              </a:ext>
            </a:extLst>
          </p:cNvPr>
          <p:cNvSpPr txBox="1">
            <a:spLocks/>
          </p:cNvSpPr>
          <p:nvPr/>
        </p:nvSpPr>
        <p:spPr>
          <a:xfrm>
            <a:off x="2419059" y="2150029"/>
            <a:ext cx="4305882" cy="421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1pPr>
            <a:lvl2pPr marL="914400" marR="0" lvl="1" indent="-381000" algn="ctr" rtl="0">
              <a:lnSpc>
                <a:spcPct val="100000"/>
              </a:lnSpc>
              <a:spcBef>
                <a:spcPts val="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2pPr>
            <a:lvl3pPr marL="1371600" marR="0" lvl="2" indent="-381000" algn="ctr" rtl="0">
              <a:lnSpc>
                <a:spcPct val="100000"/>
              </a:lnSpc>
              <a:spcBef>
                <a:spcPts val="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3pPr>
            <a:lvl4pPr marL="1828800" marR="0" lvl="3" indent="-381000" algn="ctr" rtl="0">
              <a:lnSpc>
                <a:spcPct val="100000"/>
              </a:lnSpc>
              <a:spcBef>
                <a:spcPts val="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4pPr>
            <a:lvl5pPr marL="2286000" marR="0" lvl="4" indent="-381000" algn="ctr" rtl="0">
              <a:lnSpc>
                <a:spcPct val="100000"/>
              </a:lnSpc>
              <a:spcBef>
                <a:spcPts val="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5pPr>
            <a:lvl6pPr marL="2743200" marR="0" lvl="5" indent="-381000" algn="ctr" rtl="0">
              <a:lnSpc>
                <a:spcPct val="100000"/>
              </a:lnSpc>
              <a:spcBef>
                <a:spcPts val="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6pPr>
            <a:lvl7pPr marL="3200400" marR="0" lvl="6" indent="-381000" algn="ctr" rtl="0">
              <a:lnSpc>
                <a:spcPct val="100000"/>
              </a:lnSpc>
              <a:spcBef>
                <a:spcPts val="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7pPr>
            <a:lvl8pPr marL="3657600" marR="0" lvl="7" indent="-381000" algn="ctr" rtl="0">
              <a:lnSpc>
                <a:spcPct val="100000"/>
              </a:lnSpc>
              <a:spcBef>
                <a:spcPts val="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8pPr>
            <a:lvl9pPr marL="4114800" marR="0" lvl="8" indent="-381000" algn="ctr" rtl="0">
              <a:lnSpc>
                <a:spcPct val="100000"/>
              </a:lnSpc>
              <a:spcBef>
                <a:spcPts val="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9pPr>
          </a:lstStyle>
          <a:p>
            <a:pPr marL="76200" indent="0">
              <a:buFont typeface="Cousine"/>
              <a:buNone/>
            </a:pPr>
            <a:r>
              <a:rPr lang="en-CA" sz="3200" dirty="0"/>
              <a:t>STORY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idx="4294967295"/>
          </p:nvPr>
        </p:nvSpPr>
        <p:spPr>
          <a:xfrm>
            <a:off x="685800" y="2811715"/>
            <a:ext cx="7772400" cy="780900"/>
          </a:xfrm>
          <a:prstGeom prst="rect">
            <a:avLst/>
          </a:prstGeom>
        </p:spPr>
        <p:txBody>
          <a:bodyPr spcFirstLastPara="1" wrap="square" lIns="91425" tIns="91425" rIns="91425" bIns="91425" anchor="t" anchorCtr="0">
            <a:noAutofit/>
          </a:bodyPr>
          <a:lstStyle/>
          <a:p>
            <a:pPr lvl="0" algn="ctr"/>
            <a:r>
              <a:rPr lang="en-CA" sz="3600" b="1" dirty="0"/>
              <a:t>Problem Statement</a:t>
            </a:r>
            <a:endParaRPr sz="3600" b="1" dirty="0"/>
          </a:p>
        </p:txBody>
      </p:sp>
      <p:sp>
        <p:nvSpPr>
          <p:cNvPr id="117" name="Google Shape;117;p17"/>
          <p:cNvSpPr txBox="1">
            <a:spLocks noGrp="1"/>
          </p:cNvSpPr>
          <p:nvPr>
            <p:ph type="subTitle" idx="4294967295"/>
          </p:nvPr>
        </p:nvSpPr>
        <p:spPr>
          <a:xfrm>
            <a:off x="685800" y="3663300"/>
            <a:ext cx="7772400" cy="784800"/>
          </a:xfrm>
          <a:prstGeom prst="rect">
            <a:avLst/>
          </a:prstGeom>
        </p:spPr>
        <p:txBody>
          <a:bodyPr spcFirstLastPara="1" wrap="square" lIns="91425" tIns="91425" rIns="91425" bIns="91425" anchor="t" anchorCtr="0">
            <a:noAutofit/>
          </a:bodyPr>
          <a:lstStyle/>
          <a:p>
            <a:pPr marL="76200" indent="0" algn="ctr">
              <a:buNone/>
            </a:pPr>
            <a:r>
              <a:rPr lang="en-AU" sz="1800" dirty="0"/>
              <a:t>Are there any possibilities concerning Big Mountain Resort to create a more efficient pricing strategy that maximally capitalizes on their facilities and offsets their current operating cost?</a:t>
            </a:r>
            <a:endParaRPr lang="en-CA" sz="1800" dirty="0"/>
          </a:p>
        </p:txBody>
      </p:sp>
      <p:grpSp>
        <p:nvGrpSpPr>
          <p:cNvPr id="118" name="Google Shape;118;p17"/>
          <p:cNvGrpSpPr/>
          <p:nvPr/>
        </p:nvGrpSpPr>
        <p:grpSpPr>
          <a:xfrm>
            <a:off x="3384426" y="567049"/>
            <a:ext cx="2222406" cy="2111795"/>
            <a:chOff x="3075562" y="756050"/>
            <a:chExt cx="2931161" cy="2815726"/>
          </a:xfrm>
        </p:grpSpPr>
        <p:sp>
          <p:nvSpPr>
            <p:cNvPr id="119" name="Google Shape;119;p17"/>
            <p:cNvSpPr/>
            <p:nvPr/>
          </p:nvSpPr>
          <p:spPr>
            <a:xfrm>
              <a:off x="3950843" y="1762696"/>
              <a:ext cx="1326900" cy="13269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3472643" y="1284496"/>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5883273" y="12806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22" name="Google Shape;122;p17"/>
            <p:cNvSpPr/>
            <p:nvPr/>
          </p:nvSpPr>
          <p:spPr>
            <a:xfrm rot="-5400000">
              <a:off x="4546838" y="-5587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23" name="Google Shape;123;p17"/>
            <p:cNvSpPr/>
            <p:nvPr/>
          </p:nvSpPr>
          <p:spPr>
            <a:xfrm rot="-5400000">
              <a:off x="3075562" y="7560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7"/>
            <p:cNvCxnSpPr/>
            <p:nvPr/>
          </p:nvCxnSpPr>
          <p:spPr>
            <a:xfrm>
              <a:off x="3480293" y="1292146"/>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125" name="Google Shape;125;p17"/>
            <p:cNvCxnSpPr>
              <a:endCxn id="119" idx="7"/>
            </p:cNvCxnSpPr>
            <p:nvPr/>
          </p:nvCxnSpPr>
          <p:spPr>
            <a:xfrm flipH="1">
              <a:off x="5083423" y="1280516"/>
              <a:ext cx="676500" cy="676500"/>
            </a:xfrm>
            <a:prstGeom prst="straightConnector1">
              <a:avLst/>
            </a:prstGeom>
            <a:noFill/>
            <a:ln w="9525" cap="flat" cmpd="sng">
              <a:solidFill>
                <a:srgbClr val="FFFFFF"/>
              </a:solidFill>
              <a:prstDash val="dash"/>
              <a:round/>
              <a:headEnd type="none" w="med" len="med"/>
              <a:tailEnd type="none" w="med" len="med"/>
            </a:ln>
          </p:spPr>
        </p:cxnSp>
        <p:cxnSp>
          <p:nvCxnSpPr>
            <p:cNvPr id="126" name="Google Shape;126;p17"/>
            <p:cNvCxnSpPr/>
            <p:nvPr/>
          </p:nvCxnSpPr>
          <p:spPr>
            <a:xfrm>
              <a:off x="3345288" y="1288325"/>
              <a:ext cx="0" cy="2283300"/>
            </a:xfrm>
            <a:prstGeom prst="straightConnector1">
              <a:avLst/>
            </a:prstGeom>
            <a:noFill/>
            <a:ln w="9525" cap="flat" cmpd="sng">
              <a:solidFill>
                <a:srgbClr val="FFFFFF"/>
              </a:solidFill>
              <a:prstDash val="solid"/>
              <a:round/>
              <a:headEnd type="triangle" w="sm" len="sm"/>
              <a:tailEnd type="triangle" w="sm" len="sm"/>
            </a:ln>
          </p:spPr>
        </p:cxnSp>
        <p:cxnSp>
          <p:nvCxnSpPr>
            <p:cNvPr id="127" name="Google Shape;127;p17"/>
            <p:cNvCxnSpPr>
              <a:stCxn id="119" idx="3"/>
            </p:cNvCxnSpPr>
            <p:nvPr/>
          </p:nvCxnSpPr>
          <p:spPr>
            <a:xfrm flipH="1">
              <a:off x="3468663" y="2895276"/>
              <a:ext cx="676500" cy="676500"/>
            </a:xfrm>
            <a:prstGeom prst="straightConnector1">
              <a:avLst/>
            </a:prstGeom>
            <a:noFill/>
            <a:ln w="9525" cap="flat" cmpd="sng">
              <a:solidFill>
                <a:srgbClr val="FFFFFF"/>
              </a:solidFill>
              <a:prstDash val="dash"/>
              <a:round/>
              <a:headEnd type="none" w="med" len="med"/>
              <a:tailEnd type="none" w="med" len="med"/>
            </a:ln>
          </p:spPr>
        </p:cxnSp>
      </p:grpSp>
      <p:sp>
        <p:nvSpPr>
          <p:cNvPr id="128" name="Google Shape;128;p17"/>
          <p:cNvSpPr/>
          <p:nvPr/>
        </p:nvSpPr>
        <p:spPr>
          <a:xfrm>
            <a:off x="4254089" y="1497787"/>
            <a:ext cx="598974" cy="59835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1019357" y="1586014"/>
            <a:ext cx="2652635" cy="4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Current Strategy </a:t>
            </a:r>
            <a:endParaRPr b="1" dirty="0"/>
          </a:p>
        </p:txBody>
      </p:sp>
      <p:sp>
        <p:nvSpPr>
          <p:cNvPr id="71" name="Google Shape;71;p12"/>
          <p:cNvSpPr txBox="1"/>
          <p:nvPr/>
        </p:nvSpPr>
        <p:spPr>
          <a:xfrm>
            <a:off x="457325" y="2302190"/>
            <a:ext cx="3776700" cy="1008115"/>
          </a:xfrm>
          <a:prstGeom prst="rect">
            <a:avLst/>
          </a:prstGeom>
          <a:noFill/>
          <a:ln>
            <a:noFill/>
          </a:ln>
        </p:spPr>
        <p:txBody>
          <a:bodyPr spcFirstLastPara="1" wrap="square" lIns="91425" tIns="91425" rIns="91425" bIns="91425" anchor="t" anchorCtr="0">
            <a:noAutofit/>
          </a:bodyPr>
          <a:lstStyle/>
          <a:p>
            <a:pPr>
              <a:spcBef>
                <a:spcPts val="600"/>
              </a:spcBef>
            </a:pPr>
            <a:r>
              <a:rPr lang="en-CA" sz="1200" dirty="0">
                <a:solidFill>
                  <a:srgbClr val="FFFFFF"/>
                </a:solidFill>
                <a:latin typeface="Cousine"/>
                <a:ea typeface="Cousine"/>
                <a:cs typeface="Cousine"/>
                <a:sym typeface="Cousine"/>
              </a:rPr>
              <a:t>The resort is current pricing strategy is to charge a premium above the average price of Resorts in its market segment.</a:t>
            </a:r>
          </a:p>
        </p:txBody>
      </p:sp>
      <p:sp>
        <p:nvSpPr>
          <p:cNvPr id="72" name="Google Shape;72;p12"/>
          <p:cNvSpPr txBox="1"/>
          <p:nvPr/>
        </p:nvSpPr>
        <p:spPr>
          <a:xfrm>
            <a:off x="4744974" y="2302190"/>
            <a:ext cx="3941700" cy="1008115"/>
          </a:xfrm>
          <a:prstGeom prst="rect">
            <a:avLst/>
          </a:prstGeom>
          <a:noFill/>
          <a:ln>
            <a:noFill/>
          </a:ln>
        </p:spPr>
        <p:txBody>
          <a:bodyPr spcFirstLastPara="1" wrap="square" lIns="91425" tIns="91425" rIns="91425" bIns="91425" anchor="t" anchorCtr="0">
            <a:noAutofit/>
          </a:bodyPr>
          <a:lstStyle/>
          <a:p>
            <a:pPr>
              <a:spcBef>
                <a:spcPts val="600"/>
              </a:spcBef>
            </a:pPr>
            <a:r>
              <a:rPr lang="en-CA" sz="1200" dirty="0">
                <a:solidFill>
                  <a:srgbClr val="FFFFFF"/>
                </a:solidFill>
                <a:latin typeface="Cousine"/>
                <a:ea typeface="Cousine"/>
                <a:cs typeface="Cousine"/>
                <a:sym typeface="Cousine"/>
              </a:rPr>
              <a:t>This strategy does not provide the business with a good sense of the relative importance of their facilities compared to others.</a:t>
            </a:r>
            <a:endParaRPr sz="1200" dirty="0">
              <a:solidFill>
                <a:srgbClr val="FFFFFF"/>
              </a:solidFill>
              <a:latin typeface="Cousine"/>
              <a:ea typeface="Cousine"/>
              <a:cs typeface="Cousine"/>
              <a:sym typeface="Cousine"/>
            </a:endParaRP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7" name="Google Shape;70;p12">
            <a:extLst>
              <a:ext uri="{FF2B5EF4-FFF2-40B4-BE49-F238E27FC236}">
                <a16:creationId xmlns:a16="http://schemas.microsoft.com/office/drawing/2014/main" id="{B7F4A989-C6D8-0A4A-955D-9F0B3B0549A6}"/>
              </a:ext>
            </a:extLst>
          </p:cNvPr>
          <p:cNvSpPr txBox="1">
            <a:spLocks/>
          </p:cNvSpPr>
          <p:nvPr/>
        </p:nvSpPr>
        <p:spPr>
          <a:xfrm>
            <a:off x="5389507" y="1586014"/>
            <a:ext cx="2652635"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algn="ctr"/>
            <a:r>
              <a:rPr lang="en-CA" b="1" dirty="0"/>
              <a:t>Problems</a:t>
            </a:r>
          </a:p>
        </p:txBody>
      </p:sp>
    </p:spTree>
    <p:extLst>
      <p:ext uri="{BB962C8B-B14F-4D97-AF65-F5344CB8AC3E}">
        <p14:creationId xmlns:p14="http://schemas.microsoft.com/office/powerpoint/2010/main" val="285727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2096431" y="795799"/>
            <a:ext cx="4951137" cy="413400"/>
          </a:xfrm>
          <a:prstGeom prst="rect">
            <a:avLst/>
          </a:prstGeom>
        </p:spPr>
        <p:txBody>
          <a:bodyPr spcFirstLastPara="1" wrap="square" lIns="91425" tIns="91425" rIns="91425" bIns="91425" anchor="t" anchorCtr="0">
            <a:noAutofit/>
          </a:bodyPr>
          <a:lstStyle/>
          <a:p>
            <a:pPr lvl="0" algn="ctr"/>
            <a:r>
              <a:rPr lang="en-CA" b="1" dirty="0"/>
              <a:t>Average Ticket Prices of Resorts</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6" name="Picture 5" descr="Chart, bar chart&#10;&#10;Description automatically generated">
            <a:extLst>
              <a:ext uri="{FF2B5EF4-FFF2-40B4-BE49-F238E27FC236}">
                <a16:creationId xmlns:a16="http://schemas.microsoft.com/office/drawing/2014/main" id="{B77ABEF4-8F29-4E45-84BD-B0068A9308D5}"/>
              </a:ext>
            </a:extLst>
          </p:cNvPr>
          <p:cNvPicPr>
            <a:picLocks noChangeAspect="1"/>
          </p:cNvPicPr>
          <p:nvPr/>
        </p:nvPicPr>
        <p:blipFill>
          <a:blip r:embed="rId3"/>
          <a:stretch>
            <a:fillRect/>
          </a:stretch>
        </p:blipFill>
        <p:spPr>
          <a:xfrm>
            <a:off x="5184670" y="1753142"/>
            <a:ext cx="3725796" cy="2717187"/>
          </a:xfrm>
          <a:prstGeom prst="rect">
            <a:avLst/>
          </a:prstGeom>
        </p:spPr>
      </p:pic>
      <p:pic>
        <p:nvPicPr>
          <p:cNvPr id="11" name="Picture 10" descr="Chart, histogram&#10;&#10;Description automatically generated">
            <a:extLst>
              <a:ext uri="{FF2B5EF4-FFF2-40B4-BE49-F238E27FC236}">
                <a16:creationId xmlns:a16="http://schemas.microsoft.com/office/drawing/2014/main" id="{58BB2D29-66E8-3D4F-A156-CBCA21AFA865}"/>
              </a:ext>
            </a:extLst>
          </p:cNvPr>
          <p:cNvPicPr>
            <a:picLocks noChangeAspect="1"/>
          </p:cNvPicPr>
          <p:nvPr/>
        </p:nvPicPr>
        <p:blipFill>
          <a:blip r:embed="rId4"/>
          <a:stretch>
            <a:fillRect/>
          </a:stretch>
        </p:blipFill>
        <p:spPr>
          <a:xfrm>
            <a:off x="497675" y="1942858"/>
            <a:ext cx="4411119" cy="2337754"/>
          </a:xfrm>
          <a:prstGeom prst="rect">
            <a:avLst/>
          </a:prstGeom>
        </p:spPr>
      </p:pic>
    </p:spTree>
    <p:extLst>
      <p:ext uri="{BB962C8B-B14F-4D97-AF65-F5344CB8AC3E}">
        <p14:creationId xmlns:p14="http://schemas.microsoft.com/office/powerpoint/2010/main" val="4096088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pPr lvl="0"/>
            <a:r>
              <a:rPr lang="en-CA" b="1" dirty="0"/>
              <a:t>Resorts vertical drop</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descr="Chart, histogram&#10;&#10;Description automatically generated">
            <a:extLst>
              <a:ext uri="{FF2B5EF4-FFF2-40B4-BE49-F238E27FC236}">
                <a16:creationId xmlns:a16="http://schemas.microsoft.com/office/drawing/2014/main" id="{BAEDB49D-2F92-D246-8054-5EF184C0ACFE}"/>
              </a:ext>
            </a:extLst>
          </p:cNvPr>
          <p:cNvPicPr>
            <a:picLocks noChangeAspect="1"/>
          </p:cNvPicPr>
          <p:nvPr/>
        </p:nvPicPr>
        <p:blipFill>
          <a:blip r:embed="rId3"/>
          <a:stretch>
            <a:fillRect/>
          </a:stretch>
        </p:blipFill>
        <p:spPr>
          <a:xfrm>
            <a:off x="1889742" y="2034562"/>
            <a:ext cx="5364513" cy="2947911"/>
          </a:xfrm>
          <a:prstGeom prst="rect">
            <a:avLst/>
          </a:prstGeom>
        </p:spPr>
      </p:pic>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200" dirty="0"/>
              <a:t>Big Mountain is doing well for vertical drop but there are still quite a few resorts with a greater drops.</a:t>
            </a:r>
          </a:p>
        </p:txBody>
      </p:sp>
    </p:spTree>
    <p:extLst>
      <p:ext uri="{BB962C8B-B14F-4D97-AF65-F5344CB8AC3E}">
        <p14:creationId xmlns:p14="http://schemas.microsoft.com/office/powerpoint/2010/main" val="1724324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pPr lvl="0"/>
            <a:r>
              <a:rPr lang="en-CA" b="1" dirty="0"/>
              <a:t>Length of Runs</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200" dirty="0"/>
              <a:t>Big Mountain has one of the longest runs. Although it is just over half the length of the longest, the longer ones are rare.</a:t>
            </a:r>
          </a:p>
        </p:txBody>
      </p:sp>
      <p:pic>
        <p:nvPicPr>
          <p:cNvPr id="4" name="Picture 3" descr="Chart, histogram&#10;&#10;Description automatically generated">
            <a:extLst>
              <a:ext uri="{FF2B5EF4-FFF2-40B4-BE49-F238E27FC236}">
                <a16:creationId xmlns:a16="http://schemas.microsoft.com/office/drawing/2014/main" id="{EDA6621B-0C56-8E45-9729-846EEE99FE83}"/>
              </a:ext>
            </a:extLst>
          </p:cNvPr>
          <p:cNvPicPr>
            <a:picLocks noChangeAspect="1"/>
          </p:cNvPicPr>
          <p:nvPr/>
        </p:nvPicPr>
        <p:blipFill>
          <a:blip r:embed="rId3"/>
          <a:stretch>
            <a:fillRect/>
          </a:stretch>
        </p:blipFill>
        <p:spPr>
          <a:xfrm>
            <a:off x="1844675" y="2034561"/>
            <a:ext cx="5454650" cy="2805958"/>
          </a:xfrm>
          <a:prstGeom prst="rect">
            <a:avLst/>
          </a:prstGeom>
        </p:spPr>
      </p:pic>
    </p:spTree>
    <p:extLst>
      <p:ext uri="{BB962C8B-B14F-4D97-AF65-F5344CB8AC3E}">
        <p14:creationId xmlns:p14="http://schemas.microsoft.com/office/powerpoint/2010/main" val="27618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r>
              <a:rPr lang="en-CA" b="1" dirty="0"/>
              <a:t>Snow making area</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200" dirty="0"/>
              <a:t>Big Mountain is very high up the league table of snow making area.</a:t>
            </a:r>
          </a:p>
        </p:txBody>
      </p:sp>
      <p:sp>
        <p:nvSpPr>
          <p:cNvPr id="2" name="TextBox 1">
            <a:extLst>
              <a:ext uri="{FF2B5EF4-FFF2-40B4-BE49-F238E27FC236}">
                <a16:creationId xmlns:a16="http://schemas.microsoft.com/office/drawing/2014/main" id="{E225AA44-E407-0945-A6F9-8D4C8E823D79}"/>
              </a:ext>
            </a:extLst>
          </p:cNvPr>
          <p:cNvSpPr txBox="1"/>
          <p:nvPr/>
        </p:nvSpPr>
        <p:spPr>
          <a:xfrm>
            <a:off x="2400300" y="2108200"/>
            <a:ext cx="184731" cy="307777"/>
          </a:xfrm>
          <a:prstGeom prst="rect">
            <a:avLst/>
          </a:prstGeom>
          <a:noFill/>
        </p:spPr>
        <p:txBody>
          <a:bodyPr wrap="none" rtlCol="0">
            <a:spAutoFit/>
          </a:bodyPr>
          <a:lstStyle/>
          <a:p>
            <a:endParaRPr lang="en-US" dirty="0"/>
          </a:p>
        </p:txBody>
      </p:sp>
      <p:pic>
        <p:nvPicPr>
          <p:cNvPr id="5" name="Picture 4" descr="Chart, histogram&#10;&#10;Description automatically generated">
            <a:extLst>
              <a:ext uri="{FF2B5EF4-FFF2-40B4-BE49-F238E27FC236}">
                <a16:creationId xmlns:a16="http://schemas.microsoft.com/office/drawing/2014/main" id="{F63DFE3A-D616-694D-BB49-6774482E1ABB}"/>
              </a:ext>
            </a:extLst>
          </p:cNvPr>
          <p:cNvPicPr>
            <a:picLocks noChangeAspect="1"/>
          </p:cNvPicPr>
          <p:nvPr/>
        </p:nvPicPr>
        <p:blipFill>
          <a:blip r:embed="rId3"/>
          <a:stretch>
            <a:fillRect/>
          </a:stretch>
        </p:blipFill>
        <p:spPr>
          <a:xfrm>
            <a:off x="1707895" y="1987182"/>
            <a:ext cx="5728210" cy="2769778"/>
          </a:xfrm>
          <a:prstGeom prst="rect">
            <a:avLst/>
          </a:prstGeom>
        </p:spPr>
      </p:pic>
    </p:spTree>
    <p:extLst>
      <p:ext uri="{BB962C8B-B14F-4D97-AF65-F5344CB8AC3E}">
        <p14:creationId xmlns:p14="http://schemas.microsoft.com/office/powerpoint/2010/main" val="72985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r>
              <a:rPr lang="en-CA" b="1" dirty="0"/>
              <a:t>Total number of chairs</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200" dirty="0"/>
              <a:t>Big Mountain has amongst the highest number of total chairs, resorts with more appear to be outliers.</a:t>
            </a:r>
          </a:p>
        </p:txBody>
      </p:sp>
      <p:sp>
        <p:nvSpPr>
          <p:cNvPr id="2" name="TextBox 1">
            <a:extLst>
              <a:ext uri="{FF2B5EF4-FFF2-40B4-BE49-F238E27FC236}">
                <a16:creationId xmlns:a16="http://schemas.microsoft.com/office/drawing/2014/main" id="{E225AA44-E407-0945-A6F9-8D4C8E823D79}"/>
              </a:ext>
            </a:extLst>
          </p:cNvPr>
          <p:cNvSpPr txBox="1"/>
          <p:nvPr/>
        </p:nvSpPr>
        <p:spPr>
          <a:xfrm>
            <a:off x="2400300" y="2108200"/>
            <a:ext cx="184731" cy="307777"/>
          </a:xfrm>
          <a:prstGeom prst="rect">
            <a:avLst/>
          </a:prstGeom>
          <a:noFill/>
        </p:spPr>
        <p:txBody>
          <a:bodyPr wrap="none" rtlCol="0">
            <a:spAutoFit/>
          </a:bodyPr>
          <a:lstStyle/>
          <a:p>
            <a:endParaRPr lang="en-US" dirty="0"/>
          </a:p>
        </p:txBody>
      </p:sp>
      <p:pic>
        <p:nvPicPr>
          <p:cNvPr id="5" name="Picture 4" descr="Chart, histogram&#10;&#10;Description automatically generated">
            <a:extLst>
              <a:ext uri="{FF2B5EF4-FFF2-40B4-BE49-F238E27FC236}">
                <a16:creationId xmlns:a16="http://schemas.microsoft.com/office/drawing/2014/main" id="{7B183DA9-2EF4-E64C-9C1B-F8764C152B88}"/>
              </a:ext>
            </a:extLst>
          </p:cNvPr>
          <p:cNvPicPr>
            <a:picLocks noChangeAspect="1"/>
          </p:cNvPicPr>
          <p:nvPr/>
        </p:nvPicPr>
        <p:blipFill>
          <a:blip r:embed="rId3"/>
          <a:stretch>
            <a:fillRect/>
          </a:stretch>
        </p:blipFill>
        <p:spPr>
          <a:xfrm>
            <a:off x="1822447" y="1947903"/>
            <a:ext cx="5499100" cy="2848336"/>
          </a:xfrm>
          <a:prstGeom prst="rect">
            <a:avLst/>
          </a:prstGeom>
        </p:spPr>
      </p:pic>
    </p:spTree>
    <p:extLst>
      <p:ext uri="{BB962C8B-B14F-4D97-AF65-F5344CB8AC3E}">
        <p14:creationId xmlns:p14="http://schemas.microsoft.com/office/powerpoint/2010/main" val="2365297674"/>
      </p:ext>
    </p:extLst>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559</Words>
  <Application>Microsoft Macintosh PowerPoint</Application>
  <PresentationFormat>On-screen Show (16:9)</PresentationFormat>
  <Paragraphs>59</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Cousine</vt:lpstr>
      <vt:lpstr>Arial</vt:lpstr>
      <vt:lpstr>Valentine template</vt:lpstr>
      <vt:lpstr>Big Mountain Resort Analysis</vt:lpstr>
      <vt:lpstr>PowerPoint Presentation</vt:lpstr>
      <vt:lpstr>Problem Statement</vt:lpstr>
      <vt:lpstr>Current Strategy </vt:lpstr>
      <vt:lpstr>Average Ticket Prices of Resorts</vt:lpstr>
      <vt:lpstr>Resorts vertical drop</vt:lpstr>
      <vt:lpstr>Length of Runs</vt:lpstr>
      <vt:lpstr>Snow making area</vt:lpstr>
      <vt:lpstr>Total number of chairs</vt:lpstr>
      <vt:lpstr>Fast quads</vt:lpstr>
      <vt:lpstr>Runs</vt:lpstr>
      <vt:lpstr>Skiable terrain area</vt:lpstr>
      <vt:lpstr>Potential Scenarios</vt:lpstr>
      <vt:lpstr>Recommendations</vt:lpstr>
      <vt:lpstr>Main Data Source Limitation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Jessica omeje</cp:lastModifiedBy>
  <cp:revision>14</cp:revision>
  <dcterms:modified xsi:type="dcterms:W3CDTF">2021-03-26T22:44:11Z</dcterms:modified>
</cp:coreProperties>
</file>