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65"/>
  </p:normalViewPr>
  <p:slideViewPr>
    <p:cSldViewPr snapToGrid="0" snapToObjects="1" showGuides="1">
      <p:cViewPr varScale="1">
        <p:scale>
          <a:sx n="88" d="100"/>
          <a:sy n="88" d="100"/>
        </p:scale>
        <p:origin x="184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1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A0BD4-9950-C04B-8560-F272C458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886308"/>
            <a:ext cx="5402454" cy="2510445"/>
          </a:xfrm>
        </p:spPr>
        <p:txBody>
          <a:bodyPr>
            <a:normAutofit fontScale="90000"/>
          </a:bodyPr>
          <a:lstStyle/>
          <a:p>
            <a:r>
              <a:rPr lang="en-US" dirty="0"/>
              <a:t>TXDOT Motor Crashes, Injuries &amp; Deaths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58CD-0A7B-F949-8EC1-60C607CB8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4" y="3565367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Data Wrangling &amp; Visualization </a:t>
            </a:r>
          </a:p>
          <a:p>
            <a:r>
              <a:rPr lang="en-US" dirty="0"/>
              <a:t>Final Project</a:t>
            </a:r>
          </a:p>
        </p:txBody>
      </p:sp>
      <p:pic>
        <p:nvPicPr>
          <p:cNvPr id="4" name="Picture 3" descr="Geometric mosaic pattern">
            <a:extLst>
              <a:ext uri="{FF2B5EF4-FFF2-40B4-BE49-F238E27FC236}">
                <a16:creationId xmlns:a16="http://schemas.microsoft.com/office/drawing/2014/main" id="{4AF19067-68AB-415A-9986-E9FECDDF5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21232" b="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70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6AF45-270B-5244-A554-A80F79B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7" y="186677"/>
            <a:ext cx="10318750" cy="1625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Crashes &amp; Injuries by</a:t>
            </a:r>
            <a:br>
              <a:rPr lang="en-US" sz="5400" dirty="0"/>
            </a:br>
            <a:r>
              <a:rPr lang="en-US" sz="5400" dirty="0"/>
              <a:t>Day of Week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90F23F2-45B9-FA43-AF9F-D2C03CD3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85" y="1255928"/>
            <a:ext cx="7739638" cy="525863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2494D7-F8B9-7047-B578-4F50947C2EE0}"/>
              </a:ext>
            </a:extLst>
          </p:cNvPr>
          <p:cNvSpPr txBox="1"/>
          <p:nvPr/>
        </p:nvSpPr>
        <p:spPr>
          <a:xfrm>
            <a:off x="404891" y="2017486"/>
            <a:ext cx="3721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Friday has the most amount of car crashes, and Sunday has the least.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expected, you can see from the shading that Friday and Sunday both respectively have the most and least amount of injuries.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to be expected, as logically more car crashes means more injuries – they are positively correlated.</a:t>
            </a:r>
          </a:p>
        </p:txBody>
      </p:sp>
    </p:spTree>
    <p:extLst>
      <p:ext uri="{BB962C8B-B14F-4D97-AF65-F5344CB8AC3E}">
        <p14:creationId xmlns:p14="http://schemas.microsoft.com/office/powerpoint/2010/main" val="29239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6AF45-270B-5244-A554-A80F79B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7" y="186677"/>
            <a:ext cx="10318750" cy="1625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Injuries &amp; Deaths by</a:t>
            </a:r>
            <a:br>
              <a:rPr lang="en-US" sz="5400" dirty="0"/>
            </a:br>
            <a:r>
              <a:rPr lang="en-US" sz="5400" dirty="0"/>
              <a:t>Day of Week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F23F2-45B9-FA43-AF9F-D2C03CD3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0285" y="1255928"/>
            <a:ext cx="7739637" cy="525863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2494D7-F8B9-7047-B578-4F50947C2EE0}"/>
              </a:ext>
            </a:extLst>
          </p:cNvPr>
          <p:cNvSpPr txBox="1"/>
          <p:nvPr/>
        </p:nvSpPr>
        <p:spPr>
          <a:xfrm>
            <a:off x="404891" y="2017486"/>
            <a:ext cx="3721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Friday and Saturday have the most amount of injuries.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Sunday has the least amount of injuries.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interesting to note that most deaths happened on Friday, Saturday and Monday. This is interesting, because significantly fewer injuries happen on Mondays than the weekend.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could be inferred that some pretty deadly accidents happen on Mondays. Is it because people are tired from the weekend?</a:t>
            </a:r>
          </a:p>
        </p:txBody>
      </p:sp>
    </p:spTree>
    <p:extLst>
      <p:ext uri="{BB962C8B-B14F-4D97-AF65-F5344CB8AC3E}">
        <p14:creationId xmlns:p14="http://schemas.microsoft.com/office/powerpoint/2010/main" val="2326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6AF45-270B-5244-A554-A80F79B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7" y="186677"/>
            <a:ext cx="10318750" cy="1625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Deaths &amp; Injuries by</a:t>
            </a:r>
            <a:br>
              <a:rPr lang="en-US" sz="5400" dirty="0"/>
            </a:br>
            <a:r>
              <a:rPr lang="en-US" sz="5400" dirty="0"/>
              <a:t>Speed Limit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F23F2-45B9-FA43-AF9F-D2C03CD3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0285" y="1255928"/>
            <a:ext cx="7739637" cy="525863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2494D7-F8B9-7047-B578-4F50947C2EE0}"/>
              </a:ext>
            </a:extLst>
          </p:cNvPr>
          <p:cNvSpPr txBox="1"/>
          <p:nvPr/>
        </p:nvSpPr>
        <p:spPr>
          <a:xfrm>
            <a:off x="404891" y="2017486"/>
            <a:ext cx="3721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55 MPH has the most amount of deaths.</a:t>
            </a:r>
          </a:p>
          <a:p>
            <a:pPr marL="285750" indent="-285750">
              <a:buFontTx/>
              <a:buChar char="-"/>
            </a:pPr>
            <a:r>
              <a:rPr lang="en-US" dirty="0"/>
              <a:t>15 and 30 MPH have the least amount of deaths.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interesting to note that 35 MPH has the most amount of injuries, with less deaths.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can be inferred that while traveling at 55 and 75 MPH can be more deadly, you are more likely to get injured between 30 – 45 MPH.</a:t>
            </a:r>
          </a:p>
        </p:txBody>
      </p:sp>
    </p:spTree>
    <p:extLst>
      <p:ext uri="{BB962C8B-B14F-4D97-AF65-F5344CB8AC3E}">
        <p14:creationId xmlns:p14="http://schemas.microsoft.com/office/powerpoint/2010/main" val="23317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6AF45-270B-5244-A554-A80F79B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7" y="186677"/>
            <a:ext cx="10318750" cy="1625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Crashes &amp; Day of Week by</a:t>
            </a:r>
            <a:br>
              <a:rPr lang="en-US" sz="5400" dirty="0"/>
            </a:br>
            <a:r>
              <a:rPr lang="en-US" sz="5400" dirty="0"/>
              <a:t>Speed Limit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F23F2-45B9-FA43-AF9F-D2C03CD3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0285" y="1255928"/>
            <a:ext cx="7739636" cy="525863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2494D7-F8B9-7047-B578-4F50947C2EE0}"/>
              </a:ext>
            </a:extLst>
          </p:cNvPr>
          <p:cNvSpPr txBox="1"/>
          <p:nvPr/>
        </p:nvSpPr>
        <p:spPr>
          <a:xfrm>
            <a:off x="404891" y="2017486"/>
            <a:ext cx="3721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Fridays have the most amount of crashes at 30 MPH.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than that, there is not much of a difference between days of the week and crashes in different speed limits.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45 MPH, 60 MPH and 75 MPH are other common speed limits to have crashes in.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interesting to note that considerably more crashes happen between 30 and 45 MPH than at 60 MPH.</a:t>
            </a:r>
          </a:p>
        </p:txBody>
      </p:sp>
    </p:spTree>
    <p:extLst>
      <p:ext uri="{BB962C8B-B14F-4D97-AF65-F5344CB8AC3E}">
        <p14:creationId xmlns:p14="http://schemas.microsoft.com/office/powerpoint/2010/main" val="3947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6AF45-270B-5244-A554-A80F79B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7" y="186677"/>
            <a:ext cx="10318750" cy="1625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Injuries &amp; Day of Week by</a:t>
            </a:r>
            <a:br>
              <a:rPr lang="en-US" sz="5400" dirty="0"/>
            </a:br>
            <a:r>
              <a:rPr lang="en-US" sz="5400" dirty="0"/>
              <a:t>Speed Limit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F23F2-45B9-FA43-AF9F-D2C03CD3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0285" y="1255928"/>
            <a:ext cx="7739636" cy="52586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2494D7-F8B9-7047-B578-4F50947C2EE0}"/>
              </a:ext>
            </a:extLst>
          </p:cNvPr>
          <p:cNvSpPr txBox="1"/>
          <p:nvPr/>
        </p:nvSpPr>
        <p:spPr>
          <a:xfrm>
            <a:off x="404891" y="2017486"/>
            <a:ext cx="3721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Most of the injuries happen on Mondays in 35 MPH speed limits.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Fridays are another bad day for injuries, but they are more common in 45 and 65 MPH zones.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can roughly tell from this chart that most injuries generally happen between 30 and 45 MPH.</a:t>
            </a:r>
          </a:p>
          <a:p>
            <a:pPr marL="285750" indent="-285750">
              <a:buFontTx/>
              <a:buChar char="-"/>
            </a:pPr>
            <a:r>
              <a:rPr lang="en-US" dirty="0"/>
              <a:t>Another good chance for injury is in 60 – 65 MPH zones.</a:t>
            </a:r>
          </a:p>
        </p:txBody>
      </p:sp>
    </p:spTree>
    <p:extLst>
      <p:ext uri="{BB962C8B-B14F-4D97-AF65-F5344CB8AC3E}">
        <p14:creationId xmlns:p14="http://schemas.microsoft.com/office/powerpoint/2010/main" val="14995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6AF45-270B-5244-A554-A80F79B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7" y="186677"/>
            <a:ext cx="10318750" cy="1625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Crashes &amp; Injuries by</a:t>
            </a:r>
            <a:br>
              <a:rPr lang="en-US" sz="5400" dirty="0"/>
            </a:br>
            <a:r>
              <a:rPr lang="en-US" sz="5400" dirty="0"/>
              <a:t>Time of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F23F2-45B9-FA43-AF9F-D2C03CD3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0286" y="1255928"/>
            <a:ext cx="7739634" cy="52586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2494D7-F8B9-7047-B578-4F50947C2EE0}"/>
              </a:ext>
            </a:extLst>
          </p:cNvPr>
          <p:cNvSpPr txBox="1"/>
          <p:nvPr/>
        </p:nvSpPr>
        <p:spPr>
          <a:xfrm>
            <a:off x="404891" y="2017486"/>
            <a:ext cx="3721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You can see that generally, most crashes happen between 4:00 – 6:00 pm.</a:t>
            </a:r>
          </a:p>
          <a:p>
            <a:pPr marL="285750" indent="-285750">
              <a:buFontTx/>
              <a:buChar char="-"/>
            </a:pPr>
            <a:r>
              <a:rPr lang="en-US" dirty="0"/>
              <a:t>Friday has the most accidents, Saturday the least.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Saturday has a spike of accidents &amp; injuries at 2:00 am, but most happen 12:00 – 2:00 pm.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people get into accidents on their way home on Mondays than on their way to work.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interesting to note that far fewer accidents happen on Fridays at 5:00, than 4:00 or 6:00 pm.</a:t>
            </a:r>
          </a:p>
        </p:txBody>
      </p:sp>
    </p:spTree>
    <p:extLst>
      <p:ext uri="{BB962C8B-B14F-4D97-AF65-F5344CB8AC3E}">
        <p14:creationId xmlns:p14="http://schemas.microsoft.com/office/powerpoint/2010/main" val="42744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2"/>
      </a:lt2>
      <a:accent1>
        <a:srgbClr val="DD336F"/>
      </a:accent1>
      <a:accent2>
        <a:srgbClr val="CB21A4"/>
      </a:accent2>
      <a:accent3>
        <a:srgbClr val="BD33DD"/>
      </a:accent3>
      <a:accent4>
        <a:srgbClr val="6725CC"/>
      </a:accent4>
      <a:accent5>
        <a:srgbClr val="3337DD"/>
      </a:accent5>
      <a:accent6>
        <a:srgbClr val="216CCB"/>
      </a:accent6>
      <a:hlink>
        <a:srgbClr val="52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</vt:lpstr>
      <vt:lpstr>Wingdings</vt:lpstr>
      <vt:lpstr>CosineVTI</vt:lpstr>
      <vt:lpstr>TXDOT Motor Crashes, Injuries &amp; Deaths</vt:lpstr>
      <vt:lpstr>Crashes &amp; Injuries by Day of Week</vt:lpstr>
      <vt:lpstr>Injuries &amp; Deaths by Day of Week</vt:lpstr>
      <vt:lpstr>Deaths &amp; Injuries by Speed Limit</vt:lpstr>
      <vt:lpstr>Crashes &amp; Day of Week by Speed Limit</vt:lpstr>
      <vt:lpstr>Injuries &amp; Day of Week by Speed Limit</vt:lpstr>
      <vt:lpstr>Crashes &amp; Injuries by Time of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TXDOT Motor Crashes, Injuries &amp; Deaths</dc:title>
  <dc:creator>jessysauce@gmail.com</dc:creator>
  <cp:lastModifiedBy>jessysauce@gmail.com</cp:lastModifiedBy>
  <cp:revision>2</cp:revision>
  <dcterms:created xsi:type="dcterms:W3CDTF">2022-02-27T20:24:53Z</dcterms:created>
  <dcterms:modified xsi:type="dcterms:W3CDTF">2022-02-27T21:05:18Z</dcterms:modified>
</cp:coreProperties>
</file>