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dirty="0" smtClean="0">
              <a:latin typeface="Times New Roman" pitchFamily="18" charset="0"/>
              <a:cs typeface="Times New Roman" pitchFamily="18" charset="0"/>
            </a:rPr>
            <a:t>Data Cleaning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 xmlns:dgm14="http://schemas.microsoft.com/office/drawing/2010/diagram"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Import the collected data from web scraping</a:t>
          </a:r>
        </a:p>
      </dgm:t>
      <dgm:extLst>
        <a:ext uri="{E40237B7-FDA0-4F09-8148-C483321AD2D9}">
          <dgm14:cNvPr xmlns=""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smtClean="0">
              <a:latin typeface="Times New Roman" pitchFamily="18" charset="0"/>
              <a:cs typeface="Times New Roman" pitchFamily="18" charset="0"/>
            </a:rPr>
            <a:t>Exploratory Data Analysis</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 xmlns:dgm14="http://schemas.microsoft.com/office/drawing/2010/diagram"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Check through all the dataset information like datatype, missing value, duplicate value etc.</a:t>
          </a:r>
        </a:p>
      </dgm:t>
      <dgm:extLst>
        <a:ext uri="{E40237B7-FDA0-4F09-8148-C483321AD2D9}">
          <dgm14:cNvPr xmlns=""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Visualization and Data Preprocessing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latin typeface="Times New Roman" pitchFamily="18" charset="0"/>
              <a:cs typeface="Times New Roman" pitchFamily="18" charset="0"/>
            </a:rPr>
            <a:t>Use various visualization methods to check the data distribution identify presence of outliers and skewness</a:t>
          </a:r>
        </a:p>
      </dgm:t>
      <dgm:extLst>
        <a:ext uri="{E40237B7-FDA0-4F09-8148-C483321AD2D9}">
          <dgm14:cNvPr xmlns=""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latin typeface="Times New Roman" pitchFamily="18" charset="0"/>
              <a:cs typeface="Times New Roman"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FF5F228-DA0B-43EC-9AF5-7B2BFABDFA3F}" type="pres">
      <dgm:prSet presAssocID="{51FB8555-540F-4EF7-8D46-8ABB018A3B6F}" presName="linearFlow" presStyleCnt="0">
        <dgm:presLayoutVars>
          <dgm:dir/>
          <dgm:animLvl val="lvl"/>
          <dgm:resizeHandles val="exact"/>
        </dgm:presLayoutVars>
      </dgm:prSet>
      <dgm:spPr/>
      <dgm:t>
        <a:bodyPr/>
        <a:lstStyle/>
        <a:p>
          <a:endParaRPr lang="en-US"/>
        </a:p>
      </dgm:t>
    </dgm:pt>
    <dgm:pt modelId="{8CA8CC02-A676-48FB-8DB3-D20E7E01E935}" type="pres">
      <dgm:prSet presAssocID="{C1C0BC68-A810-4B5F-92EF-C6470DBD2260}" presName="composite" presStyleCnt="0"/>
      <dgm:spPr/>
      <dgm:t>
        <a:bodyPr/>
        <a:lstStyle/>
        <a:p>
          <a:endParaRPr lang="en-US"/>
        </a:p>
      </dgm:t>
    </dgm:pt>
    <dgm:pt modelId="{9DA4BFB5-792A-4A09-8DEB-D17B1CD36548}"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692AC4D2-650F-4F45-A9DC-5C461111316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B321D75D-E7D2-4B7E-A6B3-C6A3503321B4}" type="pres">
      <dgm:prSet presAssocID="{F5287809-3C15-4CCC-8752-80339C1152A5}" presName="sp" presStyleCnt="0"/>
      <dgm:spPr/>
      <dgm:t>
        <a:bodyPr/>
        <a:lstStyle/>
        <a:p>
          <a:endParaRPr lang="en-US"/>
        </a:p>
      </dgm:t>
    </dgm:pt>
    <dgm:pt modelId="{33B3A301-EA61-4EED-B6AB-467D5F5F3BA5}" type="pres">
      <dgm:prSet presAssocID="{5D787C97-D980-4440-B210-928D6982299A}" presName="composite" presStyleCnt="0"/>
      <dgm:spPr/>
      <dgm:t>
        <a:bodyPr/>
        <a:lstStyle/>
        <a:p>
          <a:endParaRPr lang="en-US"/>
        </a:p>
      </dgm:t>
    </dgm:pt>
    <dgm:pt modelId="{35A6F33F-8983-4987-9E3F-3880A2BE0B8F}"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F3C63053-8D3F-4595-866A-796C76C78922}"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B811C098-8A1F-45C6-AD8D-CF1C8EDBFE7F}" type="pres">
      <dgm:prSet presAssocID="{C1CF9C7E-E63B-423A-9EB1-3CB2E27F093C}" presName="sp" presStyleCnt="0"/>
      <dgm:spPr/>
      <dgm:t>
        <a:bodyPr/>
        <a:lstStyle/>
        <a:p>
          <a:endParaRPr lang="en-US"/>
        </a:p>
      </dgm:t>
    </dgm:pt>
    <dgm:pt modelId="{A2FA9E67-6ECC-45DB-9820-0F34E71C595E}" type="pres">
      <dgm:prSet presAssocID="{7E5BF415-DD7C-46CE-81EA-C533FD19D64E}" presName="composite" presStyleCnt="0"/>
      <dgm:spPr/>
      <dgm:t>
        <a:bodyPr/>
        <a:lstStyle/>
        <a:p>
          <a:endParaRPr lang="en-US"/>
        </a:p>
      </dgm:t>
    </dgm:pt>
    <dgm:pt modelId="{41BF2F66-330D-4F22-821F-2719F3D32F3D}"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74E8D47E-B3EA-4BFD-A2E1-7C2C5B2313DC}"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72AB9A24-EE36-451C-8EF7-3B344E5B95D1}" type="presOf" srcId="{7E5BF415-DD7C-46CE-81EA-C533FD19D64E}" destId="{41BF2F66-330D-4F22-821F-2719F3D32F3D}" srcOrd="0" destOrd="0" presId="urn:microsoft.com/office/officeart/2005/8/layout/chevron2"/>
    <dgm:cxn modelId="{E10243A6-C389-4104-B71D-A648E2667677}" type="presOf" srcId="{4537B24E-F32C-4F73-9C4F-EDE47D952988}" destId="{74E8D47E-B3EA-4BFD-A2E1-7C2C5B2313DC}" srcOrd="0" destOrd="0" presId="urn:microsoft.com/office/officeart/2005/8/layout/chevron2"/>
    <dgm:cxn modelId="{EF937618-31E4-41FD-95FD-B7E8D1B9EB0A}" type="presOf" srcId="{51FB8555-540F-4EF7-8D46-8ABB018A3B6F}" destId="{EFF5F228-DA0B-43EC-9AF5-7B2BFABDFA3F}" srcOrd="0" destOrd="0" presId="urn:microsoft.com/office/officeart/2005/8/layout/chevron2"/>
    <dgm:cxn modelId="{CB9F96BD-DB30-41F3-B790-D5529282E086}" type="presOf" srcId="{C1C0BC68-A810-4B5F-92EF-C6470DBD2260}" destId="{9DA4BFB5-792A-4A09-8DEB-D17B1CD36548}" srcOrd="0" destOrd="0"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A43FAA08-C1D1-4ED4-BEC6-2DFAD47ED490}" type="presOf" srcId="{EC30385C-94E2-463C-9938-AC727EF3A0BD}" destId="{692AC4D2-650F-4F45-A9DC-5C4611113169}" srcOrd="0" destOrd="0"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48197E46-25AE-46DD-9A3D-6231E6769E94}" type="presOf" srcId="{89EC74D7-8ED6-4609-997D-DDAF8AB36679}" destId="{F3C63053-8D3F-4595-866A-796C76C78922}" srcOrd="0" destOrd="0" presId="urn:microsoft.com/office/officeart/2005/8/layout/chevron2"/>
    <dgm:cxn modelId="{CA594CD4-A67B-41C8-B89E-13A79654B83B}" type="presOf" srcId="{5D787C97-D980-4440-B210-928D6982299A}" destId="{35A6F33F-8983-4987-9E3F-3880A2BE0B8F}"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2F38AD6A-D9AE-424E-8B75-88B41824093E}" type="presOf" srcId="{B5446597-79E7-4762-BA53-6548F31530A7}" destId="{692AC4D2-650F-4F45-A9DC-5C4611113169}" srcOrd="0" destOrd="1" presId="urn:microsoft.com/office/officeart/2005/8/layout/chevron2"/>
    <dgm:cxn modelId="{A55E7C9C-370C-48E5-9B2A-7C55F4D78C6C}" type="presOf" srcId="{820BBFEE-DF64-4D92-B301-9FAA74709D1F}" destId="{F3C63053-8D3F-4595-866A-796C76C78922}" srcOrd="0" destOrd="1" presId="urn:microsoft.com/office/officeart/2005/8/layout/chevron2"/>
    <dgm:cxn modelId="{CD58DACC-0970-4EA1-9549-7B7430D4B390}" type="presOf" srcId="{129662DD-405A-4B1A-AC34-14BCC38CDDE6}" destId="{74E8D47E-B3EA-4BFD-A2E1-7C2C5B2313DC}"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33372E14-EE8F-4DBD-83FE-C35FF137D164}" type="presParOf" srcId="{EFF5F228-DA0B-43EC-9AF5-7B2BFABDFA3F}" destId="{8CA8CC02-A676-48FB-8DB3-D20E7E01E935}" srcOrd="0" destOrd="0" presId="urn:microsoft.com/office/officeart/2005/8/layout/chevron2"/>
    <dgm:cxn modelId="{2F618E79-4A12-4C54-BB7C-12D217AB6C14}" type="presParOf" srcId="{8CA8CC02-A676-48FB-8DB3-D20E7E01E935}" destId="{9DA4BFB5-792A-4A09-8DEB-D17B1CD36548}" srcOrd="0" destOrd="0" presId="urn:microsoft.com/office/officeart/2005/8/layout/chevron2"/>
    <dgm:cxn modelId="{6BB1B162-187E-4D1D-A4DA-C25D068A203A}" type="presParOf" srcId="{8CA8CC02-A676-48FB-8DB3-D20E7E01E935}" destId="{692AC4D2-650F-4F45-A9DC-5C4611113169}" srcOrd="1" destOrd="0" presId="urn:microsoft.com/office/officeart/2005/8/layout/chevron2"/>
    <dgm:cxn modelId="{231389FF-EB9F-4D62-9C3B-009603CE9499}" type="presParOf" srcId="{EFF5F228-DA0B-43EC-9AF5-7B2BFABDFA3F}" destId="{B321D75D-E7D2-4B7E-A6B3-C6A3503321B4}" srcOrd="1" destOrd="0" presId="urn:microsoft.com/office/officeart/2005/8/layout/chevron2"/>
    <dgm:cxn modelId="{1B5A6C8C-FF4A-4FCF-9BCC-826CF9598631}" type="presParOf" srcId="{EFF5F228-DA0B-43EC-9AF5-7B2BFABDFA3F}" destId="{33B3A301-EA61-4EED-B6AB-467D5F5F3BA5}" srcOrd="2" destOrd="0" presId="urn:microsoft.com/office/officeart/2005/8/layout/chevron2"/>
    <dgm:cxn modelId="{9BDD5C5F-DB0B-4F4B-BB7B-0F2DCF3D5451}" type="presParOf" srcId="{33B3A301-EA61-4EED-B6AB-467D5F5F3BA5}" destId="{35A6F33F-8983-4987-9E3F-3880A2BE0B8F}" srcOrd="0" destOrd="0" presId="urn:microsoft.com/office/officeart/2005/8/layout/chevron2"/>
    <dgm:cxn modelId="{E3FE7D01-49A0-491E-A0E1-FE9D5B00E3C2}" type="presParOf" srcId="{33B3A301-EA61-4EED-B6AB-467D5F5F3BA5}" destId="{F3C63053-8D3F-4595-866A-796C76C78922}" srcOrd="1" destOrd="0" presId="urn:microsoft.com/office/officeart/2005/8/layout/chevron2"/>
    <dgm:cxn modelId="{A58F1D6C-4F5C-4D09-8F39-C49CE166F520}" type="presParOf" srcId="{EFF5F228-DA0B-43EC-9AF5-7B2BFABDFA3F}" destId="{B811C098-8A1F-45C6-AD8D-CF1C8EDBFE7F}" srcOrd="3" destOrd="0" presId="urn:microsoft.com/office/officeart/2005/8/layout/chevron2"/>
    <dgm:cxn modelId="{191999F4-F468-4DD5-8A09-A296018AA01C}" type="presParOf" srcId="{EFF5F228-DA0B-43EC-9AF5-7B2BFABDFA3F}" destId="{A2FA9E67-6ECC-45DB-9820-0F34E71C595E}" srcOrd="4" destOrd="0" presId="urn:microsoft.com/office/officeart/2005/8/layout/chevron2"/>
    <dgm:cxn modelId="{8C56D8A7-C43F-4EBF-91DA-D97A25B311ED}" type="presParOf" srcId="{A2FA9E67-6ECC-45DB-9820-0F34E71C595E}" destId="{41BF2F66-330D-4F22-821F-2719F3D32F3D}" srcOrd="0" destOrd="0" presId="urn:microsoft.com/office/officeart/2005/8/layout/chevron2"/>
    <dgm:cxn modelId="{1E07E8EE-7997-4409-811D-111E564C12A5}" type="presParOf" srcId="{A2FA9E67-6ECC-45DB-9820-0F34E71C595E}" destId="{74E8D47E-B3EA-4BFD-A2E1-7C2C5B2313D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smtClean="0">
              <a:latin typeface="Times New Roman" pitchFamily="18" charset="0"/>
              <a:cs typeface="Times New Roman" pitchFamily="18" charset="0"/>
            </a:rPr>
            <a:t>Model Building</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 xmlns:dgm14="http://schemas.microsoft.com/office/drawing/2010/diagram"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Create appropriate Regression Machine Learning model function</a:t>
          </a:r>
        </a:p>
      </dgm:t>
      <dgm:extLst>
        <a:ext uri="{E40237B7-FDA0-4F09-8148-C483321AD2D9}">
          <dgm14:cNvPr xmlns=""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dirty="0" smtClean="0">
              <a:latin typeface="Times New Roman" pitchFamily="18" charset="0"/>
              <a:cs typeface="Times New Roman" pitchFamily="18" charset="0"/>
            </a:rPr>
            <a:t>Model Evaluation</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 xmlns:dgm14="http://schemas.microsoft.com/office/drawing/2010/diagram"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Usage of evaluation metrics to check the accuracy of the models over trained and test data inputs</a:t>
          </a:r>
        </a:p>
      </dgm:t>
      <dgm:extLst>
        <a:ext uri="{E40237B7-FDA0-4F09-8148-C483321AD2D9}">
          <dgm14:cNvPr xmlns=""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Hyperparameter Tuning Best Model</a:t>
          </a:r>
          <a:endParaRPr lang="en-US" sz="1050" b="1" dirty="0">
            <a:latin typeface="Times New Roman" pitchFamily="18" charset="0"/>
            <a:cs typeface="Times New Roman" pitchFamily="18" charset="0"/>
          </a:endParaRPr>
        </a:p>
      </dgm:t>
      <dgm:extLst>
        <a:ext uri="{E40237B7-FDA0-4F09-8148-C483321AD2D9}">
          <dgm14:cNvPr xmlns=""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custT="1"/>
      <dgm:spPr/>
      <dgm:t>
        <a:bodyPr/>
        <a:lstStyle/>
        <a:p>
          <a:r>
            <a:rPr lang="en-US" sz="1400" dirty="0">
              <a:latin typeface="Times New Roman" pitchFamily="18" charset="0"/>
              <a:cs typeface="Times New Roman" pitchFamily="18" charset="0"/>
            </a:rPr>
            <a:t>Choosing the appropriate Regression Machine Learning model to check various parameter permutation and combinations</a:t>
          </a:r>
        </a:p>
      </dgm:t>
      <dgm:extLst>
        <a:ext uri="{E40237B7-FDA0-4F09-8148-C483321AD2D9}">
          <dgm14:cNvPr xmlns=""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custT="1"/>
      <dgm:spPr/>
      <dgm:t>
        <a:bodyPr/>
        <a:lstStyle/>
        <a:p>
          <a:r>
            <a:rPr lang="en-US" sz="1400" dirty="0">
              <a:latin typeface="Times New Roman" pitchFamily="18" charset="0"/>
              <a:cs typeface="Times New Roman"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440DF79D-7156-432C-8CE7-ACBC3B6A2670}" type="pres">
      <dgm:prSet presAssocID="{51FB8555-540F-4EF7-8D46-8ABB018A3B6F}" presName="linearFlow" presStyleCnt="0">
        <dgm:presLayoutVars>
          <dgm:dir/>
          <dgm:animLvl val="lvl"/>
          <dgm:resizeHandles val="exact"/>
        </dgm:presLayoutVars>
      </dgm:prSet>
      <dgm:spPr/>
      <dgm:t>
        <a:bodyPr/>
        <a:lstStyle/>
        <a:p>
          <a:endParaRPr lang="en-US"/>
        </a:p>
      </dgm:t>
    </dgm:pt>
    <dgm:pt modelId="{78D3A2AA-F4A8-473A-B9FA-7B654853D89D}" type="pres">
      <dgm:prSet presAssocID="{C1C0BC68-A810-4B5F-92EF-C6470DBD2260}" presName="composite" presStyleCnt="0"/>
      <dgm:spPr/>
      <dgm:t>
        <a:bodyPr/>
        <a:lstStyle/>
        <a:p>
          <a:endParaRPr lang="en-US"/>
        </a:p>
      </dgm:t>
    </dgm:pt>
    <dgm:pt modelId="{37752082-1397-4B26-896D-BE0D8E608726}"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C480F060-AE90-446B-8C43-9ED52C6CCBE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E1366B00-85C9-4E9D-87AC-41BDD6EF128E}" type="pres">
      <dgm:prSet presAssocID="{F5287809-3C15-4CCC-8752-80339C1152A5}" presName="sp" presStyleCnt="0"/>
      <dgm:spPr/>
      <dgm:t>
        <a:bodyPr/>
        <a:lstStyle/>
        <a:p>
          <a:endParaRPr lang="en-US"/>
        </a:p>
      </dgm:t>
    </dgm:pt>
    <dgm:pt modelId="{0891B26D-E4F6-43EA-8F78-1A842A9A3588}" type="pres">
      <dgm:prSet presAssocID="{5D787C97-D980-4440-B210-928D6982299A}" presName="composite" presStyleCnt="0"/>
      <dgm:spPr/>
      <dgm:t>
        <a:bodyPr/>
        <a:lstStyle/>
        <a:p>
          <a:endParaRPr lang="en-US"/>
        </a:p>
      </dgm:t>
    </dgm:pt>
    <dgm:pt modelId="{61A3E79B-228D-4BE7-8E41-C8BE09168E90}"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117581B1-E2BC-4095-8C42-1D88EA66E61D}"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80AE0C60-3FEF-49EF-9404-EC67C3BAB1F5}" type="pres">
      <dgm:prSet presAssocID="{C1CF9C7E-E63B-423A-9EB1-3CB2E27F093C}" presName="sp" presStyleCnt="0"/>
      <dgm:spPr/>
      <dgm:t>
        <a:bodyPr/>
        <a:lstStyle/>
        <a:p>
          <a:endParaRPr lang="en-US"/>
        </a:p>
      </dgm:t>
    </dgm:pt>
    <dgm:pt modelId="{0CEA256A-8AE5-4F12-B912-5C05A06685A6}" type="pres">
      <dgm:prSet presAssocID="{7E5BF415-DD7C-46CE-81EA-C533FD19D64E}" presName="composite" presStyleCnt="0"/>
      <dgm:spPr/>
      <dgm:t>
        <a:bodyPr/>
        <a:lstStyle/>
        <a:p>
          <a:endParaRPr lang="en-US"/>
        </a:p>
      </dgm:t>
    </dgm:pt>
    <dgm:pt modelId="{D96A53B6-1909-497B-A435-19C284614483}"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86F0BB22-4DEF-4AD9-9094-D652C0870946}"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C5374BEA-A876-47D8-949D-0E14B789CAF3}" type="presOf" srcId="{4537B24E-F32C-4F73-9C4F-EDE47D952988}" destId="{86F0BB22-4DEF-4AD9-9094-D652C0870946}" srcOrd="0" destOrd="0" presId="urn:microsoft.com/office/officeart/2005/8/layout/chevron2"/>
    <dgm:cxn modelId="{6B4A8FC9-6EAF-4261-A475-658EAD8AAAC7}" type="presOf" srcId="{5D787C97-D980-4440-B210-928D6982299A}" destId="{61A3E79B-228D-4BE7-8E41-C8BE09168E90}" srcOrd="0" destOrd="0" presId="urn:microsoft.com/office/officeart/2005/8/layout/chevron2"/>
    <dgm:cxn modelId="{1DBB2263-27BB-4031-A63B-8F9B4798BC36}" type="presOf" srcId="{820BBFEE-DF64-4D92-B301-9FAA74709D1F}" destId="{117581B1-E2BC-4095-8C42-1D88EA66E61D}" srcOrd="0" destOrd="1"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B09C07DD-D04A-4B44-B273-BEF10A76FB00}" type="presOf" srcId="{51FB8555-540F-4EF7-8D46-8ABB018A3B6F}" destId="{440DF79D-7156-432C-8CE7-ACBC3B6A2670}" srcOrd="0" destOrd="0" presId="urn:microsoft.com/office/officeart/2005/8/layout/chevron2"/>
    <dgm:cxn modelId="{39F861E2-07FF-4F3C-BBF2-E088BC887202}" type="presOf" srcId="{7E5BF415-DD7C-46CE-81EA-C533FD19D64E}" destId="{D96A53B6-1909-497B-A435-19C284614483}" srcOrd="0" destOrd="0" presId="urn:microsoft.com/office/officeart/2005/8/layout/chevron2"/>
    <dgm:cxn modelId="{3037C609-A6F8-4D9A-B2C6-E10BCEF17B52}" type="presOf" srcId="{B5446597-79E7-4762-BA53-6548F31530A7}" destId="{C480F060-AE90-446B-8C43-9ED52C6CCBE9}"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9F86B53D-119B-43DB-A395-84CE04D36B4A}" type="presOf" srcId="{89EC74D7-8ED6-4609-997D-DDAF8AB36679}" destId="{117581B1-E2BC-4095-8C42-1D88EA66E61D}" srcOrd="0" destOrd="0" presId="urn:microsoft.com/office/officeart/2005/8/layout/chevron2"/>
    <dgm:cxn modelId="{6C02CB53-EA0D-4350-B53D-A62BF4A3799C}" type="presOf" srcId="{C1C0BC68-A810-4B5F-92EF-C6470DBD2260}" destId="{37752082-1397-4B26-896D-BE0D8E608726}"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AE8E5F84-FF0D-41F4-BCD3-7BC1C448DA80}" type="presOf" srcId="{129662DD-405A-4B1A-AC34-14BCC38CDDE6}" destId="{86F0BB22-4DEF-4AD9-9094-D652C0870946}"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E502E4CE-8CE5-4345-9A0A-9C1A0AE2F39D}" type="presOf" srcId="{EC30385C-94E2-463C-9938-AC727EF3A0BD}" destId="{C480F060-AE90-446B-8C43-9ED52C6CCBE9}" srcOrd="0" destOrd="0" presId="urn:microsoft.com/office/officeart/2005/8/layout/chevron2"/>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BA61407E-2302-4276-99C0-4073CF95CDE0}" type="presParOf" srcId="{440DF79D-7156-432C-8CE7-ACBC3B6A2670}" destId="{78D3A2AA-F4A8-473A-B9FA-7B654853D89D}" srcOrd="0" destOrd="0" presId="urn:microsoft.com/office/officeart/2005/8/layout/chevron2"/>
    <dgm:cxn modelId="{A30C77E3-47D6-405B-9423-108176D64EE2}" type="presParOf" srcId="{78D3A2AA-F4A8-473A-B9FA-7B654853D89D}" destId="{37752082-1397-4B26-896D-BE0D8E608726}" srcOrd="0" destOrd="0" presId="urn:microsoft.com/office/officeart/2005/8/layout/chevron2"/>
    <dgm:cxn modelId="{7715C0A7-6022-4734-ACF6-78C9DD841421}" type="presParOf" srcId="{78D3A2AA-F4A8-473A-B9FA-7B654853D89D}" destId="{C480F060-AE90-446B-8C43-9ED52C6CCBE9}" srcOrd="1" destOrd="0" presId="urn:microsoft.com/office/officeart/2005/8/layout/chevron2"/>
    <dgm:cxn modelId="{69F78DC2-90A8-4BDF-B580-1960630F61A7}" type="presParOf" srcId="{440DF79D-7156-432C-8CE7-ACBC3B6A2670}" destId="{E1366B00-85C9-4E9D-87AC-41BDD6EF128E}" srcOrd="1" destOrd="0" presId="urn:microsoft.com/office/officeart/2005/8/layout/chevron2"/>
    <dgm:cxn modelId="{C1BF8D65-4FA1-45CF-8FAB-146E580BAF77}" type="presParOf" srcId="{440DF79D-7156-432C-8CE7-ACBC3B6A2670}" destId="{0891B26D-E4F6-43EA-8F78-1A842A9A3588}" srcOrd="2" destOrd="0" presId="urn:microsoft.com/office/officeart/2005/8/layout/chevron2"/>
    <dgm:cxn modelId="{124B5B04-F2A0-4DDE-85B6-E7911454F1F2}" type="presParOf" srcId="{0891B26D-E4F6-43EA-8F78-1A842A9A3588}" destId="{61A3E79B-228D-4BE7-8E41-C8BE09168E90}" srcOrd="0" destOrd="0" presId="urn:microsoft.com/office/officeart/2005/8/layout/chevron2"/>
    <dgm:cxn modelId="{745C29BB-5DDE-4DBE-8F2E-ACE377B4B279}" type="presParOf" srcId="{0891B26D-E4F6-43EA-8F78-1A842A9A3588}" destId="{117581B1-E2BC-4095-8C42-1D88EA66E61D}" srcOrd="1" destOrd="0" presId="urn:microsoft.com/office/officeart/2005/8/layout/chevron2"/>
    <dgm:cxn modelId="{6BC72495-290A-4F14-8063-AE96B86EE2F7}" type="presParOf" srcId="{440DF79D-7156-432C-8CE7-ACBC3B6A2670}" destId="{80AE0C60-3FEF-49EF-9404-EC67C3BAB1F5}" srcOrd="3" destOrd="0" presId="urn:microsoft.com/office/officeart/2005/8/layout/chevron2"/>
    <dgm:cxn modelId="{853E9B29-21EC-48FD-B81F-6AF6210EC49A}" type="presParOf" srcId="{440DF79D-7156-432C-8CE7-ACBC3B6A2670}" destId="{0CEA256A-8AE5-4F12-B912-5C05A06685A6}" srcOrd="4" destOrd="0" presId="urn:microsoft.com/office/officeart/2005/8/layout/chevron2"/>
    <dgm:cxn modelId="{4FD438F4-C13E-4698-9B46-3CB379B926BF}" type="presParOf" srcId="{0CEA256A-8AE5-4F12-B912-5C05A06685A6}" destId="{D96A53B6-1909-497B-A435-19C284614483}" srcOrd="0" destOrd="0" presId="urn:microsoft.com/office/officeart/2005/8/layout/chevron2"/>
    <dgm:cxn modelId="{C3E223CD-6B91-4D97-9454-C47C59A7E2A3}" type="presParOf" srcId="{0CEA256A-8AE5-4F12-B912-5C05A06685A6}" destId="{86F0BB22-4DEF-4AD9-9094-D652C0870946}"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A4BFB5-792A-4A09-8DEB-D17B1CD36548}">
      <dsp:nvSpPr>
        <dsp:cNvPr id="0" name=""/>
        <dsp:cNvSpPr/>
      </dsp:nvSpPr>
      <dsp:spPr>
        <a:xfrm rot="5400000">
          <a:off x="-132628" y="134652"/>
          <a:ext cx="884187" cy="61893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Data Cleaning</a:t>
          </a:r>
          <a:endParaRPr lang="en-US" sz="1050" b="1" kern="1200" dirty="0">
            <a:latin typeface="Times New Roman" pitchFamily="18" charset="0"/>
            <a:cs typeface="Times New Roman" pitchFamily="18" charset="0"/>
          </a:endParaRPr>
        </a:p>
      </dsp:txBody>
      <dsp:txXfrm rot="5400000">
        <a:off x="-132628" y="134652"/>
        <a:ext cx="884187" cy="618931"/>
      </dsp:txXfrm>
    </dsp:sp>
    <dsp:sp modelId="{692AC4D2-650F-4F45-A9DC-5C4611113169}">
      <dsp:nvSpPr>
        <dsp:cNvPr id="0" name=""/>
        <dsp:cNvSpPr/>
      </dsp:nvSpPr>
      <dsp:spPr>
        <a:xfrm rot="5400000">
          <a:off x="4593953" y="-3972997"/>
          <a:ext cx="575023" cy="852506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Import the collected data from web scraping</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Clean and format the records as per usage by using various imputation techniques</a:t>
          </a:r>
        </a:p>
      </dsp:txBody>
      <dsp:txXfrm rot="5400000">
        <a:off x="4593953" y="-3972997"/>
        <a:ext cx="575023" cy="8525068"/>
      </dsp:txXfrm>
    </dsp:sp>
    <dsp:sp modelId="{35A6F33F-8983-4987-9E3F-3880A2BE0B8F}">
      <dsp:nvSpPr>
        <dsp:cNvPr id="0" name=""/>
        <dsp:cNvSpPr/>
      </dsp:nvSpPr>
      <dsp:spPr>
        <a:xfrm rot="5400000">
          <a:off x="-132628" y="806658"/>
          <a:ext cx="884187" cy="618931"/>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Exploratory Data Analysis</a:t>
          </a:r>
          <a:endParaRPr lang="en-US" sz="1050" b="1" kern="1200" dirty="0">
            <a:latin typeface="Times New Roman" pitchFamily="18" charset="0"/>
            <a:cs typeface="Times New Roman" pitchFamily="18" charset="0"/>
          </a:endParaRPr>
        </a:p>
      </dsp:txBody>
      <dsp:txXfrm rot="5400000">
        <a:off x="-132628" y="806658"/>
        <a:ext cx="884187" cy="618931"/>
      </dsp:txXfrm>
    </dsp:sp>
    <dsp:sp modelId="{F3C63053-8D3F-4595-866A-796C76C78922}">
      <dsp:nvSpPr>
        <dsp:cNvPr id="0" name=""/>
        <dsp:cNvSpPr/>
      </dsp:nvSpPr>
      <dsp:spPr>
        <a:xfrm rot="5400000">
          <a:off x="4594104" y="-3301143"/>
          <a:ext cx="574721" cy="8525068"/>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Analyze each and every data record to ensure we have usable information</a:t>
          </a:r>
        </a:p>
      </dsp:txBody>
      <dsp:txXfrm rot="5400000">
        <a:off x="4594104" y="-3301143"/>
        <a:ext cx="574721" cy="8525068"/>
      </dsp:txXfrm>
    </dsp:sp>
    <dsp:sp modelId="{41BF2F66-330D-4F22-821F-2719F3D32F3D}">
      <dsp:nvSpPr>
        <dsp:cNvPr id="0" name=""/>
        <dsp:cNvSpPr/>
      </dsp:nvSpPr>
      <dsp:spPr>
        <a:xfrm rot="5400000">
          <a:off x="-132628" y="1478664"/>
          <a:ext cx="884187" cy="618931"/>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Visualization and Data Preprocessing</a:t>
          </a:r>
          <a:endParaRPr lang="en-US" sz="1050" b="1" kern="1200" dirty="0">
            <a:latin typeface="Times New Roman" pitchFamily="18" charset="0"/>
            <a:cs typeface="Times New Roman" pitchFamily="18" charset="0"/>
          </a:endParaRPr>
        </a:p>
      </dsp:txBody>
      <dsp:txXfrm rot="5400000">
        <a:off x="-132628" y="1478664"/>
        <a:ext cx="884187" cy="618931"/>
      </dsp:txXfrm>
    </dsp:sp>
    <dsp:sp modelId="{74E8D47E-B3EA-4BFD-A2E1-7C2C5B2313DC}">
      <dsp:nvSpPr>
        <dsp:cNvPr id="0" name=""/>
        <dsp:cNvSpPr/>
      </dsp:nvSpPr>
      <dsp:spPr>
        <a:xfrm rot="5400000">
          <a:off x="4594104" y="-2629137"/>
          <a:ext cx="574721" cy="8525068"/>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Perform encoding and scaling methods</a:t>
          </a:r>
        </a:p>
      </dsp:txBody>
      <dsp:txXfrm rot="5400000">
        <a:off x="4594104" y="-2629137"/>
        <a:ext cx="574721" cy="85250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752082-1397-4B26-896D-BE0D8E608726}">
      <dsp:nvSpPr>
        <dsp:cNvPr id="0" name=""/>
        <dsp:cNvSpPr/>
      </dsp:nvSpPr>
      <dsp:spPr>
        <a:xfrm rot="5400000">
          <a:off x="-135184" y="136592"/>
          <a:ext cx="901232" cy="63086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Model Building</a:t>
          </a:r>
          <a:endParaRPr lang="en-US" sz="1050" b="1" kern="1200" dirty="0">
            <a:latin typeface="Times New Roman" pitchFamily="18" charset="0"/>
            <a:cs typeface="Times New Roman" pitchFamily="18" charset="0"/>
          </a:endParaRPr>
        </a:p>
      </dsp:txBody>
      <dsp:txXfrm rot="5400000">
        <a:off x="-135184" y="136592"/>
        <a:ext cx="901232" cy="630862"/>
      </dsp:txXfrm>
    </dsp:sp>
    <dsp:sp modelId="{C480F060-AE90-446B-8C43-9ED52C6CCBE9}">
      <dsp:nvSpPr>
        <dsp:cNvPr id="0" name=""/>
        <dsp:cNvSpPr/>
      </dsp:nvSpPr>
      <dsp:spPr>
        <a:xfrm rot="5400000">
          <a:off x="4594376" y="-3962106"/>
          <a:ext cx="586108" cy="851313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Need to ensure that whenever the regression function is called it is able to process all the necessary parameters</a:t>
          </a:r>
        </a:p>
      </dsp:txBody>
      <dsp:txXfrm rot="5400000">
        <a:off x="4594376" y="-3962106"/>
        <a:ext cx="586108" cy="8513137"/>
      </dsp:txXfrm>
    </dsp:sp>
    <dsp:sp modelId="{61A3E79B-228D-4BE7-8E41-C8BE09168E90}">
      <dsp:nvSpPr>
        <dsp:cNvPr id="0" name=""/>
        <dsp:cNvSpPr/>
      </dsp:nvSpPr>
      <dsp:spPr>
        <a:xfrm rot="5400000">
          <a:off x="-135184" y="826427"/>
          <a:ext cx="901232" cy="630862"/>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Model Evaluation</a:t>
          </a:r>
          <a:endParaRPr lang="en-US" sz="1050" b="1" kern="1200" dirty="0">
            <a:latin typeface="Times New Roman" pitchFamily="18" charset="0"/>
            <a:cs typeface="Times New Roman" pitchFamily="18" charset="0"/>
          </a:endParaRPr>
        </a:p>
      </dsp:txBody>
      <dsp:txXfrm rot="5400000">
        <a:off x="-135184" y="826427"/>
        <a:ext cx="901232" cy="630862"/>
      </dsp:txXfrm>
    </dsp:sp>
    <dsp:sp modelId="{117581B1-E2BC-4095-8C42-1D88EA66E61D}">
      <dsp:nvSpPr>
        <dsp:cNvPr id="0" name=""/>
        <dsp:cNvSpPr/>
      </dsp:nvSpPr>
      <dsp:spPr>
        <a:xfrm rot="5400000">
          <a:off x="4594530" y="-3272425"/>
          <a:ext cx="585800" cy="8513137"/>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Ensure the cross validation techniques helps in reducing over fitting and under fitting data</a:t>
          </a:r>
        </a:p>
      </dsp:txBody>
      <dsp:txXfrm rot="5400000">
        <a:off x="4594530" y="-3272425"/>
        <a:ext cx="585800" cy="8513137"/>
      </dsp:txXfrm>
    </dsp:sp>
    <dsp:sp modelId="{D96A53B6-1909-497B-A435-19C284614483}">
      <dsp:nvSpPr>
        <dsp:cNvPr id="0" name=""/>
        <dsp:cNvSpPr/>
      </dsp:nvSpPr>
      <dsp:spPr>
        <a:xfrm rot="5400000">
          <a:off x="-135184" y="1516262"/>
          <a:ext cx="901232" cy="630862"/>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Hyperparameter Tuning Best Model</a:t>
          </a:r>
          <a:endParaRPr lang="en-US" sz="1050" b="1" kern="1200" dirty="0">
            <a:latin typeface="Times New Roman" pitchFamily="18" charset="0"/>
            <a:cs typeface="Times New Roman" pitchFamily="18" charset="0"/>
          </a:endParaRPr>
        </a:p>
      </dsp:txBody>
      <dsp:txXfrm rot="5400000">
        <a:off x="-135184" y="1516262"/>
        <a:ext cx="901232" cy="630862"/>
      </dsp:txXfrm>
    </dsp:sp>
    <dsp:sp modelId="{86F0BB22-4DEF-4AD9-9094-D652C0870946}">
      <dsp:nvSpPr>
        <dsp:cNvPr id="0" name=""/>
        <dsp:cNvSpPr/>
      </dsp:nvSpPr>
      <dsp:spPr>
        <a:xfrm rot="5400000">
          <a:off x="4594530" y="-2582590"/>
          <a:ext cx="585800" cy="8513137"/>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Using Grid Search CV to obtain the best parameters that can be plugged into the selected model</a:t>
          </a:r>
        </a:p>
      </dsp:txBody>
      <dsp:txXfrm rot="5400000">
        <a:off x="4594530" y="-2582590"/>
        <a:ext cx="585800" cy="8513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428750"/>
            <a:ext cx="6859786" cy="200025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3543300"/>
            <a:ext cx="6475638" cy="48006"/>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3829050"/>
            <a:ext cx="6859786" cy="8001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05980"/>
            <a:ext cx="1028968" cy="4426310"/>
          </a:xfrm>
        </p:spPr>
        <p:txBody>
          <a:bodyPr vert="eaVert"/>
          <a:lstStyle/>
          <a:p>
            <a:r>
              <a:rPr lang="en-US" smtClean="0"/>
              <a:t>Click to edit Master title style</a:t>
            </a:r>
            <a:endParaRPr/>
          </a:p>
        </p:txBody>
      </p:sp>
      <p:grpSp>
        <p:nvGrpSpPr>
          <p:cNvPr id="7" name="line" descr="Line graphic"/>
          <p:cNvGrpSpPr/>
          <p:nvPr/>
        </p:nvGrpSpPr>
        <p:grpSpPr bwMode="invGray">
          <a:xfrm rot="5400000">
            <a:off x="5150284" y="2604443"/>
            <a:ext cx="486918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08361"/>
            <a:ext cx="6859787" cy="4423930"/>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428750"/>
            <a:ext cx="6859786" cy="200025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3543300"/>
            <a:ext cx="6475638" cy="48006"/>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3826895"/>
            <a:ext cx="6859786" cy="802256"/>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8" name="line" descr="Line graphic"/>
          <p:cNvGrpSpPr/>
          <p:nvPr/>
        </p:nvGrpSpPr>
        <p:grpSpPr bwMode="invGray">
          <a:xfrm>
            <a:off x="1142108" y="1135856"/>
            <a:ext cx="7929246" cy="48006"/>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428750"/>
            <a:ext cx="3315563"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428750"/>
            <a:ext cx="3315562"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8"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114550"/>
            <a:ext cx="3313277" cy="25146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114550"/>
            <a:ext cx="3313277" cy="25146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9A54931-2287-41F2-9F43-664C850985A4}" type="datetimeFigureOut">
              <a:rPr lang="en-US" smtClean="0"/>
              <a:pPr/>
              <a:t>8/12/2022</a:t>
            </a:fld>
            <a:endParaRPr lang="en-US"/>
          </a:p>
        </p:txBody>
      </p:sp>
      <p:sp>
        <p:nvSpPr>
          <p:cNvPr id="9" name="Slide Number Placeholder 8"/>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135856"/>
            <a:ext cx="7929246" cy="48006"/>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99A54931-2287-41F2-9F43-664C850985A4}" type="datetimeFigureOut">
              <a:rPr lang="en-US" smtClean="0"/>
              <a:pPr/>
              <a:t>8/12/2022</a:t>
            </a:fld>
            <a:endParaRPr lang="en-US"/>
          </a:p>
        </p:txBody>
      </p:sp>
      <p:sp>
        <p:nvSpPr>
          <p:cNvPr id="5" name="Slide Number Placeholder 4"/>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99A54931-2287-41F2-9F43-664C850985A4}" type="datetimeFigureOut">
              <a:rPr lang="en-US" smtClean="0"/>
              <a:pPr/>
              <a:t>8/12/2022</a:t>
            </a:fld>
            <a:endParaRPr lang="en-US"/>
          </a:p>
        </p:txBody>
      </p:sp>
      <p:sp>
        <p:nvSpPr>
          <p:cNvPr id="4" name="Slide Number Placeholder 3"/>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2571750"/>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428750"/>
            <a:ext cx="4253068" cy="302895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223117"/>
            <a:ext cx="4719500" cy="3431914"/>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413233"/>
            <a:ext cx="4253068" cy="3031236"/>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223117"/>
            <a:ext cx="4719500" cy="3431914"/>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2558811"/>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205978"/>
            <a:ext cx="6859785" cy="76557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428750"/>
            <a:ext cx="6859786" cy="3200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8" y="4800601"/>
            <a:ext cx="4744685" cy="20717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8" y="4800601"/>
            <a:ext cx="933137"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4"/>
          </p:nvPr>
        </p:nvSpPr>
        <p:spPr>
          <a:xfrm>
            <a:off x="7144420" y="4800601"/>
            <a:ext cx="857475"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BCD775C-3EEF-4EE4-A551-E5C9E34B577F}" type="slidenum">
              <a:rPr lang="en-US" smtClean="0"/>
              <a:pPr/>
              <a:t>‹#›</a:t>
            </a:fld>
            <a:endParaRPr lang="en-US"/>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573528"/>
            <a:ext cx="6859786" cy="2000250"/>
          </a:xfrm>
        </p:spPr>
        <p:txBody>
          <a:bodyPr/>
          <a:lstStyle/>
          <a:p>
            <a:pPr algn="ctr"/>
            <a:r>
              <a:rPr lang="en-IN" sz="6000" dirty="0" smtClean="0">
                <a:latin typeface="Times New Roman" pitchFamily="18" charset="0"/>
                <a:cs typeface="Times New Roman" pitchFamily="18" charset="0"/>
              </a:rPr>
              <a:t>Flight Price Prediction Project</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142107" y="3651870"/>
            <a:ext cx="6859786" cy="1491630"/>
          </a:xfrm>
        </p:spPr>
        <p:txBody>
          <a:bodyPr>
            <a:noAutofit/>
          </a:bodyPr>
          <a:lstStyle/>
          <a:p>
            <a:pPr algn="ctr"/>
            <a:r>
              <a:rPr lang="en-IN" dirty="0" smtClean="0">
                <a:latin typeface="Times New Roman" pitchFamily="18" charset="0"/>
                <a:cs typeface="Times New Roman" pitchFamily="18" charset="0"/>
              </a:rPr>
              <a:t>Submitted By:</a:t>
            </a:r>
          </a:p>
          <a:p>
            <a:pPr algn="ctr"/>
            <a:r>
              <a:rPr lang="en-IN" dirty="0" smtClean="0">
                <a:latin typeface="Times New Roman" pitchFamily="18" charset="0"/>
                <a:cs typeface="Times New Roman" pitchFamily="18" charset="0"/>
              </a:rPr>
              <a:t>Jessica Ghimeliya</a:t>
            </a:r>
          </a:p>
          <a:p>
            <a:pPr algn="ctr"/>
            <a:r>
              <a:rPr lang="en-IN" dirty="0" smtClean="0">
                <a:latin typeface="Times New Roman" pitchFamily="18" charset="0"/>
                <a:cs typeface="Times New Roman" pitchFamily="18" charset="0"/>
              </a:rPr>
              <a:t>Data Science Intern</a:t>
            </a:r>
          </a:p>
          <a:p>
            <a:pPr algn="ctr"/>
            <a:r>
              <a:rPr lang="en-IN" dirty="0" smtClean="0">
                <a:latin typeface="Times New Roman" pitchFamily="18" charset="0"/>
                <a:cs typeface="Times New Roman" pitchFamily="18" charset="0"/>
              </a:rPr>
              <a:t>Flip Robo Technologies</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1" y="1347615"/>
            <a:ext cx="6336703" cy="3528392"/>
          </a:xfrm>
          <a:prstGeom prst="rect">
            <a:avLst/>
          </a:prstGeom>
          <a:noFill/>
          <a:ln w="9525">
            <a:noFill/>
            <a:miter lim="800000"/>
            <a:headEnd/>
            <a:tailEnd/>
          </a:ln>
        </p:spPr>
      </p:pic>
      <p:sp>
        <p:nvSpPr>
          <p:cNvPr id="5" name="TextBox 4"/>
          <p:cNvSpPr txBox="1"/>
          <p:nvPr/>
        </p:nvSpPr>
        <p:spPr>
          <a:xfrm>
            <a:off x="6876256" y="1203598"/>
            <a:ext cx="2267744" cy="3733330"/>
          </a:xfrm>
          <a:prstGeom prst="rect">
            <a:avLst/>
          </a:prstGeom>
          <a:noFill/>
        </p:spPr>
        <p:txBody>
          <a:bodyPr wrap="square" rtlCol="0">
            <a:spAutoFit/>
          </a:bodyPr>
          <a:lstStyle/>
          <a:p>
            <a:r>
              <a:rPr lang="en-IN" sz="1400" b="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The count of Air India airline is highest, followed by </a:t>
            </a:r>
            <a:r>
              <a:rPr lang="en-IN" sz="1400" dirty="0" err="1" smtClean="0">
                <a:latin typeface="Times New Roman" pitchFamily="18" charset="0"/>
                <a:cs typeface="Times New Roman" pitchFamily="18" charset="0"/>
              </a:rPr>
              <a:t>Vistara</a:t>
            </a:r>
            <a:r>
              <a:rPr lang="en-IN" sz="1400" dirty="0" smtClean="0">
                <a:latin typeface="Times New Roman" pitchFamily="18" charset="0"/>
                <a:cs typeface="Times New Roman" pitchFamily="18" charset="0"/>
              </a:rPr>
              <a:t> and then Indigo.</a:t>
            </a:r>
          </a:p>
          <a:p>
            <a:pPr>
              <a:buFont typeface="Wingdings" panose="05000000000000000000" pitchFamily="2" charset="2"/>
              <a:buChar char="Ø"/>
            </a:pPr>
            <a:r>
              <a:rPr lang="en-IN" sz="1400" dirty="0" smtClean="0">
                <a:latin typeface="Times New Roman" pitchFamily="18" charset="0"/>
                <a:cs typeface="Times New Roman" pitchFamily="18" charset="0"/>
              </a:rPr>
              <a:t>The count of airline is lowest for </a:t>
            </a:r>
            <a:r>
              <a:rPr lang="en-IN" sz="1400" dirty="0" err="1" smtClean="0">
                <a:latin typeface="Times New Roman" pitchFamily="18" charset="0"/>
                <a:cs typeface="Times New Roman" pitchFamily="18" charset="0"/>
              </a:rPr>
              <a:t>StarAir</a:t>
            </a:r>
            <a:r>
              <a:rPr lang="en-IN" sz="1400" dirty="0" smtClean="0">
                <a:latin typeface="Times New Roman" pitchFamily="18" charset="0"/>
                <a:cs typeface="Times New Roman" pitchFamily="18" charset="0"/>
              </a:rPr>
              <a:t> followed by Air Asia.</a:t>
            </a:r>
          </a:p>
          <a:p>
            <a:pPr>
              <a:buFont typeface="Wingdings" panose="05000000000000000000" pitchFamily="2" charset="2"/>
              <a:buChar char="Ø"/>
            </a:pPr>
            <a:r>
              <a:rPr lang="en-IN" sz="1400" dirty="0" smtClean="0">
                <a:latin typeface="Times New Roman" pitchFamily="18" charset="0"/>
                <a:cs typeface="Times New Roman" pitchFamily="18" charset="0"/>
              </a:rPr>
              <a:t>From the Airline Vs Price plot, we see that the flight price for Air India is highest, which is followed by </a:t>
            </a:r>
            <a:r>
              <a:rPr lang="en-IN" sz="1400" dirty="0" err="1" smtClean="0">
                <a:latin typeface="Times New Roman" pitchFamily="18" charset="0"/>
                <a:cs typeface="Times New Roman" pitchFamily="18" charset="0"/>
              </a:rPr>
              <a:t>Vistara</a:t>
            </a:r>
            <a:r>
              <a:rPr lang="en-IN" sz="1400" dirty="0" smtClean="0">
                <a:latin typeface="Times New Roman" pitchFamily="18" charset="0"/>
                <a:cs typeface="Times New Roman" pitchFamily="18" charset="0"/>
              </a:rPr>
              <a:t>, Indigo and then </a:t>
            </a:r>
            <a:r>
              <a:rPr lang="en-IN" sz="1400" dirty="0" err="1" smtClean="0">
                <a:latin typeface="Times New Roman" pitchFamily="18" charset="0"/>
                <a:cs typeface="Times New Roman" pitchFamily="18" charset="0"/>
              </a:rPr>
              <a:t>SpiceJet</a:t>
            </a:r>
            <a:r>
              <a:rPr lang="en-IN" sz="1400" dirty="0" smtClean="0">
                <a:latin typeface="Times New Roman" pitchFamily="18" charset="0"/>
                <a:cs typeface="Times New Roman" pitchFamily="18" charset="0"/>
              </a:rPr>
              <a:t>.</a:t>
            </a:r>
          </a:p>
          <a:p>
            <a:pPr>
              <a:buFont typeface="Wingdings" panose="05000000000000000000" pitchFamily="2" charset="2"/>
              <a:buChar char="Ø"/>
            </a:pPr>
            <a:r>
              <a:rPr lang="en-IN" sz="1400" dirty="0" smtClean="0">
                <a:latin typeface="Times New Roman" pitchFamily="18" charset="0"/>
                <a:cs typeface="Times New Roman" pitchFamily="18" charset="0"/>
              </a:rPr>
              <a:t>The flight price is least for </a:t>
            </a:r>
            <a:r>
              <a:rPr lang="en-IN" sz="1400" dirty="0" err="1" smtClean="0">
                <a:latin typeface="Times New Roman" pitchFamily="18" charset="0"/>
                <a:cs typeface="Times New Roman" pitchFamily="18" charset="0"/>
              </a:rPr>
              <a:t>StarAir</a:t>
            </a:r>
            <a:r>
              <a:rPr lang="en-IN" sz="1400" dirty="0" smtClean="0">
                <a:latin typeface="Times New Roman" pitchFamily="18" charset="0"/>
                <a:cs typeface="Times New Roman" pitchFamily="18" charset="0"/>
              </a:rPr>
              <a:t> airline and then Air Asia.</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9" y="1347614"/>
            <a:ext cx="6048671" cy="3600400"/>
          </a:xfrm>
          <a:prstGeom prst="rect">
            <a:avLst/>
          </a:prstGeom>
          <a:noFill/>
          <a:ln w="9525">
            <a:noFill/>
            <a:miter lim="800000"/>
            <a:headEnd/>
            <a:tailEnd/>
          </a:ln>
        </p:spPr>
      </p:pic>
      <p:sp>
        <p:nvSpPr>
          <p:cNvPr id="5" name="TextBox 4"/>
          <p:cNvSpPr txBox="1"/>
          <p:nvPr/>
        </p:nvSpPr>
        <p:spPr>
          <a:xfrm>
            <a:off x="6516216" y="1347614"/>
            <a:ext cx="2627784" cy="3582519"/>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200" dirty="0" smtClean="0">
                <a:latin typeface="Times New Roman" pitchFamily="18" charset="0"/>
                <a:cs typeface="Times New Roman" pitchFamily="18" charset="0"/>
              </a:rPr>
              <a:t>Majority of flights travel from source Chennai which is followed by Mumbai, Hyderabad and then Bangalore.</a:t>
            </a:r>
          </a:p>
          <a:p>
            <a:pPr>
              <a:buFont typeface="Wingdings" panose="05000000000000000000" pitchFamily="2" charset="2"/>
              <a:buChar char="Ø"/>
            </a:pPr>
            <a:r>
              <a:rPr lang="en-IN" sz="1200" dirty="0" smtClean="0">
                <a:latin typeface="Times New Roman" pitchFamily="18" charset="0"/>
                <a:cs typeface="Times New Roman" pitchFamily="18" charset="0"/>
              </a:rPr>
              <a:t>Other locations from which people like to fly are New Delhi, Goa, Kolkata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a:t>
            </a:r>
          </a:p>
          <a:p>
            <a:pPr>
              <a:buFont typeface="Wingdings" panose="05000000000000000000" pitchFamily="2" charset="2"/>
              <a:buChar char="Ø"/>
            </a:pPr>
            <a:r>
              <a:rPr lang="en-IN" sz="1200" dirty="0" smtClean="0">
                <a:latin typeface="Times New Roman" pitchFamily="18" charset="0"/>
                <a:cs typeface="Times New Roman" pitchFamily="18" charset="0"/>
              </a:rPr>
              <a:t>From the count plot, it seems that less people fly from </a:t>
            </a:r>
            <a:r>
              <a:rPr lang="en-IN" sz="1200" dirty="0" err="1" smtClean="0">
                <a:latin typeface="Times New Roman" pitchFamily="18" charset="0"/>
                <a:cs typeface="Times New Roman" pitchFamily="18" charset="0"/>
              </a:rPr>
              <a:t>Lucknow</a:t>
            </a:r>
            <a:r>
              <a:rPr lang="en-IN" sz="1200" dirty="0" smtClean="0">
                <a:latin typeface="Times New Roman" pitchFamily="18" charset="0"/>
                <a:cs typeface="Times New Roman" pitchFamily="18" charset="0"/>
              </a:rPr>
              <a:t>.</a:t>
            </a:r>
          </a:p>
          <a:p>
            <a:pPr>
              <a:buFont typeface="Wingdings" panose="05000000000000000000" pitchFamily="2" charset="2"/>
              <a:buChar char="Ø"/>
            </a:pPr>
            <a:r>
              <a:rPr lang="en-IN" sz="1200" dirty="0" smtClean="0">
                <a:latin typeface="Times New Roman" pitchFamily="18" charset="0"/>
                <a:cs typeface="Times New Roman" pitchFamily="18" charset="0"/>
              </a:rPr>
              <a:t>From the source </a:t>
            </a:r>
            <a:r>
              <a:rPr lang="en-IN" sz="1200" dirty="0" err="1" smtClean="0">
                <a:latin typeface="Times New Roman" pitchFamily="18" charset="0"/>
                <a:cs typeface="Times New Roman" pitchFamily="18" charset="0"/>
              </a:rPr>
              <a:t>vs</a:t>
            </a:r>
            <a:r>
              <a:rPr lang="en-IN" sz="1200" dirty="0" smtClean="0">
                <a:latin typeface="Times New Roman" pitchFamily="18" charset="0"/>
                <a:cs typeface="Times New Roman" pitchFamily="18" charset="0"/>
              </a:rPr>
              <a:t> price plot, we can see that flight price is the highest from Kolkata, which is followed by Chennai, Bangalore, and then Hyderabad.</a:t>
            </a:r>
          </a:p>
          <a:p>
            <a:pPr>
              <a:buFont typeface="Wingdings" panose="05000000000000000000" pitchFamily="2" charset="2"/>
              <a:buChar char="Ø"/>
            </a:pPr>
            <a:r>
              <a:rPr lang="en-IN" sz="1200" dirty="0" smtClean="0">
                <a:latin typeface="Times New Roman" pitchFamily="18" charset="0"/>
                <a:cs typeface="Times New Roman" pitchFamily="18" charset="0"/>
              </a:rPr>
              <a:t>The flight prices from New Delhi, </a:t>
            </a:r>
            <a:r>
              <a:rPr lang="en-IN" sz="1200" dirty="0" err="1" smtClean="0">
                <a:latin typeface="Times New Roman" pitchFamily="18" charset="0"/>
                <a:cs typeface="Times New Roman" pitchFamily="18" charset="0"/>
              </a:rPr>
              <a:t>Lucknow</a:t>
            </a:r>
            <a:r>
              <a:rPr lang="en-IN" sz="1200" dirty="0" smtClean="0">
                <a:latin typeface="Times New Roman" pitchFamily="18" charset="0"/>
                <a:cs typeface="Times New Roman" pitchFamily="18" charset="0"/>
              </a:rPr>
              <a:t>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 is almost similar.</a:t>
            </a:r>
          </a:p>
          <a:p>
            <a:pPr>
              <a:buFont typeface="Wingdings" panose="05000000000000000000" pitchFamily="2" charset="2"/>
              <a:buChar char="Ø"/>
            </a:pPr>
            <a:r>
              <a:rPr lang="en-IN" sz="1200" dirty="0" smtClean="0">
                <a:latin typeface="Times New Roman" pitchFamily="18" charset="0"/>
                <a:cs typeface="Times New Roman" pitchFamily="18" charset="0"/>
              </a:rPr>
              <a:t>The least flight price is from Chennai, Bangalore ,Delhi, Goa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7" y="1347614"/>
            <a:ext cx="5832649" cy="3600399"/>
          </a:xfrm>
          <a:prstGeom prst="rect">
            <a:avLst/>
          </a:prstGeom>
          <a:noFill/>
          <a:ln w="9525">
            <a:noFill/>
            <a:miter lim="800000"/>
            <a:headEnd/>
            <a:tailEnd/>
          </a:ln>
        </p:spPr>
      </p:pic>
      <p:sp>
        <p:nvSpPr>
          <p:cNvPr id="6" name="TextBox 5"/>
          <p:cNvSpPr txBox="1"/>
          <p:nvPr/>
        </p:nvSpPr>
        <p:spPr>
          <a:xfrm>
            <a:off x="6300192" y="1347614"/>
            <a:ext cx="2843808"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More number of flights fly to New Delhi and then to Hyderabad.</a:t>
            </a:r>
          </a:p>
          <a:p>
            <a:pPr>
              <a:buFont typeface="Wingdings" panose="05000000000000000000" pitchFamily="2" charset="2"/>
              <a:buChar char="Ø"/>
            </a:pPr>
            <a:r>
              <a:rPr lang="en-IN" sz="1400" dirty="0" smtClean="0">
                <a:latin typeface="Times New Roman" pitchFamily="18" charset="0"/>
                <a:cs typeface="Times New Roman" pitchFamily="18" charset="0"/>
              </a:rPr>
              <a:t>The number of flights to Bangalore, Chennai and Mumbai is almost similar.</a:t>
            </a:r>
          </a:p>
          <a:p>
            <a:pPr>
              <a:buFont typeface="Wingdings" panose="05000000000000000000" pitchFamily="2" charset="2"/>
              <a:buChar char="Ø"/>
            </a:pPr>
            <a:r>
              <a:rPr lang="en-IN" sz="1400" dirty="0" smtClean="0">
                <a:latin typeface="Times New Roman" pitchFamily="18" charset="0"/>
                <a:cs typeface="Times New Roman" pitchFamily="18" charset="0"/>
              </a:rPr>
              <a:t>The number of flights flying to </a:t>
            </a:r>
            <a:r>
              <a:rPr lang="en-IN" sz="1400" dirty="0" err="1" smtClean="0">
                <a:latin typeface="Times New Roman" pitchFamily="18" charset="0"/>
                <a:cs typeface="Times New Roman" pitchFamily="18" charset="0"/>
              </a:rPr>
              <a:t>Jaipur</a:t>
            </a:r>
            <a:r>
              <a:rPr lang="en-IN" sz="1400" dirty="0" smtClean="0">
                <a:latin typeface="Times New Roman" pitchFamily="18" charset="0"/>
                <a:cs typeface="Times New Roman" pitchFamily="18" charset="0"/>
              </a:rPr>
              <a:t> is lowest as compared to the other locations.</a:t>
            </a:r>
          </a:p>
          <a:p>
            <a:pPr>
              <a:buFont typeface="Wingdings" panose="05000000000000000000" pitchFamily="2" charset="2"/>
              <a:buChar char="Ø"/>
            </a:pPr>
            <a:r>
              <a:rPr lang="en-IN" sz="1400" dirty="0" smtClean="0">
                <a:latin typeface="Times New Roman" pitchFamily="18" charset="0"/>
                <a:cs typeface="Times New Roman" pitchFamily="18" charset="0"/>
              </a:rPr>
              <a:t>Flight price is highest to travel to Hyderabad, then to Goa, Chennai and </a:t>
            </a:r>
            <a:r>
              <a:rPr lang="en-IN" sz="1400" dirty="0" err="1" smtClean="0">
                <a:latin typeface="Times New Roman" pitchFamily="18" charset="0"/>
                <a:cs typeface="Times New Roman" pitchFamily="18" charset="0"/>
              </a:rPr>
              <a:t>Lucknow</a:t>
            </a:r>
            <a:r>
              <a:rPr lang="en-IN" sz="1400" dirty="0" smtClean="0">
                <a:latin typeface="Times New Roman" pitchFamily="18" charset="0"/>
                <a:cs typeface="Times New Roman" pitchFamily="18" charset="0"/>
              </a:rPr>
              <a:t>.</a:t>
            </a:r>
          </a:p>
          <a:p>
            <a:pPr>
              <a:buFont typeface="Wingdings" panose="05000000000000000000" pitchFamily="2" charset="2"/>
              <a:buChar char="Ø"/>
            </a:pPr>
            <a:r>
              <a:rPr lang="en-IN" sz="1400" dirty="0" smtClean="0">
                <a:latin typeface="Times New Roman" pitchFamily="18" charset="0"/>
                <a:cs typeface="Times New Roman" pitchFamily="18" charset="0"/>
              </a:rPr>
              <a:t>To travel to Bangalore and Kolkata, the flight price is similar.</a:t>
            </a:r>
          </a:p>
          <a:p>
            <a:pPr>
              <a:buFont typeface="Wingdings" panose="05000000000000000000" pitchFamily="2" charset="2"/>
              <a:buChar char="Ø"/>
            </a:pPr>
            <a:r>
              <a:rPr lang="en-IN" sz="1400" dirty="0" smtClean="0">
                <a:latin typeface="Times New Roman" pitchFamily="18" charset="0"/>
                <a:cs typeface="Times New Roman" pitchFamily="18" charset="0"/>
              </a:rPr>
              <a:t>Prices are low for flights flying to Mumbai, and </a:t>
            </a:r>
            <a:r>
              <a:rPr lang="en-IN" sz="1400" dirty="0" err="1" smtClean="0">
                <a:latin typeface="Times New Roman" pitchFamily="18" charset="0"/>
                <a:cs typeface="Times New Roman" pitchFamily="18" charset="0"/>
              </a:rPr>
              <a:t>Jaipur</a:t>
            </a:r>
            <a:r>
              <a:rPr lang="en-IN" sz="1400" dirty="0" smtClean="0">
                <a:latin typeface="Times New Roman" pitchFamily="18" charset="0"/>
                <a:cs typeface="Times New Roman" pitchFamily="18" charset="0"/>
              </a:rPr>
              <a: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9" y="1347614"/>
            <a:ext cx="5832647" cy="3600400"/>
          </a:xfrm>
          <a:prstGeom prst="rect">
            <a:avLst/>
          </a:prstGeom>
          <a:noFill/>
          <a:ln w="9525">
            <a:noFill/>
            <a:miter lim="800000"/>
            <a:headEnd/>
            <a:tailEnd/>
          </a:ln>
        </p:spPr>
      </p:pic>
      <p:sp>
        <p:nvSpPr>
          <p:cNvPr id="5" name="TextBox 4"/>
          <p:cNvSpPr txBox="1"/>
          <p:nvPr/>
        </p:nvSpPr>
        <p:spPr>
          <a:xfrm>
            <a:off x="6444208" y="1347614"/>
            <a:ext cx="184731" cy="424732"/>
          </a:xfrm>
          <a:prstGeom prst="rect">
            <a:avLst/>
          </a:prstGeom>
          <a:noFill/>
        </p:spPr>
        <p:txBody>
          <a:bodyPr wrap="none" rtlCol="0">
            <a:spAutoFit/>
          </a:bodyPr>
          <a:lstStyle/>
          <a:p>
            <a:pPr>
              <a:lnSpc>
                <a:spcPct val="90000"/>
              </a:lnSpc>
            </a:pPr>
            <a:endParaRPr lang="en-US" sz="2400"/>
          </a:p>
        </p:txBody>
      </p:sp>
      <p:sp>
        <p:nvSpPr>
          <p:cNvPr id="6" name="TextBox 5"/>
          <p:cNvSpPr txBox="1"/>
          <p:nvPr/>
        </p:nvSpPr>
        <p:spPr>
          <a:xfrm>
            <a:off x="6372200" y="1203598"/>
            <a:ext cx="2664296" cy="4208525"/>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200" dirty="0" smtClean="0">
                <a:latin typeface="Times New Roman" pitchFamily="18" charset="0"/>
                <a:cs typeface="Times New Roman" pitchFamily="18" charset="0"/>
              </a:rPr>
              <a:t>From the above plot, we can see that more number of flights offering free meals which are probably for tickets that include those prices and meal services.</a:t>
            </a:r>
          </a:p>
          <a:p>
            <a:pPr>
              <a:buFont typeface="Wingdings" panose="05000000000000000000" pitchFamily="2" charset="2"/>
              <a:buChar char="Ø"/>
            </a:pPr>
            <a:r>
              <a:rPr lang="en-IN" sz="1200" dirty="0" smtClean="0">
                <a:latin typeface="Times New Roman" pitchFamily="18" charset="0"/>
                <a:cs typeface="Times New Roman" pitchFamily="18" charset="0"/>
              </a:rPr>
              <a:t>Next, we can see that flights are offering the </a:t>
            </a:r>
            <a:r>
              <a:rPr lang="en-IN" sz="1200" dirty="0" err="1" smtClean="0">
                <a:latin typeface="Times New Roman" pitchFamily="18" charset="0"/>
                <a:cs typeface="Times New Roman" pitchFamily="18" charset="0"/>
              </a:rPr>
              <a:t>eCash</a:t>
            </a:r>
            <a:r>
              <a:rPr lang="en-IN" sz="1200" dirty="0" smtClean="0">
                <a:latin typeface="Times New Roman" pitchFamily="18" charset="0"/>
                <a:cs typeface="Times New Roman" pitchFamily="18" charset="0"/>
              </a:rPr>
              <a:t> meals option that can be redeemed to purchase food during long journey flights, mostly with multiple stops.</a:t>
            </a:r>
          </a:p>
          <a:p>
            <a:pPr>
              <a:buFont typeface="Wingdings" panose="05000000000000000000" pitchFamily="2" charset="2"/>
              <a:buChar char="Ø"/>
            </a:pPr>
            <a:r>
              <a:rPr lang="en-IN" sz="1200" dirty="0" smtClean="0">
                <a:latin typeface="Times New Roman" pitchFamily="18" charset="0"/>
                <a:cs typeface="Times New Roman" pitchFamily="18" charset="0"/>
              </a:rPr>
              <a:t>Lastly, there are flights that are not offering any meals which may be because they are flying short distances and duration.</a:t>
            </a:r>
          </a:p>
          <a:p>
            <a:pPr>
              <a:buFont typeface="Wingdings" panose="05000000000000000000" pitchFamily="2" charset="2"/>
              <a:buChar char="Ø"/>
            </a:pPr>
            <a:r>
              <a:rPr lang="en-IN" sz="1200" dirty="0" smtClean="0">
                <a:latin typeface="Times New Roman" pitchFamily="18" charset="0"/>
                <a:cs typeface="Times New Roman" pitchFamily="18" charset="0"/>
              </a:rPr>
              <a:t>From the </a:t>
            </a:r>
            <a:r>
              <a:rPr lang="en-IN" sz="1200" dirty="0" err="1" smtClean="0">
                <a:latin typeface="Times New Roman" pitchFamily="18" charset="0"/>
                <a:cs typeface="Times New Roman" pitchFamily="18" charset="0"/>
              </a:rPr>
              <a:t>Meal_Availability</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vs</a:t>
            </a:r>
            <a:r>
              <a:rPr lang="en-IN" sz="1200" dirty="0" smtClean="0">
                <a:latin typeface="Times New Roman" pitchFamily="18" charset="0"/>
                <a:cs typeface="Times New Roman" pitchFamily="18" charset="0"/>
              </a:rPr>
              <a:t> Price plot, we can conclude that Flight prices is higher for flights offering no meals, which is followed by Flights offering free meals, and lastly flights offering </a:t>
            </a:r>
            <a:r>
              <a:rPr lang="en-IN" sz="1200" dirty="0" err="1" smtClean="0">
                <a:latin typeface="Times New Roman" pitchFamily="18" charset="0"/>
                <a:cs typeface="Times New Roman" pitchFamily="18" charset="0"/>
              </a:rPr>
              <a:t>eCash</a:t>
            </a:r>
            <a:r>
              <a:rPr lang="en-IN" sz="1200" dirty="0" smtClean="0">
                <a:latin typeface="Times New Roman" pitchFamily="18" charset="0"/>
                <a:cs typeface="Times New Roman" pitchFamily="18" charset="0"/>
              </a:rPr>
              <a:t> meals.</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521" y="1275606"/>
            <a:ext cx="5832647" cy="3744416"/>
          </a:xfrm>
          <a:prstGeom prst="rect">
            <a:avLst/>
          </a:prstGeom>
          <a:noFill/>
          <a:ln w="9525">
            <a:noFill/>
            <a:miter lim="800000"/>
            <a:headEnd/>
            <a:tailEnd/>
          </a:ln>
        </p:spPr>
      </p:pic>
      <p:sp>
        <p:nvSpPr>
          <p:cNvPr id="5" name="TextBox 4"/>
          <p:cNvSpPr txBox="1"/>
          <p:nvPr/>
        </p:nvSpPr>
        <p:spPr>
          <a:xfrm>
            <a:off x="6300192" y="1347614"/>
            <a:ext cx="2664296"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Higher number of People are buying flight tickets that have 1 stop layover.</a:t>
            </a:r>
          </a:p>
          <a:p>
            <a:pPr>
              <a:buFont typeface="Wingdings" panose="05000000000000000000" pitchFamily="2" charset="2"/>
              <a:buChar char="Ø"/>
            </a:pPr>
            <a:r>
              <a:rPr lang="en-IN" sz="1400" dirty="0" smtClean="0">
                <a:latin typeface="Times New Roman" pitchFamily="18" charset="0"/>
                <a:cs typeface="Times New Roman" pitchFamily="18" charset="0"/>
              </a:rPr>
              <a:t>Next, we see that people buys flight tickets having 2 stops, which is followed by people getting non-stop flight tickets.</a:t>
            </a:r>
          </a:p>
          <a:p>
            <a:pPr>
              <a:buFont typeface="Wingdings" panose="05000000000000000000" pitchFamily="2" charset="2"/>
              <a:buChar char="Ø"/>
            </a:pPr>
            <a:r>
              <a:rPr lang="en-IN" sz="1400" dirty="0" smtClean="0">
                <a:latin typeface="Times New Roman" pitchFamily="18" charset="0"/>
                <a:cs typeface="Times New Roman" pitchFamily="18" charset="0"/>
              </a:rPr>
              <a:t>In domestic flights we rarely see 3 or 4 stops, hence the number of stops is very less in this case.</a:t>
            </a:r>
          </a:p>
          <a:p>
            <a:pPr>
              <a:buFont typeface="Wingdings" panose="05000000000000000000" pitchFamily="2" charset="2"/>
              <a:buChar char="Ø"/>
            </a:pPr>
            <a:r>
              <a:rPr lang="en-IN" sz="1400" dirty="0" smtClean="0">
                <a:latin typeface="Times New Roman" pitchFamily="18" charset="0"/>
                <a:cs typeface="Times New Roman" pitchFamily="18" charset="0"/>
              </a:rPr>
              <a:t>The flight price is the highest for flights having 2 stops, followed by flights having 3 and 1 stops.</a:t>
            </a:r>
          </a:p>
          <a:p>
            <a:pPr>
              <a:buFont typeface="Wingdings" panose="05000000000000000000" pitchFamily="2" charset="2"/>
              <a:buChar char="Ø"/>
            </a:pPr>
            <a:r>
              <a:rPr lang="en-IN" sz="1400" dirty="0" smtClean="0">
                <a:latin typeface="Times New Roman" pitchFamily="18" charset="0"/>
                <a:cs typeface="Times New Roman" pitchFamily="18" charset="0"/>
              </a:rPr>
              <a:t>The Non-stop flights tickets price is the least.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a:t>
            </a:r>
            <a:endParaRPr lang="en-US" sz="40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419622"/>
            <a:ext cx="8496945" cy="345638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3" y="1275606"/>
            <a:ext cx="4392487" cy="367240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16016" y="1275606"/>
            <a:ext cx="4427984" cy="367880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07505" y="1428750"/>
            <a:ext cx="4464495" cy="3519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1419622"/>
            <a:ext cx="4427984" cy="355947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347614"/>
            <a:ext cx="4680519" cy="3600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004048" y="1347614"/>
            <a:ext cx="4139952" cy="36004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Violin Plot</a:t>
            </a:r>
            <a:endParaRPr lang="en-US" sz="4000"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1259633" y="1428750"/>
            <a:ext cx="4824536" cy="32004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779662"/>
            <a:ext cx="7894388" cy="3114346"/>
          </a:xfrm>
        </p:spPr>
        <p:txBody>
          <a:bodyPr>
            <a:noAutofit/>
          </a:bodyPr>
          <a:lstStyle/>
          <a:p>
            <a:pPr marL="0" indent="0">
              <a:buNone/>
            </a:pPr>
            <a:r>
              <a:rPr lang="en-US" sz="1800" dirty="0" smtClean="0">
                <a:latin typeface="Times New Roman" pitchFamily="18" charset="0"/>
                <a:cs typeface="Times New Roman" pitchFamily="18"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1800" dirty="0" smtClean="0">
                <a:latin typeface="Times New Roman" pitchFamily="18" charset="0"/>
                <a:cs typeface="Times New Roman" pitchFamily="18" charset="0"/>
              </a:rPr>
              <a:t>1. Time of purchase patterns (making sure last-minute purchases are expensive)</a:t>
            </a:r>
          </a:p>
          <a:p>
            <a:pPr marL="0" indent="0">
              <a:buNone/>
            </a:pPr>
            <a:r>
              <a:rPr lang="en-US" sz="1800" dirty="0" smtClean="0">
                <a:latin typeface="Times New Roman" pitchFamily="18" charset="0"/>
                <a:cs typeface="Times New Roman" pitchFamily="18" charset="0"/>
              </a:rPr>
              <a:t>2. Keeping the flight as full as they want it (raising prices on a flight which is filling up in order to reduce sales and hold back inventory for those expensive last-minute expensive purchases)</a:t>
            </a:r>
          </a:p>
          <a:p>
            <a:endParaRPr lang="en-US" sz="1800" dirty="0"/>
          </a:p>
        </p:txBody>
      </p:sp>
      <p:sp>
        <p:nvSpPr>
          <p:cNvPr id="4" name="TextBox 3"/>
          <p:cNvSpPr txBox="1"/>
          <p:nvPr/>
        </p:nvSpPr>
        <p:spPr>
          <a:xfrm>
            <a:off x="1187624" y="1275607"/>
            <a:ext cx="6624736" cy="424732"/>
          </a:xfrm>
          <a:prstGeom prst="rect">
            <a:avLst/>
          </a:prstGeom>
          <a:noFill/>
        </p:spPr>
        <p:txBody>
          <a:bodyPr wrap="square" rtlCol="0">
            <a:spAutoFit/>
          </a:bodyPr>
          <a:lstStyle/>
          <a:p>
            <a:pPr>
              <a:lnSpc>
                <a:spcPct val="90000"/>
              </a:lnSpc>
            </a:pPr>
            <a:r>
              <a:rPr lang="en-IN"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95536" y="1563638"/>
            <a:ext cx="4171950" cy="3024336"/>
          </a:xfrm>
          <a:prstGeom prst="rect">
            <a:avLst/>
          </a:prstGeom>
          <a:noFill/>
          <a:ln w="9525">
            <a:noFill/>
            <a:miter lim="800000"/>
            <a:headEnd/>
            <a:tailEnd/>
          </a:ln>
        </p:spPr>
      </p:pic>
      <p:pic>
        <p:nvPicPr>
          <p:cNvPr id="6" name="Picture 5" descr="15.PNG"/>
          <p:cNvPicPr>
            <a:picLocks noChangeAspect="1"/>
          </p:cNvPicPr>
          <p:nvPr/>
        </p:nvPicPr>
        <p:blipFill>
          <a:blip r:embed="rId3" cstate="print"/>
          <a:stretch>
            <a:fillRect/>
          </a:stretch>
        </p:blipFill>
        <p:spPr>
          <a:xfrm>
            <a:off x="4860032" y="1563638"/>
            <a:ext cx="4001059" cy="302433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IN" sz="4000" b="1" dirty="0" smtClean="0">
                <a:latin typeface="Times New Roman" pitchFamily="18" charset="0"/>
                <a:cs typeface="Times New Roman" pitchFamily="18" charset="0"/>
              </a:rPr>
              <a:t>Distribution Plot and Heat map</a:t>
            </a:r>
            <a:endParaRPr lang="en-US" sz="4000"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19622"/>
            <a:ext cx="4392487" cy="3456384"/>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716016" y="1419622"/>
            <a:ext cx="4273277" cy="345638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Algorithms</a:t>
            </a:r>
            <a:endParaRPr lang="en-US" dirty="0"/>
          </a:p>
        </p:txBody>
      </p:sp>
      <p:sp>
        <p:nvSpPr>
          <p:cNvPr id="5" name="TextBox 4"/>
          <p:cNvSpPr txBox="1"/>
          <p:nvPr/>
        </p:nvSpPr>
        <p:spPr>
          <a:xfrm>
            <a:off x="467544" y="1347614"/>
            <a:ext cx="8496944" cy="978729"/>
          </a:xfrm>
          <a:prstGeom prst="rect">
            <a:avLst/>
          </a:prstGeom>
          <a:noFill/>
        </p:spPr>
        <p:txBody>
          <a:bodyPr wrap="square" rtlCol="0">
            <a:spAutoFit/>
          </a:bodyPr>
          <a:lstStyle/>
          <a:p>
            <a:pPr lvl="0">
              <a:lnSpc>
                <a:spcPct val="90000"/>
              </a:lnSpc>
            </a:pPr>
            <a:r>
              <a:rPr lang="en-US" sz="2000" dirty="0" smtClean="0">
                <a:effectLst/>
                <a:latin typeface="Times New Roman" pitchFamily="18" charset="0"/>
                <a:ea typeface="Calibri" panose="020F0502020204030204" pitchFamily="34" charset="0"/>
                <a:cs typeface="Times New Roman" pitchFamily="18" charset="0"/>
              </a:rPr>
              <a:t>The complete list of algorithms that were used in training and testing the </a:t>
            </a:r>
            <a:r>
              <a:rPr lang="en-US" sz="2000" dirty="0" smtClean="0">
                <a:latin typeface="Times New Roman" pitchFamily="18" charset="0"/>
                <a:ea typeface="Calibri" panose="020F0502020204030204" pitchFamily="34" charset="0"/>
                <a:cs typeface="Times New Roman" pitchFamily="18" charset="0"/>
              </a:rPr>
              <a:t>regression</a:t>
            </a:r>
            <a:r>
              <a:rPr lang="en-US" sz="2000" dirty="0" smtClean="0">
                <a:effectLst/>
                <a:latin typeface="Times New Roman" pitchFamily="18" charset="0"/>
                <a:ea typeface="Calibri" panose="020F0502020204030204" pitchFamily="34" charset="0"/>
                <a:cs typeface="Times New Roman" pitchFamily="18" charset="0"/>
              </a:rPr>
              <a:t> model are listed below:</a:t>
            </a:r>
          </a:p>
          <a:p>
            <a:pPr>
              <a:lnSpc>
                <a:spcPct val="90000"/>
              </a:lnSpc>
            </a:pPr>
            <a:endParaRPr lang="en-US" sz="2400" dirty="0"/>
          </a:p>
        </p:txBody>
      </p:sp>
      <p:sp>
        <p:nvSpPr>
          <p:cNvPr id="6" name="TextBox 5"/>
          <p:cNvSpPr txBox="1"/>
          <p:nvPr/>
        </p:nvSpPr>
        <p:spPr>
          <a:xfrm>
            <a:off x="539552" y="2067694"/>
            <a:ext cx="6408712" cy="1673150"/>
          </a:xfrm>
          <a:prstGeom prst="rect">
            <a:avLst/>
          </a:prstGeom>
          <a:noFill/>
        </p:spPr>
        <p:txBody>
          <a:bodyPr wrap="square" rtlCol="0">
            <a:spAutoFit/>
          </a:bodyPr>
          <a:lstStyle/>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Decision Tree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Gradient Boosting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Extra Trees Regression Model</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Regression Model Function With Evaluation Metrics</a:t>
            </a:r>
            <a:endParaRPr lang="en-US"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899592" y="1275606"/>
            <a:ext cx="7488832" cy="367240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Evaluation</a:t>
            </a:r>
            <a:endParaRPr lang="en-US" sz="4000" b="1" dirty="0">
              <a:latin typeface="Times New Roman" pitchFamily="18" charset="0"/>
              <a:cs typeface="Times New Roman" pitchFamily="18" charset="0"/>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187624" y="1428750"/>
            <a:ext cx="5760640" cy="351926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 of Final Model Evaluation</a:t>
            </a:r>
            <a:endParaRPr lang="en-US" sz="3600"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1428750"/>
            <a:ext cx="4248472" cy="32004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1419622"/>
            <a:ext cx="4499992" cy="3255913"/>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US" b="1" dirty="0" smtClean="0">
                <a:latin typeface="Times New Roman" pitchFamily="18" charset="0"/>
                <a:cs typeface="Times New Roman" pitchFamily="18" charset="0"/>
              </a:rPr>
              <a:t>Evaluation And Hyper Parameter Tuning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714750"/>
          </a:xfrm>
        </p:spPr>
        <p:txBody>
          <a:bodyPr>
            <a:noAutofit/>
          </a:bodyPr>
          <a:lstStyle/>
          <a:p>
            <a:pPr marL="45720" indent="0">
              <a:lnSpc>
                <a:spcPct val="120000"/>
              </a:lnSpc>
              <a:buNone/>
            </a:pPr>
            <a:r>
              <a:rPr lang="en-US" sz="1800" dirty="0" smtClean="0">
                <a:latin typeface="Times New Roman" pitchFamily="18" charset="0"/>
                <a:cs typeface="Times New Roman" pitchFamily="18" charset="0"/>
              </a:rPr>
              <a:t>The key metrics used in evaluation were:</a:t>
            </a:r>
          </a:p>
          <a:p>
            <a:pPr>
              <a:lnSpc>
                <a:spcPct val="120000"/>
              </a:lnSpc>
              <a:buNone/>
            </a:pPr>
            <a:r>
              <a:rPr lang="en-US" sz="1800" dirty="0" smtClean="0">
                <a:latin typeface="Times New Roman" pitchFamily="18" charset="0"/>
                <a:cs typeface="Times New Roman" pitchFamily="18" charset="0"/>
              </a:rPr>
              <a:t>     R2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Cross Validation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RMSE</a:t>
            </a:r>
          </a:p>
          <a:p>
            <a:pPr marL="45720" indent="0">
              <a:lnSpc>
                <a:spcPct val="120000"/>
              </a:lnSpc>
              <a:buNone/>
            </a:pPr>
            <a:r>
              <a:rPr lang="en-US" sz="1800" dirty="0" smtClean="0">
                <a:latin typeface="Times New Roman" pitchFamily="18" charset="0"/>
                <a:cs typeface="Times New Roman" pitchFamily="18" charset="0"/>
              </a:rPr>
              <a:t>We tried to find out the best parameters list to increase our accuracy scores by using Hyper parameter Tuning. In order to achieve a higher score we used the Grid Search CV method with 5 folds.</a:t>
            </a: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Key Findings and Conclusions of the Study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03598"/>
            <a:ext cx="8001892" cy="3425552"/>
          </a:xfrm>
        </p:spPr>
        <p:txBody>
          <a:bodyPr>
            <a:noAutofit/>
          </a:bodyPr>
          <a:lstStyle/>
          <a:p>
            <a:pPr>
              <a:buFont typeface="Wingdings" pitchFamily="2" charset="2"/>
              <a:buChar char="Ø"/>
            </a:pPr>
            <a:r>
              <a:rPr lang="en-IN" sz="1600" dirty="0" smtClean="0">
                <a:latin typeface="Times New Roman" panose="02020603050405020304" pitchFamily="18" charset="0"/>
                <a:cs typeface="Times New Roman" panose="02020603050405020304" pitchFamily="18" charset="0"/>
              </a:rPr>
              <a:t>From the model performance comparison, it is clear that RandomForestRegressor performs well with R2 score of 82.52% and </a:t>
            </a:r>
            <a:r>
              <a:rPr lang="en-IN" sz="1600" b="1" dirty="0" smtClean="0">
                <a:latin typeface="Times New Roman" panose="02020603050405020304" pitchFamily="18" charset="0"/>
                <a:cs typeface="Times New Roman" panose="02020603050405020304" pitchFamily="18" charset="0"/>
              </a:rPr>
              <a:t>lowest difference between </a:t>
            </a:r>
            <a:r>
              <a:rPr lang="en-IN" sz="1600" b="1" dirty="0" err="1" smtClean="0">
                <a:latin typeface="Times New Roman" panose="02020603050405020304" pitchFamily="18" charset="0"/>
                <a:cs typeface="Times New Roman" panose="02020603050405020304" pitchFamily="18" charset="0"/>
              </a:rPr>
              <a:t>accuracy_score</a:t>
            </a:r>
            <a:r>
              <a:rPr lang="en-IN" sz="1600" b="1" dirty="0" smtClean="0">
                <a:latin typeface="Times New Roman" panose="02020603050405020304" pitchFamily="18" charset="0"/>
                <a:cs typeface="Times New Roman" panose="02020603050405020304" pitchFamily="18" charset="0"/>
              </a:rPr>
              <a:t> and </a:t>
            </a:r>
            <a:r>
              <a:rPr lang="en-IN" sz="1600" b="1" dirty="0" err="1" smtClean="0">
                <a:latin typeface="Times New Roman" panose="02020603050405020304" pitchFamily="18" charset="0"/>
                <a:cs typeface="Times New Roman" panose="02020603050405020304" pitchFamily="18" charset="0"/>
              </a:rPr>
              <a:t>cross_val_score</a:t>
            </a:r>
            <a:r>
              <a:rPr lang="en-IN" sz="1600" dirty="0" smtClean="0">
                <a:latin typeface="Times New Roman" panose="02020603050405020304" pitchFamily="18" charset="0"/>
                <a:cs typeface="Times New Roman" panose="02020603050405020304" pitchFamily="18" charset="0"/>
              </a:rPr>
              <a:t>, hence I selected RandomForestRegressor  as our final model.</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this project we have scraped the flight data from airline webpage “yatra.com”.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Features 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It would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a:buFont typeface="Wingdings" pitchFamily="2" charset="2"/>
              <a:buChar char="Ø"/>
            </a:pPr>
            <a:endParaRPr 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Learning Outcomes of the Study </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Visualization part helped  to understand the data as it provides graphical representation of huge data.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assisted to understand the feature importance, outliers or skewness detection and to compare the independent-dependent features.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have generated multiple regression machine learning models to get the best model wherein I found RandomForestRegressor Model being the best based on the metrics I have used.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ensured that at least I get a decent prediction confidence percentage.</a:t>
            </a:r>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Limitations of this work and Scope for Future Work</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Some algorithms are facing over-fitting problem which may be because of lesser number of features in our dataset.</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If the customer is from the different country our model might fail to predict the accuracy price of that flight.</a:t>
            </a:r>
            <a:endParaRPr lang="en-IN" sz="1600" dirty="0" smtClean="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Project Phases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200400"/>
          </a:xfrm>
        </p:spPr>
        <p:txBody>
          <a:bodyPr>
            <a:noAutofit/>
          </a:bodyPr>
          <a:lstStyle/>
          <a:p>
            <a:pPr marL="0" indent="0">
              <a:buNone/>
            </a:pPr>
            <a:r>
              <a:rPr lang="en-US" sz="1800" dirty="0" smtClean="0">
                <a:latin typeface="Times New Roman" pitchFamily="18" charset="0"/>
                <a:cs typeface="Times New Roman" pitchFamily="18" charset="0"/>
              </a:rPr>
              <a:t>This project is done in three phases:</a:t>
            </a:r>
          </a:p>
          <a:p>
            <a:pPr marL="0" indent="0">
              <a:buNone/>
            </a:pPr>
            <a:r>
              <a:rPr lang="en-US" sz="1800" dirty="0" smtClean="0">
                <a:latin typeface="Times New Roman" pitchFamily="18" charset="0"/>
                <a:cs typeface="Times New Roman" pitchFamily="18" charset="0"/>
              </a:rPr>
              <a:t>- Data Collection</a:t>
            </a:r>
          </a:p>
          <a:p>
            <a:pPr marL="0" indent="0">
              <a:buNone/>
            </a:pPr>
            <a:r>
              <a:rPr lang="en-US" sz="1800" dirty="0" smtClean="0">
                <a:latin typeface="Times New Roman" pitchFamily="18" charset="0"/>
                <a:cs typeface="Times New Roman" pitchFamily="18" charset="0"/>
              </a:rPr>
              <a:t>- Data Analysis</a:t>
            </a:r>
          </a:p>
          <a:p>
            <a:pPr marL="0" indent="0">
              <a:buNone/>
            </a:pPr>
            <a:r>
              <a:rPr lang="en-US" sz="1800" dirty="0" smtClean="0">
                <a:latin typeface="Times New Roman" pitchFamily="18" charset="0"/>
                <a:cs typeface="Times New Roman" pitchFamily="18" charset="0"/>
              </a:rPr>
              <a:t>- Model Building</a:t>
            </a:r>
          </a:p>
          <a:p>
            <a:pPr marL="0" indent="0">
              <a:buNone/>
            </a:pPr>
            <a:r>
              <a:rPr lang="en-US" sz="1800" dirty="0" smtClean="0">
                <a:latin typeface="Times New Roman" pitchFamily="18" charset="0"/>
                <a:cs typeface="Times New Roman" pitchFamily="18" charset="0"/>
              </a:rPr>
              <a:t>I created two different Jupyter Notebook files to performed the required actions.</a:t>
            </a:r>
          </a:p>
          <a:p>
            <a:pPr marL="0" indent="0">
              <a:buNone/>
            </a:pPr>
            <a:r>
              <a:rPr lang="en-US" sz="1800" dirty="0" smtClean="0">
                <a:latin typeface="Times New Roman" pitchFamily="18" charset="0"/>
                <a:cs typeface="Times New Roman"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779662"/>
            <a:ext cx="6859786" cy="1287016"/>
          </a:xfrm>
        </p:spPr>
        <p:txBody>
          <a:bodyPr numCol="1">
            <a:normAutofit/>
          </a:bodyPr>
          <a:lstStyle/>
          <a:p>
            <a:pPr algn="just">
              <a:buNone/>
            </a:pPr>
            <a:r>
              <a:rPr lang="en-IN"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Building Phase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75606"/>
            <a:ext cx="8182420" cy="386789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mentioned below:</a:t>
            </a:r>
          </a:p>
          <a:p>
            <a:r>
              <a:rPr lang="en-US" sz="1800" dirty="0" smtClean="0">
                <a:latin typeface="Times New Roman" panose="02020603050405020304" pitchFamily="18" charset="0"/>
                <a:cs typeface="Times New Roman" panose="02020603050405020304" pitchFamily="18" charset="0"/>
              </a:rPr>
              <a:t>Data Cleaning</a:t>
            </a:r>
          </a:p>
          <a:p>
            <a:r>
              <a:rPr lang="en-US" sz="1800" dirty="0" smtClean="0">
                <a:latin typeface="Times New Roman" panose="02020603050405020304" pitchFamily="18" charset="0"/>
                <a:cs typeface="Times New Roman" panose="02020603050405020304" pitchFamily="18" charset="0"/>
              </a:rPr>
              <a:t>Exploratory Data Analysis and Visualization</a:t>
            </a:r>
          </a:p>
          <a:p>
            <a:r>
              <a:rPr lang="en-US" sz="1800" dirty="0" smtClean="0">
                <a:latin typeface="Times New Roman" panose="02020603050405020304" pitchFamily="18" charset="0"/>
                <a:cs typeface="Times New Roman" panose="02020603050405020304" pitchFamily="18" charset="0"/>
              </a:rPr>
              <a:t> Data Pre-processing</a:t>
            </a:r>
          </a:p>
          <a:p>
            <a:r>
              <a:rPr lang="en-US" sz="1800" dirty="0" smtClean="0">
                <a:latin typeface="Times New Roman" panose="02020603050405020304" pitchFamily="18" charset="0"/>
                <a:cs typeface="Times New Roman" panose="02020603050405020304" pitchFamily="18" charset="0"/>
              </a:rPr>
              <a:t> Model Building</a:t>
            </a:r>
          </a:p>
          <a:p>
            <a:r>
              <a:rPr lang="en-US" sz="1800" dirty="0" smtClean="0">
                <a:latin typeface="Times New Roman" panose="02020603050405020304" pitchFamily="18" charset="0"/>
                <a:cs typeface="Times New Roman" panose="02020603050405020304" pitchFamily="18" charset="0"/>
              </a:rPr>
              <a:t>Model Evaluation</a:t>
            </a:r>
          </a:p>
          <a:p>
            <a:r>
              <a:rPr lang="en-US" sz="1800" dirty="0" smtClean="0">
                <a:latin typeface="Times New Roman" panose="02020603050405020304" pitchFamily="18" charset="0"/>
                <a:cs typeface="Times New Roman" panose="02020603050405020304" pitchFamily="18" charset="0"/>
              </a:rPr>
              <a:t> Selecting the Best model</a:t>
            </a:r>
          </a:p>
          <a:p>
            <a:endParaRPr lang="en-US" sz="1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565572"/>
          </a:xfrm>
        </p:spPr>
        <p:txBody>
          <a:bodyPr>
            <a:normAutofit fontScale="90000"/>
          </a:bodyPr>
          <a:lstStyle/>
          <a:p>
            <a:r>
              <a:rPr lang="en-IN" sz="4000" b="1" dirty="0" smtClean="0">
                <a:latin typeface="Times New Roman" pitchFamily="18" charset="0"/>
                <a:cs typeface="Times New Roman" pitchFamily="18" charset="0"/>
              </a:rPr>
              <a:t>Project Life Cycle</a:t>
            </a:r>
            <a:endParaRPr lang="en-US" sz="4000" b="1" dirty="0">
              <a:latin typeface="Times New Roman" pitchFamily="18" charset="0"/>
              <a:cs typeface="Times New Roman" pitchFamily="18" charset="0"/>
            </a:endParaRPr>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noGrp="1"/>
          </p:cNvGraphicFramePr>
          <p:nvPr>
            <p:ph idx="1"/>
            <p:extLst>
              <p:ext uri="{D42A27DB-BD31-4B8C-83A1-F6EECF244321}">
                <p14:modId xmlns="" xmlns:p14="http://schemas.microsoft.com/office/powerpoint/2010/main" val="4074976080"/>
              </p:ext>
            </p:extLst>
          </p:nvPr>
        </p:nvGraphicFramePr>
        <p:xfrm>
          <a:off x="0" y="843558"/>
          <a:ext cx="9144000"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 xmlns:p14="http://schemas.microsoft.com/office/powerpoint/2010/main" val="1890911971"/>
              </p:ext>
            </p:extLst>
          </p:nvPr>
        </p:nvGraphicFramePr>
        <p:xfrm>
          <a:off x="0" y="2859782"/>
          <a:ext cx="9144000" cy="2283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4" name="TextBox 3"/>
          <p:cNvSpPr txBox="1"/>
          <p:nvPr/>
        </p:nvSpPr>
        <p:spPr>
          <a:xfrm>
            <a:off x="1115616" y="1203598"/>
            <a:ext cx="8028384" cy="4867999"/>
          </a:xfrm>
          <a:prstGeom prst="rect">
            <a:avLst/>
          </a:prstGeom>
          <a:noFill/>
        </p:spPr>
        <p:txBody>
          <a:bodyPr wrap="square" rtlCol="0">
            <a:spAutoFit/>
          </a:bodyPr>
          <a:lstStyle/>
          <a:p>
            <a:pPr marL="223838" lvl="0" indent="-228600">
              <a:lnSpc>
                <a:spcPct val="90000"/>
              </a:lnSpc>
              <a:spcBef>
                <a:spcPts val="1600"/>
              </a:spcBef>
              <a:buClr>
                <a:srgbClr val="855D5D"/>
              </a:buCl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Importing the necessary dependencies and libraries.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Reading the EXCEL file and loading into data frame.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Checking the data dimensions for the original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Looking for null values and accordingly renaming the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Checking the summary of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Checking unique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Checking all the categorical columns in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Ensuring that the values are good to use and discarding junk data.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9.  Visualizing each features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and seaborn.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10. Performing encoding using the ordinal encoder on categorical features.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11. Checking for co-relation/multi-</a:t>
            </a:r>
            <a:r>
              <a:rPr lang="en-US" dirty="0" err="1" smtClean="0">
                <a:latin typeface="Times New Roman" panose="02020603050405020304" pitchFamily="18" charset="0"/>
                <a:cs typeface="Times New Roman" panose="02020603050405020304" pitchFamily="18" charset="0"/>
              </a:rPr>
              <a:t>collinearity</a:t>
            </a:r>
            <a:r>
              <a:rPr lang="en-US" dirty="0" smtClean="0">
                <a:latin typeface="Times New Roman" panose="02020603050405020304" pitchFamily="18" charset="0"/>
                <a:cs typeface="Times New Roman" panose="02020603050405020304" pitchFamily="18" charset="0"/>
              </a:rPr>
              <a:t> in a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12. Checking for Outliers/Skewness using distribution plot.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13. Checking for the final dimension of dataset to confirm the input details.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14. Creating train test split and the best random state found in the range 1-1000.</a:t>
            </a:r>
            <a:endParaRPr lang="en-IN" dirty="0" smtClean="0">
              <a:latin typeface="Times New Roman" panose="02020603050405020304" pitchFamily="18" charset="0"/>
              <a:cs typeface="Times New Roman" panose="02020603050405020304" pitchFamily="18" charset="0"/>
            </a:endParaRPr>
          </a:p>
          <a:p>
            <a:pPr marL="223838" lvl="0" indent="-228600">
              <a:spcBef>
                <a:spcPts val="1600"/>
              </a:spcBef>
              <a:buClr>
                <a:srgbClr val="855D5D"/>
              </a:buClr>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nSpc>
                <a:spcPct val="90000"/>
              </a:lnSpc>
            </a:pP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6958284" cy="3200400"/>
          </a:xfrm>
        </p:spPr>
        <p:txBody>
          <a:bodyPr>
            <a:noAutofit/>
          </a:bodyPr>
          <a:lstStyle/>
          <a:p>
            <a:pPr marL="285750" indent="-285750">
              <a:buFont typeface="Wingdings" pitchFamily="2" charset="2"/>
              <a:buChar char="Ø"/>
            </a:pPr>
            <a:r>
              <a:rPr lang="en-IN" sz="1800" dirty="0" smtClean="0">
                <a:latin typeface="Times New Roman" pitchFamily="18" charset="0"/>
                <a:cs typeface="Times New Roman" pitchFamily="18" charset="0"/>
              </a:rPr>
              <a:t>Hardware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RAM: 8 GB </a:t>
            </a:r>
            <a:br>
              <a:rPr lang="en-IN" sz="1800" dirty="0" smtClean="0">
                <a:latin typeface="Times New Roman" pitchFamily="18" charset="0"/>
                <a:cs typeface="Times New Roman" pitchFamily="18" charset="0"/>
              </a:rPr>
            </a:br>
            <a:r>
              <a:rPr lang="it-IT" sz="1800" dirty="0" smtClean="0">
                <a:latin typeface="Times New Roman" pitchFamily="18" charset="0"/>
                <a:cs typeface="Times New Roman" pitchFamily="18" charset="0"/>
              </a:rPr>
              <a:t>CPU: AMD A8 Quad Core 2.2 Ghz </a:t>
            </a:r>
            <a:br>
              <a:rPr lang="it-IT"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GPU: AMD Redon R5 </a:t>
            </a:r>
            <a:r>
              <a:rPr lang="fr-FR" sz="1800" dirty="0" err="1" smtClean="0">
                <a:latin typeface="Times New Roman" pitchFamily="18" charset="0"/>
                <a:cs typeface="Times New Roman" pitchFamily="18" charset="0"/>
              </a:rPr>
              <a:t>Graphics</a:t>
            </a:r>
            <a:r>
              <a:rPr lang="fr-FR"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285750" indent="-285750">
              <a:buFont typeface="Wingdings" pitchFamily="2" charset="2"/>
              <a:buChar char="Ø"/>
            </a:pPr>
            <a:r>
              <a:rPr lang="en-IN" sz="1800" dirty="0" smtClean="0">
                <a:latin typeface="Times New Roman" pitchFamily="18" charset="0"/>
                <a:cs typeface="Times New Roman" pitchFamily="18" charset="0"/>
              </a:rPr>
              <a:t>Software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Programming language : Python</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Distribution : Anaconda Navigator</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Browser based language shell : Jupyter Notebook</a:t>
            </a:r>
          </a:p>
          <a:p>
            <a:pPr marL="285750" indent="-285750">
              <a:buFont typeface="Wingdings" pitchFamily="2" charset="2"/>
              <a:buChar char="Ø"/>
            </a:pPr>
            <a:r>
              <a:rPr lang="en-IN" sz="1800" dirty="0" smtClean="0">
                <a:latin typeface="Times New Roman" pitchFamily="18" charset="0"/>
                <a:cs typeface="Times New Roman" pitchFamily="18" charset="0"/>
              </a:rPr>
              <a:t>Libraries/Packages specifically being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Pandas, </a:t>
            </a:r>
            <a:r>
              <a:rPr lang="en-IN" sz="1800" dirty="0" err="1" smtClean="0">
                <a:latin typeface="Times New Roman" pitchFamily="18" charset="0"/>
                <a:cs typeface="Times New Roman" pitchFamily="18" charset="0"/>
              </a:rPr>
              <a:t>NumPy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matplotlib</a:t>
            </a:r>
            <a:r>
              <a:rPr lang="en-IN" sz="1800" dirty="0" smtClean="0">
                <a:latin typeface="Times New Roman" pitchFamily="18" charset="0"/>
                <a:cs typeface="Times New Roman" pitchFamily="18" charset="0"/>
              </a:rPr>
              <a:t>, seaborn, </a:t>
            </a:r>
            <a:r>
              <a:rPr lang="en-IN" sz="1800" dirty="0" err="1" smtClean="0">
                <a:latin typeface="Times New Roman" pitchFamily="18" charset="0"/>
                <a:cs typeface="Times New Roman" pitchFamily="18" charset="0"/>
              </a:rPr>
              <a:t>scikit</a:t>
            </a:r>
            <a:r>
              <a:rPr lang="en-IN" sz="1800" dirty="0" smtClean="0">
                <a:latin typeface="Times New Roman" pitchFamily="18" charset="0"/>
                <a:cs typeface="Times New Roman" pitchFamily="18" charset="0"/>
              </a:rPr>
              <a:t>-learn</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925612"/>
          </a:xfrm>
        </p:spPr>
        <p:txBody>
          <a:bodyPr>
            <a:noAutofit/>
          </a:bodyPr>
          <a:lstStyle/>
          <a:p>
            <a:r>
              <a:rPr lang="en-US" b="1" dirty="0" smtClean="0">
                <a:latin typeface="Times New Roman" pitchFamily="18" charset="0"/>
                <a:cs typeface="Times New Roman" pitchFamily="18" charset="0"/>
              </a:rPr>
              <a:t>EXPLORATORY DATA ANALYSIS (EDA) AND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894388" cy="3714750"/>
          </a:xfrm>
        </p:spPr>
        <p:txBody>
          <a:bodyPr>
            <a:noAutofit/>
          </a:bodyPr>
          <a:lstStyle/>
          <a:p>
            <a:pPr>
              <a:buFont typeface="Wingdings" pitchFamily="2" charset="2"/>
              <a:buChar char="Ø"/>
            </a:pPr>
            <a:r>
              <a:rPr lang="en-IN" sz="1800" dirty="0" smtClean="0">
                <a:latin typeface="Times New Roman" pitchFamily="18" charset="0"/>
                <a:cs typeface="Times New Roman" pitchFamily="18" charset="0"/>
              </a:rPr>
              <a:t>Univariate Analysis : </a:t>
            </a:r>
            <a:r>
              <a:rPr lang="en-US" sz="1800" b="1" dirty="0" smtClean="0">
                <a:latin typeface="Times New Roman" pitchFamily="18" charset="0"/>
                <a:cs typeface="Times New Roman" pitchFamily="18" charset="0"/>
              </a:rPr>
              <a:t>Univariate analysis</a:t>
            </a:r>
            <a:r>
              <a:rPr lang="en-US" sz="1800" dirty="0" smtClean="0">
                <a:latin typeface="Times New Roman" pitchFamily="18" charset="0"/>
                <a:cs typeface="Times New Roman" pitchFamily="18" charset="0"/>
              </a:rPr>
              <a:t> is the simplest form of analyzing data. “</a:t>
            </a:r>
            <a:r>
              <a:rPr lang="en-US" sz="1800" dirty="0" err="1" smtClean="0">
                <a:latin typeface="Times New Roman" pitchFamily="18" charset="0"/>
                <a:cs typeface="Times New Roman" pitchFamily="18" charset="0"/>
              </a:rPr>
              <a:t>Uni</a:t>
            </a:r>
            <a:r>
              <a:rPr lang="en-US" sz="1800" dirty="0" smtClean="0">
                <a:latin typeface="Times New Roman" pitchFamily="18" charset="0"/>
                <a:cs typeface="Times New Roman" pitchFamily="18" charset="0"/>
              </a:rPr>
              <a:t>” means “one”, so in other words your data has only one variable.</a:t>
            </a:r>
          </a:p>
          <a:p>
            <a:pPr>
              <a:buFont typeface="Wingdings" pitchFamily="2" charset="2"/>
              <a:buChar char="Ø"/>
            </a:pPr>
            <a:r>
              <a:rPr lang="en-IN" sz="1800" dirty="0" smtClean="0">
                <a:latin typeface="Times New Roman" pitchFamily="18" charset="0"/>
                <a:cs typeface="Times New Roman" pitchFamily="18" charset="0"/>
              </a:rPr>
              <a:t>Multivariate Analysis : </a:t>
            </a:r>
            <a:r>
              <a:rPr lang="en-US" sz="1800" b="1" dirty="0" smtClean="0">
                <a:latin typeface="Times New Roman" pitchFamily="18" charset="0"/>
                <a:cs typeface="Times New Roman" pitchFamily="18" charset="0"/>
              </a:rPr>
              <a:t>Multivariate analysis</a:t>
            </a:r>
            <a:r>
              <a:rPr lang="en-US" sz="1800" dirty="0" smtClean="0">
                <a:latin typeface="Times New Roman" pitchFamily="18" charset="0"/>
                <a:cs typeface="Times New Roman" pitchFamily="18" charset="0"/>
              </a:rPr>
              <a:t> is a set of statistical techniques used for </a:t>
            </a:r>
            <a:r>
              <a:rPr lang="en-US" sz="1800" b="1" dirty="0" smtClean="0">
                <a:latin typeface="Times New Roman" pitchFamily="18" charset="0"/>
                <a:cs typeface="Times New Roman" pitchFamily="18" charset="0"/>
              </a:rPr>
              <a:t>analysis</a:t>
            </a:r>
            <a:r>
              <a:rPr lang="en-US" sz="1800" dirty="0" smtClean="0">
                <a:latin typeface="Times New Roman" pitchFamily="18" charset="0"/>
                <a:cs typeface="Times New Roman" pitchFamily="18" charset="0"/>
              </a:rPr>
              <a:t> of data that contain more than one variable. </a:t>
            </a:r>
          </a:p>
          <a:p>
            <a:pPr>
              <a:buFont typeface="Wingdings" pitchFamily="2" charset="2"/>
              <a:buChar char="Ø"/>
            </a:pPr>
            <a:r>
              <a:rPr lang="en-IN" sz="1800" dirty="0" smtClean="0">
                <a:latin typeface="Times New Roman" pitchFamily="18" charset="0"/>
                <a:cs typeface="Times New Roman" pitchFamily="18" charset="0"/>
              </a:rPr>
              <a:t>Correlation of Dataset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is used to test relationships between quantitative variables or categorical variables.</a:t>
            </a:r>
          </a:p>
          <a:p>
            <a:pPr>
              <a:buFont typeface="Wingdings" pitchFamily="2" charset="2"/>
              <a:buChar char="Ø"/>
            </a:pPr>
            <a:r>
              <a:rPr lang="en-IN" sz="1800" dirty="0" smtClean="0">
                <a:latin typeface="Times New Roman" pitchFamily="18" charset="0"/>
                <a:cs typeface="Times New Roman" pitchFamily="18" charset="0"/>
              </a:rPr>
              <a:t>Correlation with target variable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with the target variable to know how the data is related.</a:t>
            </a:r>
          </a:p>
          <a:p>
            <a:pPr>
              <a:buFont typeface="Wingdings" pitchFamily="2" charset="2"/>
              <a:buChar char="Ø"/>
            </a:pPr>
            <a:r>
              <a:rPr lang="en-IN" sz="1800" dirty="0" smtClean="0">
                <a:latin typeface="Times New Roman" pitchFamily="18" charset="0"/>
                <a:cs typeface="Times New Roman" pitchFamily="18" charset="0"/>
              </a:rPr>
              <a:t>Conclusion : </a:t>
            </a:r>
            <a:r>
              <a:rPr lang="en-US" sz="1800" b="1" dirty="0" smtClean="0">
                <a:latin typeface="Times New Roman" pitchFamily="18" charset="0"/>
                <a:cs typeface="Times New Roman" pitchFamily="18" charset="0"/>
              </a:rPr>
              <a:t>Summary</a:t>
            </a:r>
            <a:r>
              <a:rPr lang="en-US" sz="1800" dirty="0" smtClean="0">
                <a:latin typeface="Times New Roman" pitchFamily="18" charset="0"/>
                <a:cs typeface="Times New Roman" pitchFamily="18" charset="0"/>
              </a:rPr>
              <a:t> with the conclusion of all the analysis</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IN" b="1" dirty="0" smtClean="0">
                <a:latin typeface="Times New Roman" pitchFamily="18" charset="0"/>
                <a:cs typeface="Times New Roman" pitchFamily="18" charset="0"/>
              </a:rPr>
              <a:t>EXPLORATORY DATA ANALYSIS (EDA)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First I have imported the necessary libraries and loaded the entire dataset in our Jupyter Notebook and renamed the project file.</a:t>
            </a:r>
          </a:p>
          <a:p>
            <a:r>
              <a:rPr lang="en-US" sz="1800" dirty="0" smtClean="0">
                <a:latin typeface="Times New Roman" pitchFamily="18" charset="0"/>
                <a:cs typeface="Times New Roman" pitchFamily="18" charset="0"/>
              </a:rPr>
              <a:t>Then I checked the shape of our dataset and found that we have a total of </a:t>
            </a:r>
            <a:r>
              <a:rPr lang="en-US" sz="1800" dirty="0" smtClean="0">
                <a:latin typeface="Times New Roman" pitchFamily="18" charset="0"/>
                <a:cs typeface="Times New Roman" pitchFamily="18" charset="0"/>
              </a:rPr>
              <a:t>1600</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rows and 10 different columns.</a:t>
            </a:r>
          </a:p>
          <a:p>
            <a:r>
              <a:rPr lang="en-US" sz="1800" dirty="0" smtClean="0">
                <a:latin typeface="Times New Roman" pitchFamily="18" charset="0"/>
                <a:cs typeface="Times New Roman" pitchFamily="18" charset="0"/>
              </a:rPr>
              <a:t>We don’t have any null values or missing values present in our dataset from the web scraping.</a:t>
            </a:r>
          </a:p>
          <a:p>
            <a:r>
              <a:rPr lang="en-US" sz="1800" dirty="0" smtClean="0">
                <a:latin typeface="Times New Roman" pitchFamily="18" charset="0"/>
                <a:cs typeface="Times New Roman" pitchFamily="18" charset="0"/>
              </a:rPr>
              <a:t>By checking the data types I came to know that our data set consists of columns having only object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even those there were numeric information present.</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tf02804846_win32</Template>
  <TotalTime>245</TotalTime>
  <Words>1468</Words>
  <Application>Microsoft Office PowerPoint</Application>
  <PresentationFormat>On-screen Show (16:9)</PresentationFormat>
  <Paragraphs>141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Chalkboard 16x9</vt:lpstr>
      <vt:lpstr>Flight Price Prediction Project</vt:lpstr>
      <vt:lpstr>Introduction</vt:lpstr>
      <vt:lpstr>Project Phases</vt:lpstr>
      <vt:lpstr>Model Building Phase</vt:lpstr>
      <vt:lpstr>Project Life Cycle</vt:lpstr>
      <vt:lpstr>Data Pre-processing</vt:lpstr>
      <vt:lpstr>Technology Used</vt:lpstr>
      <vt:lpstr>EXPLORATORY DATA ANALYSIS (EDA) AND VISUALIZATION</vt:lpstr>
      <vt:lpstr>EXPLORATORY DATA ANALYSIS (EDA) </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Distribution Plot and Heat map</vt:lpstr>
      <vt:lpstr>Model Development Algorithms</vt:lpstr>
      <vt:lpstr>Regression Model Function With Evaluation Metrics</vt:lpstr>
      <vt:lpstr>Model Evaluation</vt:lpstr>
      <vt:lpstr>Result of Final Model Evaluation</vt:lpstr>
      <vt:lpstr>Evaluation And Hyper Parameter Tuning</vt:lpstr>
      <vt:lpstr>Conclusion  Key Findings and Conclusions of the Study</vt:lpstr>
      <vt:lpstr>Conclusion  Learning Outcomes of the Study </vt:lpstr>
      <vt:lpstr>Conclusion  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25</cp:revision>
  <dcterms:created xsi:type="dcterms:W3CDTF">2022-08-12T17:46:53Z</dcterms:created>
  <dcterms:modified xsi:type="dcterms:W3CDTF">2022-08-12T21:57:47Z</dcterms:modified>
</cp:coreProperties>
</file>