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82" r:id="rId2"/>
    <p:sldId id="259" r:id="rId3"/>
    <p:sldId id="260" r:id="rId4"/>
    <p:sldId id="261" r:id="rId5"/>
    <p:sldId id="262" r:id="rId6"/>
    <p:sldId id="263" r:id="rId7"/>
    <p:sldId id="264" r:id="rId8"/>
    <p:sldId id="265" r:id="rId9"/>
    <p:sldId id="283" r:id="rId10"/>
    <p:sldId id="284" r:id="rId11"/>
    <p:sldId id="285" r:id="rId12"/>
    <p:sldId id="266" r:id="rId13"/>
    <p:sldId id="267" r:id="rId14"/>
    <p:sldId id="268" r:id="rId15"/>
    <p:sldId id="269" r:id="rId16"/>
    <p:sldId id="286" r:id="rId17"/>
    <p:sldId id="287" r:id="rId18"/>
    <p:sldId id="270" r:id="rId19"/>
    <p:sldId id="277" r:id="rId20"/>
    <p:sldId id="278" r:id="rId21"/>
    <p:sldId id="288" r:id="rId22"/>
    <p:sldId id="289" r:id="rId23"/>
    <p:sldId id="279" r:id="rId24"/>
    <p:sldId id="280" r:id="rId25"/>
    <p:sldId id="281" r:id="rId26"/>
    <p:sldId id="290" r:id="rId27"/>
    <p:sldId id="29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BA8B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1" d="100"/>
          <a:sy n="71" d="100"/>
        </p:scale>
        <p:origin x="-66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pPr/>
              <a:t>8/25/2022</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xmlns="" id="{7D5506EE-1026-4F35-9ACC-BD05BE0F9B36}"/>
              </a:ext>
            </a:extLst>
          </p:cNvPr>
          <p:cNvSpPr>
            <a:spLocks noGrp="1"/>
          </p:cNvSpPr>
          <p:nvPr>
            <p:ph type="dt" sz="half" idx="10"/>
          </p:nvPr>
        </p:nvSpPr>
        <p:spPr/>
        <p:txBody>
          <a:bodyPr/>
          <a:lstStyle/>
          <a:p>
            <a:fld id="{B612A279-0833-481D-8C56-F67FD0AC6C50}" type="datetime1">
              <a:rPr lang="en-US" smtClean="0"/>
              <a:pPr/>
              <a:t>8/25/2022</a:t>
            </a:fld>
            <a:endParaRPr lang="en-US" dirty="0"/>
          </a:p>
        </p:txBody>
      </p:sp>
      <p:sp>
        <p:nvSpPr>
          <p:cNvPr id="8" name="Footer Placeholder 7">
            <a:extLst>
              <a:ext uri="{FF2B5EF4-FFF2-40B4-BE49-F238E27FC236}">
                <a16:creationId xmlns:a16="http://schemas.microsoft.com/office/drawing/2014/main" xmlns=""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99B2253-74CC-409E-BEB0-F8EFCFCB562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xmlns="" id="{AF33D6B0-F070-45C4-A472-19F432BE3932}"/>
              </a:ext>
            </a:extLst>
          </p:cNvPr>
          <p:cNvSpPr>
            <a:spLocks noGrp="1"/>
          </p:cNvSpPr>
          <p:nvPr>
            <p:ph type="dt" sz="half" idx="10"/>
          </p:nvPr>
        </p:nvSpPr>
        <p:spPr/>
        <p:txBody>
          <a:bodyPr/>
          <a:lstStyle/>
          <a:p>
            <a:fld id="{6587DA83-5663-4C9C-B9AA-0B40A3DAFF81}" type="datetime1">
              <a:rPr lang="en-US" smtClean="0"/>
              <a:pPr/>
              <a:t>8/25/2022</a:t>
            </a:fld>
            <a:endParaRPr lang="en-US" dirty="0"/>
          </a:p>
        </p:txBody>
      </p:sp>
      <p:sp>
        <p:nvSpPr>
          <p:cNvPr id="8" name="Footer Placeholder 7">
            <a:extLst>
              <a:ext uri="{FF2B5EF4-FFF2-40B4-BE49-F238E27FC236}">
                <a16:creationId xmlns:a16="http://schemas.microsoft.com/office/drawing/2014/main" xmlns=""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F762A46F-6BE5-4D12-9412-5CA7672EA8EC}"/>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pPr/>
              <a:t>8/25/2022</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pPr/>
              <a:t>8/25/2022</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pPr/>
              <a:t>8/25/2022</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pPr/>
              <a:t>8/25/2022</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pPr/>
              <a:t>8/25/2022</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pPr/>
              <a:t>8/25/2022</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8/25/2022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8/25/2022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pPr/>
              <a:t>8/25/2022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ow to assess the financial strength of an insurance company | II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 y="1"/>
            <a:ext cx="12192000" cy="3942412"/>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59502" y="3972950"/>
            <a:ext cx="9773587" cy="1200329"/>
          </a:xfrm>
          <a:prstGeom prst="rect">
            <a:avLst/>
          </a:prstGeom>
          <a:noFill/>
        </p:spPr>
        <p:txBody>
          <a:bodyPr wrap="square" rtlCol="0">
            <a:spAutoFit/>
          </a:bodyPr>
          <a:lstStyle/>
          <a:p>
            <a:r>
              <a:rPr lang="en-US" sz="7200" u="sng" dirty="0" smtClean="0">
                <a:latin typeface="Tw Cen MT" panose="020B0602020104020603" pitchFamily="34" charset="0"/>
                <a:ea typeface="Tahoma" panose="020B0604030504040204" pitchFamily="34" charset="0"/>
                <a:cs typeface="Tahoma" panose="020B0604030504040204" pitchFamily="34" charset="0"/>
              </a:rPr>
              <a:t>Rating Prediction Project</a:t>
            </a:r>
            <a:endParaRPr lang="en-US" sz="7200" u="sng" dirty="0">
              <a:latin typeface="Tw Cen MT" panose="020B0602020104020603" pitchFamily="34" charset="0"/>
              <a:ea typeface="Tahoma" panose="020B0604030504040204" pitchFamily="34" charset="0"/>
              <a:cs typeface="Tahoma" panose="020B0604030504040204" pitchFamily="34" charset="0"/>
            </a:endParaRPr>
          </a:p>
        </p:txBody>
      </p:sp>
      <p:sp>
        <p:nvSpPr>
          <p:cNvPr id="6" name="TextBox 5"/>
          <p:cNvSpPr txBox="1"/>
          <p:nvPr/>
        </p:nvSpPr>
        <p:spPr>
          <a:xfrm>
            <a:off x="6773057" y="5268483"/>
            <a:ext cx="4934262" cy="707886"/>
          </a:xfrm>
          <a:prstGeom prst="rect">
            <a:avLst/>
          </a:prstGeom>
          <a:noFill/>
        </p:spPr>
        <p:txBody>
          <a:bodyPr wrap="square" rtlCol="0">
            <a:spAutoFit/>
          </a:bodyPr>
          <a:lstStyle/>
          <a:p>
            <a:r>
              <a:rPr lang="en-US" sz="4000" dirty="0" smtClean="0">
                <a:latin typeface="Tw Cen MT" panose="020B0602020104020603" pitchFamily="34" charset="0"/>
                <a:ea typeface="Tahoma" panose="020B0604030504040204" pitchFamily="34" charset="0"/>
                <a:cs typeface="Tahoma" panose="020B0604030504040204" pitchFamily="34" charset="0"/>
              </a:rPr>
              <a:t>By: </a:t>
            </a:r>
            <a:r>
              <a:rPr lang="en-US" sz="4000" dirty="0" smtClean="0">
                <a:latin typeface="Tw Cen MT" panose="020B0602020104020603" pitchFamily="34" charset="0"/>
                <a:ea typeface="Tahoma" panose="020B0604030504040204" pitchFamily="34" charset="0"/>
                <a:cs typeface="Tahoma" panose="020B0604030504040204" pitchFamily="34" charset="0"/>
              </a:rPr>
              <a:t>Jessica Ghimeliya</a:t>
            </a:r>
            <a:endParaRPr lang="en-US" sz="4000" dirty="0">
              <a:latin typeface="Tw Cen MT" panose="020B0602020104020603"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xmlns="" val="877942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905" y="0"/>
            <a:ext cx="10058400" cy="1450757"/>
          </a:xfrm>
        </p:spPr>
        <p:txBody>
          <a:bodyPr/>
          <a:lstStyle/>
          <a:p>
            <a:r>
              <a:rPr lang="en-US" u="sng" dirty="0" smtClean="0"/>
              <a:t>Data Pre-Processing:-</a:t>
            </a:r>
            <a:endParaRPr lang="en-US" u="sng" dirty="0"/>
          </a:p>
        </p:txBody>
      </p:sp>
      <p:sp>
        <p:nvSpPr>
          <p:cNvPr id="4" name="TextBox 3"/>
          <p:cNvSpPr txBox="1"/>
          <p:nvPr/>
        </p:nvSpPr>
        <p:spPr>
          <a:xfrm>
            <a:off x="1173480" y="2042160"/>
            <a:ext cx="4495800" cy="400110"/>
          </a:xfrm>
          <a:prstGeom prst="rect">
            <a:avLst/>
          </a:prstGeom>
          <a:noFill/>
        </p:spPr>
        <p:txBody>
          <a:bodyPr wrap="square" rtlCol="0">
            <a:spAutoFit/>
          </a:bodyPr>
          <a:lstStyle/>
          <a:p>
            <a:r>
              <a:rPr lang="en-US" sz="2000" b="1" dirty="0" smtClean="0">
                <a:latin typeface="Tw Cen MT" panose="020B0602020104020603" pitchFamily="34" charset="0"/>
              </a:rPr>
              <a:t>Replacing Space key with Space:</a:t>
            </a:r>
            <a:endParaRPr lang="en-US" sz="2000" b="1" dirty="0">
              <a:latin typeface="Tw Cen MT" panose="020B0602020104020603" pitchFamily="34" charset="0"/>
            </a:endParaRPr>
          </a:p>
        </p:txBody>
      </p:sp>
      <p:pic>
        <p:nvPicPr>
          <p:cNvPr id="5" name="Picture 4"/>
          <p:cNvPicPr>
            <a:picLocks noChangeAspect="1"/>
          </p:cNvPicPr>
          <p:nvPr/>
        </p:nvPicPr>
        <p:blipFill>
          <a:blip r:embed="rId2" cstate="print"/>
          <a:stretch>
            <a:fillRect/>
          </a:stretch>
        </p:blipFill>
        <p:spPr>
          <a:xfrm>
            <a:off x="1173480" y="2510790"/>
            <a:ext cx="6276975" cy="876300"/>
          </a:xfrm>
          <a:prstGeom prst="rect">
            <a:avLst/>
          </a:prstGeom>
        </p:spPr>
      </p:pic>
      <p:sp>
        <p:nvSpPr>
          <p:cNvPr id="11" name="TextBox 10"/>
          <p:cNvSpPr txBox="1"/>
          <p:nvPr/>
        </p:nvSpPr>
        <p:spPr>
          <a:xfrm>
            <a:off x="1165860" y="3482340"/>
            <a:ext cx="4495800" cy="400110"/>
          </a:xfrm>
          <a:prstGeom prst="rect">
            <a:avLst/>
          </a:prstGeom>
          <a:noFill/>
        </p:spPr>
        <p:txBody>
          <a:bodyPr wrap="square" rtlCol="0">
            <a:spAutoFit/>
          </a:bodyPr>
          <a:lstStyle/>
          <a:p>
            <a:r>
              <a:rPr lang="en-US" sz="2000" b="1" dirty="0" smtClean="0">
                <a:latin typeface="Tw Cen MT" panose="020B0602020104020603" pitchFamily="34" charset="0"/>
              </a:rPr>
              <a:t>Removing all the stop words:</a:t>
            </a:r>
            <a:endParaRPr lang="en-US" sz="2000" b="1" dirty="0">
              <a:latin typeface="Tw Cen MT" panose="020B0602020104020603" pitchFamily="34" charset="0"/>
            </a:endParaRPr>
          </a:p>
        </p:txBody>
      </p:sp>
      <p:pic>
        <p:nvPicPr>
          <p:cNvPr id="6" name="Picture 5"/>
          <p:cNvPicPr>
            <a:picLocks noChangeAspect="1"/>
          </p:cNvPicPr>
          <p:nvPr/>
        </p:nvPicPr>
        <p:blipFill>
          <a:blip r:embed="rId3" cstate="print"/>
          <a:stretch>
            <a:fillRect/>
          </a:stretch>
        </p:blipFill>
        <p:spPr>
          <a:xfrm>
            <a:off x="1173480" y="3957964"/>
            <a:ext cx="10202653" cy="469196"/>
          </a:xfrm>
          <a:prstGeom prst="rect">
            <a:avLst/>
          </a:prstGeom>
        </p:spPr>
      </p:pic>
      <p:sp>
        <p:nvSpPr>
          <p:cNvPr id="13" name="TextBox 12"/>
          <p:cNvSpPr txBox="1"/>
          <p:nvPr/>
        </p:nvSpPr>
        <p:spPr>
          <a:xfrm>
            <a:off x="1165860" y="4549367"/>
            <a:ext cx="5334000" cy="400110"/>
          </a:xfrm>
          <a:prstGeom prst="rect">
            <a:avLst/>
          </a:prstGeom>
          <a:noFill/>
        </p:spPr>
        <p:txBody>
          <a:bodyPr wrap="square" rtlCol="0">
            <a:spAutoFit/>
          </a:bodyPr>
          <a:lstStyle/>
          <a:p>
            <a:r>
              <a:rPr lang="en-US" sz="2000" b="1" dirty="0" smtClean="0">
                <a:latin typeface="Tw Cen MT" panose="020B0602020104020603" pitchFamily="34" charset="0"/>
              </a:rPr>
              <a:t>Removing Unwanted Character &amp; numbers:</a:t>
            </a:r>
            <a:endParaRPr lang="en-US" sz="2000" b="1" dirty="0">
              <a:latin typeface="Tw Cen MT" panose="020B0602020104020603" pitchFamily="34" charset="0"/>
            </a:endParaRPr>
          </a:p>
        </p:txBody>
      </p:sp>
      <p:pic>
        <p:nvPicPr>
          <p:cNvPr id="8" name="Picture 7"/>
          <p:cNvPicPr>
            <a:picLocks noChangeAspect="1"/>
          </p:cNvPicPr>
          <p:nvPr/>
        </p:nvPicPr>
        <p:blipFill>
          <a:blip r:embed="rId4" cstate="print"/>
          <a:stretch>
            <a:fillRect/>
          </a:stretch>
        </p:blipFill>
        <p:spPr>
          <a:xfrm>
            <a:off x="1113905" y="5171023"/>
            <a:ext cx="7124700" cy="495300"/>
          </a:xfrm>
          <a:prstGeom prst="rect">
            <a:avLst/>
          </a:prstGeom>
        </p:spPr>
      </p:pic>
    </p:spTree>
    <p:extLst>
      <p:ext uri="{BB962C8B-B14F-4D97-AF65-F5344CB8AC3E}">
        <p14:creationId xmlns:p14="http://schemas.microsoft.com/office/powerpoint/2010/main" xmlns="" val="3173575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905" y="0"/>
            <a:ext cx="10058400" cy="1450757"/>
          </a:xfrm>
        </p:spPr>
        <p:txBody>
          <a:bodyPr/>
          <a:lstStyle/>
          <a:p>
            <a:r>
              <a:rPr lang="en-US" u="sng" dirty="0" smtClean="0"/>
              <a:t>Lemmatization:-</a:t>
            </a:r>
            <a:endParaRPr lang="en-US" u="sng" dirty="0"/>
          </a:p>
        </p:txBody>
      </p:sp>
      <p:pic>
        <p:nvPicPr>
          <p:cNvPr id="7" name="Picture 6"/>
          <p:cNvPicPr>
            <a:picLocks noChangeAspect="1"/>
          </p:cNvPicPr>
          <p:nvPr/>
        </p:nvPicPr>
        <p:blipFill>
          <a:blip r:embed="rId2" cstate="print"/>
          <a:stretch>
            <a:fillRect/>
          </a:stretch>
        </p:blipFill>
        <p:spPr>
          <a:xfrm>
            <a:off x="5440680" y="2148839"/>
            <a:ext cx="5409281" cy="3994785"/>
          </a:xfrm>
          <a:prstGeom prst="rect">
            <a:avLst/>
          </a:prstGeom>
        </p:spPr>
      </p:pic>
      <p:sp>
        <p:nvSpPr>
          <p:cNvPr id="10" name="TextBox 9"/>
          <p:cNvSpPr txBox="1"/>
          <p:nvPr/>
        </p:nvSpPr>
        <p:spPr>
          <a:xfrm>
            <a:off x="1113905" y="2225040"/>
            <a:ext cx="4197235" cy="3693319"/>
          </a:xfrm>
          <a:prstGeom prst="rect">
            <a:avLst/>
          </a:prstGeom>
          <a:noFill/>
        </p:spPr>
        <p:txBody>
          <a:bodyPr wrap="square" rtlCol="0">
            <a:spAutoFit/>
          </a:bodyPr>
          <a:lstStyle/>
          <a:p>
            <a:r>
              <a:rPr lang="en-IN" dirty="0">
                <a:latin typeface="Tw Cen MT" panose="020B0602020104020603" pitchFamily="34" charset="0"/>
              </a:rPr>
              <a:t>Lemmatization usually refers to doing things properly with the use of a vocabulary and morphological analysis of words, normally aiming to remove inflectional endings only and to return the base or dictionary form of a word, which is known as the lemma.</a:t>
            </a:r>
            <a:endParaRPr lang="en-US" dirty="0">
              <a:latin typeface="Tw Cen MT" panose="020B0602020104020603" pitchFamily="34" charset="0"/>
            </a:endParaRPr>
          </a:p>
          <a:p>
            <a:r>
              <a:rPr lang="en-IN" b="1" dirty="0">
                <a:latin typeface="Tw Cen MT" panose="020B0602020104020603" pitchFamily="34" charset="0"/>
              </a:rPr>
              <a:t>Example: -</a:t>
            </a:r>
            <a:r>
              <a:rPr lang="en-IN" dirty="0">
                <a:latin typeface="Tw Cen MT" panose="020B0602020104020603" pitchFamily="34" charset="0"/>
              </a:rPr>
              <a:t> Lemmatize minimizes text ambiguity. Example words like bicycle or bicycles are converted to base word bicycle. Basically, it will convert all words having the same meaning but different representation to their base form.</a:t>
            </a:r>
            <a:endParaRPr lang="en-US" dirty="0">
              <a:latin typeface="Tw Cen MT" panose="020B0602020104020603" pitchFamily="34" charset="0"/>
            </a:endParaRPr>
          </a:p>
          <a:p>
            <a:endParaRPr lang="en-US" dirty="0">
              <a:latin typeface="Tw Cen MT" panose="020B0602020104020603" pitchFamily="34" charset="0"/>
            </a:endParaRPr>
          </a:p>
        </p:txBody>
      </p:sp>
    </p:spTree>
    <p:extLst>
      <p:ext uri="{BB962C8B-B14F-4D97-AF65-F5344CB8AC3E}">
        <p14:creationId xmlns:p14="http://schemas.microsoft.com/office/powerpoint/2010/main" xmlns="" val="3387486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28539"/>
            <a:ext cx="10058400" cy="1450757"/>
          </a:xfrm>
        </p:spPr>
        <p:txBody>
          <a:bodyPr/>
          <a:lstStyle/>
          <a:p>
            <a:r>
              <a:rPr lang="en-US" u="sng" dirty="0" smtClean="0"/>
              <a:t>Data Analysis:-</a:t>
            </a:r>
            <a:endParaRPr lang="en-US" u="sng" dirty="0"/>
          </a:p>
        </p:txBody>
      </p:sp>
      <p:sp>
        <p:nvSpPr>
          <p:cNvPr id="14" name="TextBox 13"/>
          <p:cNvSpPr txBox="1"/>
          <p:nvPr/>
        </p:nvSpPr>
        <p:spPr>
          <a:xfrm>
            <a:off x="507076" y="5087389"/>
            <a:ext cx="5095702" cy="1200329"/>
          </a:xfrm>
          <a:prstGeom prst="rect">
            <a:avLst/>
          </a:prstGeom>
          <a:noFill/>
        </p:spPr>
        <p:txBody>
          <a:bodyPr wrap="square" rtlCol="0">
            <a:spAutoFit/>
          </a:bodyPr>
          <a:lstStyle/>
          <a:p>
            <a:r>
              <a:rPr lang="en-US" dirty="0"/>
              <a:t>As we can see that most of the words are </a:t>
            </a:r>
            <a:r>
              <a:rPr lang="en-US" dirty="0" smtClean="0"/>
              <a:t>accruing </a:t>
            </a:r>
            <a:r>
              <a:rPr lang="en-US" dirty="0"/>
              <a:t>0 to 10 times range.</a:t>
            </a:r>
          </a:p>
          <a:p>
            <a:r>
              <a:rPr lang="en-US" dirty="0"/>
              <a:t>Word counts is highly right skewed.</a:t>
            </a:r>
          </a:p>
          <a:p>
            <a:endParaRPr lang="en-US" dirty="0"/>
          </a:p>
        </p:txBody>
      </p:sp>
      <p:sp>
        <p:nvSpPr>
          <p:cNvPr id="15" name="Oval 14"/>
          <p:cNvSpPr/>
          <p:nvPr/>
        </p:nvSpPr>
        <p:spPr>
          <a:xfrm>
            <a:off x="399011" y="5203765"/>
            <a:ext cx="108065" cy="166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99011" y="5745741"/>
            <a:ext cx="108065" cy="166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625244" y="5203765"/>
            <a:ext cx="4588625" cy="923330"/>
          </a:xfrm>
          <a:prstGeom prst="rect">
            <a:avLst/>
          </a:prstGeom>
          <a:noFill/>
        </p:spPr>
        <p:txBody>
          <a:bodyPr wrap="square" rtlCol="0">
            <a:spAutoFit/>
          </a:bodyPr>
          <a:lstStyle/>
          <a:p>
            <a:r>
              <a:rPr lang="en-US" dirty="0">
                <a:latin typeface="Tw Cen MT" panose="020B0602020104020603" pitchFamily="34" charset="0"/>
              </a:rPr>
              <a:t>Above plot represents histogram for character count of review text, which is quite similar to the histogram of word count.</a:t>
            </a:r>
          </a:p>
        </p:txBody>
      </p:sp>
      <p:sp>
        <p:nvSpPr>
          <p:cNvPr id="19" name="Oval 18"/>
          <p:cNvSpPr/>
          <p:nvPr/>
        </p:nvSpPr>
        <p:spPr>
          <a:xfrm>
            <a:off x="6571211" y="5370020"/>
            <a:ext cx="108065" cy="166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2" cstate="print"/>
          <a:srcRect/>
          <a:stretch>
            <a:fillRect/>
          </a:stretch>
        </p:blipFill>
        <p:spPr bwMode="auto">
          <a:xfrm>
            <a:off x="992776" y="1280162"/>
            <a:ext cx="3896269" cy="3648346"/>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6693899" y="888274"/>
            <a:ext cx="4133850" cy="4039144"/>
          </a:xfrm>
          <a:prstGeom prst="rect">
            <a:avLst/>
          </a:prstGeom>
          <a:noFill/>
          <a:ln w="9525">
            <a:noFill/>
            <a:miter lim="800000"/>
            <a:headEnd/>
            <a:tailEnd/>
          </a:ln>
        </p:spPr>
      </p:pic>
    </p:spTree>
    <p:extLst>
      <p:ext uri="{BB962C8B-B14F-4D97-AF65-F5344CB8AC3E}">
        <p14:creationId xmlns:p14="http://schemas.microsoft.com/office/powerpoint/2010/main" xmlns="" val="29873842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2531"/>
            <a:ext cx="10058400" cy="1450757"/>
          </a:xfrm>
        </p:spPr>
        <p:txBody>
          <a:bodyPr/>
          <a:lstStyle/>
          <a:p>
            <a:r>
              <a:rPr lang="en-US" u="sng" dirty="0" smtClean="0"/>
              <a:t>Data Analysis:-</a:t>
            </a:r>
            <a:endParaRPr lang="en-US" u="sng" dirty="0"/>
          </a:p>
        </p:txBody>
      </p:sp>
      <p:pic>
        <p:nvPicPr>
          <p:cNvPr id="3" name="Picture 2"/>
          <p:cNvPicPr>
            <a:picLocks noChangeAspect="1"/>
          </p:cNvPicPr>
          <p:nvPr/>
        </p:nvPicPr>
        <p:blipFill>
          <a:blip r:embed="rId2" cstate="print"/>
          <a:stretch>
            <a:fillRect/>
          </a:stretch>
        </p:blipFill>
        <p:spPr>
          <a:xfrm>
            <a:off x="960639" y="1728094"/>
            <a:ext cx="5248968" cy="360711"/>
          </a:xfrm>
          <a:prstGeom prst="rect">
            <a:avLst/>
          </a:prstGeom>
        </p:spPr>
      </p:pic>
      <p:sp>
        <p:nvSpPr>
          <p:cNvPr id="11" name="Rounded Rectangle 10"/>
          <p:cNvSpPr/>
          <p:nvPr/>
        </p:nvSpPr>
        <p:spPr>
          <a:xfrm>
            <a:off x="6733309" y="2161309"/>
            <a:ext cx="4887884" cy="367422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w Cen MT" panose="020B0602020104020603" pitchFamily="34" charset="0"/>
              </a:rPr>
              <a:t>As we can see that 5 Star rating received by most of the customers.</a:t>
            </a:r>
          </a:p>
          <a:p>
            <a:r>
              <a:rPr lang="en-US" sz="2000" dirty="0">
                <a:latin typeface="Tw Cen MT" panose="020B0602020104020603" pitchFamily="34" charset="0"/>
              </a:rPr>
              <a:t>However we see a high </a:t>
            </a:r>
            <a:r>
              <a:rPr lang="en-US" sz="2000" dirty="0" smtClean="0">
                <a:latin typeface="Tw Cen MT" panose="020B0602020104020603" pitchFamily="34" charset="0"/>
              </a:rPr>
              <a:t>4 </a:t>
            </a:r>
            <a:r>
              <a:rPr lang="en-US" sz="2000" dirty="0">
                <a:latin typeface="Tw Cen MT" panose="020B0602020104020603" pitchFamily="34" charset="0"/>
              </a:rPr>
              <a:t>star rating as well compared to </a:t>
            </a:r>
            <a:r>
              <a:rPr lang="en-US" sz="2000" dirty="0" smtClean="0">
                <a:latin typeface="Tw Cen MT" panose="020B0602020104020603" pitchFamily="34" charset="0"/>
              </a:rPr>
              <a:t>1 </a:t>
            </a:r>
            <a:r>
              <a:rPr lang="en-US" sz="2000" dirty="0">
                <a:latin typeface="Tw Cen MT" panose="020B0602020104020603" pitchFamily="34" charset="0"/>
              </a:rPr>
              <a:t>and </a:t>
            </a:r>
            <a:r>
              <a:rPr lang="en-US" sz="2000" dirty="0" smtClean="0">
                <a:latin typeface="Tw Cen MT" panose="020B0602020104020603" pitchFamily="34" charset="0"/>
              </a:rPr>
              <a:t>2 </a:t>
            </a:r>
            <a:r>
              <a:rPr lang="en-US" sz="2000" dirty="0">
                <a:latin typeface="Tw Cen MT" panose="020B0602020104020603" pitchFamily="34" charset="0"/>
              </a:rPr>
              <a:t>star rating reviews.</a:t>
            </a:r>
          </a:p>
          <a:p>
            <a:r>
              <a:rPr lang="en-US" sz="2000" dirty="0">
                <a:latin typeface="Tw Cen MT" panose="020B0602020104020603" pitchFamily="34" charset="0"/>
              </a:rPr>
              <a:t>But the count of 2 star and 3 star ratings received from customers is very low. so we have to handle it accordingly.</a:t>
            </a:r>
          </a:p>
        </p:txBody>
      </p:sp>
      <p:sp>
        <p:nvSpPr>
          <p:cNvPr id="12" name="Right Arrow 11"/>
          <p:cNvSpPr/>
          <p:nvPr/>
        </p:nvSpPr>
        <p:spPr>
          <a:xfrm rot="10800000">
            <a:off x="5885411" y="3532909"/>
            <a:ext cx="731520" cy="57357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3" cstate="print"/>
          <a:srcRect/>
          <a:stretch>
            <a:fillRect/>
          </a:stretch>
        </p:blipFill>
        <p:spPr bwMode="auto">
          <a:xfrm>
            <a:off x="209006" y="2155371"/>
            <a:ext cx="5577840" cy="3984172"/>
          </a:xfrm>
          <a:prstGeom prst="rect">
            <a:avLst/>
          </a:prstGeom>
          <a:noFill/>
          <a:ln w="9525">
            <a:noFill/>
            <a:miter lim="800000"/>
            <a:headEnd/>
            <a:tailEnd/>
          </a:ln>
        </p:spPr>
      </p:pic>
    </p:spTree>
    <p:extLst>
      <p:ext uri="{BB962C8B-B14F-4D97-AF65-F5344CB8AC3E}">
        <p14:creationId xmlns:p14="http://schemas.microsoft.com/office/powerpoint/2010/main" xmlns="" val="2713151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37099"/>
            <a:ext cx="10058400" cy="1450757"/>
          </a:xfrm>
        </p:spPr>
        <p:txBody>
          <a:bodyPr/>
          <a:lstStyle/>
          <a:p>
            <a:r>
              <a:rPr lang="en-US" u="sng" dirty="0" smtClean="0"/>
              <a:t>Data Analysis:-</a:t>
            </a:r>
            <a:endParaRPr lang="en-US" u="sng" dirty="0"/>
          </a:p>
        </p:txBody>
      </p:sp>
      <p:pic>
        <p:nvPicPr>
          <p:cNvPr id="3" name="Picture 2"/>
          <p:cNvPicPr>
            <a:picLocks noChangeAspect="1"/>
          </p:cNvPicPr>
          <p:nvPr/>
        </p:nvPicPr>
        <p:blipFill>
          <a:blip r:embed="rId2" cstate="print"/>
          <a:stretch>
            <a:fillRect/>
          </a:stretch>
        </p:blipFill>
        <p:spPr>
          <a:xfrm>
            <a:off x="1097280" y="1699433"/>
            <a:ext cx="6691745" cy="400050"/>
          </a:xfrm>
          <a:prstGeom prst="rect">
            <a:avLst/>
          </a:prstGeom>
        </p:spPr>
      </p:pic>
      <p:pic>
        <p:nvPicPr>
          <p:cNvPr id="5122" name="Picture 2"/>
          <p:cNvPicPr>
            <a:picLocks noChangeAspect="1" noChangeArrowheads="1"/>
          </p:cNvPicPr>
          <p:nvPr/>
        </p:nvPicPr>
        <p:blipFill>
          <a:blip r:embed="rId3" cstate="print"/>
          <a:srcRect/>
          <a:stretch>
            <a:fillRect/>
          </a:stretch>
        </p:blipFill>
        <p:spPr bwMode="auto">
          <a:xfrm>
            <a:off x="719410" y="2090056"/>
            <a:ext cx="8715375" cy="4181475"/>
          </a:xfrm>
          <a:prstGeom prst="rect">
            <a:avLst/>
          </a:prstGeom>
          <a:noFill/>
          <a:ln w="9525">
            <a:noFill/>
            <a:miter lim="800000"/>
            <a:headEnd/>
            <a:tailEnd/>
          </a:ln>
        </p:spPr>
      </p:pic>
      <p:sp>
        <p:nvSpPr>
          <p:cNvPr id="8" name="Oval 7"/>
          <p:cNvSpPr/>
          <p:nvPr/>
        </p:nvSpPr>
        <p:spPr>
          <a:xfrm>
            <a:off x="7746273" y="4036422"/>
            <a:ext cx="4145281" cy="22909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We noticed that every type of ratings word count distribution is highly right skewed.</a:t>
            </a:r>
          </a:p>
          <a:p>
            <a:r>
              <a:rPr lang="en-US" sz="1600" dirty="0"/>
              <a:t>Also we see that most of the word count falling in the range of 0 to 10.</a:t>
            </a:r>
          </a:p>
        </p:txBody>
      </p:sp>
    </p:spTree>
    <p:extLst>
      <p:ext uri="{BB962C8B-B14F-4D97-AF65-F5344CB8AC3E}">
        <p14:creationId xmlns:p14="http://schemas.microsoft.com/office/powerpoint/2010/main" xmlns="" val="29228463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95289"/>
            <a:ext cx="10058400" cy="1450757"/>
          </a:xfrm>
        </p:spPr>
        <p:txBody>
          <a:bodyPr/>
          <a:lstStyle/>
          <a:p>
            <a:r>
              <a:rPr lang="en-US" u="sng" dirty="0" smtClean="0"/>
              <a:t>Data Analysis:-</a:t>
            </a:r>
            <a:endParaRPr lang="en-US" u="sng" dirty="0"/>
          </a:p>
        </p:txBody>
      </p:sp>
      <p:pic>
        <p:nvPicPr>
          <p:cNvPr id="13" name="Picture 12"/>
          <p:cNvPicPr>
            <a:picLocks noChangeAspect="1"/>
          </p:cNvPicPr>
          <p:nvPr/>
        </p:nvPicPr>
        <p:blipFill>
          <a:blip r:embed="rId2" cstate="print"/>
          <a:stretch>
            <a:fillRect/>
          </a:stretch>
        </p:blipFill>
        <p:spPr>
          <a:xfrm>
            <a:off x="1097280" y="1621247"/>
            <a:ext cx="7739149" cy="333375"/>
          </a:xfrm>
          <a:prstGeom prst="rect">
            <a:avLst/>
          </a:prstGeom>
        </p:spPr>
      </p:pic>
      <p:pic>
        <p:nvPicPr>
          <p:cNvPr id="6146" name="Picture 2"/>
          <p:cNvPicPr>
            <a:picLocks noChangeAspect="1" noChangeArrowheads="1"/>
          </p:cNvPicPr>
          <p:nvPr/>
        </p:nvPicPr>
        <p:blipFill>
          <a:blip r:embed="rId3" cstate="print"/>
          <a:srcRect/>
          <a:stretch>
            <a:fillRect/>
          </a:stretch>
        </p:blipFill>
        <p:spPr bwMode="auto">
          <a:xfrm>
            <a:off x="690971" y="1970996"/>
            <a:ext cx="8667750" cy="4352925"/>
          </a:xfrm>
          <a:prstGeom prst="rect">
            <a:avLst/>
          </a:prstGeom>
          <a:noFill/>
          <a:ln w="9525">
            <a:noFill/>
            <a:miter lim="800000"/>
            <a:headEnd/>
            <a:tailEnd/>
          </a:ln>
        </p:spPr>
      </p:pic>
      <p:sp>
        <p:nvSpPr>
          <p:cNvPr id="8" name="Oval 7"/>
          <p:cNvSpPr/>
          <p:nvPr/>
        </p:nvSpPr>
        <p:spPr>
          <a:xfrm>
            <a:off x="7098672" y="4032068"/>
            <a:ext cx="4897385" cy="225149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Tw Cen MT" panose="020B0602020104020603" pitchFamily="34" charset="0"/>
              </a:rPr>
              <a:t>We noticed that for every type rating, the character count distribution is highly right skewed.</a:t>
            </a:r>
          </a:p>
          <a:p>
            <a:r>
              <a:rPr lang="en-US" dirty="0">
                <a:latin typeface="Tw Cen MT" panose="020B0602020104020603" pitchFamily="34" charset="0"/>
              </a:rPr>
              <a:t>Similarly most of character's count is falling in the range of 0 to 10.</a:t>
            </a:r>
          </a:p>
        </p:txBody>
      </p:sp>
    </p:spTree>
    <p:extLst>
      <p:ext uri="{BB962C8B-B14F-4D97-AF65-F5344CB8AC3E}">
        <p14:creationId xmlns:p14="http://schemas.microsoft.com/office/powerpoint/2010/main" xmlns="" val="3985061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95289"/>
            <a:ext cx="10058400" cy="1450757"/>
          </a:xfrm>
        </p:spPr>
        <p:txBody>
          <a:bodyPr/>
          <a:lstStyle/>
          <a:p>
            <a:r>
              <a:rPr lang="en-US" u="sng" dirty="0" smtClean="0"/>
              <a:t>Data Analysis:-</a:t>
            </a:r>
            <a:endParaRPr lang="en-US" u="sng" dirty="0"/>
          </a:p>
        </p:txBody>
      </p:sp>
      <p:pic>
        <p:nvPicPr>
          <p:cNvPr id="3" name="Picture 2"/>
          <p:cNvPicPr>
            <a:picLocks noChangeAspect="1"/>
          </p:cNvPicPr>
          <p:nvPr/>
        </p:nvPicPr>
        <p:blipFill>
          <a:blip r:embed="rId2" cstate="print"/>
          <a:stretch>
            <a:fillRect/>
          </a:stretch>
        </p:blipFill>
        <p:spPr>
          <a:xfrm>
            <a:off x="1213657" y="1596216"/>
            <a:ext cx="4758171" cy="515216"/>
          </a:xfrm>
          <a:prstGeom prst="rect">
            <a:avLst/>
          </a:prstGeom>
        </p:spPr>
      </p:pic>
      <p:sp>
        <p:nvSpPr>
          <p:cNvPr id="5" name="TextBox 4"/>
          <p:cNvSpPr txBox="1"/>
          <p:nvPr/>
        </p:nvSpPr>
        <p:spPr>
          <a:xfrm>
            <a:off x="1213657" y="2111432"/>
            <a:ext cx="2768139" cy="369332"/>
          </a:xfrm>
          <a:prstGeom prst="rect">
            <a:avLst/>
          </a:prstGeom>
          <a:solidFill>
            <a:srgbClr val="00B050"/>
          </a:solidFill>
          <a:ln>
            <a:noFill/>
          </a:ln>
        </p:spPr>
        <p:txBody>
          <a:bodyPr wrap="square" rtlCol="0">
            <a:spAutoFit/>
          </a:bodyPr>
          <a:lstStyle/>
          <a:p>
            <a:r>
              <a:rPr lang="en-US" b="1" dirty="0" smtClean="0"/>
              <a:t>5 Star Ratings</a:t>
            </a:r>
            <a:endParaRPr lang="en-US" b="1" dirty="0"/>
          </a:p>
        </p:txBody>
      </p:sp>
      <p:sp>
        <p:nvSpPr>
          <p:cNvPr id="9" name="TextBox 8"/>
          <p:cNvSpPr txBox="1"/>
          <p:nvPr/>
        </p:nvSpPr>
        <p:spPr>
          <a:xfrm>
            <a:off x="4907279" y="2111432"/>
            <a:ext cx="2768139" cy="369332"/>
          </a:xfrm>
          <a:prstGeom prst="rect">
            <a:avLst/>
          </a:prstGeom>
          <a:solidFill>
            <a:srgbClr val="00B050"/>
          </a:solidFill>
          <a:ln>
            <a:noFill/>
          </a:ln>
        </p:spPr>
        <p:txBody>
          <a:bodyPr wrap="square" rtlCol="0">
            <a:spAutoFit/>
          </a:bodyPr>
          <a:lstStyle/>
          <a:p>
            <a:r>
              <a:rPr lang="en-US" b="1" dirty="0"/>
              <a:t>4</a:t>
            </a:r>
            <a:r>
              <a:rPr lang="en-US" b="1" dirty="0" smtClean="0"/>
              <a:t> Star Ratings</a:t>
            </a:r>
            <a:endParaRPr lang="en-US" b="1" dirty="0"/>
          </a:p>
        </p:txBody>
      </p:sp>
      <p:sp>
        <p:nvSpPr>
          <p:cNvPr id="10" name="TextBox 9"/>
          <p:cNvSpPr txBox="1"/>
          <p:nvPr/>
        </p:nvSpPr>
        <p:spPr>
          <a:xfrm>
            <a:off x="8534399" y="2039388"/>
            <a:ext cx="2768139" cy="369332"/>
          </a:xfrm>
          <a:prstGeom prst="rect">
            <a:avLst/>
          </a:prstGeom>
          <a:solidFill>
            <a:srgbClr val="00B050"/>
          </a:solidFill>
          <a:ln>
            <a:noFill/>
          </a:ln>
        </p:spPr>
        <p:txBody>
          <a:bodyPr wrap="square" rtlCol="0">
            <a:spAutoFit/>
          </a:bodyPr>
          <a:lstStyle/>
          <a:p>
            <a:r>
              <a:rPr lang="en-US" b="1" dirty="0" smtClean="0"/>
              <a:t>3 Star Ratings</a:t>
            </a:r>
            <a:endParaRPr lang="en-US" b="1" dirty="0"/>
          </a:p>
        </p:txBody>
      </p:sp>
      <p:pic>
        <p:nvPicPr>
          <p:cNvPr id="7170" name="Picture 2"/>
          <p:cNvPicPr>
            <a:picLocks noChangeAspect="1" noChangeArrowheads="1"/>
          </p:cNvPicPr>
          <p:nvPr/>
        </p:nvPicPr>
        <p:blipFill>
          <a:blip r:embed="rId3" cstate="print"/>
          <a:srcRect/>
          <a:stretch>
            <a:fillRect/>
          </a:stretch>
        </p:blipFill>
        <p:spPr bwMode="auto">
          <a:xfrm>
            <a:off x="640081" y="2599509"/>
            <a:ext cx="3550630" cy="3465245"/>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4432355" y="2599509"/>
            <a:ext cx="3771120" cy="3500846"/>
          </a:xfrm>
          <a:prstGeom prst="rect">
            <a:avLst/>
          </a:prstGeom>
          <a:noFill/>
          <a:ln w="9525">
            <a:noFill/>
            <a:miter lim="800000"/>
            <a:headEnd/>
            <a:tailEnd/>
          </a:ln>
        </p:spPr>
      </p:pic>
      <p:pic>
        <p:nvPicPr>
          <p:cNvPr id="7172" name="Picture 4"/>
          <p:cNvPicPr>
            <a:picLocks noChangeAspect="1" noChangeArrowheads="1"/>
          </p:cNvPicPr>
          <p:nvPr/>
        </p:nvPicPr>
        <p:blipFill>
          <a:blip r:embed="rId5" cstate="print"/>
          <a:srcRect/>
          <a:stretch>
            <a:fillRect/>
          </a:stretch>
        </p:blipFill>
        <p:spPr bwMode="auto">
          <a:xfrm>
            <a:off x="8490742" y="2586446"/>
            <a:ext cx="3474835" cy="3526971"/>
          </a:xfrm>
          <a:prstGeom prst="rect">
            <a:avLst/>
          </a:prstGeom>
          <a:noFill/>
          <a:ln w="9525">
            <a:noFill/>
            <a:miter lim="800000"/>
            <a:headEnd/>
            <a:tailEnd/>
          </a:ln>
        </p:spPr>
      </p:pic>
    </p:spTree>
    <p:extLst>
      <p:ext uri="{BB962C8B-B14F-4D97-AF65-F5344CB8AC3E}">
        <p14:creationId xmlns:p14="http://schemas.microsoft.com/office/powerpoint/2010/main" xmlns="" val="48738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95289"/>
            <a:ext cx="10058400" cy="1450757"/>
          </a:xfrm>
        </p:spPr>
        <p:txBody>
          <a:bodyPr/>
          <a:lstStyle/>
          <a:p>
            <a:r>
              <a:rPr lang="en-US" u="sng" dirty="0" smtClean="0"/>
              <a:t>Data Analysis:-</a:t>
            </a:r>
            <a:endParaRPr lang="en-US" u="sng" dirty="0"/>
          </a:p>
        </p:txBody>
      </p:sp>
      <p:pic>
        <p:nvPicPr>
          <p:cNvPr id="3" name="Picture 2"/>
          <p:cNvPicPr>
            <a:picLocks noChangeAspect="1"/>
          </p:cNvPicPr>
          <p:nvPr/>
        </p:nvPicPr>
        <p:blipFill>
          <a:blip r:embed="rId2" cstate="print"/>
          <a:stretch>
            <a:fillRect/>
          </a:stretch>
        </p:blipFill>
        <p:spPr>
          <a:xfrm>
            <a:off x="1213657" y="1596216"/>
            <a:ext cx="4758171" cy="515216"/>
          </a:xfrm>
          <a:prstGeom prst="rect">
            <a:avLst/>
          </a:prstGeom>
        </p:spPr>
      </p:pic>
      <p:sp>
        <p:nvSpPr>
          <p:cNvPr id="5" name="TextBox 4"/>
          <p:cNvSpPr txBox="1"/>
          <p:nvPr/>
        </p:nvSpPr>
        <p:spPr>
          <a:xfrm>
            <a:off x="1213657" y="2111432"/>
            <a:ext cx="2768139" cy="461665"/>
          </a:xfrm>
          <a:prstGeom prst="rect">
            <a:avLst/>
          </a:prstGeom>
          <a:solidFill>
            <a:srgbClr val="00B050"/>
          </a:solidFill>
          <a:ln>
            <a:noFill/>
          </a:ln>
        </p:spPr>
        <p:txBody>
          <a:bodyPr wrap="square" rtlCol="0">
            <a:spAutoFit/>
          </a:bodyPr>
          <a:lstStyle/>
          <a:p>
            <a:r>
              <a:rPr lang="en-US" sz="2400" b="1" dirty="0" smtClean="0"/>
              <a:t>2 Star Ratings</a:t>
            </a:r>
            <a:endParaRPr lang="en-US" sz="2400" b="1" dirty="0"/>
          </a:p>
        </p:txBody>
      </p:sp>
      <p:sp>
        <p:nvSpPr>
          <p:cNvPr id="9" name="TextBox 8"/>
          <p:cNvSpPr txBox="1"/>
          <p:nvPr/>
        </p:nvSpPr>
        <p:spPr>
          <a:xfrm>
            <a:off x="7963592" y="1920238"/>
            <a:ext cx="2768139" cy="461665"/>
          </a:xfrm>
          <a:prstGeom prst="rect">
            <a:avLst/>
          </a:prstGeom>
          <a:solidFill>
            <a:srgbClr val="00B050"/>
          </a:solidFill>
          <a:ln>
            <a:noFill/>
          </a:ln>
        </p:spPr>
        <p:txBody>
          <a:bodyPr wrap="square" rtlCol="0">
            <a:spAutoFit/>
          </a:bodyPr>
          <a:lstStyle/>
          <a:p>
            <a:r>
              <a:rPr lang="en-US" sz="2400" b="1" dirty="0" smtClean="0"/>
              <a:t>1 Star Ratings</a:t>
            </a:r>
            <a:endParaRPr lang="en-US" sz="2400" b="1" dirty="0"/>
          </a:p>
        </p:txBody>
      </p:sp>
      <p:pic>
        <p:nvPicPr>
          <p:cNvPr id="8194" name="Picture 2"/>
          <p:cNvPicPr>
            <a:picLocks noChangeAspect="1" noChangeArrowheads="1"/>
          </p:cNvPicPr>
          <p:nvPr/>
        </p:nvPicPr>
        <p:blipFill>
          <a:blip r:embed="rId3" cstate="print"/>
          <a:srcRect/>
          <a:stretch>
            <a:fillRect/>
          </a:stretch>
        </p:blipFill>
        <p:spPr bwMode="auto">
          <a:xfrm>
            <a:off x="856298" y="2677887"/>
            <a:ext cx="4810125" cy="3566160"/>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6620692" y="2475274"/>
            <a:ext cx="4724400" cy="3781835"/>
          </a:xfrm>
          <a:prstGeom prst="rect">
            <a:avLst/>
          </a:prstGeom>
          <a:noFill/>
          <a:ln w="9525">
            <a:noFill/>
            <a:miter lim="800000"/>
            <a:headEnd/>
            <a:tailEnd/>
          </a:ln>
        </p:spPr>
      </p:pic>
    </p:spTree>
    <p:extLst>
      <p:ext uri="{BB962C8B-B14F-4D97-AF65-F5344CB8AC3E}">
        <p14:creationId xmlns:p14="http://schemas.microsoft.com/office/powerpoint/2010/main" xmlns="" val="29569344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44917"/>
            <a:ext cx="10058400" cy="1450757"/>
          </a:xfrm>
        </p:spPr>
        <p:txBody>
          <a:bodyPr/>
          <a:lstStyle/>
          <a:p>
            <a:r>
              <a:rPr lang="en-US" u="sng" dirty="0" smtClean="0"/>
              <a:t>Data Pre-processing:-</a:t>
            </a:r>
            <a:endParaRPr lang="en-US" u="sng" dirty="0"/>
          </a:p>
        </p:txBody>
      </p:sp>
      <p:sp>
        <p:nvSpPr>
          <p:cNvPr id="3" name="TextBox 2"/>
          <p:cNvSpPr txBox="1"/>
          <p:nvPr/>
        </p:nvSpPr>
        <p:spPr>
          <a:xfrm>
            <a:off x="1695796" y="1296785"/>
            <a:ext cx="3433157" cy="400110"/>
          </a:xfrm>
          <a:prstGeom prst="rect">
            <a:avLst/>
          </a:prstGeom>
          <a:noFill/>
        </p:spPr>
        <p:txBody>
          <a:bodyPr wrap="square" rtlCol="0">
            <a:spAutoFit/>
          </a:bodyPr>
          <a:lstStyle/>
          <a:p>
            <a:r>
              <a:rPr lang="en-US" sz="2000" b="1" dirty="0" smtClean="0">
                <a:latin typeface="Tw Cen MT" panose="020B0602020104020603" pitchFamily="34" charset="0"/>
              </a:rPr>
              <a:t>Handling Outliers:-</a:t>
            </a:r>
            <a:endParaRPr lang="en-US" sz="2000" b="1" dirty="0">
              <a:latin typeface="Tw Cen MT" panose="020B0602020104020603" pitchFamily="34" charset="0"/>
            </a:endParaRPr>
          </a:p>
        </p:txBody>
      </p:sp>
      <p:sp>
        <p:nvSpPr>
          <p:cNvPr id="6" name="TextBox 5"/>
          <p:cNvSpPr txBox="1"/>
          <p:nvPr/>
        </p:nvSpPr>
        <p:spPr>
          <a:xfrm>
            <a:off x="7946967" y="1296785"/>
            <a:ext cx="3059084" cy="400110"/>
          </a:xfrm>
          <a:prstGeom prst="rect">
            <a:avLst/>
          </a:prstGeom>
          <a:noFill/>
        </p:spPr>
        <p:txBody>
          <a:bodyPr wrap="square" rtlCol="0">
            <a:spAutoFit/>
          </a:bodyPr>
          <a:lstStyle/>
          <a:p>
            <a:r>
              <a:rPr lang="en-US" sz="2000" b="1" dirty="0" smtClean="0">
                <a:latin typeface="Tw Cen MT" panose="020B0602020104020603" pitchFamily="34" charset="0"/>
              </a:rPr>
              <a:t>Handling Imbalanced Data</a:t>
            </a:r>
            <a:endParaRPr lang="en-US" sz="2000" b="1" dirty="0">
              <a:latin typeface="Tw Cen MT" panose="020B0602020104020603" pitchFamily="34" charset="0"/>
            </a:endParaRPr>
          </a:p>
        </p:txBody>
      </p:sp>
      <p:pic>
        <p:nvPicPr>
          <p:cNvPr id="9218" name="Picture 2"/>
          <p:cNvPicPr>
            <a:picLocks noChangeAspect="1" noChangeArrowheads="1"/>
          </p:cNvPicPr>
          <p:nvPr/>
        </p:nvPicPr>
        <p:blipFill>
          <a:blip r:embed="rId2" cstate="print"/>
          <a:srcRect/>
          <a:stretch>
            <a:fillRect/>
          </a:stretch>
        </p:blipFill>
        <p:spPr bwMode="auto">
          <a:xfrm>
            <a:off x="1227910" y="1989908"/>
            <a:ext cx="4232364" cy="4110445"/>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7024688" y="2106384"/>
            <a:ext cx="4543425" cy="4046221"/>
          </a:xfrm>
          <a:prstGeom prst="rect">
            <a:avLst/>
          </a:prstGeom>
          <a:noFill/>
          <a:ln w="9525">
            <a:noFill/>
            <a:miter lim="800000"/>
            <a:headEnd/>
            <a:tailEnd/>
          </a:ln>
        </p:spPr>
      </p:pic>
    </p:spTree>
    <p:extLst>
      <p:ext uri="{BB962C8B-B14F-4D97-AF65-F5344CB8AC3E}">
        <p14:creationId xmlns:p14="http://schemas.microsoft.com/office/powerpoint/2010/main" xmlns="" val="13411867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70351"/>
            <a:ext cx="10058400" cy="1450757"/>
          </a:xfrm>
        </p:spPr>
        <p:txBody>
          <a:bodyPr/>
          <a:lstStyle/>
          <a:p>
            <a:r>
              <a:rPr lang="en-US" u="sng" dirty="0" smtClean="0"/>
              <a:t>Model Building:-</a:t>
            </a:r>
            <a:endParaRPr lang="en-US" u="sng" dirty="0"/>
          </a:p>
        </p:txBody>
      </p:sp>
      <p:pic>
        <p:nvPicPr>
          <p:cNvPr id="10242" name="Picture 2"/>
          <p:cNvPicPr>
            <a:picLocks noChangeAspect="1" noChangeArrowheads="1"/>
          </p:cNvPicPr>
          <p:nvPr/>
        </p:nvPicPr>
        <p:blipFill>
          <a:blip r:embed="rId2" cstate="print"/>
          <a:srcRect/>
          <a:stretch>
            <a:fillRect/>
          </a:stretch>
        </p:blipFill>
        <p:spPr bwMode="auto">
          <a:xfrm>
            <a:off x="1016453" y="1199742"/>
            <a:ext cx="10544175" cy="2431732"/>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1031149" y="3597593"/>
            <a:ext cx="7760154" cy="942975"/>
          </a:xfrm>
          <a:prstGeom prst="rect">
            <a:avLst/>
          </a:prstGeom>
          <a:noFill/>
          <a:ln w="9525">
            <a:noFill/>
            <a:miter lim="800000"/>
            <a:headEnd/>
            <a:tailEnd/>
          </a:ln>
        </p:spPr>
      </p:pic>
      <p:pic>
        <p:nvPicPr>
          <p:cNvPr id="10244" name="Picture 4"/>
          <p:cNvPicPr>
            <a:picLocks noChangeAspect="1" noChangeArrowheads="1"/>
          </p:cNvPicPr>
          <p:nvPr/>
        </p:nvPicPr>
        <p:blipFill>
          <a:blip r:embed="rId4" cstate="print"/>
          <a:srcRect/>
          <a:stretch>
            <a:fillRect/>
          </a:stretch>
        </p:blipFill>
        <p:spPr bwMode="auto">
          <a:xfrm>
            <a:off x="1063807" y="4547644"/>
            <a:ext cx="7727496" cy="2022973"/>
          </a:xfrm>
          <a:prstGeom prst="rect">
            <a:avLst/>
          </a:prstGeom>
          <a:noFill/>
          <a:ln w="9525">
            <a:noFill/>
            <a:miter lim="800000"/>
            <a:headEnd/>
            <a:tailEnd/>
          </a:ln>
        </p:spPr>
      </p:pic>
    </p:spTree>
    <p:extLst>
      <p:ext uri="{BB962C8B-B14F-4D97-AF65-F5344CB8AC3E}">
        <p14:creationId xmlns:p14="http://schemas.microsoft.com/office/powerpoint/2010/main" xmlns="" val="2299780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85244"/>
          </a:xfrm>
        </p:spPr>
        <p:txBody>
          <a:bodyPr/>
          <a:lstStyle/>
          <a:p>
            <a:r>
              <a:rPr lang="en-US" dirty="0" smtClean="0"/>
              <a:t>Introduction:-  Business Problem</a:t>
            </a:r>
            <a:endParaRPr lang="en-US" dirty="0"/>
          </a:p>
        </p:txBody>
      </p:sp>
      <p:pic>
        <p:nvPicPr>
          <p:cNvPr id="4" name="Content Placeholder 3" descr="Problem Solving | Guy Harris: The Recovering Enginee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7640119" y="2377441"/>
            <a:ext cx="3740005" cy="3325090"/>
          </a:xfrm>
        </p:spPr>
      </p:pic>
      <p:sp>
        <p:nvSpPr>
          <p:cNvPr id="5" name="TextBox 4"/>
          <p:cNvSpPr txBox="1"/>
          <p:nvPr/>
        </p:nvSpPr>
        <p:spPr>
          <a:xfrm>
            <a:off x="1213658" y="2194560"/>
            <a:ext cx="5852160" cy="1338828"/>
          </a:xfrm>
          <a:prstGeom prst="rect">
            <a:avLst/>
          </a:prstGeom>
          <a:noFill/>
        </p:spPr>
        <p:txBody>
          <a:bodyPr wrap="square" rtlCol="0">
            <a:spAutoFit/>
          </a:bodyPr>
          <a:lstStyle/>
          <a:p>
            <a:pPr>
              <a:lnSpc>
                <a:spcPct val="150000"/>
              </a:lnSpc>
            </a:pPr>
            <a:endParaRPr lang="en-US" dirty="0">
              <a:latin typeface="Bookman Old Style (Headings)"/>
            </a:endParaRPr>
          </a:p>
          <a:p>
            <a:pPr>
              <a:lnSpc>
                <a:spcPct val="150000"/>
              </a:lnSpc>
            </a:pPr>
            <a:endParaRPr lang="en-US" dirty="0">
              <a:latin typeface="Bookman Old Style (Headings)"/>
            </a:endParaRPr>
          </a:p>
          <a:p>
            <a:pPr>
              <a:lnSpc>
                <a:spcPct val="150000"/>
              </a:lnSpc>
            </a:pPr>
            <a:endParaRPr lang="en-US" dirty="0">
              <a:latin typeface="Bookman Old Style (Headings)"/>
            </a:endParaRPr>
          </a:p>
        </p:txBody>
      </p:sp>
      <p:sp>
        <p:nvSpPr>
          <p:cNvPr id="3" name="TextBox 2"/>
          <p:cNvSpPr txBox="1"/>
          <p:nvPr/>
        </p:nvSpPr>
        <p:spPr>
          <a:xfrm>
            <a:off x="1097280" y="2194560"/>
            <a:ext cx="6068291" cy="2862322"/>
          </a:xfrm>
          <a:prstGeom prst="rect">
            <a:avLst/>
          </a:prstGeom>
          <a:noFill/>
        </p:spPr>
        <p:txBody>
          <a:bodyPr wrap="square" rtlCol="0">
            <a:spAutoFit/>
          </a:bodyPr>
          <a:lstStyle/>
          <a:p>
            <a:endParaRPr lang="en-US" dirty="0"/>
          </a:p>
          <a:p>
            <a:r>
              <a:rPr lang="en-US" dirty="0">
                <a:latin typeface="Tw Cen MT" panose="020B0602020104020603" pitchFamily="34" charset="0"/>
              </a:rPr>
              <a:t> 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 </a:t>
            </a:r>
          </a:p>
        </p:txBody>
      </p:sp>
    </p:spTree>
    <p:extLst>
      <p:ext uri="{BB962C8B-B14F-4D97-AF65-F5344CB8AC3E}">
        <p14:creationId xmlns:p14="http://schemas.microsoft.com/office/powerpoint/2010/main" xmlns="" val="13779816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395" y="-461544"/>
            <a:ext cx="11030989" cy="1450757"/>
          </a:xfrm>
        </p:spPr>
        <p:txBody>
          <a:bodyPr/>
          <a:lstStyle/>
          <a:p>
            <a:r>
              <a:rPr lang="en-US" u="sng" dirty="0" smtClean="0"/>
              <a:t>Model Building:- Printing Scores</a:t>
            </a:r>
            <a:endParaRPr lang="en-US" u="sng" dirty="0"/>
          </a:p>
        </p:txBody>
      </p:sp>
      <p:sp>
        <p:nvSpPr>
          <p:cNvPr id="3" name="TextBox 2"/>
          <p:cNvSpPr txBox="1"/>
          <p:nvPr/>
        </p:nvSpPr>
        <p:spPr>
          <a:xfrm>
            <a:off x="781395" y="989213"/>
            <a:ext cx="5868786" cy="523220"/>
          </a:xfrm>
          <a:prstGeom prst="rect">
            <a:avLst/>
          </a:prstGeom>
          <a:noFill/>
        </p:spPr>
        <p:txBody>
          <a:bodyPr wrap="square" rtlCol="0">
            <a:spAutoFit/>
          </a:bodyPr>
          <a:lstStyle/>
          <a:p>
            <a:r>
              <a:rPr lang="en-US" sz="2800" b="1" dirty="0" smtClean="0">
                <a:latin typeface="Tw Cen MT" panose="020B0602020104020603" pitchFamily="34" charset="0"/>
              </a:rPr>
              <a:t>* Logistic Regression:-</a:t>
            </a:r>
            <a:endParaRPr lang="en-US" sz="2800" b="1" dirty="0">
              <a:latin typeface="Tw Cen MT" panose="020B0602020104020603" pitchFamily="34" charset="0"/>
            </a:endParaRPr>
          </a:p>
        </p:txBody>
      </p:sp>
      <p:sp>
        <p:nvSpPr>
          <p:cNvPr id="8" name="TextBox 7"/>
          <p:cNvSpPr txBox="1"/>
          <p:nvPr/>
        </p:nvSpPr>
        <p:spPr>
          <a:xfrm>
            <a:off x="781395" y="3235307"/>
            <a:ext cx="5868786" cy="523220"/>
          </a:xfrm>
          <a:prstGeom prst="rect">
            <a:avLst/>
          </a:prstGeom>
          <a:noFill/>
        </p:spPr>
        <p:txBody>
          <a:bodyPr wrap="square" rtlCol="0">
            <a:spAutoFit/>
          </a:bodyPr>
          <a:lstStyle/>
          <a:p>
            <a:r>
              <a:rPr lang="en-US" sz="2800" b="1" dirty="0" smtClean="0">
                <a:latin typeface="Tw Cen MT" panose="020B0602020104020603" pitchFamily="34" charset="0"/>
              </a:rPr>
              <a:t>* Decision Tree Classifier:-</a:t>
            </a:r>
            <a:endParaRPr lang="en-US" sz="2800" b="1" dirty="0">
              <a:latin typeface="Tw Cen MT" panose="020B0602020104020603" pitchFamily="34" charset="0"/>
            </a:endParaRPr>
          </a:p>
        </p:txBody>
      </p:sp>
      <p:sp>
        <p:nvSpPr>
          <p:cNvPr id="10" name="TextBox 9"/>
          <p:cNvSpPr txBox="1"/>
          <p:nvPr/>
        </p:nvSpPr>
        <p:spPr>
          <a:xfrm>
            <a:off x="5943598" y="989213"/>
            <a:ext cx="5868786" cy="523220"/>
          </a:xfrm>
          <a:prstGeom prst="rect">
            <a:avLst/>
          </a:prstGeom>
          <a:noFill/>
        </p:spPr>
        <p:txBody>
          <a:bodyPr wrap="square" rtlCol="0">
            <a:spAutoFit/>
          </a:bodyPr>
          <a:lstStyle/>
          <a:p>
            <a:r>
              <a:rPr lang="en-US" sz="2800" b="1" dirty="0" smtClean="0">
                <a:latin typeface="Tw Cen MT" panose="020B0602020104020603" pitchFamily="34" charset="0"/>
              </a:rPr>
              <a:t>* Random Forest Classifier:-</a:t>
            </a:r>
            <a:endParaRPr lang="en-US" sz="2800" b="1" dirty="0">
              <a:latin typeface="Tw Cen MT" panose="020B0602020104020603" pitchFamily="34" charset="0"/>
            </a:endParaRPr>
          </a:p>
        </p:txBody>
      </p:sp>
      <p:sp>
        <p:nvSpPr>
          <p:cNvPr id="12" name="TextBox 11"/>
          <p:cNvSpPr txBox="1"/>
          <p:nvPr/>
        </p:nvSpPr>
        <p:spPr>
          <a:xfrm>
            <a:off x="5943598" y="3003786"/>
            <a:ext cx="5868786" cy="523220"/>
          </a:xfrm>
          <a:prstGeom prst="rect">
            <a:avLst/>
          </a:prstGeom>
          <a:noFill/>
        </p:spPr>
        <p:txBody>
          <a:bodyPr wrap="square" rtlCol="0">
            <a:spAutoFit/>
          </a:bodyPr>
          <a:lstStyle/>
          <a:p>
            <a:r>
              <a:rPr lang="en-US" sz="2800" b="1" dirty="0" smtClean="0">
                <a:latin typeface="Tw Cen MT" panose="020B0602020104020603" pitchFamily="34" charset="0"/>
              </a:rPr>
              <a:t>* Ada Boost Classifier:-</a:t>
            </a:r>
            <a:endParaRPr lang="en-US" sz="2800" b="1" dirty="0">
              <a:latin typeface="Tw Cen MT" panose="020B0602020104020603" pitchFamily="34" charset="0"/>
            </a:endParaRPr>
          </a:p>
        </p:txBody>
      </p:sp>
      <p:pic>
        <p:nvPicPr>
          <p:cNvPr id="11266" name="Picture 2"/>
          <p:cNvPicPr>
            <a:picLocks noChangeAspect="1" noChangeArrowheads="1"/>
          </p:cNvPicPr>
          <p:nvPr/>
        </p:nvPicPr>
        <p:blipFill>
          <a:blip r:embed="rId2" cstate="print"/>
          <a:srcRect/>
          <a:stretch>
            <a:fillRect/>
          </a:stretch>
        </p:blipFill>
        <p:spPr bwMode="auto">
          <a:xfrm>
            <a:off x="746896" y="1440045"/>
            <a:ext cx="4010025" cy="1704975"/>
          </a:xfrm>
          <a:prstGeom prst="rect">
            <a:avLst/>
          </a:prstGeom>
          <a:noFill/>
          <a:ln w="9525">
            <a:noFill/>
            <a:miter lim="800000"/>
            <a:headEnd/>
            <a:tailEnd/>
          </a:ln>
        </p:spPr>
      </p:pic>
      <p:pic>
        <p:nvPicPr>
          <p:cNvPr id="11267" name="Picture 3"/>
          <p:cNvPicPr>
            <a:picLocks noChangeAspect="1" noChangeArrowheads="1"/>
          </p:cNvPicPr>
          <p:nvPr/>
        </p:nvPicPr>
        <p:blipFill>
          <a:blip r:embed="rId3" cstate="print"/>
          <a:srcRect/>
          <a:stretch>
            <a:fillRect/>
          </a:stretch>
        </p:blipFill>
        <p:spPr bwMode="auto">
          <a:xfrm>
            <a:off x="806087" y="3793808"/>
            <a:ext cx="4053296" cy="1647825"/>
          </a:xfrm>
          <a:prstGeom prst="rect">
            <a:avLst/>
          </a:prstGeom>
          <a:noFill/>
          <a:ln w="9525">
            <a:noFill/>
            <a:miter lim="800000"/>
            <a:headEnd/>
            <a:tailEnd/>
          </a:ln>
        </p:spPr>
      </p:pic>
      <p:pic>
        <p:nvPicPr>
          <p:cNvPr id="11268" name="Picture 4"/>
          <p:cNvPicPr>
            <a:picLocks noChangeAspect="1" noChangeArrowheads="1"/>
          </p:cNvPicPr>
          <p:nvPr/>
        </p:nvPicPr>
        <p:blipFill>
          <a:blip r:embed="rId4" cstate="print"/>
          <a:srcRect/>
          <a:stretch>
            <a:fillRect/>
          </a:stretch>
        </p:blipFill>
        <p:spPr bwMode="auto">
          <a:xfrm>
            <a:off x="5998299" y="1446031"/>
            <a:ext cx="4386671" cy="1666875"/>
          </a:xfrm>
          <a:prstGeom prst="rect">
            <a:avLst/>
          </a:prstGeom>
          <a:noFill/>
          <a:ln w="9525">
            <a:noFill/>
            <a:miter lim="800000"/>
            <a:headEnd/>
            <a:tailEnd/>
          </a:ln>
        </p:spPr>
      </p:pic>
      <p:pic>
        <p:nvPicPr>
          <p:cNvPr id="11269" name="Picture 5"/>
          <p:cNvPicPr>
            <a:picLocks noChangeAspect="1" noChangeArrowheads="1"/>
          </p:cNvPicPr>
          <p:nvPr/>
        </p:nvPicPr>
        <p:blipFill>
          <a:blip r:embed="rId5" cstate="print"/>
          <a:srcRect/>
          <a:stretch>
            <a:fillRect/>
          </a:stretch>
        </p:blipFill>
        <p:spPr bwMode="auto">
          <a:xfrm>
            <a:off x="6080215" y="3571739"/>
            <a:ext cx="4239441" cy="1836284"/>
          </a:xfrm>
          <a:prstGeom prst="rect">
            <a:avLst/>
          </a:prstGeom>
          <a:noFill/>
          <a:ln w="9525">
            <a:noFill/>
            <a:miter lim="800000"/>
            <a:headEnd/>
            <a:tailEnd/>
          </a:ln>
        </p:spPr>
      </p:pic>
    </p:spTree>
    <p:extLst>
      <p:ext uri="{BB962C8B-B14F-4D97-AF65-F5344CB8AC3E}">
        <p14:creationId xmlns:p14="http://schemas.microsoft.com/office/powerpoint/2010/main" xmlns="" val="2768834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395" y="-461544"/>
            <a:ext cx="11030989" cy="1450757"/>
          </a:xfrm>
        </p:spPr>
        <p:txBody>
          <a:bodyPr/>
          <a:lstStyle/>
          <a:p>
            <a:r>
              <a:rPr lang="en-US" u="sng" dirty="0" smtClean="0"/>
              <a:t>Model Building:- Printing Scores</a:t>
            </a:r>
            <a:endParaRPr lang="en-US" u="sng" dirty="0"/>
          </a:p>
        </p:txBody>
      </p:sp>
      <p:sp>
        <p:nvSpPr>
          <p:cNvPr id="3" name="TextBox 2"/>
          <p:cNvSpPr txBox="1"/>
          <p:nvPr/>
        </p:nvSpPr>
        <p:spPr>
          <a:xfrm>
            <a:off x="781395" y="989213"/>
            <a:ext cx="5868786" cy="523220"/>
          </a:xfrm>
          <a:prstGeom prst="rect">
            <a:avLst/>
          </a:prstGeom>
          <a:noFill/>
        </p:spPr>
        <p:txBody>
          <a:bodyPr wrap="square" rtlCol="0">
            <a:spAutoFit/>
          </a:bodyPr>
          <a:lstStyle/>
          <a:p>
            <a:r>
              <a:rPr lang="en-US" sz="2800" b="1" dirty="0" smtClean="0">
                <a:latin typeface="Tw Cen MT" panose="020B0602020104020603" pitchFamily="34" charset="0"/>
              </a:rPr>
              <a:t>* Gradient Boosting Classifier:-</a:t>
            </a:r>
            <a:endParaRPr lang="en-US" sz="2800" b="1" dirty="0">
              <a:latin typeface="Tw Cen MT" panose="020B0602020104020603" pitchFamily="34" charset="0"/>
            </a:endParaRPr>
          </a:p>
        </p:txBody>
      </p:sp>
      <p:sp>
        <p:nvSpPr>
          <p:cNvPr id="8" name="TextBox 7"/>
          <p:cNvSpPr txBox="1"/>
          <p:nvPr/>
        </p:nvSpPr>
        <p:spPr>
          <a:xfrm>
            <a:off x="781395" y="3235307"/>
            <a:ext cx="5868786" cy="523220"/>
          </a:xfrm>
          <a:prstGeom prst="rect">
            <a:avLst/>
          </a:prstGeom>
          <a:noFill/>
        </p:spPr>
        <p:txBody>
          <a:bodyPr wrap="square" rtlCol="0">
            <a:spAutoFit/>
          </a:bodyPr>
          <a:lstStyle/>
          <a:p>
            <a:r>
              <a:rPr lang="en-US" sz="2800" b="1" dirty="0" smtClean="0">
                <a:latin typeface="Tw Cen MT" panose="020B0602020104020603" pitchFamily="34" charset="0"/>
              </a:rPr>
              <a:t>* Gaussian NB Classifier:-</a:t>
            </a:r>
            <a:endParaRPr lang="en-US" sz="2800" b="1" dirty="0">
              <a:latin typeface="Tw Cen MT" panose="020B0602020104020603" pitchFamily="34" charset="0"/>
            </a:endParaRPr>
          </a:p>
        </p:txBody>
      </p:sp>
      <p:sp>
        <p:nvSpPr>
          <p:cNvPr id="10" name="TextBox 9"/>
          <p:cNvSpPr txBox="1"/>
          <p:nvPr/>
        </p:nvSpPr>
        <p:spPr>
          <a:xfrm>
            <a:off x="5943598" y="989213"/>
            <a:ext cx="5868786" cy="523220"/>
          </a:xfrm>
          <a:prstGeom prst="rect">
            <a:avLst/>
          </a:prstGeom>
          <a:noFill/>
        </p:spPr>
        <p:txBody>
          <a:bodyPr wrap="square" rtlCol="0">
            <a:spAutoFit/>
          </a:bodyPr>
          <a:lstStyle/>
          <a:p>
            <a:r>
              <a:rPr lang="en-US" sz="2800" b="1" dirty="0" smtClean="0">
                <a:latin typeface="Tw Cen MT" panose="020B0602020104020603" pitchFamily="34" charset="0"/>
              </a:rPr>
              <a:t>* Extra Trees Classifier:-</a:t>
            </a:r>
            <a:endParaRPr lang="en-US" sz="2800" b="1" dirty="0">
              <a:latin typeface="Tw Cen MT" panose="020B0602020104020603" pitchFamily="34" charset="0"/>
            </a:endParaRPr>
          </a:p>
        </p:txBody>
      </p:sp>
      <p:pic>
        <p:nvPicPr>
          <p:cNvPr id="12290" name="Picture 2"/>
          <p:cNvPicPr>
            <a:picLocks noChangeAspect="1" noChangeArrowheads="1"/>
          </p:cNvPicPr>
          <p:nvPr/>
        </p:nvPicPr>
        <p:blipFill>
          <a:blip r:embed="rId2" cstate="print"/>
          <a:srcRect/>
          <a:stretch>
            <a:fillRect/>
          </a:stretch>
        </p:blipFill>
        <p:spPr bwMode="auto">
          <a:xfrm>
            <a:off x="1049791" y="1467394"/>
            <a:ext cx="4227603" cy="1676400"/>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5987551" y="1469844"/>
            <a:ext cx="4214540" cy="1619250"/>
          </a:xfrm>
          <a:prstGeom prst="rect">
            <a:avLst/>
          </a:prstGeom>
          <a:noFill/>
          <a:ln w="9525">
            <a:noFill/>
            <a:miter lim="800000"/>
            <a:headEnd/>
            <a:tailEnd/>
          </a:ln>
        </p:spPr>
      </p:pic>
      <p:pic>
        <p:nvPicPr>
          <p:cNvPr id="12292" name="Picture 4"/>
          <p:cNvPicPr>
            <a:picLocks noChangeAspect="1" noChangeArrowheads="1"/>
          </p:cNvPicPr>
          <p:nvPr/>
        </p:nvPicPr>
        <p:blipFill>
          <a:blip r:embed="rId4" cstate="print"/>
          <a:srcRect/>
          <a:stretch>
            <a:fillRect/>
          </a:stretch>
        </p:blipFill>
        <p:spPr bwMode="auto">
          <a:xfrm>
            <a:off x="954949" y="3800883"/>
            <a:ext cx="4178754" cy="1816146"/>
          </a:xfrm>
          <a:prstGeom prst="rect">
            <a:avLst/>
          </a:prstGeom>
          <a:noFill/>
          <a:ln w="9525">
            <a:noFill/>
            <a:miter lim="800000"/>
            <a:headEnd/>
            <a:tailEnd/>
          </a:ln>
        </p:spPr>
      </p:pic>
    </p:spTree>
    <p:extLst>
      <p:ext uri="{BB962C8B-B14F-4D97-AF65-F5344CB8AC3E}">
        <p14:creationId xmlns:p14="http://schemas.microsoft.com/office/powerpoint/2010/main" xmlns="" val="31582536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395" y="-461544"/>
            <a:ext cx="11030989" cy="1450757"/>
          </a:xfrm>
        </p:spPr>
        <p:txBody>
          <a:bodyPr/>
          <a:lstStyle/>
          <a:p>
            <a:r>
              <a:rPr lang="en-US" u="sng" dirty="0" smtClean="0"/>
              <a:t>Cross Validation:-</a:t>
            </a:r>
            <a:endParaRPr lang="en-US" u="sng" dirty="0"/>
          </a:p>
        </p:txBody>
      </p:sp>
      <p:sp>
        <p:nvSpPr>
          <p:cNvPr id="9" name="TextBox 8"/>
          <p:cNvSpPr txBox="1"/>
          <p:nvPr/>
        </p:nvSpPr>
        <p:spPr>
          <a:xfrm>
            <a:off x="1002277" y="1702921"/>
            <a:ext cx="3524596" cy="369332"/>
          </a:xfrm>
          <a:prstGeom prst="rect">
            <a:avLst/>
          </a:prstGeom>
          <a:solidFill>
            <a:srgbClr val="00B050"/>
          </a:solidFill>
        </p:spPr>
        <p:txBody>
          <a:bodyPr wrap="square" rtlCol="0">
            <a:spAutoFit/>
          </a:bodyPr>
          <a:lstStyle/>
          <a:p>
            <a:r>
              <a:rPr lang="en-US" dirty="0" smtClean="0"/>
              <a:t>Logistic Regression</a:t>
            </a:r>
            <a:endParaRPr lang="en-US" dirty="0"/>
          </a:p>
        </p:txBody>
      </p:sp>
      <p:sp>
        <p:nvSpPr>
          <p:cNvPr id="13" name="TextBox 12"/>
          <p:cNvSpPr txBox="1"/>
          <p:nvPr/>
        </p:nvSpPr>
        <p:spPr>
          <a:xfrm>
            <a:off x="1015342" y="2303832"/>
            <a:ext cx="3524596" cy="369332"/>
          </a:xfrm>
          <a:prstGeom prst="rect">
            <a:avLst/>
          </a:prstGeom>
          <a:solidFill>
            <a:srgbClr val="00B050"/>
          </a:solidFill>
        </p:spPr>
        <p:txBody>
          <a:bodyPr wrap="square" rtlCol="0">
            <a:spAutoFit/>
          </a:bodyPr>
          <a:lstStyle/>
          <a:p>
            <a:r>
              <a:rPr lang="en-US" dirty="0" smtClean="0"/>
              <a:t>Decision Tree Classifier</a:t>
            </a:r>
            <a:endParaRPr lang="en-US" dirty="0"/>
          </a:p>
        </p:txBody>
      </p:sp>
      <p:sp>
        <p:nvSpPr>
          <p:cNvPr id="21" name="TextBox 20"/>
          <p:cNvSpPr txBox="1"/>
          <p:nvPr/>
        </p:nvSpPr>
        <p:spPr>
          <a:xfrm>
            <a:off x="1002278" y="2901221"/>
            <a:ext cx="3524596" cy="369332"/>
          </a:xfrm>
          <a:prstGeom prst="rect">
            <a:avLst/>
          </a:prstGeom>
          <a:solidFill>
            <a:srgbClr val="00B050"/>
          </a:solidFill>
        </p:spPr>
        <p:txBody>
          <a:bodyPr wrap="square" rtlCol="0">
            <a:spAutoFit/>
          </a:bodyPr>
          <a:lstStyle/>
          <a:p>
            <a:r>
              <a:rPr lang="en-US" dirty="0" smtClean="0"/>
              <a:t>Random forest Classifier</a:t>
            </a:r>
            <a:endParaRPr lang="en-US" dirty="0"/>
          </a:p>
        </p:txBody>
      </p:sp>
      <p:sp>
        <p:nvSpPr>
          <p:cNvPr id="22" name="TextBox 21"/>
          <p:cNvSpPr txBox="1"/>
          <p:nvPr/>
        </p:nvSpPr>
        <p:spPr>
          <a:xfrm>
            <a:off x="1002278" y="3472482"/>
            <a:ext cx="3524596" cy="369332"/>
          </a:xfrm>
          <a:prstGeom prst="rect">
            <a:avLst/>
          </a:prstGeom>
          <a:solidFill>
            <a:srgbClr val="00B050"/>
          </a:solidFill>
        </p:spPr>
        <p:txBody>
          <a:bodyPr wrap="square" rtlCol="0">
            <a:spAutoFit/>
          </a:bodyPr>
          <a:lstStyle/>
          <a:p>
            <a:r>
              <a:rPr lang="en-US" dirty="0" smtClean="0"/>
              <a:t>Ada Boost Classifier</a:t>
            </a:r>
            <a:endParaRPr lang="en-US" dirty="0"/>
          </a:p>
        </p:txBody>
      </p:sp>
      <p:sp>
        <p:nvSpPr>
          <p:cNvPr id="23" name="TextBox 22"/>
          <p:cNvSpPr txBox="1"/>
          <p:nvPr/>
        </p:nvSpPr>
        <p:spPr>
          <a:xfrm>
            <a:off x="989215" y="4043744"/>
            <a:ext cx="3524596" cy="369332"/>
          </a:xfrm>
          <a:prstGeom prst="rect">
            <a:avLst/>
          </a:prstGeom>
          <a:solidFill>
            <a:srgbClr val="00B050"/>
          </a:solidFill>
        </p:spPr>
        <p:txBody>
          <a:bodyPr wrap="square" rtlCol="0">
            <a:spAutoFit/>
          </a:bodyPr>
          <a:lstStyle/>
          <a:p>
            <a:r>
              <a:rPr lang="en-US" dirty="0" smtClean="0"/>
              <a:t>Gradient Boosting Classifier</a:t>
            </a:r>
            <a:endParaRPr lang="en-US" dirty="0"/>
          </a:p>
        </p:txBody>
      </p:sp>
      <p:sp>
        <p:nvSpPr>
          <p:cNvPr id="24" name="TextBox 23"/>
          <p:cNvSpPr txBox="1"/>
          <p:nvPr/>
        </p:nvSpPr>
        <p:spPr>
          <a:xfrm>
            <a:off x="989216" y="4615004"/>
            <a:ext cx="3524596" cy="369332"/>
          </a:xfrm>
          <a:prstGeom prst="rect">
            <a:avLst/>
          </a:prstGeom>
          <a:solidFill>
            <a:srgbClr val="00B050"/>
          </a:solidFill>
        </p:spPr>
        <p:txBody>
          <a:bodyPr wrap="square" rtlCol="0">
            <a:spAutoFit/>
          </a:bodyPr>
          <a:lstStyle/>
          <a:p>
            <a:r>
              <a:rPr lang="en-US" dirty="0" smtClean="0"/>
              <a:t>Extra Trees Classifier</a:t>
            </a:r>
            <a:endParaRPr lang="en-US" dirty="0"/>
          </a:p>
        </p:txBody>
      </p:sp>
      <p:sp>
        <p:nvSpPr>
          <p:cNvPr id="26" name="TextBox 25"/>
          <p:cNvSpPr txBox="1"/>
          <p:nvPr/>
        </p:nvSpPr>
        <p:spPr>
          <a:xfrm>
            <a:off x="976152" y="5182762"/>
            <a:ext cx="3524596" cy="369332"/>
          </a:xfrm>
          <a:prstGeom prst="rect">
            <a:avLst/>
          </a:prstGeom>
          <a:solidFill>
            <a:srgbClr val="00B050"/>
          </a:solidFill>
        </p:spPr>
        <p:txBody>
          <a:bodyPr wrap="square" rtlCol="0">
            <a:spAutoFit/>
          </a:bodyPr>
          <a:lstStyle/>
          <a:p>
            <a:r>
              <a:rPr lang="en-US" dirty="0" smtClean="0"/>
              <a:t>Gaussian NB Classifier</a:t>
            </a:r>
            <a:endParaRPr lang="en-US" dirty="0"/>
          </a:p>
        </p:txBody>
      </p:sp>
      <p:pic>
        <p:nvPicPr>
          <p:cNvPr id="13314" name="Picture 2"/>
          <p:cNvPicPr>
            <a:picLocks noChangeAspect="1" noChangeArrowheads="1"/>
          </p:cNvPicPr>
          <p:nvPr/>
        </p:nvPicPr>
        <p:blipFill>
          <a:blip r:embed="rId2" cstate="print"/>
          <a:srcRect/>
          <a:stretch>
            <a:fillRect/>
          </a:stretch>
        </p:blipFill>
        <p:spPr bwMode="auto">
          <a:xfrm>
            <a:off x="4731067" y="1527264"/>
            <a:ext cx="5209200" cy="554458"/>
          </a:xfrm>
          <a:prstGeom prst="rect">
            <a:avLst/>
          </a:prstGeom>
          <a:noFill/>
          <a:ln w="9525">
            <a:noFill/>
            <a:miter lim="800000"/>
            <a:headEnd/>
            <a:tailEnd/>
          </a:ln>
        </p:spPr>
      </p:pic>
      <p:pic>
        <p:nvPicPr>
          <p:cNvPr id="13315" name="Picture 3"/>
          <p:cNvPicPr>
            <a:picLocks noChangeAspect="1" noChangeArrowheads="1"/>
          </p:cNvPicPr>
          <p:nvPr/>
        </p:nvPicPr>
        <p:blipFill>
          <a:blip r:embed="rId3" cstate="print"/>
          <a:srcRect/>
          <a:stretch>
            <a:fillRect/>
          </a:stretch>
        </p:blipFill>
        <p:spPr bwMode="auto">
          <a:xfrm>
            <a:off x="4727802" y="2154283"/>
            <a:ext cx="5209843" cy="522000"/>
          </a:xfrm>
          <a:prstGeom prst="rect">
            <a:avLst/>
          </a:prstGeom>
          <a:noFill/>
          <a:ln w="9525">
            <a:noFill/>
            <a:miter lim="800000"/>
            <a:headEnd/>
            <a:tailEnd/>
          </a:ln>
        </p:spPr>
      </p:pic>
      <p:pic>
        <p:nvPicPr>
          <p:cNvPr id="13316" name="Picture 4"/>
          <p:cNvPicPr>
            <a:picLocks noChangeAspect="1" noChangeArrowheads="1"/>
          </p:cNvPicPr>
          <p:nvPr/>
        </p:nvPicPr>
        <p:blipFill>
          <a:blip r:embed="rId4" cstate="print"/>
          <a:srcRect/>
          <a:stretch>
            <a:fillRect/>
          </a:stretch>
        </p:blipFill>
        <p:spPr bwMode="auto">
          <a:xfrm>
            <a:off x="4824957" y="2795451"/>
            <a:ext cx="5194254" cy="522514"/>
          </a:xfrm>
          <a:prstGeom prst="rect">
            <a:avLst/>
          </a:prstGeom>
          <a:noFill/>
          <a:ln w="9525">
            <a:noFill/>
            <a:miter lim="800000"/>
            <a:headEnd/>
            <a:tailEnd/>
          </a:ln>
        </p:spPr>
      </p:pic>
      <p:pic>
        <p:nvPicPr>
          <p:cNvPr id="13317" name="Picture 5"/>
          <p:cNvPicPr>
            <a:picLocks noChangeAspect="1" noChangeArrowheads="1"/>
          </p:cNvPicPr>
          <p:nvPr/>
        </p:nvPicPr>
        <p:blipFill>
          <a:blip r:embed="rId5" cstate="print"/>
          <a:srcRect/>
          <a:stretch>
            <a:fillRect/>
          </a:stretch>
        </p:blipFill>
        <p:spPr bwMode="auto">
          <a:xfrm>
            <a:off x="4850128" y="3377429"/>
            <a:ext cx="5025392" cy="515302"/>
          </a:xfrm>
          <a:prstGeom prst="rect">
            <a:avLst/>
          </a:prstGeom>
          <a:noFill/>
          <a:ln w="9525">
            <a:noFill/>
            <a:miter lim="800000"/>
            <a:headEnd/>
            <a:tailEnd/>
          </a:ln>
        </p:spPr>
      </p:pic>
      <p:pic>
        <p:nvPicPr>
          <p:cNvPr id="13318" name="Picture 6"/>
          <p:cNvPicPr>
            <a:picLocks noChangeAspect="1" noChangeArrowheads="1"/>
          </p:cNvPicPr>
          <p:nvPr/>
        </p:nvPicPr>
        <p:blipFill>
          <a:blip r:embed="rId6" cstate="print"/>
          <a:srcRect/>
          <a:stretch>
            <a:fillRect/>
          </a:stretch>
        </p:blipFill>
        <p:spPr bwMode="auto">
          <a:xfrm>
            <a:off x="4796518" y="3956955"/>
            <a:ext cx="5196568" cy="536667"/>
          </a:xfrm>
          <a:prstGeom prst="rect">
            <a:avLst/>
          </a:prstGeom>
          <a:noFill/>
          <a:ln w="9525">
            <a:noFill/>
            <a:miter lim="800000"/>
            <a:headEnd/>
            <a:tailEnd/>
          </a:ln>
        </p:spPr>
      </p:pic>
      <p:pic>
        <p:nvPicPr>
          <p:cNvPr id="13319" name="Picture 7"/>
          <p:cNvPicPr>
            <a:picLocks noChangeAspect="1" noChangeArrowheads="1"/>
          </p:cNvPicPr>
          <p:nvPr/>
        </p:nvPicPr>
        <p:blipFill>
          <a:blip r:embed="rId7" cstate="print"/>
          <a:srcRect/>
          <a:stretch>
            <a:fillRect/>
          </a:stretch>
        </p:blipFill>
        <p:spPr bwMode="auto">
          <a:xfrm>
            <a:off x="4826318" y="4518659"/>
            <a:ext cx="5049202" cy="562792"/>
          </a:xfrm>
          <a:prstGeom prst="rect">
            <a:avLst/>
          </a:prstGeom>
          <a:noFill/>
          <a:ln w="9525">
            <a:noFill/>
            <a:miter lim="800000"/>
            <a:headEnd/>
            <a:tailEnd/>
          </a:ln>
        </p:spPr>
      </p:pic>
      <p:pic>
        <p:nvPicPr>
          <p:cNvPr id="13320" name="Picture 8"/>
          <p:cNvPicPr>
            <a:picLocks noChangeAspect="1" noChangeArrowheads="1"/>
          </p:cNvPicPr>
          <p:nvPr/>
        </p:nvPicPr>
        <p:blipFill>
          <a:blip r:embed="rId8" cstate="print"/>
          <a:srcRect/>
          <a:stretch>
            <a:fillRect/>
          </a:stretch>
        </p:blipFill>
        <p:spPr bwMode="auto">
          <a:xfrm>
            <a:off x="4840604" y="5062538"/>
            <a:ext cx="5191669" cy="567553"/>
          </a:xfrm>
          <a:prstGeom prst="rect">
            <a:avLst/>
          </a:prstGeom>
          <a:noFill/>
          <a:ln w="9525">
            <a:noFill/>
            <a:miter lim="800000"/>
            <a:headEnd/>
            <a:tailEnd/>
          </a:ln>
        </p:spPr>
      </p:pic>
    </p:spTree>
    <p:extLst>
      <p:ext uri="{BB962C8B-B14F-4D97-AF65-F5344CB8AC3E}">
        <p14:creationId xmlns:p14="http://schemas.microsoft.com/office/powerpoint/2010/main" xmlns="" val="13064554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03106"/>
            <a:ext cx="10058400" cy="1450757"/>
          </a:xfrm>
        </p:spPr>
        <p:txBody>
          <a:bodyPr/>
          <a:lstStyle/>
          <a:p>
            <a:r>
              <a:rPr lang="en-US" u="sng" dirty="0" smtClean="0"/>
              <a:t>Hyper-Parameter Tuning:-</a:t>
            </a:r>
            <a:endParaRPr lang="en-US" u="sng" dirty="0"/>
          </a:p>
        </p:txBody>
      </p:sp>
      <p:pic>
        <p:nvPicPr>
          <p:cNvPr id="14339" name="Picture 3"/>
          <p:cNvPicPr>
            <a:picLocks noChangeAspect="1" noChangeArrowheads="1"/>
          </p:cNvPicPr>
          <p:nvPr/>
        </p:nvPicPr>
        <p:blipFill>
          <a:blip r:embed="rId2" cstate="print"/>
          <a:srcRect/>
          <a:stretch>
            <a:fillRect/>
          </a:stretch>
        </p:blipFill>
        <p:spPr bwMode="auto">
          <a:xfrm>
            <a:off x="1058500" y="1057140"/>
            <a:ext cx="8817020" cy="2105025"/>
          </a:xfrm>
          <a:prstGeom prst="rect">
            <a:avLst/>
          </a:prstGeom>
          <a:noFill/>
          <a:ln w="9525">
            <a:noFill/>
            <a:miter lim="800000"/>
            <a:headEnd/>
            <a:tailEnd/>
          </a:ln>
        </p:spPr>
      </p:pic>
      <p:pic>
        <p:nvPicPr>
          <p:cNvPr id="14340" name="Picture 4"/>
          <p:cNvPicPr>
            <a:picLocks noChangeAspect="1" noChangeArrowheads="1"/>
          </p:cNvPicPr>
          <p:nvPr/>
        </p:nvPicPr>
        <p:blipFill>
          <a:blip r:embed="rId3" cstate="print"/>
          <a:srcRect/>
          <a:stretch>
            <a:fillRect/>
          </a:stretch>
        </p:blipFill>
        <p:spPr bwMode="auto">
          <a:xfrm>
            <a:off x="1136741" y="3130460"/>
            <a:ext cx="4467226" cy="361950"/>
          </a:xfrm>
          <a:prstGeom prst="rect">
            <a:avLst/>
          </a:prstGeom>
          <a:noFill/>
          <a:ln w="9525">
            <a:noFill/>
            <a:miter lim="800000"/>
            <a:headEnd/>
            <a:tailEnd/>
          </a:ln>
        </p:spPr>
      </p:pic>
      <p:pic>
        <p:nvPicPr>
          <p:cNvPr id="14341" name="Picture 5"/>
          <p:cNvPicPr>
            <a:picLocks noChangeAspect="1" noChangeArrowheads="1"/>
          </p:cNvPicPr>
          <p:nvPr/>
        </p:nvPicPr>
        <p:blipFill>
          <a:blip r:embed="rId4" cstate="print"/>
          <a:srcRect/>
          <a:stretch>
            <a:fillRect/>
          </a:stretch>
        </p:blipFill>
        <p:spPr bwMode="auto">
          <a:xfrm>
            <a:off x="1158105" y="3493225"/>
            <a:ext cx="8508409" cy="2667000"/>
          </a:xfrm>
          <a:prstGeom prst="rect">
            <a:avLst/>
          </a:prstGeom>
          <a:noFill/>
          <a:ln w="9525">
            <a:noFill/>
            <a:miter lim="800000"/>
            <a:headEnd/>
            <a:tailEnd/>
          </a:ln>
        </p:spPr>
      </p:pic>
    </p:spTree>
    <p:extLst>
      <p:ext uri="{BB962C8B-B14F-4D97-AF65-F5344CB8AC3E}">
        <p14:creationId xmlns:p14="http://schemas.microsoft.com/office/powerpoint/2010/main" xmlns="" val="19968662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95041"/>
            <a:ext cx="10058400" cy="1450757"/>
          </a:xfrm>
        </p:spPr>
        <p:txBody>
          <a:bodyPr/>
          <a:lstStyle/>
          <a:p>
            <a:r>
              <a:rPr lang="en-US" u="sng" dirty="0" smtClean="0"/>
              <a:t>Model Evaluation:-</a:t>
            </a:r>
            <a:endParaRPr lang="en-US" u="sng" dirty="0"/>
          </a:p>
        </p:txBody>
      </p:sp>
      <p:pic>
        <p:nvPicPr>
          <p:cNvPr id="15362" name="Picture 2"/>
          <p:cNvPicPr>
            <a:picLocks noChangeAspect="1" noChangeArrowheads="1"/>
          </p:cNvPicPr>
          <p:nvPr/>
        </p:nvPicPr>
        <p:blipFill>
          <a:blip r:embed="rId2" cstate="print"/>
          <a:srcRect/>
          <a:stretch>
            <a:fillRect/>
          </a:stretch>
        </p:blipFill>
        <p:spPr bwMode="auto">
          <a:xfrm>
            <a:off x="515399" y="1046958"/>
            <a:ext cx="5544230" cy="4948509"/>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4818140" y="1525823"/>
            <a:ext cx="7203532" cy="4404329"/>
          </a:xfrm>
          <a:prstGeom prst="rect">
            <a:avLst/>
          </a:prstGeom>
          <a:noFill/>
          <a:ln w="9525">
            <a:noFill/>
            <a:miter lim="800000"/>
            <a:headEnd/>
            <a:tailEnd/>
          </a:ln>
        </p:spPr>
      </p:pic>
    </p:spTree>
    <p:extLst>
      <p:ext uri="{BB962C8B-B14F-4D97-AF65-F5344CB8AC3E}">
        <p14:creationId xmlns:p14="http://schemas.microsoft.com/office/powerpoint/2010/main" xmlns="" val="19171861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19978"/>
            <a:ext cx="10058400" cy="1450757"/>
          </a:xfrm>
        </p:spPr>
        <p:txBody>
          <a:bodyPr/>
          <a:lstStyle/>
          <a:p>
            <a:pPr algn="ctr"/>
            <a:r>
              <a:rPr lang="en-US" u="sng" dirty="0" smtClean="0"/>
              <a:t>Conclusion:-</a:t>
            </a:r>
            <a:endParaRPr lang="en-US" u="sng" dirty="0"/>
          </a:p>
        </p:txBody>
      </p:sp>
      <p:sp>
        <p:nvSpPr>
          <p:cNvPr id="3" name="TextBox 2"/>
          <p:cNvSpPr txBox="1"/>
          <p:nvPr/>
        </p:nvSpPr>
        <p:spPr>
          <a:xfrm>
            <a:off x="1188720" y="1954521"/>
            <a:ext cx="10407535" cy="646331"/>
          </a:xfrm>
          <a:prstGeom prst="rect">
            <a:avLst/>
          </a:prstGeom>
          <a:noFill/>
        </p:spPr>
        <p:txBody>
          <a:bodyPr wrap="square" rtlCol="0">
            <a:spAutoFit/>
          </a:bodyPr>
          <a:lstStyle/>
          <a:p>
            <a:endParaRPr lang="en-US" dirty="0"/>
          </a:p>
          <a:p>
            <a:endParaRPr lang="en-US" dirty="0"/>
          </a:p>
        </p:txBody>
      </p:sp>
      <p:sp>
        <p:nvSpPr>
          <p:cNvPr id="9" name="TextBox 8"/>
          <p:cNvSpPr txBox="1"/>
          <p:nvPr/>
        </p:nvSpPr>
        <p:spPr>
          <a:xfrm>
            <a:off x="1188720" y="1388225"/>
            <a:ext cx="3507971" cy="646331"/>
          </a:xfrm>
          <a:prstGeom prst="rect">
            <a:avLst/>
          </a:prstGeom>
          <a:solidFill>
            <a:schemeClr val="tx1"/>
          </a:solidFill>
        </p:spPr>
        <p:txBody>
          <a:bodyPr wrap="square" rtlCol="0">
            <a:spAutoFit/>
          </a:bodyPr>
          <a:lstStyle/>
          <a:p>
            <a:r>
              <a:rPr lang="en-US" sz="3600" b="1" dirty="0" smtClean="0">
                <a:solidFill>
                  <a:schemeClr val="bg1"/>
                </a:solidFill>
                <a:latin typeface="Tw Cen MT" panose="020B0602020104020603" pitchFamily="34" charset="0"/>
              </a:rPr>
              <a:t>Challenges:-</a:t>
            </a:r>
            <a:endParaRPr lang="en-US" sz="3600" b="1" dirty="0">
              <a:solidFill>
                <a:schemeClr val="bg1"/>
              </a:solidFill>
              <a:latin typeface="Tw Cen MT" panose="020B0602020104020603" pitchFamily="34" charset="0"/>
            </a:endParaRPr>
          </a:p>
        </p:txBody>
      </p:sp>
      <p:sp>
        <p:nvSpPr>
          <p:cNvPr id="10" name="TextBox 9"/>
          <p:cNvSpPr txBox="1"/>
          <p:nvPr/>
        </p:nvSpPr>
        <p:spPr>
          <a:xfrm>
            <a:off x="1188720" y="2352502"/>
            <a:ext cx="3574473" cy="461665"/>
          </a:xfrm>
          <a:prstGeom prst="rect">
            <a:avLst/>
          </a:prstGeom>
          <a:noFill/>
        </p:spPr>
        <p:txBody>
          <a:bodyPr wrap="square" rtlCol="0">
            <a:spAutoFit/>
          </a:bodyPr>
          <a:lstStyle/>
          <a:p>
            <a:r>
              <a:rPr lang="en-US" sz="2400" dirty="0" smtClean="0">
                <a:latin typeface="Tw Cen MT" panose="020B0602020104020603" pitchFamily="34" charset="0"/>
              </a:rPr>
              <a:t>Over Sampling</a:t>
            </a:r>
            <a:endParaRPr lang="en-US" sz="2400" dirty="0">
              <a:latin typeface="Tw Cen MT" panose="020B0602020104020603" pitchFamily="34" charset="0"/>
            </a:endParaRPr>
          </a:p>
        </p:txBody>
      </p:sp>
      <p:sp>
        <p:nvSpPr>
          <p:cNvPr id="12" name="TextBox 11"/>
          <p:cNvSpPr txBox="1"/>
          <p:nvPr/>
        </p:nvSpPr>
        <p:spPr>
          <a:xfrm>
            <a:off x="1188720" y="2814167"/>
            <a:ext cx="3574473" cy="461665"/>
          </a:xfrm>
          <a:prstGeom prst="rect">
            <a:avLst/>
          </a:prstGeom>
          <a:noFill/>
        </p:spPr>
        <p:txBody>
          <a:bodyPr wrap="square" rtlCol="0">
            <a:spAutoFit/>
          </a:bodyPr>
          <a:lstStyle/>
          <a:p>
            <a:r>
              <a:rPr lang="en-US" sz="2400" dirty="0" smtClean="0">
                <a:latin typeface="Tw Cen MT" panose="020B0602020104020603" pitchFamily="34" charset="0"/>
              </a:rPr>
              <a:t>Class- </a:t>
            </a:r>
            <a:r>
              <a:rPr lang="en-US" sz="2400" dirty="0" err="1" smtClean="0">
                <a:latin typeface="Tw Cen MT" panose="020B0602020104020603" pitchFamily="34" charset="0"/>
              </a:rPr>
              <a:t>imbalancing</a:t>
            </a:r>
            <a:r>
              <a:rPr lang="en-US" sz="2400" dirty="0" smtClean="0">
                <a:latin typeface="Tw Cen MT" panose="020B0602020104020603" pitchFamily="34" charset="0"/>
              </a:rPr>
              <a:t> Problem</a:t>
            </a:r>
            <a:endParaRPr lang="en-US" sz="2400" dirty="0">
              <a:latin typeface="Tw Cen MT" panose="020B0602020104020603" pitchFamily="34" charset="0"/>
            </a:endParaRPr>
          </a:p>
        </p:txBody>
      </p:sp>
      <p:sp>
        <p:nvSpPr>
          <p:cNvPr id="13" name="TextBox 12"/>
          <p:cNvSpPr txBox="1"/>
          <p:nvPr/>
        </p:nvSpPr>
        <p:spPr>
          <a:xfrm>
            <a:off x="1188720" y="3524594"/>
            <a:ext cx="5012575" cy="830997"/>
          </a:xfrm>
          <a:prstGeom prst="rect">
            <a:avLst/>
          </a:prstGeom>
          <a:noFill/>
        </p:spPr>
        <p:txBody>
          <a:bodyPr wrap="square" rtlCol="0">
            <a:spAutoFit/>
          </a:bodyPr>
          <a:lstStyle/>
          <a:p>
            <a:r>
              <a:rPr lang="en-US" sz="2400" dirty="0" smtClean="0">
                <a:latin typeface="Tw Cen MT" panose="020B0602020104020603" pitchFamily="34" charset="0"/>
              </a:rPr>
              <a:t>Local Machines incapable of handling computationally expensive calculation</a:t>
            </a:r>
            <a:endParaRPr lang="en-US" sz="2400" dirty="0">
              <a:latin typeface="Tw Cen MT" panose="020B0602020104020603" pitchFamily="34" charset="0"/>
            </a:endParaRPr>
          </a:p>
        </p:txBody>
      </p:sp>
      <p:sp>
        <p:nvSpPr>
          <p:cNvPr id="14" name="TextBox 13"/>
          <p:cNvSpPr txBox="1"/>
          <p:nvPr/>
        </p:nvSpPr>
        <p:spPr>
          <a:xfrm>
            <a:off x="1188720" y="4537672"/>
            <a:ext cx="4771505" cy="461665"/>
          </a:xfrm>
          <a:prstGeom prst="rect">
            <a:avLst/>
          </a:prstGeom>
          <a:noFill/>
        </p:spPr>
        <p:txBody>
          <a:bodyPr wrap="square" rtlCol="0">
            <a:spAutoFit/>
          </a:bodyPr>
          <a:lstStyle/>
          <a:p>
            <a:r>
              <a:rPr lang="en-US" sz="2400" dirty="0" smtClean="0">
                <a:latin typeface="Tw Cen MT" panose="020B0602020104020603" pitchFamily="34" charset="0"/>
              </a:rPr>
              <a:t>Need a Helpful ratio challenges</a:t>
            </a:r>
            <a:endParaRPr lang="en-US" sz="2400" dirty="0">
              <a:latin typeface="Tw Cen MT" panose="020B0602020104020603" pitchFamily="34" charset="0"/>
            </a:endParaRPr>
          </a:p>
        </p:txBody>
      </p:sp>
      <p:sp>
        <p:nvSpPr>
          <p:cNvPr id="15" name="Oval 14"/>
          <p:cNvSpPr/>
          <p:nvPr/>
        </p:nvSpPr>
        <p:spPr>
          <a:xfrm>
            <a:off x="1097280" y="2502131"/>
            <a:ext cx="149629" cy="145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16676" y="2962105"/>
            <a:ext cx="121922" cy="13188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94508" y="3654828"/>
            <a:ext cx="121922" cy="13188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072340" y="4729937"/>
            <a:ext cx="121922" cy="13188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198524" y="1999302"/>
            <a:ext cx="5469775" cy="3786356"/>
          </a:xfrm>
          <a:prstGeom prst="rect">
            <a:avLst/>
          </a:prstGeom>
        </p:spPr>
      </p:pic>
    </p:spTree>
    <p:extLst>
      <p:ext uri="{BB962C8B-B14F-4D97-AF65-F5344CB8AC3E}">
        <p14:creationId xmlns:p14="http://schemas.microsoft.com/office/powerpoint/2010/main" xmlns="" val="1686117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19978"/>
            <a:ext cx="10058400" cy="1450757"/>
          </a:xfrm>
        </p:spPr>
        <p:txBody>
          <a:bodyPr>
            <a:normAutofit/>
          </a:bodyPr>
          <a:lstStyle/>
          <a:p>
            <a:pPr algn="ctr"/>
            <a:r>
              <a:rPr lang="en-IN" sz="3600" b="1" u="sng" dirty="0">
                <a:latin typeface="Tw Cen MT" panose="020B0602020104020603" pitchFamily="34" charset="0"/>
              </a:rPr>
              <a:t>Limitations of this work and Scope for Future </a:t>
            </a:r>
            <a:r>
              <a:rPr lang="en-IN" sz="3600" b="1" u="sng" dirty="0" smtClean="0">
                <a:latin typeface="Tw Cen MT" panose="020B0602020104020603" pitchFamily="34" charset="0"/>
              </a:rPr>
              <a:t>Work</a:t>
            </a:r>
            <a:r>
              <a:rPr lang="en-US" sz="3600" u="sng" dirty="0" smtClean="0">
                <a:latin typeface="Tw Cen MT" panose="020B0602020104020603" pitchFamily="34" charset="0"/>
              </a:rPr>
              <a:t>-</a:t>
            </a:r>
            <a:endParaRPr lang="en-US" sz="3600" u="sng" dirty="0">
              <a:latin typeface="Tw Cen MT" panose="020B0602020104020603" pitchFamily="34" charset="0"/>
            </a:endParaRPr>
          </a:p>
        </p:txBody>
      </p:sp>
      <p:sp>
        <p:nvSpPr>
          <p:cNvPr id="3" name="TextBox 2"/>
          <p:cNvSpPr txBox="1"/>
          <p:nvPr/>
        </p:nvSpPr>
        <p:spPr>
          <a:xfrm>
            <a:off x="1188720" y="1954521"/>
            <a:ext cx="10407535" cy="646331"/>
          </a:xfrm>
          <a:prstGeom prst="rect">
            <a:avLst/>
          </a:prstGeom>
          <a:noFill/>
        </p:spPr>
        <p:txBody>
          <a:bodyPr wrap="square" rtlCol="0">
            <a:spAutoFit/>
          </a:bodyPr>
          <a:lstStyle/>
          <a:p>
            <a:endParaRPr lang="en-US" dirty="0"/>
          </a:p>
          <a:p>
            <a:endParaRPr lang="en-US" dirty="0"/>
          </a:p>
        </p:txBody>
      </p:sp>
      <p:sp>
        <p:nvSpPr>
          <p:cNvPr id="4" name="TextBox 3"/>
          <p:cNvSpPr txBox="1"/>
          <p:nvPr/>
        </p:nvSpPr>
        <p:spPr>
          <a:xfrm>
            <a:off x="1479665" y="1246909"/>
            <a:ext cx="9676015" cy="4801314"/>
          </a:xfrm>
          <a:prstGeom prst="rect">
            <a:avLst/>
          </a:prstGeom>
          <a:noFill/>
        </p:spPr>
        <p:txBody>
          <a:bodyPr wrap="square" rtlCol="0">
            <a:spAutoFit/>
          </a:bodyPr>
          <a:lstStyle/>
          <a:p>
            <a:r>
              <a:rPr lang="en-IN" dirty="0">
                <a:latin typeface="Tw Cen MT" panose="020B0602020104020603" pitchFamily="34" charset="0"/>
              </a:rPr>
              <a:t>One of the main reason our accuracy is not high enough is because of the data imbalance. We have given equal amount of class to our model for that we have to drop most of the data. This could be the reason of low accuracy. </a:t>
            </a:r>
            <a:r>
              <a:rPr lang="en-US" dirty="0">
                <a:latin typeface="Tw Cen MT" panose="020B0602020104020603" pitchFamily="34" charset="0"/>
              </a:rPr>
              <a:t>We will be looking into datasets obtained from E-commerce websites. This will provide better understanding of our sentiments based on demographics. And lastly we will try to work on this product to achieve a generalize form of this model. </a:t>
            </a:r>
            <a:endParaRPr lang="en-US" dirty="0" smtClean="0">
              <a:latin typeface="Tw Cen MT" panose="020B0602020104020603" pitchFamily="34" charset="0"/>
            </a:endParaRPr>
          </a:p>
          <a:p>
            <a:endParaRPr lang="en-US" dirty="0">
              <a:latin typeface="Tw Cen MT" panose="020B0602020104020603" pitchFamily="34" charset="0"/>
            </a:endParaRPr>
          </a:p>
          <a:p>
            <a:r>
              <a:rPr lang="en-IN" dirty="0">
                <a:latin typeface="Tw Cen MT" panose="020B0602020104020603" pitchFamily="34" charset="0"/>
              </a:rPr>
              <a:t>For future we have to look into below mentioned points</a:t>
            </a:r>
            <a:r>
              <a:rPr lang="en-IN" dirty="0" smtClean="0">
                <a:latin typeface="Tw Cen MT" panose="020B0602020104020603" pitchFamily="34" charset="0"/>
              </a:rPr>
              <a:t>.</a:t>
            </a:r>
          </a:p>
          <a:p>
            <a:endParaRPr lang="en-US" dirty="0">
              <a:latin typeface="Tw Cen MT" panose="020B0602020104020603" pitchFamily="34" charset="0"/>
            </a:endParaRPr>
          </a:p>
          <a:p>
            <a:pPr lvl="0"/>
            <a:r>
              <a:rPr lang="en-US" dirty="0">
                <a:latin typeface="Tw Cen MT" panose="020B0602020104020603" pitchFamily="34" charset="0"/>
              </a:rPr>
              <a:t>Try to fetch data from different websites. If data is from different websites, it will help our model to remove the effect of over fitting</a:t>
            </a:r>
            <a:r>
              <a:rPr lang="en-US" dirty="0" smtClean="0">
                <a:latin typeface="Tw Cen MT" panose="020B0602020104020603" pitchFamily="34" charset="0"/>
              </a:rPr>
              <a:t>.</a:t>
            </a:r>
          </a:p>
          <a:p>
            <a:pPr lvl="0"/>
            <a:endParaRPr lang="en-US" dirty="0">
              <a:latin typeface="Tw Cen MT" panose="020B0602020104020603" pitchFamily="34" charset="0"/>
            </a:endParaRPr>
          </a:p>
          <a:p>
            <a:pPr lvl="0"/>
            <a:r>
              <a:rPr lang="en-US" dirty="0">
                <a:latin typeface="Tw Cen MT" panose="020B0602020104020603" pitchFamily="34" charset="0"/>
              </a:rPr>
              <a:t>Try to fetch an equal number of reviews for each rating, for example if you are fetching 10000 reviews then all ratings 1,2,3,4,5 should be 2000. It will balance our data set. </a:t>
            </a:r>
            <a:endParaRPr lang="en-US" dirty="0" smtClean="0">
              <a:latin typeface="Tw Cen MT" panose="020B0602020104020603" pitchFamily="34" charset="0"/>
            </a:endParaRPr>
          </a:p>
          <a:p>
            <a:pPr lvl="0"/>
            <a:endParaRPr lang="en-US" dirty="0">
              <a:latin typeface="Tw Cen MT" panose="020B0602020104020603" pitchFamily="34" charset="0"/>
            </a:endParaRPr>
          </a:p>
          <a:p>
            <a:pPr lvl="0"/>
            <a:r>
              <a:rPr lang="en-US" dirty="0" smtClean="0">
                <a:latin typeface="Tw Cen MT" panose="020B0602020104020603" pitchFamily="34" charset="0"/>
              </a:rPr>
              <a:t>Convert </a:t>
            </a:r>
            <a:r>
              <a:rPr lang="en-US" dirty="0">
                <a:latin typeface="Tw Cen MT" panose="020B0602020104020603" pitchFamily="34" charset="0"/>
              </a:rPr>
              <a:t>all the ratings to their round number, as there are only 5 options for rating i.e., 1, 2 ,3 ,4 ,5. If a rating is 4.5 convert it 5. </a:t>
            </a:r>
          </a:p>
          <a:p>
            <a:endParaRPr lang="en-US" dirty="0">
              <a:latin typeface="Tw Cen MT" panose="020B0602020104020603" pitchFamily="34" charset="0"/>
            </a:endParaRPr>
          </a:p>
        </p:txBody>
      </p:sp>
      <p:sp>
        <p:nvSpPr>
          <p:cNvPr id="20" name="Oval 19"/>
          <p:cNvSpPr/>
          <p:nvPr/>
        </p:nvSpPr>
        <p:spPr>
          <a:xfrm>
            <a:off x="1330041" y="3574472"/>
            <a:ext cx="149629" cy="145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332809" y="4400205"/>
            <a:ext cx="149629" cy="145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335577" y="5234251"/>
            <a:ext cx="149629" cy="145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2303796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p:spPr>
      </p:pic>
    </p:spTree>
    <p:extLst>
      <p:ext uri="{BB962C8B-B14F-4D97-AF65-F5344CB8AC3E}">
        <p14:creationId xmlns:p14="http://schemas.microsoft.com/office/powerpoint/2010/main" xmlns="" val="2419283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385" y="286603"/>
            <a:ext cx="11330248" cy="1450757"/>
          </a:xfrm>
          <a:solidFill>
            <a:schemeClr val="accent3">
              <a:lumMod val="60000"/>
              <a:lumOff val="40000"/>
            </a:schemeClr>
          </a:solidFill>
        </p:spPr>
        <p:txBody>
          <a:bodyPr/>
          <a:lstStyle/>
          <a:p>
            <a:r>
              <a:rPr lang="en-US" u="sng" dirty="0" smtClean="0"/>
              <a:t>Abstract :- </a:t>
            </a:r>
            <a:endParaRPr lang="en-US" u="sng" dirty="0"/>
          </a:p>
        </p:txBody>
      </p:sp>
      <p:sp>
        <p:nvSpPr>
          <p:cNvPr id="3" name="Content Placeholder 2"/>
          <p:cNvSpPr>
            <a:spLocks noGrp="1"/>
          </p:cNvSpPr>
          <p:nvPr>
            <p:ph idx="1"/>
          </p:nvPr>
        </p:nvSpPr>
        <p:spPr>
          <a:xfrm>
            <a:off x="382385" y="2108201"/>
            <a:ext cx="10773295" cy="3760891"/>
          </a:xfrm>
        </p:spPr>
        <p:txBody>
          <a:bodyPr>
            <a:normAutofit fontScale="92500" lnSpcReduction="10000"/>
          </a:bodyPr>
          <a:lstStyle/>
          <a:p>
            <a:r>
              <a:rPr lang="en-US" dirty="0">
                <a:latin typeface="Tw Cen MT" panose="020B0602020104020603" pitchFamily="34" charset="0"/>
              </a:rPr>
              <a:t>The purpose of this analysis is to make up a prediction model where we will be able to predict whether a recommendation is positive or negative. In this analysis, we will not focus on the Score, but only the positive/negative sentiment of the recommendation</a:t>
            </a:r>
            <a:r>
              <a:rPr lang="en-US" dirty="0" smtClean="0">
                <a:latin typeface="Tw Cen MT" panose="020B0602020104020603" pitchFamily="34" charset="0"/>
              </a:rPr>
              <a:t>.</a:t>
            </a:r>
          </a:p>
          <a:p>
            <a:r>
              <a:rPr lang="en-US" dirty="0">
                <a:latin typeface="Tw Cen MT" panose="020B0602020104020603" pitchFamily="34" charset="0"/>
              </a:rPr>
              <a:t>Sentiment analysis of product reviews, an application problem, has recently become very popular in text mining and computational linguistics research. Here, we want to study the correlation between the Amazon product reviews and the rating of the products given by the </a:t>
            </a:r>
            <a:r>
              <a:rPr lang="en-US" dirty="0" smtClean="0">
                <a:latin typeface="Tw Cen MT" panose="020B0602020104020603" pitchFamily="34" charset="0"/>
              </a:rPr>
              <a:t>customers.</a:t>
            </a:r>
          </a:p>
          <a:p>
            <a:r>
              <a:rPr lang="en-US" dirty="0">
                <a:latin typeface="Tw Cen MT" panose="020B0602020104020603" pitchFamily="34" charset="0"/>
              </a:rPr>
              <a:t> </a:t>
            </a:r>
            <a:r>
              <a:rPr lang="en-IN" dirty="0">
                <a:latin typeface="Tw Cen MT" panose="020B0602020104020603" pitchFamily="34" charset="0"/>
              </a:rPr>
              <a:t>As online marketplaces have been popular during the past decades, the online sellers and merchants ask their purchasers to share their opinions about the products they have bought. As a result, millions of reviews are being generated daily which makes it difficult for a potential consumer to make a good decision on whether to buy the product. Analysing this enormous amount of opinions is also hard and time consuming for product manufacturers. This thesis considers the problem of classifying reviews by their overall semantic (positive or negative).</a:t>
            </a:r>
            <a:endParaRPr lang="en-US" dirty="0">
              <a:latin typeface="Tw Cen MT" panose="020B0602020104020603" pitchFamily="34" charset="0"/>
            </a:endParaRPr>
          </a:p>
        </p:txBody>
      </p:sp>
    </p:spTree>
    <p:extLst>
      <p:ext uri="{BB962C8B-B14F-4D97-AF65-F5344CB8AC3E}">
        <p14:creationId xmlns:p14="http://schemas.microsoft.com/office/powerpoint/2010/main" xmlns="" val="292035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778" y="0"/>
            <a:ext cx="10058400" cy="1450757"/>
          </a:xfrm>
        </p:spPr>
        <p:txBody>
          <a:bodyPr/>
          <a:lstStyle/>
          <a:p>
            <a:r>
              <a:rPr lang="en-US" u="sng" dirty="0" smtClean="0">
                <a:solidFill>
                  <a:srgbClr val="002060"/>
                </a:solidFill>
              </a:rPr>
              <a:t>Steps to Follow:-</a:t>
            </a:r>
            <a:endParaRPr lang="en-US" u="sng" dirty="0">
              <a:solidFill>
                <a:srgbClr val="002060"/>
              </a:solidFill>
            </a:endParaRPr>
          </a:p>
        </p:txBody>
      </p:sp>
      <p:sp>
        <p:nvSpPr>
          <p:cNvPr id="3" name="Content Placeholder 2"/>
          <p:cNvSpPr>
            <a:spLocks noGrp="1"/>
          </p:cNvSpPr>
          <p:nvPr>
            <p:ph idx="1"/>
          </p:nvPr>
        </p:nvSpPr>
        <p:spPr/>
        <p:txBody>
          <a:bodyPr>
            <a:normAutofit lnSpcReduction="10000"/>
          </a:bodyPr>
          <a:lstStyle/>
          <a:p>
            <a:r>
              <a:rPr lang="en-US" dirty="0" smtClean="0"/>
              <a:t>Data Collection</a:t>
            </a:r>
          </a:p>
          <a:p>
            <a:r>
              <a:rPr lang="en-US" dirty="0" smtClean="0"/>
              <a:t>Loading Dataset</a:t>
            </a:r>
          </a:p>
          <a:p>
            <a:r>
              <a:rPr lang="en-US" dirty="0" smtClean="0"/>
              <a:t>Pre-Processing</a:t>
            </a:r>
          </a:p>
          <a:p>
            <a:r>
              <a:rPr lang="en-US" dirty="0" smtClean="0"/>
              <a:t>Data Analysis</a:t>
            </a:r>
          </a:p>
          <a:p>
            <a:r>
              <a:rPr lang="en-US" dirty="0" smtClean="0"/>
              <a:t>Data Cleaning</a:t>
            </a:r>
          </a:p>
          <a:p>
            <a:r>
              <a:rPr lang="en-US" dirty="0" smtClean="0"/>
              <a:t>Model Building</a:t>
            </a:r>
          </a:p>
          <a:p>
            <a:r>
              <a:rPr lang="en-US" dirty="0" smtClean="0"/>
              <a:t>Hyper-Parameter Tuning</a:t>
            </a:r>
          </a:p>
          <a:p>
            <a:r>
              <a:rPr lang="en-US" dirty="0" smtClean="0"/>
              <a:t>Conclusion</a:t>
            </a:r>
            <a:endParaRPr lang="en-US" dirty="0"/>
          </a:p>
        </p:txBody>
      </p:sp>
      <p:sp>
        <p:nvSpPr>
          <p:cNvPr id="4" name="Oval 3"/>
          <p:cNvSpPr/>
          <p:nvPr/>
        </p:nvSpPr>
        <p:spPr>
          <a:xfrm>
            <a:off x="955964" y="2227810"/>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955964" y="2679472"/>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79488" y="3156075"/>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69800" y="3625959"/>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978113" y="4074432"/>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83632" y="4551029"/>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79488" y="4999335"/>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85026" y="5502634"/>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849895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20348"/>
            <a:ext cx="10058400" cy="1450757"/>
          </a:xfrm>
        </p:spPr>
        <p:txBody>
          <a:bodyPr/>
          <a:lstStyle/>
          <a:p>
            <a:r>
              <a:rPr lang="en-US" u="sng" dirty="0" smtClean="0"/>
              <a:t>Data Collection:-</a:t>
            </a:r>
            <a:endParaRPr lang="en-US" u="sng" dirty="0"/>
          </a:p>
        </p:txBody>
      </p:sp>
      <p:sp>
        <p:nvSpPr>
          <p:cNvPr id="3" name="Content Placeholder 2"/>
          <p:cNvSpPr>
            <a:spLocks noGrp="1"/>
          </p:cNvSpPr>
          <p:nvPr>
            <p:ph idx="1"/>
          </p:nvPr>
        </p:nvSpPr>
        <p:spPr/>
        <p:txBody>
          <a:bodyPr/>
          <a:lstStyle/>
          <a:p>
            <a:pPr marL="0" indent="0">
              <a:buNone/>
            </a:pPr>
            <a:r>
              <a:rPr lang="en-US" dirty="0" smtClean="0"/>
              <a:t>For this project, first of all we scrapped </a:t>
            </a:r>
            <a:r>
              <a:rPr lang="en-US" dirty="0" smtClean="0"/>
              <a:t>around</a:t>
            </a:r>
            <a:r>
              <a:rPr lang="en-US" dirty="0" smtClean="0"/>
              <a:t> </a:t>
            </a:r>
            <a:r>
              <a:rPr lang="en-US" dirty="0" smtClean="0"/>
              <a:t>2</a:t>
            </a:r>
            <a:r>
              <a:rPr lang="en-US" dirty="0" smtClean="0"/>
              <a:t>0,000 </a:t>
            </a:r>
            <a:r>
              <a:rPr lang="en-US" dirty="0" smtClean="0"/>
              <a:t>records from different sites. And then build a model for predicting the overall rating from customers. We have used “Selenium Web scrapping” tool for scrapping the data  form online ticket booking sites. Some sites are mentioned below:-</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107380" y="3657388"/>
            <a:ext cx="3931921" cy="2211704"/>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249680" y="3673876"/>
            <a:ext cx="4495800" cy="2195215"/>
          </a:xfrm>
          <a:prstGeom prst="rect">
            <a:avLst/>
          </a:prstGeom>
        </p:spPr>
      </p:pic>
    </p:spTree>
    <p:extLst>
      <p:ext uri="{BB962C8B-B14F-4D97-AF65-F5344CB8AC3E}">
        <p14:creationId xmlns:p14="http://schemas.microsoft.com/office/powerpoint/2010/main" xmlns="" val="3806614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2161"/>
            <a:ext cx="10058400" cy="1450757"/>
          </a:xfrm>
        </p:spPr>
        <p:txBody>
          <a:bodyPr/>
          <a:lstStyle/>
          <a:p>
            <a:r>
              <a:rPr lang="en-US" u="sng" dirty="0" smtClean="0"/>
              <a:t>Loading the Dataset:-</a:t>
            </a:r>
            <a:endParaRPr lang="en-US" u="sng" dirty="0"/>
          </a:p>
        </p:txBody>
      </p:sp>
      <p:sp>
        <p:nvSpPr>
          <p:cNvPr id="8" name="TextBox 7"/>
          <p:cNvSpPr txBox="1"/>
          <p:nvPr/>
        </p:nvSpPr>
        <p:spPr>
          <a:xfrm>
            <a:off x="1097280" y="2240280"/>
            <a:ext cx="3589020" cy="3693319"/>
          </a:xfrm>
          <a:prstGeom prst="rect">
            <a:avLst/>
          </a:prstGeom>
          <a:noFill/>
        </p:spPr>
        <p:txBody>
          <a:bodyPr wrap="square" rtlCol="0">
            <a:spAutoFit/>
          </a:bodyPr>
          <a:lstStyle/>
          <a:p>
            <a:r>
              <a:rPr lang="en-US" dirty="0">
                <a:latin typeface="Tw Cen MT" panose="020B0602020104020603" pitchFamily="34" charset="0"/>
              </a:rPr>
              <a:t>Data contains attributes such as Ratings (which is the overall rating of the reviewer), Review Text (which contains all the thoughts of customer for that particular product), Summary (this attributes contains brief review by the customer), New review (which contains all the word count in the review text and summary), Review character count (this attribute contains all the character count of review text and summary attributes).</a:t>
            </a:r>
          </a:p>
          <a:p>
            <a:endParaRPr lang="en-US" dirty="0">
              <a:latin typeface="Tw Cen MT" panose="020B0602020104020603"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5068389" y="2185778"/>
            <a:ext cx="6425020" cy="3744759"/>
          </a:xfrm>
          <a:prstGeom prst="rect">
            <a:avLst/>
          </a:prstGeom>
          <a:noFill/>
          <a:ln w="9525">
            <a:noFill/>
            <a:miter lim="800000"/>
            <a:headEnd/>
            <a:tailEnd/>
          </a:ln>
        </p:spPr>
      </p:pic>
    </p:spTree>
    <p:extLst>
      <p:ext uri="{BB962C8B-B14F-4D97-AF65-F5344CB8AC3E}">
        <p14:creationId xmlns:p14="http://schemas.microsoft.com/office/powerpoint/2010/main" xmlns="" val="2388862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Data Pre-Processing:-</a:t>
            </a:r>
            <a:endParaRPr lang="en-US" u="sng" dirty="0"/>
          </a:p>
        </p:txBody>
      </p:sp>
      <p:sp>
        <p:nvSpPr>
          <p:cNvPr id="16" name="Down Arrow 15"/>
          <p:cNvSpPr/>
          <p:nvPr/>
        </p:nvSpPr>
        <p:spPr>
          <a:xfrm>
            <a:off x="1752600" y="3688080"/>
            <a:ext cx="1089660" cy="980122"/>
          </a:xfrm>
          <a:prstGeom prst="downArrow">
            <a:avLst/>
          </a:prstGeom>
          <a:solidFill>
            <a:srgbClr val="00B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2" cstate="print"/>
          <a:srcRect/>
          <a:stretch>
            <a:fillRect/>
          </a:stretch>
        </p:blipFill>
        <p:spPr bwMode="auto">
          <a:xfrm>
            <a:off x="718458" y="2068286"/>
            <a:ext cx="3122022" cy="16764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761865" y="4849178"/>
            <a:ext cx="3000238" cy="1394868"/>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4883741" y="2285865"/>
            <a:ext cx="5305288" cy="2116318"/>
          </a:xfrm>
          <a:prstGeom prst="rect">
            <a:avLst/>
          </a:prstGeom>
          <a:noFill/>
          <a:ln w="9525">
            <a:noFill/>
            <a:miter lim="800000"/>
            <a:headEnd/>
            <a:tailEnd/>
          </a:ln>
        </p:spPr>
      </p:pic>
    </p:spTree>
    <p:extLst>
      <p:ext uri="{BB962C8B-B14F-4D97-AF65-F5344CB8AC3E}">
        <p14:creationId xmlns:p14="http://schemas.microsoft.com/office/powerpoint/2010/main" xmlns="" val="2772096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905" y="0"/>
            <a:ext cx="10058400" cy="1450757"/>
          </a:xfrm>
        </p:spPr>
        <p:txBody>
          <a:bodyPr/>
          <a:lstStyle/>
          <a:p>
            <a:r>
              <a:rPr lang="en-US" u="sng" dirty="0" smtClean="0"/>
              <a:t>Data Pre-Processing:-</a:t>
            </a:r>
            <a:endParaRPr lang="en-US" u="sng" dirty="0"/>
          </a:p>
        </p:txBody>
      </p:sp>
      <p:pic>
        <p:nvPicPr>
          <p:cNvPr id="13" name="Picture 12"/>
          <p:cNvPicPr>
            <a:picLocks noChangeAspect="1"/>
          </p:cNvPicPr>
          <p:nvPr/>
        </p:nvPicPr>
        <p:blipFill>
          <a:blip r:embed="rId2" cstate="print"/>
          <a:stretch>
            <a:fillRect/>
          </a:stretch>
        </p:blipFill>
        <p:spPr>
          <a:xfrm>
            <a:off x="1113905" y="2168842"/>
            <a:ext cx="2628900" cy="447675"/>
          </a:xfrm>
          <a:prstGeom prst="rect">
            <a:avLst/>
          </a:prstGeom>
        </p:spPr>
      </p:pic>
      <p:pic>
        <p:nvPicPr>
          <p:cNvPr id="17" name="Picture 16"/>
          <p:cNvPicPr>
            <a:picLocks noChangeAspect="1"/>
          </p:cNvPicPr>
          <p:nvPr/>
        </p:nvPicPr>
        <p:blipFill>
          <a:blip r:embed="rId3" cstate="print"/>
          <a:stretch>
            <a:fillRect/>
          </a:stretch>
        </p:blipFill>
        <p:spPr>
          <a:xfrm>
            <a:off x="1113905" y="2705952"/>
            <a:ext cx="5419725" cy="1257300"/>
          </a:xfrm>
          <a:prstGeom prst="rect">
            <a:avLst/>
          </a:prstGeom>
        </p:spPr>
      </p:pic>
      <p:pic>
        <p:nvPicPr>
          <p:cNvPr id="18" name="Picture 17"/>
          <p:cNvPicPr>
            <a:picLocks noChangeAspect="1"/>
          </p:cNvPicPr>
          <p:nvPr/>
        </p:nvPicPr>
        <p:blipFill>
          <a:blip r:embed="rId4" cstate="print"/>
          <a:stretch>
            <a:fillRect/>
          </a:stretch>
        </p:blipFill>
        <p:spPr>
          <a:xfrm>
            <a:off x="1113905" y="4302442"/>
            <a:ext cx="5419725" cy="1514475"/>
          </a:xfrm>
          <a:prstGeom prst="rect">
            <a:avLst/>
          </a:prstGeom>
        </p:spPr>
      </p:pic>
      <p:pic>
        <p:nvPicPr>
          <p:cNvPr id="19" name="Picture 18"/>
          <p:cNvPicPr>
            <a:picLocks noChangeAspect="1"/>
          </p:cNvPicPr>
          <p:nvPr/>
        </p:nvPicPr>
        <p:blipFill>
          <a:blip r:embed="rId5" cstate="print"/>
          <a:stretch>
            <a:fillRect/>
          </a:stretch>
        </p:blipFill>
        <p:spPr>
          <a:xfrm>
            <a:off x="7322820" y="2720552"/>
            <a:ext cx="3402330" cy="3096365"/>
          </a:xfrm>
          <a:prstGeom prst="rect">
            <a:avLst/>
          </a:prstGeom>
        </p:spPr>
      </p:pic>
      <p:sp>
        <p:nvSpPr>
          <p:cNvPr id="20" name="TextBox 19"/>
          <p:cNvSpPr txBox="1"/>
          <p:nvPr/>
        </p:nvSpPr>
        <p:spPr>
          <a:xfrm>
            <a:off x="7395210" y="2095500"/>
            <a:ext cx="3329940" cy="400110"/>
          </a:xfrm>
          <a:prstGeom prst="rect">
            <a:avLst/>
          </a:prstGeom>
          <a:noFill/>
        </p:spPr>
        <p:txBody>
          <a:bodyPr wrap="square" rtlCol="0">
            <a:spAutoFit/>
          </a:bodyPr>
          <a:lstStyle/>
          <a:p>
            <a:r>
              <a:rPr lang="en-US" sz="2000" b="1" dirty="0" smtClean="0">
                <a:latin typeface="Tw Cen MT" panose="020B0602020104020603" pitchFamily="34" charset="0"/>
              </a:rPr>
              <a:t>Replacing Contracted words</a:t>
            </a:r>
            <a:endParaRPr lang="en-US" sz="2000" b="1" dirty="0">
              <a:latin typeface="Tw Cen MT" panose="020B0602020104020603" pitchFamily="34" charset="0"/>
            </a:endParaRPr>
          </a:p>
        </p:txBody>
      </p:sp>
    </p:spTree>
    <p:extLst>
      <p:ext uri="{BB962C8B-B14F-4D97-AF65-F5344CB8AC3E}">
        <p14:creationId xmlns:p14="http://schemas.microsoft.com/office/powerpoint/2010/main" xmlns="" val="1970292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905" y="0"/>
            <a:ext cx="10058400" cy="1450757"/>
          </a:xfrm>
        </p:spPr>
        <p:txBody>
          <a:bodyPr/>
          <a:lstStyle/>
          <a:p>
            <a:r>
              <a:rPr lang="en-US" u="sng" dirty="0" smtClean="0"/>
              <a:t>Data Pre-Processing:-</a:t>
            </a:r>
            <a:endParaRPr lang="en-US" u="sng" dirty="0"/>
          </a:p>
        </p:txBody>
      </p:sp>
      <p:pic>
        <p:nvPicPr>
          <p:cNvPr id="3" name="Picture 2"/>
          <p:cNvPicPr>
            <a:picLocks noChangeAspect="1"/>
          </p:cNvPicPr>
          <p:nvPr/>
        </p:nvPicPr>
        <p:blipFill>
          <a:blip r:embed="rId2" cstate="print"/>
          <a:stretch>
            <a:fillRect/>
          </a:stretch>
        </p:blipFill>
        <p:spPr>
          <a:xfrm>
            <a:off x="1113905" y="2492692"/>
            <a:ext cx="6981825" cy="714375"/>
          </a:xfrm>
          <a:prstGeom prst="rect">
            <a:avLst/>
          </a:prstGeom>
        </p:spPr>
      </p:pic>
      <p:sp>
        <p:nvSpPr>
          <p:cNvPr id="4" name="TextBox 3"/>
          <p:cNvSpPr txBox="1"/>
          <p:nvPr/>
        </p:nvSpPr>
        <p:spPr>
          <a:xfrm>
            <a:off x="1173480" y="2042160"/>
            <a:ext cx="2766060" cy="400110"/>
          </a:xfrm>
          <a:prstGeom prst="rect">
            <a:avLst/>
          </a:prstGeom>
          <a:noFill/>
        </p:spPr>
        <p:txBody>
          <a:bodyPr wrap="square" rtlCol="0">
            <a:spAutoFit/>
          </a:bodyPr>
          <a:lstStyle/>
          <a:p>
            <a:r>
              <a:rPr lang="en-US" sz="2000" b="1" dirty="0" smtClean="0">
                <a:latin typeface="Tw Cen MT" panose="020B0602020104020603" pitchFamily="34" charset="0"/>
              </a:rPr>
              <a:t>Lowercasing the Words:</a:t>
            </a:r>
            <a:endParaRPr lang="en-US" sz="2000" b="1" dirty="0">
              <a:latin typeface="Tw Cen MT" panose="020B0602020104020603" pitchFamily="34" charset="0"/>
            </a:endParaRPr>
          </a:p>
        </p:txBody>
      </p:sp>
      <p:sp>
        <p:nvSpPr>
          <p:cNvPr id="10" name="TextBox 9"/>
          <p:cNvSpPr txBox="1"/>
          <p:nvPr/>
        </p:nvSpPr>
        <p:spPr>
          <a:xfrm>
            <a:off x="1158240" y="3444240"/>
            <a:ext cx="3581400" cy="400110"/>
          </a:xfrm>
          <a:prstGeom prst="rect">
            <a:avLst/>
          </a:prstGeom>
          <a:noFill/>
        </p:spPr>
        <p:txBody>
          <a:bodyPr wrap="square" rtlCol="0">
            <a:spAutoFit/>
          </a:bodyPr>
          <a:lstStyle/>
          <a:p>
            <a:r>
              <a:rPr lang="en-US" sz="2000" b="1" dirty="0" err="1" smtClean="0">
                <a:latin typeface="Tw Cen MT" panose="020B0602020104020603" pitchFamily="34" charset="0"/>
              </a:rPr>
              <a:t>Decontracted</a:t>
            </a:r>
            <a:r>
              <a:rPr lang="en-US" sz="2000" b="1" dirty="0" smtClean="0">
                <a:latin typeface="Tw Cen MT" panose="020B0602020104020603" pitchFamily="34" charset="0"/>
              </a:rPr>
              <a:t> </a:t>
            </a:r>
            <a:r>
              <a:rPr lang="en-US" sz="2000" b="1" dirty="0" smtClean="0">
                <a:latin typeface="Tw Cen MT" panose="020B0602020104020603" pitchFamily="34" charset="0"/>
              </a:rPr>
              <a:t>all the reviews :</a:t>
            </a:r>
            <a:endParaRPr lang="en-US" sz="2000" b="1" dirty="0">
              <a:latin typeface="Tw Cen MT" panose="020B0602020104020603" pitchFamily="34" charset="0"/>
            </a:endParaRPr>
          </a:p>
        </p:txBody>
      </p:sp>
      <p:pic>
        <p:nvPicPr>
          <p:cNvPr id="12" name="Picture 11"/>
          <p:cNvPicPr>
            <a:picLocks noChangeAspect="1"/>
          </p:cNvPicPr>
          <p:nvPr/>
        </p:nvPicPr>
        <p:blipFill>
          <a:blip r:embed="rId3" cstate="print"/>
          <a:stretch>
            <a:fillRect/>
          </a:stretch>
        </p:blipFill>
        <p:spPr>
          <a:xfrm>
            <a:off x="1173480" y="4058502"/>
            <a:ext cx="7505700" cy="381000"/>
          </a:xfrm>
          <a:prstGeom prst="rect">
            <a:avLst/>
          </a:prstGeom>
        </p:spPr>
      </p:pic>
      <p:sp>
        <p:nvSpPr>
          <p:cNvPr id="21" name="TextBox 20"/>
          <p:cNvSpPr txBox="1"/>
          <p:nvPr/>
        </p:nvSpPr>
        <p:spPr>
          <a:xfrm>
            <a:off x="1234440" y="4541520"/>
            <a:ext cx="3901440" cy="400110"/>
          </a:xfrm>
          <a:prstGeom prst="rect">
            <a:avLst/>
          </a:prstGeom>
          <a:noFill/>
        </p:spPr>
        <p:txBody>
          <a:bodyPr wrap="square" rtlCol="0">
            <a:spAutoFit/>
          </a:bodyPr>
          <a:lstStyle/>
          <a:p>
            <a:r>
              <a:rPr lang="en-US" sz="2000" b="1" dirty="0" smtClean="0">
                <a:latin typeface="Tw Cen MT" panose="020B0602020104020603" pitchFamily="34" charset="0"/>
              </a:rPr>
              <a:t>Removing the Special Character :</a:t>
            </a:r>
            <a:endParaRPr lang="en-US" sz="2000" b="1" dirty="0">
              <a:latin typeface="Tw Cen MT" panose="020B0602020104020603" pitchFamily="34" charset="0"/>
            </a:endParaRPr>
          </a:p>
        </p:txBody>
      </p:sp>
      <p:pic>
        <p:nvPicPr>
          <p:cNvPr id="14" name="Picture 13"/>
          <p:cNvPicPr>
            <a:picLocks noChangeAspect="1"/>
          </p:cNvPicPr>
          <p:nvPr/>
        </p:nvPicPr>
        <p:blipFill>
          <a:blip r:embed="rId4" cstate="print"/>
          <a:stretch>
            <a:fillRect/>
          </a:stretch>
        </p:blipFill>
        <p:spPr>
          <a:xfrm>
            <a:off x="1254442" y="5043648"/>
            <a:ext cx="7762875" cy="742950"/>
          </a:xfrm>
          <a:prstGeom prst="rect">
            <a:avLst/>
          </a:prstGeom>
        </p:spPr>
      </p:pic>
    </p:spTree>
    <p:extLst>
      <p:ext uri="{BB962C8B-B14F-4D97-AF65-F5344CB8AC3E}">
        <p14:creationId xmlns:p14="http://schemas.microsoft.com/office/powerpoint/2010/main" xmlns="" val="1760362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1045</Words>
  <Application>Microsoft Office PowerPoint</Application>
  <PresentationFormat>Custom</PresentationFormat>
  <Paragraphs>99</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1_RetrospectVTI</vt:lpstr>
      <vt:lpstr>Slide 1</vt:lpstr>
      <vt:lpstr>Introduction:-  Business Problem</vt:lpstr>
      <vt:lpstr>Abstract :- </vt:lpstr>
      <vt:lpstr>Steps to Follow:-</vt:lpstr>
      <vt:lpstr>Data Collection:-</vt:lpstr>
      <vt:lpstr>Loading the Dataset:-</vt:lpstr>
      <vt:lpstr>Data Pre-Processing:-</vt:lpstr>
      <vt:lpstr>Data Pre-Processing:-</vt:lpstr>
      <vt:lpstr>Data Pre-Processing:-</vt:lpstr>
      <vt:lpstr>Data Pre-Processing:-</vt:lpstr>
      <vt:lpstr>Lemmatization:-</vt:lpstr>
      <vt:lpstr>Data Analysis:-</vt:lpstr>
      <vt:lpstr>Data Analysis:-</vt:lpstr>
      <vt:lpstr>Data Analysis:-</vt:lpstr>
      <vt:lpstr>Data Analysis:-</vt:lpstr>
      <vt:lpstr>Data Analysis:-</vt:lpstr>
      <vt:lpstr>Data Analysis:-</vt:lpstr>
      <vt:lpstr>Data Pre-processing:-</vt:lpstr>
      <vt:lpstr>Model Building:-</vt:lpstr>
      <vt:lpstr>Model Building:- Printing Scores</vt:lpstr>
      <vt:lpstr>Model Building:- Printing Scores</vt:lpstr>
      <vt:lpstr>Cross Validation:-</vt:lpstr>
      <vt:lpstr>Hyper-Parameter Tuning:-</vt:lpstr>
      <vt:lpstr>Model Evaluation:-</vt:lpstr>
      <vt:lpstr>Conclusion:-</vt:lpstr>
      <vt:lpstr>Limitations of this work and Scope for Future Work-</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2022-06-07T12:41:19Z</dcterms:created>
  <dcterms:modified xsi:type="dcterms:W3CDTF">2022-08-26T02:56:11Z</dcterms:modified>
</cp:coreProperties>
</file>