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46" r:id="rId1"/>
  </p:sldMasterIdLst>
  <p:sldIdLst>
    <p:sldId id="257" r:id="rId2"/>
    <p:sldId id="259" r:id="rId3"/>
    <p:sldId id="282" r:id="rId4"/>
    <p:sldId id="260" r:id="rId5"/>
    <p:sldId id="261" r:id="rId6"/>
    <p:sldId id="263" r:id="rId7"/>
    <p:sldId id="283" r:id="rId8"/>
    <p:sldId id="284" r:id="rId9"/>
    <p:sldId id="285" r:id="rId10"/>
    <p:sldId id="286" r:id="rId11"/>
    <p:sldId id="287" r:id="rId12"/>
    <p:sldId id="288" r:id="rId13"/>
    <p:sldId id="289" r:id="rId14"/>
    <p:sldId id="290" r:id="rId15"/>
    <p:sldId id="291" r:id="rId16"/>
    <p:sldId id="292" r:id="rId17"/>
    <p:sldId id="293" r:id="rId18"/>
    <p:sldId id="294" r:id="rId19"/>
    <p:sldId id="295" r:id="rId20"/>
    <p:sldId id="296" r:id="rId21"/>
    <p:sldId id="297" r:id="rId22"/>
    <p:sldId id="298"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9BA8B7"/>
  </p:clrMru>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73" d="100"/>
          <a:sy n="73" d="100"/>
        </p:scale>
        <p:origin x="-582" y="-102"/>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cxnSp>
        <p:nvCxnSpPr>
          <p:cNvPr id="9" name="Straight Connector 8">
            <a:extLst>
              <a:ext uri="{FF2B5EF4-FFF2-40B4-BE49-F238E27FC236}">
                <a16:creationId xmlns=""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pPr/>
              <a:t>9/22/2022</a:t>
            </a:fld>
            <a:endParaRPr lang="en-US" dirty="0"/>
          </a:p>
        </p:txBody>
      </p:sp>
      <p:sp>
        <p:nvSpPr>
          <p:cNvPr id="5" name="Footer Placeholder 4">
            <a:extLst>
              <a:ext uri="{FF2B5EF4-FFF2-40B4-BE49-F238E27FC236}">
                <a16:creationId xmlns=""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a:extLst>
              <a:ext uri="{FF2B5EF4-FFF2-40B4-BE49-F238E27FC236}">
                <a16:creationId xmlns=""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pPr/>
              <a:t>9/22/2022</a:t>
            </a:fld>
            <a:endParaRPr lang="en-US" dirty="0"/>
          </a:p>
        </p:txBody>
      </p:sp>
      <p:sp>
        <p:nvSpPr>
          <p:cNvPr id="8" name="Footer Placeholder 7">
            <a:extLst>
              <a:ext uri="{FF2B5EF4-FFF2-40B4-BE49-F238E27FC236}">
                <a16:creationId xmlns=""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a:extLst>
              <a:ext uri="{FF2B5EF4-FFF2-40B4-BE49-F238E27FC236}">
                <a16:creationId xmlns=""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pPr/>
              <a:t>9/22/2022</a:t>
            </a:fld>
            <a:endParaRPr lang="en-US" dirty="0"/>
          </a:p>
        </p:txBody>
      </p:sp>
      <p:sp>
        <p:nvSpPr>
          <p:cNvPr id="8" name="Footer Placeholder 7">
            <a:extLst>
              <a:ext uri="{FF2B5EF4-FFF2-40B4-BE49-F238E27FC236}">
                <a16:creationId xmlns=""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a:extLst>
              <a:ext uri="{FF2B5EF4-FFF2-40B4-BE49-F238E27FC236}">
                <a16:creationId xmlns=""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pPr/>
              <a:t>9/22/2022</a:t>
            </a:fld>
            <a:endParaRPr lang="en-US" dirty="0"/>
          </a:p>
        </p:txBody>
      </p:sp>
      <p:sp>
        <p:nvSpPr>
          <p:cNvPr id="8" name="Footer Placeholder 7">
            <a:extLst>
              <a:ext uri="{FF2B5EF4-FFF2-40B4-BE49-F238E27FC236}">
                <a16:creationId xmlns=""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cxnSp>
        <p:nvCxnSpPr>
          <p:cNvPr id="9" name="Straight Connector 8">
            <a:extLst>
              <a:ext uri="{FF2B5EF4-FFF2-40B4-BE49-F238E27FC236}">
                <a16:creationId xmlns=""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pPr/>
              <a:t>9/22/2022</a:t>
            </a:fld>
            <a:endParaRPr lang="en-US" dirty="0"/>
          </a:p>
        </p:txBody>
      </p:sp>
      <p:sp>
        <p:nvSpPr>
          <p:cNvPr id="8" name="Footer Placeholder 7">
            <a:extLst>
              <a:ext uri="{FF2B5EF4-FFF2-40B4-BE49-F238E27FC236}">
                <a16:creationId xmlns=""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Date Placeholder 1">
            <a:extLst>
              <a:ext uri="{FF2B5EF4-FFF2-40B4-BE49-F238E27FC236}">
                <a16:creationId xmlns=""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pPr/>
              <a:t>9/22/2022</a:t>
            </a:fld>
            <a:endParaRPr lang="en-US" dirty="0"/>
          </a:p>
        </p:txBody>
      </p:sp>
      <p:sp>
        <p:nvSpPr>
          <p:cNvPr id="9" name="Footer Placeholder 8">
            <a:extLst>
              <a:ext uri="{FF2B5EF4-FFF2-40B4-BE49-F238E27FC236}">
                <a16:creationId xmlns=""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Date Placeholder 1">
            <a:extLst>
              <a:ext uri="{FF2B5EF4-FFF2-40B4-BE49-F238E27FC236}">
                <a16:creationId xmlns=""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pPr/>
              <a:t>9/22/2022</a:t>
            </a:fld>
            <a:endParaRPr lang="en-US" dirty="0"/>
          </a:p>
        </p:txBody>
      </p:sp>
      <p:sp>
        <p:nvSpPr>
          <p:cNvPr id="11" name="Footer Placeholder 10">
            <a:extLst>
              <a:ext uri="{FF2B5EF4-FFF2-40B4-BE49-F238E27FC236}">
                <a16:creationId xmlns=""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Date Placeholder 5">
            <a:extLst>
              <a:ext uri="{FF2B5EF4-FFF2-40B4-BE49-F238E27FC236}">
                <a16:creationId xmlns=""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pPr/>
              <a:t>9/22/2022</a:t>
            </a:fld>
            <a:endParaRPr lang="en-US" dirty="0"/>
          </a:p>
        </p:txBody>
      </p:sp>
      <p:sp>
        <p:nvSpPr>
          <p:cNvPr id="7" name="Footer Placeholder 6">
            <a:extLst>
              <a:ext uri="{FF2B5EF4-FFF2-40B4-BE49-F238E27FC236}">
                <a16:creationId xmlns=""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pPr/>
              <a:t>9/22/2022</a:t>
            </a:fld>
            <a:endParaRPr lang="en-US" dirty="0"/>
          </a:p>
        </p:txBody>
      </p:sp>
      <p:sp>
        <p:nvSpPr>
          <p:cNvPr id="3" name="Footer Placeholder 2">
            <a:extLst>
              <a:ext uri="{FF2B5EF4-FFF2-40B4-BE49-F238E27FC236}">
                <a16:creationId xmlns=""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pPr/>
              <a:t>9/22/2022</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pPr/>
              <a:t>9/22/2022</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pPr/>
              <a:t>9/22/2022</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pPr/>
              <a:t>‹#›</a:t>
            </a:fld>
            <a:endParaRPr lang="en-US" dirty="0"/>
          </a:p>
        </p:txBody>
      </p:sp>
      <p:cxnSp>
        <p:nvCxnSpPr>
          <p:cNvPr id="10" name="Straight Connector 9">
            <a:extLst>
              <a:ext uri="{FF2B5EF4-FFF2-40B4-BE49-F238E27FC236}">
                <a16:creationId xmlns=""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png"/><Relationship Id="rId1" Type="http://schemas.openxmlformats.org/officeDocument/2006/relationships/slideLayout" Target="../slideLayouts/slideLayout7.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 Id="rId5" Type="http://schemas.openxmlformats.org/officeDocument/2006/relationships/image" Target="../media/image30.png"/><Relationship Id="rId4" Type="http://schemas.openxmlformats.org/officeDocument/2006/relationships/image" Target="../media/image2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 xmlns:a16="http://schemas.microsoft.com/office/drawing/2014/main" id="{A9286AD2-18A9-4868-A4E3-7A2097A2081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 xmlns:a16="http://schemas.microsoft.com/office/drawing/2014/main" id="{78FD68DA-43BA-4508-8DE2-BA9BB7B2FA5B}"/>
              </a:ext>
            </a:extLst>
          </p:cNvPr>
          <p:cNvSpPr>
            <a:spLocks noGrp="1"/>
          </p:cNvSpPr>
          <p:nvPr>
            <p:ph type="ctrTitle"/>
          </p:nvPr>
        </p:nvSpPr>
        <p:spPr>
          <a:xfrm>
            <a:off x="228600" y="5513294"/>
            <a:ext cx="11362766" cy="1035424"/>
          </a:xfrm>
        </p:spPr>
        <p:txBody>
          <a:bodyPr>
            <a:normAutofit/>
          </a:bodyPr>
          <a:lstStyle/>
          <a:p>
            <a:r>
              <a:rPr lang="en-US" sz="6000" b="1" u="sng" dirty="0" smtClean="0">
                <a:latin typeface="Tw Cen MT" pitchFamily="34" charset="0"/>
              </a:rPr>
              <a:t>Malignant Comment Classification</a:t>
            </a:r>
            <a:endParaRPr lang="en-US" sz="6000" b="1" u="sng" dirty="0">
              <a:latin typeface="Tw Cen MT" pitchFamily="34" charset="0"/>
            </a:endParaRPr>
          </a:p>
        </p:txBody>
      </p:sp>
      <p:sp>
        <p:nvSpPr>
          <p:cNvPr id="3" name="Subtitle 2">
            <a:extLst>
              <a:ext uri="{FF2B5EF4-FFF2-40B4-BE49-F238E27FC236}">
                <a16:creationId xmlns="" xmlns:a16="http://schemas.microsoft.com/office/drawing/2014/main" id="{A8E9CFF2-3777-4FF4-A759-8491175B0B7C}"/>
              </a:ext>
            </a:extLst>
          </p:cNvPr>
          <p:cNvSpPr>
            <a:spLocks noGrp="1"/>
          </p:cNvSpPr>
          <p:nvPr>
            <p:ph type="subTitle" idx="1"/>
          </p:nvPr>
        </p:nvSpPr>
        <p:spPr>
          <a:xfrm>
            <a:off x="5289753" y="4672739"/>
            <a:ext cx="6269347" cy="1021498"/>
          </a:xfrm>
        </p:spPr>
        <p:txBody>
          <a:bodyPr>
            <a:normAutofit/>
          </a:bodyPr>
          <a:lstStyle/>
          <a:p>
            <a:r>
              <a:rPr lang="en-US" dirty="0" smtClean="0">
                <a:solidFill>
                  <a:schemeClr val="tx1">
                    <a:lumMod val="85000"/>
                    <a:lumOff val="15000"/>
                  </a:schemeClr>
                </a:solidFill>
                <a:latin typeface="Algerian" pitchFamily="82" charset="0"/>
              </a:rPr>
              <a:t>By </a:t>
            </a:r>
            <a:r>
              <a:rPr lang="en-US" dirty="0" smtClean="0">
                <a:solidFill>
                  <a:schemeClr val="tx1">
                    <a:lumMod val="85000"/>
                    <a:lumOff val="15000"/>
                  </a:schemeClr>
                </a:solidFill>
                <a:latin typeface="Algerian" pitchFamily="82" charset="0"/>
              </a:rPr>
              <a:t>Jessica Ghimeliya</a:t>
            </a:r>
            <a:endParaRPr lang="en-US" sz="2400" dirty="0">
              <a:solidFill>
                <a:schemeClr val="tx1">
                  <a:lumMod val="85000"/>
                  <a:lumOff val="15000"/>
                </a:schemeClr>
              </a:solidFill>
              <a:latin typeface="Algerian" pitchFamily="82" charset="0"/>
            </a:endParaRPr>
          </a:p>
        </p:txBody>
      </p:sp>
      <p:cxnSp>
        <p:nvCxnSpPr>
          <p:cNvPr id="24" name="Straight Connector 23">
            <a:extLst>
              <a:ext uri="{FF2B5EF4-FFF2-40B4-BE49-F238E27FC236}">
                <a16:creationId xmlns="" xmlns:a16="http://schemas.microsoft.com/office/drawing/2014/main" id="{E7A7CD63-7EC3-44F3-95D0-595C4019FF24}"/>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24580" name="Picture 4" descr="Cyberbullying: 8 Reasons Kids Turn To Cyberbullying: Causes &amp; impacts"/>
          <p:cNvPicPr>
            <a:picLocks noChangeAspect="1" noChangeArrowheads="1"/>
          </p:cNvPicPr>
          <p:nvPr/>
        </p:nvPicPr>
        <p:blipFill>
          <a:blip r:embed="rId2" cstate="print"/>
          <a:srcRect/>
          <a:stretch>
            <a:fillRect/>
          </a:stretch>
        </p:blipFill>
        <p:spPr bwMode="auto">
          <a:xfrm>
            <a:off x="337523" y="215153"/>
            <a:ext cx="11200054" cy="4450976"/>
          </a:xfrm>
          <a:prstGeom prst="rect">
            <a:avLst/>
          </a:prstGeom>
          <a:noFill/>
        </p:spPr>
      </p:pic>
    </p:spTree>
    <p:extLst>
      <p:ext uri="{BB962C8B-B14F-4D97-AF65-F5344CB8AC3E}">
        <p14:creationId xmlns="" xmlns:p14="http://schemas.microsoft.com/office/powerpoint/2010/main" val="404373782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35131" y="0"/>
            <a:ext cx="5016138" cy="584775"/>
          </a:xfrm>
          <a:prstGeom prst="rect">
            <a:avLst/>
          </a:prstGeom>
          <a:noFill/>
        </p:spPr>
        <p:txBody>
          <a:bodyPr wrap="square" rtlCol="0">
            <a:spAutoFit/>
          </a:bodyPr>
          <a:lstStyle/>
          <a:p>
            <a:r>
              <a:rPr lang="en-US" sz="3200" b="1" u="sng" dirty="0" smtClean="0">
                <a:latin typeface="Tw Cen MT" pitchFamily="34" charset="0"/>
              </a:rPr>
              <a:t>Pie Plot:-</a:t>
            </a:r>
            <a:endParaRPr lang="en-US" sz="3200" b="1" u="sng" dirty="0">
              <a:latin typeface="Tw Cen MT" pitchFamily="34" charset="0"/>
            </a:endParaRPr>
          </a:p>
        </p:txBody>
      </p:sp>
      <p:pic>
        <p:nvPicPr>
          <p:cNvPr id="40962" name="Picture 2"/>
          <p:cNvPicPr>
            <a:picLocks noChangeAspect="1" noChangeArrowheads="1"/>
          </p:cNvPicPr>
          <p:nvPr/>
        </p:nvPicPr>
        <p:blipFill>
          <a:blip r:embed="rId2" cstate="print"/>
          <a:srcRect/>
          <a:stretch>
            <a:fillRect/>
          </a:stretch>
        </p:blipFill>
        <p:spPr bwMode="auto">
          <a:xfrm>
            <a:off x="999035" y="770979"/>
            <a:ext cx="10731409" cy="5481739"/>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74320" y="0"/>
            <a:ext cx="4271554" cy="646331"/>
          </a:xfrm>
          <a:prstGeom prst="rect">
            <a:avLst/>
          </a:prstGeom>
          <a:noFill/>
        </p:spPr>
        <p:txBody>
          <a:bodyPr wrap="square" rtlCol="0">
            <a:spAutoFit/>
          </a:bodyPr>
          <a:lstStyle/>
          <a:p>
            <a:r>
              <a:rPr lang="en-US" sz="3600" b="1" u="sng" dirty="0" smtClean="0">
                <a:latin typeface="Tw Cen MT" pitchFamily="34" charset="0"/>
              </a:rPr>
              <a:t>Word Cloud:-</a:t>
            </a:r>
            <a:endParaRPr lang="en-US" sz="3600" b="1" u="sng" dirty="0">
              <a:latin typeface="Tw Cen MT" pitchFamily="34" charset="0"/>
            </a:endParaRPr>
          </a:p>
        </p:txBody>
      </p:sp>
      <p:pic>
        <p:nvPicPr>
          <p:cNvPr id="3074" name="Picture 2"/>
          <p:cNvPicPr>
            <a:picLocks noChangeAspect="1" noChangeArrowheads="1"/>
          </p:cNvPicPr>
          <p:nvPr/>
        </p:nvPicPr>
        <p:blipFill>
          <a:blip r:embed="rId2" cstate="print"/>
          <a:srcRect/>
          <a:stretch>
            <a:fillRect/>
          </a:stretch>
        </p:blipFill>
        <p:spPr bwMode="auto">
          <a:xfrm>
            <a:off x="164645" y="611099"/>
            <a:ext cx="3884841" cy="2772182"/>
          </a:xfrm>
          <a:prstGeom prst="rect">
            <a:avLst/>
          </a:prstGeom>
          <a:noFill/>
          <a:ln w="9525">
            <a:noFill/>
            <a:miter lim="800000"/>
            <a:headEnd/>
            <a:tailEnd/>
          </a:ln>
        </p:spPr>
      </p:pic>
      <p:pic>
        <p:nvPicPr>
          <p:cNvPr id="3075" name="Picture 3"/>
          <p:cNvPicPr>
            <a:picLocks noChangeAspect="1" noChangeArrowheads="1"/>
          </p:cNvPicPr>
          <p:nvPr/>
        </p:nvPicPr>
        <p:blipFill>
          <a:blip r:embed="rId3" cstate="print"/>
          <a:srcRect/>
          <a:stretch>
            <a:fillRect/>
          </a:stretch>
        </p:blipFill>
        <p:spPr bwMode="auto">
          <a:xfrm>
            <a:off x="4036423" y="600891"/>
            <a:ext cx="4023360" cy="2814277"/>
          </a:xfrm>
          <a:prstGeom prst="rect">
            <a:avLst/>
          </a:prstGeom>
          <a:noFill/>
          <a:ln w="9525">
            <a:noFill/>
            <a:miter lim="800000"/>
            <a:headEnd/>
            <a:tailEnd/>
          </a:ln>
        </p:spPr>
      </p:pic>
      <p:pic>
        <p:nvPicPr>
          <p:cNvPr id="3076" name="Picture 4"/>
          <p:cNvPicPr>
            <a:picLocks noChangeAspect="1" noChangeArrowheads="1"/>
          </p:cNvPicPr>
          <p:nvPr/>
        </p:nvPicPr>
        <p:blipFill>
          <a:blip r:embed="rId4" cstate="print"/>
          <a:srcRect/>
          <a:stretch>
            <a:fillRect/>
          </a:stretch>
        </p:blipFill>
        <p:spPr bwMode="auto">
          <a:xfrm>
            <a:off x="8020594" y="613955"/>
            <a:ext cx="4171406" cy="2795452"/>
          </a:xfrm>
          <a:prstGeom prst="rect">
            <a:avLst/>
          </a:prstGeom>
          <a:noFill/>
          <a:ln w="9525">
            <a:noFill/>
            <a:miter lim="800000"/>
            <a:headEnd/>
            <a:tailEnd/>
          </a:ln>
        </p:spPr>
      </p:pic>
      <p:pic>
        <p:nvPicPr>
          <p:cNvPr id="3077" name="Picture 5"/>
          <p:cNvPicPr>
            <a:picLocks noChangeAspect="1" noChangeArrowheads="1"/>
          </p:cNvPicPr>
          <p:nvPr/>
        </p:nvPicPr>
        <p:blipFill>
          <a:blip r:embed="rId5" cstate="print"/>
          <a:srcRect/>
          <a:stretch>
            <a:fillRect/>
          </a:stretch>
        </p:blipFill>
        <p:spPr bwMode="auto">
          <a:xfrm>
            <a:off x="220359" y="3357154"/>
            <a:ext cx="3763812" cy="2991396"/>
          </a:xfrm>
          <a:prstGeom prst="rect">
            <a:avLst/>
          </a:prstGeom>
          <a:noFill/>
          <a:ln w="9525">
            <a:noFill/>
            <a:miter lim="800000"/>
            <a:headEnd/>
            <a:tailEnd/>
          </a:ln>
        </p:spPr>
      </p:pic>
      <p:pic>
        <p:nvPicPr>
          <p:cNvPr id="3078" name="Picture 6"/>
          <p:cNvPicPr>
            <a:picLocks noChangeAspect="1" noChangeArrowheads="1"/>
          </p:cNvPicPr>
          <p:nvPr/>
        </p:nvPicPr>
        <p:blipFill>
          <a:blip r:embed="rId6" cstate="print"/>
          <a:srcRect/>
          <a:stretch>
            <a:fillRect/>
          </a:stretch>
        </p:blipFill>
        <p:spPr bwMode="auto">
          <a:xfrm>
            <a:off x="4046184" y="3396343"/>
            <a:ext cx="3961347" cy="2952205"/>
          </a:xfrm>
          <a:prstGeom prst="rect">
            <a:avLst/>
          </a:prstGeom>
          <a:noFill/>
          <a:ln w="9525">
            <a:noFill/>
            <a:miter lim="800000"/>
            <a:headEnd/>
            <a:tailEnd/>
          </a:ln>
        </p:spPr>
      </p:pic>
      <p:pic>
        <p:nvPicPr>
          <p:cNvPr id="3079" name="Picture 7"/>
          <p:cNvPicPr>
            <a:picLocks noChangeAspect="1" noChangeArrowheads="1"/>
          </p:cNvPicPr>
          <p:nvPr/>
        </p:nvPicPr>
        <p:blipFill>
          <a:blip r:embed="rId7" cstate="print"/>
          <a:srcRect/>
          <a:stretch>
            <a:fillRect/>
          </a:stretch>
        </p:blipFill>
        <p:spPr bwMode="auto">
          <a:xfrm>
            <a:off x="8064394" y="3383280"/>
            <a:ext cx="4127606" cy="2965269"/>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4949" y="0"/>
            <a:ext cx="3892731" cy="646331"/>
          </a:xfrm>
          <a:prstGeom prst="rect">
            <a:avLst/>
          </a:prstGeom>
          <a:noFill/>
        </p:spPr>
        <p:txBody>
          <a:bodyPr wrap="square" rtlCol="0">
            <a:spAutoFit/>
          </a:bodyPr>
          <a:lstStyle/>
          <a:p>
            <a:r>
              <a:rPr lang="en-US" sz="3600" b="1" u="sng" dirty="0" smtClean="0">
                <a:latin typeface="Tw Cen MT" pitchFamily="34" charset="0"/>
              </a:rPr>
              <a:t>Heat Map:-</a:t>
            </a:r>
          </a:p>
        </p:txBody>
      </p:sp>
      <p:pic>
        <p:nvPicPr>
          <p:cNvPr id="44034" name="Picture 2"/>
          <p:cNvPicPr>
            <a:picLocks noChangeAspect="1" noChangeArrowheads="1"/>
          </p:cNvPicPr>
          <p:nvPr/>
        </p:nvPicPr>
        <p:blipFill>
          <a:blip r:embed="rId2" cstate="print"/>
          <a:srcRect/>
          <a:stretch>
            <a:fillRect/>
          </a:stretch>
        </p:blipFill>
        <p:spPr bwMode="auto">
          <a:xfrm>
            <a:off x="1789612" y="784315"/>
            <a:ext cx="7759336" cy="5235159"/>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09451" y="0"/>
            <a:ext cx="4911635" cy="707886"/>
          </a:xfrm>
          <a:prstGeom prst="rect">
            <a:avLst/>
          </a:prstGeom>
          <a:noFill/>
        </p:spPr>
        <p:txBody>
          <a:bodyPr wrap="square" rtlCol="0">
            <a:spAutoFit/>
          </a:bodyPr>
          <a:lstStyle/>
          <a:p>
            <a:r>
              <a:rPr lang="en-US" sz="4000" b="1" u="sng" dirty="0" smtClean="0">
                <a:latin typeface="Tw Cen MT" pitchFamily="34" charset="0"/>
              </a:rPr>
              <a:t>Pandas Profiling:-:-</a:t>
            </a:r>
            <a:endParaRPr lang="en-US" sz="4000" b="1" u="sng" dirty="0">
              <a:latin typeface="Tw Cen MT" pitchFamily="34" charset="0"/>
            </a:endParaRPr>
          </a:p>
        </p:txBody>
      </p:sp>
      <p:pic>
        <p:nvPicPr>
          <p:cNvPr id="3" name="Picture 2">
            <a:extLst>
              <a:ext uri="{FF2B5EF4-FFF2-40B4-BE49-F238E27FC236}">
                <a16:creationId xmlns="" xmlns:a16="http://schemas.microsoft.com/office/drawing/2014/main" id="{04ECD6A8-AAA6-45C5-9B85-4FF9846B99E2}"/>
              </a:ext>
            </a:extLst>
          </p:cNvPr>
          <p:cNvPicPr>
            <a:picLocks noChangeAspect="1"/>
          </p:cNvPicPr>
          <p:nvPr/>
        </p:nvPicPr>
        <p:blipFill>
          <a:blip r:embed="rId2" cstate="print"/>
          <a:stretch>
            <a:fillRect/>
          </a:stretch>
        </p:blipFill>
        <p:spPr>
          <a:xfrm>
            <a:off x="1971324" y="1120432"/>
            <a:ext cx="8335269" cy="5196012"/>
          </a:xfrm>
          <a:prstGeom prst="rect">
            <a:avLst/>
          </a:prstGeom>
          <a:effectLst>
            <a:glow rad="127000">
              <a:schemeClr val="bg2">
                <a:lumMod val="20000"/>
                <a:lumOff val="80000"/>
              </a:schemeClr>
            </a:glow>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74766" y="156754"/>
            <a:ext cx="10424160" cy="646331"/>
          </a:xfrm>
          <a:prstGeom prst="rect">
            <a:avLst/>
          </a:prstGeom>
          <a:noFill/>
        </p:spPr>
        <p:txBody>
          <a:bodyPr wrap="square" rtlCol="0">
            <a:spAutoFit/>
          </a:bodyPr>
          <a:lstStyle/>
          <a:p>
            <a:r>
              <a:rPr lang="en-US" sz="3600" b="1" u="sng" dirty="0" smtClean="0">
                <a:latin typeface="Tw Cen MT" pitchFamily="34" charset="0"/>
              </a:rPr>
              <a:t>Customized Define Classification Functions:-</a:t>
            </a:r>
            <a:endParaRPr lang="en-US" sz="3600" b="1" u="sng" dirty="0">
              <a:latin typeface="Tw Cen MT" pitchFamily="34" charset="0"/>
            </a:endParaRPr>
          </a:p>
        </p:txBody>
      </p:sp>
      <p:pic>
        <p:nvPicPr>
          <p:cNvPr id="4098" name="Picture 2"/>
          <p:cNvPicPr>
            <a:picLocks noChangeAspect="1" noChangeArrowheads="1"/>
          </p:cNvPicPr>
          <p:nvPr/>
        </p:nvPicPr>
        <p:blipFill>
          <a:blip r:embed="rId2" cstate="print"/>
          <a:srcRect/>
          <a:stretch>
            <a:fillRect/>
          </a:stretch>
        </p:blipFill>
        <p:spPr bwMode="auto">
          <a:xfrm>
            <a:off x="562384" y="819015"/>
            <a:ext cx="11089685" cy="3295785"/>
          </a:xfrm>
          <a:prstGeom prst="rect">
            <a:avLst/>
          </a:prstGeom>
          <a:noFill/>
          <a:ln w="9525">
            <a:noFill/>
            <a:miter lim="800000"/>
            <a:headEnd/>
            <a:tailEnd/>
          </a:ln>
        </p:spPr>
      </p:pic>
      <p:pic>
        <p:nvPicPr>
          <p:cNvPr id="4099" name="Picture 3"/>
          <p:cNvPicPr>
            <a:picLocks noChangeAspect="1" noChangeArrowheads="1"/>
          </p:cNvPicPr>
          <p:nvPr/>
        </p:nvPicPr>
        <p:blipFill>
          <a:blip r:embed="rId3" cstate="print"/>
          <a:srcRect/>
          <a:stretch>
            <a:fillRect/>
          </a:stretch>
        </p:blipFill>
        <p:spPr bwMode="auto">
          <a:xfrm>
            <a:off x="635047" y="4163514"/>
            <a:ext cx="11043147" cy="2198097"/>
          </a:xfrm>
          <a:prstGeom prst="rect">
            <a:avLst/>
          </a:prstGeom>
          <a:noFill/>
          <a:ln w="9525">
            <a:no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0"/>
            <a:ext cx="7563394" cy="646331"/>
          </a:xfrm>
          <a:prstGeom prst="rect">
            <a:avLst/>
          </a:prstGeom>
          <a:noFill/>
        </p:spPr>
        <p:txBody>
          <a:bodyPr wrap="square" rtlCol="0">
            <a:spAutoFit/>
          </a:bodyPr>
          <a:lstStyle/>
          <a:p>
            <a:r>
              <a:rPr lang="en-US" sz="3600" b="1" u="sng" dirty="0" smtClean="0">
                <a:latin typeface="Tw Cen MT" pitchFamily="34" charset="0"/>
              </a:rPr>
              <a:t>All Model’s Scores:-</a:t>
            </a:r>
            <a:endParaRPr lang="en-US" sz="3600" b="1" u="sng" dirty="0">
              <a:latin typeface="Tw Cen MT" pitchFamily="34" charset="0"/>
            </a:endParaRPr>
          </a:p>
        </p:txBody>
      </p:sp>
      <p:graphicFrame>
        <p:nvGraphicFramePr>
          <p:cNvPr id="3" name="Table 2"/>
          <p:cNvGraphicFramePr>
            <a:graphicFrameLocks noGrp="1"/>
          </p:cNvGraphicFramePr>
          <p:nvPr/>
        </p:nvGraphicFramePr>
        <p:xfrm>
          <a:off x="822959" y="1045023"/>
          <a:ext cx="10450288" cy="4872450"/>
        </p:xfrm>
        <a:graphic>
          <a:graphicData uri="http://schemas.openxmlformats.org/drawingml/2006/table">
            <a:tbl>
              <a:tblPr/>
              <a:tblGrid>
                <a:gridCol w="3080517"/>
                <a:gridCol w="2605236"/>
                <a:gridCol w="1032706"/>
                <a:gridCol w="2581768"/>
                <a:gridCol w="1150061"/>
              </a:tblGrid>
              <a:tr h="487245">
                <a:tc>
                  <a:txBody>
                    <a:bodyPr/>
                    <a:lstStyle/>
                    <a:p>
                      <a:pPr algn="ctr" fontAlgn="b"/>
                      <a:r>
                        <a:rPr lang="en-US" sz="1800" b="1" i="0" u="none" strike="noStrike" dirty="0">
                          <a:solidFill>
                            <a:srgbClr val="000000"/>
                          </a:solidFill>
                          <a:latin typeface="Tw Cen MT"/>
                        </a:rPr>
                        <a:t>Model's Name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sz="1800" b="1" i="0" u="none" strike="noStrike">
                          <a:solidFill>
                            <a:srgbClr val="000000"/>
                          </a:solidFill>
                          <a:latin typeface="Tw Cen MT"/>
                        </a:rPr>
                        <a:t>Testing Accuracy Score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sz="1800" b="1" i="0" u="none" strike="noStrike">
                          <a:solidFill>
                            <a:srgbClr val="000000"/>
                          </a:solidFill>
                          <a:latin typeface="Tw Cen MT"/>
                        </a:rPr>
                        <a:t>F1 Score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sz="1800" b="1" i="0" u="none" strike="noStrike">
                          <a:solidFill>
                            <a:srgbClr val="000000"/>
                          </a:solidFill>
                          <a:latin typeface="Tw Cen MT"/>
                        </a:rPr>
                        <a:t>Cross Validation Score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sz="1800" b="1" i="0" u="none" strike="noStrike">
                          <a:solidFill>
                            <a:srgbClr val="000000"/>
                          </a:solidFill>
                          <a:latin typeface="Tw Cen MT"/>
                        </a:rPr>
                        <a:t>Differnce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r>
              <a:tr h="487245">
                <a:tc>
                  <a:txBody>
                    <a:bodyPr/>
                    <a:lstStyle/>
                    <a:p>
                      <a:pPr algn="ctr" fontAlgn="b"/>
                      <a:r>
                        <a:rPr lang="en-US" sz="1800" b="0" i="0" u="none" strike="noStrike">
                          <a:solidFill>
                            <a:srgbClr val="000000"/>
                          </a:solidFill>
                          <a:latin typeface="Tw Cen MT"/>
                        </a:rPr>
                        <a:t>Logistic Regression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smtClean="0">
                          <a:solidFill>
                            <a:srgbClr val="000000"/>
                          </a:solidFill>
                          <a:latin typeface="Tw Cen MT"/>
                        </a:rPr>
                        <a:t>91.59%</a:t>
                      </a:r>
                      <a:endParaRPr lang="en-US" sz="1800" b="0" i="0" u="none" strike="noStrike" dirty="0">
                        <a:solidFill>
                          <a:srgbClr val="000000"/>
                        </a:solidFill>
                        <a:latin typeface="Tw Cen MT"/>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smtClean="0">
                          <a:solidFill>
                            <a:srgbClr val="000000"/>
                          </a:solidFill>
                          <a:latin typeface="Tw Cen MT"/>
                        </a:rPr>
                        <a:t>67.03%</a:t>
                      </a:r>
                      <a:endParaRPr lang="en-US" sz="1800" b="0" i="0" u="none" strike="noStrike" dirty="0">
                        <a:solidFill>
                          <a:srgbClr val="000000"/>
                        </a:solidFill>
                        <a:latin typeface="Tw Cen MT"/>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smtClean="0">
                          <a:solidFill>
                            <a:srgbClr val="000000"/>
                          </a:solidFill>
                          <a:latin typeface="Tw Cen MT"/>
                        </a:rPr>
                        <a:t>95.61%</a:t>
                      </a:r>
                      <a:endParaRPr lang="en-US" sz="1800" b="0" i="0" u="none" strike="noStrike" dirty="0">
                        <a:solidFill>
                          <a:srgbClr val="000000"/>
                        </a:solidFill>
                        <a:latin typeface="Tw Cen MT"/>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smtClean="0">
                          <a:solidFill>
                            <a:srgbClr val="000000"/>
                          </a:solidFill>
                          <a:latin typeface="Tw Cen MT"/>
                        </a:rPr>
                        <a:t>4.02</a:t>
                      </a:r>
                      <a:endParaRPr lang="en-US" sz="1800" b="0" i="0" u="none" strike="noStrike" dirty="0">
                        <a:solidFill>
                          <a:srgbClr val="000000"/>
                        </a:solidFill>
                        <a:latin typeface="Tw Cen MT"/>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87245">
                <a:tc>
                  <a:txBody>
                    <a:bodyPr/>
                    <a:lstStyle/>
                    <a:p>
                      <a:pPr algn="ctr" fontAlgn="b"/>
                      <a:r>
                        <a:rPr lang="en-US" sz="1800" b="0" i="0" u="none" strike="noStrike">
                          <a:solidFill>
                            <a:srgbClr val="000000"/>
                          </a:solidFill>
                          <a:latin typeface="Tw Cen MT"/>
                        </a:rPr>
                        <a:t>DecisionTree Classifier</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smtClean="0">
                          <a:solidFill>
                            <a:srgbClr val="000000"/>
                          </a:solidFill>
                          <a:latin typeface="Tw Cen MT"/>
                        </a:rPr>
                        <a:t>91.59%</a:t>
                      </a:r>
                      <a:endParaRPr lang="en-US" sz="1800" b="0" i="0" u="none" strike="noStrike" dirty="0">
                        <a:solidFill>
                          <a:srgbClr val="000000"/>
                        </a:solidFill>
                        <a:latin typeface="Tw Cen MT"/>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smtClean="0">
                          <a:solidFill>
                            <a:srgbClr val="000000"/>
                          </a:solidFill>
                          <a:latin typeface="Tw Cen MT"/>
                        </a:rPr>
                        <a:t>62.93%</a:t>
                      </a:r>
                      <a:endParaRPr lang="en-US" sz="1800" b="0" i="0" u="none" strike="noStrike" dirty="0">
                        <a:solidFill>
                          <a:srgbClr val="000000"/>
                        </a:solidFill>
                        <a:latin typeface="Tw Cen MT"/>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a:solidFill>
                            <a:srgbClr val="000000"/>
                          </a:solidFill>
                          <a:latin typeface="Tw Cen MT"/>
                        </a:rPr>
                        <a:t>93.89%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smtClean="0">
                          <a:solidFill>
                            <a:srgbClr val="000000"/>
                          </a:solidFill>
                          <a:latin typeface="Tw Cen MT"/>
                        </a:rPr>
                        <a:t>2.29</a:t>
                      </a:r>
                      <a:endParaRPr lang="en-US" sz="1800" b="0" i="0" u="none" strike="noStrike" dirty="0">
                        <a:solidFill>
                          <a:srgbClr val="000000"/>
                        </a:solidFill>
                        <a:latin typeface="Tw Cen MT"/>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87245">
                <a:tc>
                  <a:txBody>
                    <a:bodyPr/>
                    <a:lstStyle/>
                    <a:p>
                      <a:pPr algn="ctr" fontAlgn="b"/>
                      <a:r>
                        <a:rPr lang="en-US" sz="1800" b="0" i="0" u="none" strike="noStrike">
                          <a:solidFill>
                            <a:srgbClr val="000000"/>
                          </a:solidFill>
                          <a:latin typeface="Tw Cen MT"/>
                        </a:rPr>
                        <a:t>Random Forest Classifier</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smtClean="0">
                          <a:solidFill>
                            <a:srgbClr val="000000"/>
                          </a:solidFill>
                          <a:latin typeface="Tw Cen MT"/>
                        </a:rPr>
                        <a:t>94.51%</a:t>
                      </a:r>
                      <a:endParaRPr lang="en-US" sz="1800" b="0" i="0" u="none" strike="noStrike" dirty="0">
                        <a:solidFill>
                          <a:srgbClr val="000000"/>
                        </a:solidFill>
                        <a:latin typeface="Tw Cen MT"/>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smtClean="0">
                          <a:solidFill>
                            <a:srgbClr val="000000"/>
                          </a:solidFill>
                          <a:latin typeface="Tw Cen MT"/>
                        </a:rPr>
                        <a:t>72.56%</a:t>
                      </a:r>
                      <a:endParaRPr lang="en-US" sz="1800" b="0" i="0" u="none" strike="noStrike" dirty="0">
                        <a:solidFill>
                          <a:srgbClr val="000000"/>
                        </a:solidFill>
                        <a:latin typeface="Tw Cen MT"/>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smtClean="0">
                          <a:solidFill>
                            <a:srgbClr val="000000"/>
                          </a:solidFill>
                          <a:latin typeface="Tw Cen MT"/>
                        </a:rPr>
                        <a:t>95.47%</a:t>
                      </a:r>
                      <a:endParaRPr lang="en-US" sz="1800" b="0" i="0" u="none" strike="noStrike" dirty="0">
                        <a:solidFill>
                          <a:srgbClr val="000000"/>
                        </a:solidFill>
                        <a:latin typeface="Tw Cen MT"/>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800" b="0" i="0" u="none" strike="noStrike" dirty="0" smtClean="0">
                          <a:solidFill>
                            <a:srgbClr val="000000"/>
                          </a:solidFill>
                          <a:latin typeface="Tw Cen MT"/>
                        </a:rPr>
                        <a:t>0.96</a:t>
                      </a:r>
                      <a:endParaRPr lang="en-US" sz="1800" b="0" i="0" u="none" strike="noStrike" dirty="0">
                        <a:solidFill>
                          <a:srgbClr val="000000"/>
                        </a:solidFill>
                        <a:latin typeface="Tw Cen MT"/>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87245">
                <a:tc>
                  <a:txBody>
                    <a:bodyPr/>
                    <a:lstStyle/>
                    <a:p>
                      <a:pPr algn="ctr" fontAlgn="b"/>
                      <a:r>
                        <a:rPr lang="en-US" sz="1800" b="0" i="0" u="none" strike="noStrike">
                          <a:solidFill>
                            <a:srgbClr val="000000"/>
                          </a:solidFill>
                          <a:latin typeface="Tw Cen MT"/>
                        </a:rPr>
                        <a:t>AdaBoostClassifier</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smtClean="0">
                          <a:solidFill>
                            <a:srgbClr val="000000"/>
                          </a:solidFill>
                          <a:latin typeface="Tw Cen MT"/>
                        </a:rPr>
                        <a:t>93.55%</a:t>
                      </a:r>
                      <a:endParaRPr lang="en-US" sz="1800" b="0" i="0" u="none" strike="noStrike" dirty="0">
                        <a:solidFill>
                          <a:srgbClr val="000000"/>
                        </a:solidFill>
                        <a:latin typeface="Tw Cen MT"/>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smtClean="0">
                          <a:solidFill>
                            <a:srgbClr val="000000"/>
                          </a:solidFill>
                          <a:latin typeface="Tw Cen MT"/>
                        </a:rPr>
                        <a:t>66.97%</a:t>
                      </a:r>
                      <a:endParaRPr lang="en-US" sz="1800" b="0" i="0" u="none" strike="noStrike" dirty="0">
                        <a:solidFill>
                          <a:srgbClr val="000000"/>
                        </a:solidFill>
                        <a:latin typeface="Tw Cen MT"/>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smtClean="0">
                          <a:solidFill>
                            <a:srgbClr val="000000"/>
                          </a:solidFill>
                          <a:latin typeface="Tw Cen MT"/>
                        </a:rPr>
                        <a:t>94.78%</a:t>
                      </a:r>
                      <a:endParaRPr lang="en-US" sz="1800" b="0" i="0" u="none" strike="noStrike" dirty="0">
                        <a:solidFill>
                          <a:srgbClr val="000000"/>
                        </a:solidFill>
                        <a:latin typeface="Tw Cen MT"/>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smtClean="0">
                          <a:solidFill>
                            <a:srgbClr val="000000"/>
                          </a:solidFill>
                          <a:latin typeface="Tw Cen MT"/>
                        </a:rPr>
                        <a:t>1.23</a:t>
                      </a:r>
                      <a:endParaRPr lang="en-US" sz="1800" b="0" i="0" u="none" strike="noStrike" dirty="0">
                        <a:solidFill>
                          <a:srgbClr val="000000"/>
                        </a:solidFill>
                        <a:latin typeface="Tw Cen MT"/>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87245">
                <a:tc>
                  <a:txBody>
                    <a:bodyPr/>
                    <a:lstStyle/>
                    <a:p>
                      <a:pPr algn="ctr" fontAlgn="b"/>
                      <a:r>
                        <a:rPr lang="en-US" sz="1800" b="0" i="0" u="none" strike="noStrike">
                          <a:solidFill>
                            <a:srgbClr val="000000"/>
                          </a:solidFill>
                          <a:latin typeface="Tw Cen MT"/>
                        </a:rPr>
                        <a:t>GradientBoostingClassifier</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smtClean="0">
                          <a:solidFill>
                            <a:srgbClr val="000000"/>
                          </a:solidFill>
                          <a:latin typeface="Tw Cen MT"/>
                        </a:rPr>
                        <a:t>94.18</a:t>
                      </a:r>
                      <a:r>
                        <a:rPr lang="en-US" sz="1800" b="0" i="0" u="none" strike="noStrike" dirty="0">
                          <a:solidFill>
                            <a:srgbClr val="000000"/>
                          </a:solidFill>
                          <a:latin typeface="Tw Cen MT"/>
                        </a:rPr>
                        <a: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smtClean="0">
                          <a:solidFill>
                            <a:srgbClr val="000000"/>
                          </a:solidFill>
                          <a:latin typeface="Tw Cen MT"/>
                        </a:rPr>
                        <a:t>68.52%</a:t>
                      </a:r>
                      <a:endParaRPr lang="en-US" sz="1800" b="0" i="0" u="none" strike="noStrike" dirty="0">
                        <a:solidFill>
                          <a:srgbClr val="000000"/>
                        </a:solidFill>
                        <a:latin typeface="Tw Cen MT"/>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smtClean="0">
                          <a:solidFill>
                            <a:srgbClr val="000000"/>
                          </a:solidFill>
                          <a:latin typeface="Tw Cen MT"/>
                        </a:rPr>
                        <a:t>94.24%</a:t>
                      </a:r>
                      <a:endParaRPr lang="en-US" sz="1800" b="0" i="0" u="none" strike="noStrike" dirty="0">
                        <a:solidFill>
                          <a:srgbClr val="000000"/>
                        </a:solidFill>
                        <a:latin typeface="Tw Cen MT"/>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800" b="0" i="0" u="none" strike="noStrike" dirty="0" smtClean="0">
                          <a:solidFill>
                            <a:srgbClr val="000000"/>
                          </a:solidFill>
                          <a:latin typeface="Tw Cen MT"/>
                        </a:rPr>
                        <a:t>0.056</a:t>
                      </a:r>
                      <a:endParaRPr lang="en-US" sz="1800" b="0" i="0" u="none" strike="noStrike" dirty="0">
                        <a:solidFill>
                          <a:srgbClr val="000000"/>
                        </a:solidFill>
                        <a:latin typeface="Tw Cen MT"/>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87245">
                <a:tc>
                  <a:txBody>
                    <a:bodyPr/>
                    <a:lstStyle/>
                    <a:p>
                      <a:pPr algn="ctr" fontAlgn="b"/>
                      <a:r>
                        <a:rPr lang="en-US" sz="1800" b="0" i="0" u="none" strike="noStrike">
                          <a:solidFill>
                            <a:srgbClr val="000000"/>
                          </a:solidFill>
                          <a:latin typeface="Tw Cen MT"/>
                        </a:rPr>
                        <a:t>ExtraTreesClassifier</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smtClean="0">
                          <a:solidFill>
                            <a:srgbClr val="000000"/>
                          </a:solidFill>
                          <a:latin typeface="Tw Cen MT"/>
                        </a:rPr>
                        <a:t>95.02%</a:t>
                      </a:r>
                      <a:endParaRPr lang="en-US" sz="1800" b="0" i="0" u="none" strike="noStrike" dirty="0">
                        <a:solidFill>
                          <a:srgbClr val="000000"/>
                        </a:solidFill>
                        <a:latin typeface="Tw Cen MT"/>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smtClean="0">
                          <a:solidFill>
                            <a:srgbClr val="000000"/>
                          </a:solidFill>
                          <a:latin typeface="Tw Cen MT"/>
                        </a:rPr>
                        <a:t>73.39%</a:t>
                      </a:r>
                      <a:endParaRPr lang="en-US" sz="1800" b="0" i="0" u="none" strike="noStrike" dirty="0">
                        <a:solidFill>
                          <a:srgbClr val="000000"/>
                        </a:solidFill>
                        <a:latin typeface="Tw Cen MT"/>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smtClean="0">
                          <a:solidFill>
                            <a:srgbClr val="000000"/>
                          </a:solidFill>
                          <a:latin typeface="Tw Cen MT"/>
                        </a:rPr>
                        <a:t>95.48%</a:t>
                      </a:r>
                      <a:endParaRPr lang="en-US" sz="1800" b="0" i="0" u="none" strike="noStrike" dirty="0">
                        <a:solidFill>
                          <a:srgbClr val="000000"/>
                        </a:solidFill>
                        <a:latin typeface="Tw Cen MT"/>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800" b="0" i="0" u="none" strike="noStrike" dirty="0" smtClean="0">
                          <a:solidFill>
                            <a:srgbClr val="000000"/>
                          </a:solidFill>
                          <a:latin typeface="Tw Cen MT"/>
                        </a:rPr>
                        <a:t>0.45</a:t>
                      </a:r>
                      <a:endParaRPr lang="en-US" sz="1800" b="0" i="0" u="none" strike="noStrike" dirty="0">
                        <a:solidFill>
                          <a:srgbClr val="000000"/>
                        </a:solidFill>
                        <a:latin typeface="Tw Cen MT"/>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87245">
                <a:tc>
                  <a:txBody>
                    <a:bodyPr/>
                    <a:lstStyle/>
                    <a:p>
                      <a:pPr algn="ctr" fontAlgn="b"/>
                      <a:r>
                        <a:rPr lang="en-US" sz="1800" b="0" i="0" u="none" strike="noStrike">
                          <a:solidFill>
                            <a:srgbClr val="000000"/>
                          </a:solidFill>
                          <a:latin typeface="Tw Cen MT"/>
                        </a:rPr>
                        <a:t>SVC</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smtClean="0">
                          <a:solidFill>
                            <a:srgbClr val="000000"/>
                          </a:solidFill>
                          <a:latin typeface="Tw Cen MT"/>
                        </a:rPr>
                        <a:t>94.83%</a:t>
                      </a:r>
                      <a:endParaRPr lang="en-US" sz="1800" b="0" i="0" u="none" strike="noStrike" dirty="0">
                        <a:solidFill>
                          <a:srgbClr val="000000"/>
                        </a:solidFill>
                        <a:latin typeface="Tw Cen MT"/>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smtClean="0">
                          <a:solidFill>
                            <a:srgbClr val="000000"/>
                          </a:solidFill>
                          <a:latin typeface="Tw Cen MT"/>
                        </a:rPr>
                        <a:t>65.18%</a:t>
                      </a:r>
                      <a:endParaRPr lang="en-US" sz="1800" b="0" i="0" u="none" strike="noStrike" dirty="0">
                        <a:solidFill>
                          <a:srgbClr val="000000"/>
                        </a:solidFill>
                        <a:latin typeface="Tw Cen MT"/>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smtClean="0">
                          <a:solidFill>
                            <a:srgbClr val="000000"/>
                          </a:solidFill>
                          <a:latin typeface="Tw Cen MT"/>
                        </a:rPr>
                        <a:t>95.70%</a:t>
                      </a:r>
                      <a:endParaRPr lang="en-US" sz="1800" b="0" i="0" u="none" strike="noStrike" dirty="0">
                        <a:solidFill>
                          <a:srgbClr val="000000"/>
                        </a:solidFill>
                        <a:latin typeface="Tw Cen MT"/>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800" b="0" i="0" u="none" strike="noStrike" dirty="0" smtClean="0">
                          <a:solidFill>
                            <a:srgbClr val="000000"/>
                          </a:solidFill>
                          <a:latin typeface="Tw Cen MT"/>
                        </a:rPr>
                        <a:t>0.87</a:t>
                      </a:r>
                      <a:endParaRPr lang="en-US" sz="1800" b="0" i="0" u="none" strike="noStrike" dirty="0">
                        <a:solidFill>
                          <a:srgbClr val="000000"/>
                        </a:solidFill>
                        <a:latin typeface="Tw Cen MT"/>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87245">
                <a:tc>
                  <a:txBody>
                    <a:bodyPr/>
                    <a:lstStyle/>
                    <a:p>
                      <a:pPr algn="ctr" fontAlgn="b"/>
                      <a:r>
                        <a:rPr lang="en-US" sz="1800" b="0" i="0" u="none" strike="noStrike" dirty="0" smtClean="0">
                          <a:solidFill>
                            <a:srgbClr val="000000"/>
                          </a:solidFill>
                          <a:latin typeface="Tw Cen MT"/>
                        </a:rPr>
                        <a:t>SGDC Classifier</a:t>
                      </a:r>
                      <a:endParaRPr lang="en-US" sz="1800" b="0" i="0" u="none" strike="noStrike" dirty="0">
                        <a:solidFill>
                          <a:srgbClr val="000000"/>
                        </a:solidFill>
                        <a:latin typeface="Tw Cen MT"/>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smtClean="0">
                          <a:solidFill>
                            <a:srgbClr val="000000"/>
                          </a:solidFill>
                          <a:latin typeface="Tw Cen MT"/>
                        </a:rPr>
                        <a:t>89.88%</a:t>
                      </a:r>
                      <a:endParaRPr lang="en-US" sz="1800" b="0" i="0" u="none" strike="noStrike" dirty="0">
                        <a:solidFill>
                          <a:srgbClr val="000000"/>
                        </a:solidFill>
                        <a:latin typeface="Tw Cen MT"/>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smtClean="0">
                          <a:solidFill>
                            <a:srgbClr val="000000"/>
                          </a:solidFill>
                          <a:latin typeface="Tw Cen MT"/>
                        </a:rPr>
                        <a:t>62.62%</a:t>
                      </a:r>
                      <a:endParaRPr lang="en-US" sz="1800" b="0" i="0" u="none" strike="noStrike" dirty="0">
                        <a:solidFill>
                          <a:srgbClr val="000000"/>
                        </a:solidFill>
                        <a:latin typeface="Tw Cen MT"/>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smtClean="0">
                          <a:solidFill>
                            <a:srgbClr val="000000"/>
                          </a:solidFill>
                          <a:latin typeface="Tw Cen MT"/>
                        </a:rPr>
                        <a:t>94.90%</a:t>
                      </a:r>
                      <a:endParaRPr lang="en-US" sz="1800" b="0" i="0" u="none" strike="noStrike" dirty="0">
                        <a:solidFill>
                          <a:srgbClr val="000000"/>
                        </a:solidFill>
                        <a:latin typeface="Tw Cen MT"/>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800" b="0" i="0" u="none" strike="noStrike" dirty="0" smtClean="0">
                          <a:solidFill>
                            <a:srgbClr val="000000"/>
                          </a:solidFill>
                          <a:latin typeface="Tw Cen MT"/>
                        </a:rPr>
                        <a:t>5.02</a:t>
                      </a:r>
                      <a:endParaRPr lang="en-US" sz="1800" b="0" i="0" u="none" strike="noStrike" dirty="0">
                        <a:solidFill>
                          <a:srgbClr val="000000"/>
                        </a:solidFill>
                        <a:latin typeface="Tw Cen MT"/>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87245">
                <a:tc>
                  <a:txBody>
                    <a:bodyPr/>
                    <a:lstStyle/>
                    <a:p>
                      <a:pPr algn="ctr" fontAlgn="b"/>
                      <a:r>
                        <a:rPr lang="en-IN" sz="1800" b="0" i="0" u="none" strike="noStrike" dirty="0" smtClean="0">
                          <a:solidFill>
                            <a:srgbClr val="000000"/>
                          </a:solidFill>
                          <a:latin typeface="Tw Cen MT"/>
                        </a:rPr>
                        <a:t>Multinomial NB</a:t>
                      </a:r>
                      <a:endParaRPr lang="en-US" sz="1800" b="0" i="0" u="none" strike="noStrike" dirty="0">
                        <a:solidFill>
                          <a:srgbClr val="000000"/>
                        </a:solidFill>
                        <a:latin typeface="Tw Cen MT"/>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smtClean="0">
                          <a:solidFill>
                            <a:srgbClr val="000000"/>
                          </a:solidFill>
                          <a:latin typeface="Tw Cen MT"/>
                        </a:rPr>
                        <a:t>92.08%</a:t>
                      </a:r>
                      <a:endParaRPr lang="en-US" sz="1800" b="0" i="0" u="none" strike="noStrike" dirty="0">
                        <a:solidFill>
                          <a:srgbClr val="000000"/>
                        </a:solidFill>
                        <a:latin typeface="Tw Cen MT"/>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smtClean="0">
                          <a:solidFill>
                            <a:srgbClr val="000000"/>
                          </a:solidFill>
                          <a:latin typeface="Tw Cen MT"/>
                        </a:rPr>
                        <a:t>67.77%</a:t>
                      </a:r>
                      <a:endParaRPr lang="en-US" sz="1800" b="0" i="0" u="none" strike="noStrike" dirty="0">
                        <a:solidFill>
                          <a:srgbClr val="000000"/>
                        </a:solidFill>
                        <a:latin typeface="Tw Cen MT"/>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smtClean="0">
                          <a:solidFill>
                            <a:srgbClr val="000000"/>
                          </a:solidFill>
                          <a:latin typeface="Tw Cen MT"/>
                        </a:rPr>
                        <a:t>94.68%</a:t>
                      </a:r>
                      <a:endParaRPr lang="en-US" sz="1800" b="0" i="0" u="none" strike="noStrike" dirty="0">
                        <a:solidFill>
                          <a:srgbClr val="000000"/>
                        </a:solidFill>
                        <a:latin typeface="Tw Cen MT"/>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800" b="0" i="0" u="none" strike="noStrike" dirty="0" smtClean="0">
                          <a:solidFill>
                            <a:srgbClr val="000000"/>
                          </a:solidFill>
                          <a:latin typeface="Tw Cen MT"/>
                        </a:rPr>
                        <a:t>2.60</a:t>
                      </a:r>
                      <a:endParaRPr lang="en-US" sz="1800" b="0" i="0" u="none" strike="noStrike" dirty="0">
                        <a:solidFill>
                          <a:srgbClr val="000000"/>
                        </a:solidFill>
                        <a:latin typeface="Tw Cen MT"/>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66206" y="0"/>
            <a:ext cx="8686800" cy="646331"/>
          </a:xfrm>
          <a:prstGeom prst="rect">
            <a:avLst/>
          </a:prstGeom>
          <a:noFill/>
        </p:spPr>
        <p:txBody>
          <a:bodyPr wrap="square" rtlCol="0">
            <a:spAutoFit/>
          </a:bodyPr>
          <a:lstStyle/>
          <a:p>
            <a:r>
              <a:rPr lang="en-US" sz="3600" b="1" u="sng" dirty="0" smtClean="0">
                <a:latin typeface="Tw Cen MT" pitchFamily="34" charset="0"/>
              </a:rPr>
              <a:t>Printing Random Forest Scores:-</a:t>
            </a:r>
            <a:endParaRPr lang="en-US" sz="3600" b="1" u="sng" dirty="0">
              <a:latin typeface="Tw Cen MT" pitchFamily="34" charset="0"/>
            </a:endParaRPr>
          </a:p>
        </p:txBody>
      </p:sp>
      <p:pic>
        <p:nvPicPr>
          <p:cNvPr id="5122" name="Picture 2"/>
          <p:cNvPicPr>
            <a:picLocks noChangeAspect="1" noChangeArrowheads="1"/>
          </p:cNvPicPr>
          <p:nvPr/>
        </p:nvPicPr>
        <p:blipFill>
          <a:blip r:embed="rId2" cstate="print"/>
          <a:srcRect/>
          <a:stretch>
            <a:fillRect/>
          </a:stretch>
        </p:blipFill>
        <p:spPr bwMode="auto">
          <a:xfrm>
            <a:off x="567418" y="815068"/>
            <a:ext cx="10797268" cy="5154658"/>
          </a:xfrm>
          <a:prstGeom prst="rect">
            <a:avLst/>
          </a:prstGeom>
          <a:noFill/>
          <a:ln w="9525">
            <a:noFill/>
            <a:miter lim="800000"/>
            <a:headEnd/>
            <a:tailEnd/>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82880"/>
            <a:ext cx="6165668" cy="523220"/>
          </a:xfrm>
          <a:prstGeom prst="rect">
            <a:avLst/>
          </a:prstGeom>
          <a:noFill/>
        </p:spPr>
        <p:txBody>
          <a:bodyPr wrap="square" rtlCol="0">
            <a:spAutoFit/>
          </a:bodyPr>
          <a:lstStyle/>
          <a:p>
            <a:r>
              <a:rPr lang="en-US" sz="2800" b="1" i="1" u="sng" dirty="0" smtClean="0">
                <a:latin typeface="Tw Cen MT" pitchFamily="34" charset="0"/>
              </a:rPr>
              <a:t>ROC AUC Curve For Random Forest:-</a:t>
            </a:r>
            <a:endParaRPr lang="en-US" sz="2800" b="1" i="1" u="sng" dirty="0">
              <a:latin typeface="Tw Cen MT" pitchFamily="34" charset="0"/>
            </a:endParaRPr>
          </a:p>
        </p:txBody>
      </p:sp>
      <p:sp>
        <p:nvSpPr>
          <p:cNvPr id="3" name="TextBox 2"/>
          <p:cNvSpPr txBox="1"/>
          <p:nvPr/>
        </p:nvSpPr>
        <p:spPr>
          <a:xfrm>
            <a:off x="5455924" y="169819"/>
            <a:ext cx="6165668" cy="523220"/>
          </a:xfrm>
          <a:prstGeom prst="rect">
            <a:avLst/>
          </a:prstGeom>
          <a:noFill/>
        </p:spPr>
        <p:txBody>
          <a:bodyPr wrap="square" rtlCol="0">
            <a:spAutoFit/>
          </a:bodyPr>
          <a:lstStyle/>
          <a:p>
            <a:r>
              <a:rPr lang="en-US" sz="2800" b="1" i="1" u="sng" dirty="0" smtClean="0">
                <a:latin typeface="Tw Cen MT" pitchFamily="34" charset="0"/>
              </a:rPr>
              <a:t>ROC AUC Curve For Extra Trees Classifier:-</a:t>
            </a:r>
            <a:endParaRPr lang="en-US" sz="2800" b="1" i="1" u="sng" dirty="0">
              <a:latin typeface="Tw Cen MT" pitchFamily="34" charset="0"/>
            </a:endParaRPr>
          </a:p>
        </p:txBody>
      </p:sp>
      <p:pic>
        <p:nvPicPr>
          <p:cNvPr id="49154" name="Picture 2"/>
          <p:cNvPicPr>
            <a:picLocks noChangeAspect="1" noChangeArrowheads="1"/>
          </p:cNvPicPr>
          <p:nvPr/>
        </p:nvPicPr>
        <p:blipFill>
          <a:blip r:embed="rId2" cstate="print"/>
          <a:srcRect/>
          <a:stretch>
            <a:fillRect/>
          </a:stretch>
        </p:blipFill>
        <p:spPr bwMode="auto">
          <a:xfrm>
            <a:off x="216355" y="1025435"/>
            <a:ext cx="4982664" cy="4643845"/>
          </a:xfrm>
          <a:prstGeom prst="rect">
            <a:avLst/>
          </a:prstGeom>
          <a:noFill/>
          <a:ln w="9525">
            <a:noFill/>
            <a:miter lim="800000"/>
            <a:headEnd/>
            <a:tailEnd/>
          </a:ln>
          <a:effectLst/>
        </p:spPr>
      </p:pic>
      <p:pic>
        <p:nvPicPr>
          <p:cNvPr id="49155" name="Picture 3"/>
          <p:cNvPicPr>
            <a:picLocks noChangeAspect="1" noChangeArrowheads="1"/>
          </p:cNvPicPr>
          <p:nvPr/>
        </p:nvPicPr>
        <p:blipFill>
          <a:blip r:embed="rId3" cstate="print"/>
          <a:srcRect/>
          <a:stretch>
            <a:fillRect/>
          </a:stretch>
        </p:blipFill>
        <p:spPr bwMode="auto">
          <a:xfrm>
            <a:off x="6101851" y="1039722"/>
            <a:ext cx="5580812" cy="4446678"/>
          </a:xfrm>
          <a:prstGeom prst="rect">
            <a:avLst/>
          </a:prstGeom>
          <a:noFill/>
          <a:ln w="9525">
            <a:noFill/>
            <a:miter lim="800000"/>
            <a:headEnd/>
            <a:tailEnd/>
          </a:ln>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57646" y="274320"/>
            <a:ext cx="5421085" cy="523220"/>
          </a:xfrm>
          <a:prstGeom prst="rect">
            <a:avLst/>
          </a:prstGeom>
          <a:noFill/>
        </p:spPr>
        <p:txBody>
          <a:bodyPr wrap="square" rtlCol="0">
            <a:spAutoFit/>
          </a:bodyPr>
          <a:lstStyle/>
          <a:p>
            <a:r>
              <a:rPr lang="en-US" sz="2800" b="1" u="sng" dirty="0" smtClean="0"/>
              <a:t>Correlation Matrix:-</a:t>
            </a:r>
            <a:endParaRPr lang="en-US" sz="2800" b="1" u="sng" dirty="0"/>
          </a:p>
        </p:txBody>
      </p:sp>
      <p:pic>
        <p:nvPicPr>
          <p:cNvPr id="50178" name="Picture 2"/>
          <p:cNvPicPr>
            <a:picLocks noChangeAspect="1" noChangeArrowheads="1"/>
          </p:cNvPicPr>
          <p:nvPr/>
        </p:nvPicPr>
        <p:blipFill>
          <a:blip r:embed="rId2" cstate="print"/>
          <a:srcRect/>
          <a:stretch>
            <a:fillRect/>
          </a:stretch>
        </p:blipFill>
        <p:spPr bwMode="auto">
          <a:xfrm>
            <a:off x="1403440" y="893853"/>
            <a:ext cx="8236947" cy="5115061"/>
          </a:xfrm>
          <a:prstGeom prst="rect">
            <a:avLst/>
          </a:prstGeom>
          <a:noFill/>
          <a:ln w="9525">
            <a:noFill/>
            <a:miter lim="800000"/>
            <a:headEnd/>
            <a:tailEnd/>
          </a:ln>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88274" y="156754"/>
            <a:ext cx="6635932" cy="646331"/>
          </a:xfrm>
          <a:prstGeom prst="rect">
            <a:avLst/>
          </a:prstGeom>
          <a:noFill/>
        </p:spPr>
        <p:txBody>
          <a:bodyPr wrap="square" rtlCol="0">
            <a:spAutoFit/>
          </a:bodyPr>
          <a:lstStyle/>
          <a:p>
            <a:r>
              <a:rPr lang="en-US" sz="3600" b="1" u="sng" dirty="0" smtClean="0">
                <a:latin typeface="Tw Cen MT" pitchFamily="34" charset="0"/>
              </a:rPr>
              <a:t>Hyper-Parameter Tuning:-</a:t>
            </a:r>
            <a:endParaRPr lang="en-US" sz="3600" b="1" u="sng" dirty="0">
              <a:latin typeface="Tw Cen MT" pitchFamily="34" charset="0"/>
            </a:endParaRPr>
          </a:p>
        </p:txBody>
      </p:sp>
      <p:pic>
        <p:nvPicPr>
          <p:cNvPr id="6146" name="Picture 2"/>
          <p:cNvPicPr>
            <a:picLocks noChangeAspect="1" noChangeArrowheads="1"/>
          </p:cNvPicPr>
          <p:nvPr/>
        </p:nvPicPr>
        <p:blipFill>
          <a:blip r:embed="rId2" cstate="print"/>
          <a:srcRect/>
          <a:stretch>
            <a:fillRect/>
          </a:stretch>
        </p:blipFill>
        <p:spPr bwMode="auto">
          <a:xfrm>
            <a:off x="872899" y="837656"/>
            <a:ext cx="9446758" cy="1943100"/>
          </a:xfrm>
          <a:prstGeom prst="rect">
            <a:avLst/>
          </a:prstGeom>
          <a:noFill/>
          <a:ln w="9525">
            <a:noFill/>
            <a:miter lim="800000"/>
            <a:headEnd/>
            <a:tailEnd/>
          </a:ln>
        </p:spPr>
      </p:pic>
      <p:pic>
        <p:nvPicPr>
          <p:cNvPr id="6147" name="Picture 3"/>
          <p:cNvPicPr>
            <a:picLocks noChangeAspect="1" noChangeArrowheads="1"/>
          </p:cNvPicPr>
          <p:nvPr/>
        </p:nvPicPr>
        <p:blipFill>
          <a:blip r:embed="rId3" cstate="print"/>
          <a:srcRect/>
          <a:stretch>
            <a:fillRect/>
          </a:stretch>
        </p:blipFill>
        <p:spPr bwMode="auto">
          <a:xfrm>
            <a:off x="884056" y="2750412"/>
            <a:ext cx="9435601" cy="390525"/>
          </a:xfrm>
          <a:prstGeom prst="rect">
            <a:avLst/>
          </a:prstGeom>
          <a:noFill/>
          <a:ln w="9525">
            <a:noFill/>
            <a:miter lim="800000"/>
            <a:headEnd/>
            <a:tailEnd/>
          </a:ln>
        </p:spPr>
      </p:pic>
      <p:pic>
        <p:nvPicPr>
          <p:cNvPr id="6148" name="Picture 4"/>
          <p:cNvPicPr>
            <a:picLocks noChangeAspect="1" noChangeArrowheads="1"/>
          </p:cNvPicPr>
          <p:nvPr/>
        </p:nvPicPr>
        <p:blipFill>
          <a:blip r:embed="rId4" cstate="print"/>
          <a:srcRect/>
          <a:stretch>
            <a:fillRect/>
          </a:stretch>
        </p:blipFill>
        <p:spPr bwMode="auto">
          <a:xfrm>
            <a:off x="911678" y="3147332"/>
            <a:ext cx="9421042" cy="2000250"/>
          </a:xfrm>
          <a:prstGeom prst="rect">
            <a:avLst/>
          </a:prstGeom>
          <a:noFill/>
          <a:ln w="9525">
            <a:noFill/>
            <a:miter lim="800000"/>
            <a:headEnd/>
            <a:tailEnd/>
          </a:ln>
        </p:spPr>
      </p:pic>
      <p:pic>
        <p:nvPicPr>
          <p:cNvPr id="6149" name="Picture 5"/>
          <p:cNvPicPr>
            <a:picLocks noChangeAspect="1" noChangeArrowheads="1"/>
          </p:cNvPicPr>
          <p:nvPr/>
        </p:nvPicPr>
        <p:blipFill>
          <a:blip r:embed="rId5" cstate="print"/>
          <a:srcRect/>
          <a:stretch>
            <a:fillRect/>
          </a:stretch>
        </p:blipFill>
        <p:spPr bwMode="auto">
          <a:xfrm>
            <a:off x="1005840" y="5120641"/>
            <a:ext cx="8072846" cy="1567542"/>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4"/>
            <a:ext cx="10058400" cy="985244"/>
          </a:xfrm>
        </p:spPr>
        <p:txBody>
          <a:bodyPr/>
          <a:lstStyle/>
          <a:p>
            <a:r>
              <a:rPr lang="en-US" dirty="0" smtClean="0"/>
              <a:t>Introduction:-</a:t>
            </a:r>
            <a:endParaRPr lang="en-US" dirty="0"/>
          </a:p>
        </p:txBody>
      </p:sp>
      <p:sp>
        <p:nvSpPr>
          <p:cNvPr id="5" name="TextBox 4"/>
          <p:cNvSpPr txBox="1"/>
          <p:nvPr/>
        </p:nvSpPr>
        <p:spPr>
          <a:xfrm>
            <a:off x="1213658" y="2194560"/>
            <a:ext cx="5852160" cy="1338828"/>
          </a:xfrm>
          <a:prstGeom prst="rect">
            <a:avLst/>
          </a:prstGeom>
          <a:noFill/>
        </p:spPr>
        <p:txBody>
          <a:bodyPr wrap="square" rtlCol="0">
            <a:spAutoFit/>
          </a:bodyPr>
          <a:lstStyle/>
          <a:p>
            <a:pPr>
              <a:lnSpc>
                <a:spcPct val="150000"/>
              </a:lnSpc>
            </a:pPr>
            <a:endParaRPr lang="en-US" dirty="0">
              <a:latin typeface="Bookman Old Style (Headings)"/>
            </a:endParaRPr>
          </a:p>
          <a:p>
            <a:pPr>
              <a:lnSpc>
                <a:spcPct val="150000"/>
              </a:lnSpc>
            </a:pPr>
            <a:endParaRPr lang="en-US" dirty="0">
              <a:latin typeface="Bookman Old Style (Headings)"/>
            </a:endParaRPr>
          </a:p>
          <a:p>
            <a:pPr>
              <a:lnSpc>
                <a:spcPct val="150000"/>
              </a:lnSpc>
            </a:pPr>
            <a:endParaRPr lang="en-US" dirty="0">
              <a:latin typeface="Bookman Old Style (Headings)"/>
            </a:endParaRPr>
          </a:p>
        </p:txBody>
      </p:sp>
      <p:sp>
        <p:nvSpPr>
          <p:cNvPr id="10" name="TextBox 9"/>
          <p:cNvSpPr txBox="1"/>
          <p:nvPr/>
        </p:nvSpPr>
        <p:spPr>
          <a:xfrm>
            <a:off x="1136469" y="2037806"/>
            <a:ext cx="10502537" cy="4247317"/>
          </a:xfrm>
          <a:prstGeom prst="rect">
            <a:avLst/>
          </a:prstGeom>
          <a:noFill/>
        </p:spPr>
        <p:txBody>
          <a:bodyPr wrap="square" rtlCol="0">
            <a:spAutoFit/>
          </a:bodyPr>
          <a:lstStyle/>
          <a:p>
            <a:pPr marL="285750" indent="-285750">
              <a:buFont typeface="Courier New" panose="02070309020205020404" pitchFamily="49" charset="0"/>
              <a:buChar char="o"/>
            </a:pPr>
            <a:r>
              <a:rPr lang="en-US" dirty="0" smtClean="0">
                <a:latin typeface="Tw Cen MT" pitchFamily="34" charset="0"/>
              </a:rPr>
              <a:t>Over a decade, social media have been growing, and people are able to express their opinions and also discuss among others via these platforms. </a:t>
            </a:r>
          </a:p>
          <a:p>
            <a:pPr marL="285750" indent="-285750">
              <a:buFont typeface="Courier New" panose="02070309020205020404" pitchFamily="49" charset="0"/>
              <a:buChar char="o"/>
            </a:pPr>
            <a:endParaRPr lang="en-US" dirty="0" smtClean="0">
              <a:latin typeface="Tw Cen MT" pitchFamily="34" charset="0"/>
            </a:endParaRPr>
          </a:p>
          <a:p>
            <a:pPr marL="285750" indent="-285750">
              <a:buFont typeface="Courier New" panose="02070309020205020404" pitchFamily="49" charset="0"/>
              <a:buChar char="o"/>
            </a:pPr>
            <a:r>
              <a:rPr lang="en-US" dirty="0" smtClean="0">
                <a:latin typeface="Tw Cen MT" pitchFamily="34" charset="0"/>
              </a:rPr>
              <a:t>These debates may arise due to differences in opinion and may often result in fights over the social media during which offensive language termed as malignant comments may be used from one side.</a:t>
            </a:r>
          </a:p>
          <a:p>
            <a:r>
              <a:rPr lang="en-US" dirty="0" smtClean="0">
                <a:latin typeface="Tw Cen MT" pitchFamily="34" charset="0"/>
              </a:rPr>
              <a:t> </a:t>
            </a:r>
          </a:p>
          <a:p>
            <a:pPr marL="285750" indent="-285750">
              <a:buFont typeface="Courier New" panose="02070309020205020404" pitchFamily="49" charset="0"/>
              <a:buChar char="o"/>
            </a:pPr>
            <a:r>
              <a:rPr lang="en-US" dirty="0" smtClean="0">
                <a:latin typeface="Tw Cen MT" pitchFamily="34" charset="0"/>
              </a:rPr>
              <a:t>This clearly pose the threat of abuse and harassment online. </a:t>
            </a:r>
          </a:p>
          <a:p>
            <a:pPr marL="285750" indent="-285750">
              <a:buFont typeface="Courier New" panose="02070309020205020404" pitchFamily="49" charset="0"/>
              <a:buChar char="o"/>
            </a:pPr>
            <a:endParaRPr lang="en-US" dirty="0" smtClean="0">
              <a:latin typeface="Tw Cen MT" pitchFamily="34" charset="0"/>
            </a:endParaRPr>
          </a:p>
          <a:p>
            <a:pPr marL="285750" indent="-285750">
              <a:buFont typeface="Courier New" panose="02070309020205020404" pitchFamily="49" charset="0"/>
              <a:buChar char="o"/>
            </a:pPr>
            <a:r>
              <a:rPr lang="en-US" dirty="0" smtClean="0">
                <a:latin typeface="Tw Cen MT" pitchFamily="34" charset="0"/>
              </a:rPr>
              <a:t>As such, some people stop giving their opinions or give up seeking different opinions which result in unhealthy and biased discussion. </a:t>
            </a:r>
          </a:p>
          <a:p>
            <a:pPr marL="285750" indent="-285750">
              <a:buFont typeface="Courier New" panose="02070309020205020404" pitchFamily="49" charset="0"/>
              <a:buChar char="o"/>
            </a:pPr>
            <a:endParaRPr lang="en-US" dirty="0" smtClean="0">
              <a:latin typeface="Tw Cen MT" pitchFamily="34" charset="0"/>
            </a:endParaRPr>
          </a:p>
          <a:p>
            <a:pPr marL="285750" indent="-285750">
              <a:buFont typeface="Courier New" panose="02070309020205020404" pitchFamily="49" charset="0"/>
              <a:buChar char="o"/>
            </a:pPr>
            <a:r>
              <a:rPr lang="en-US" dirty="0" smtClean="0">
                <a:latin typeface="Tw Cen MT" pitchFamily="34" charset="0"/>
              </a:rPr>
              <a:t>Therefore it results in different platforms and communities finding it very difficult to facilitate fair conversation and are often forced to either limit user comments or get dissolved by shutting down user comments completely.</a:t>
            </a:r>
            <a:endParaRPr lang="en-IN" dirty="0" smtClean="0">
              <a:latin typeface="Tw Cen MT" pitchFamily="34" charset="0"/>
            </a:endParaRPr>
          </a:p>
          <a:p>
            <a:endParaRPr lang="en-US" dirty="0">
              <a:latin typeface="Tw Cen MT" pitchFamily="34" charset="0"/>
            </a:endParaRPr>
          </a:p>
        </p:txBody>
      </p:sp>
    </p:spTree>
    <p:extLst>
      <p:ext uri="{BB962C8B-B14F-4D97-AF65-F5344CB8AC3E}">
        <p14:creationId xmlns="" xmlns:p14="http://schemas.microsoft.com/office/powerpoint/2010/main" val="137798160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968B26B-9B76-4FC8-9CDF-C1DC6E52A35A}"/>
              </a:ext>
            </a:extLst>
          </p:cNvPr>
          <p:cNvSpPr txBox="1">
            <a:spLocks/>
          </p:cNvSpPr>
          <p:nvPr/>
        </p:nvSpPr>
        <p:spPr>
          <a:xfrm>
            <a:off x="392623" y="339645"/>
            <a:ext cx="11369068" cy="1002552"/>
          </a:xfrm>
          <a:prstGeom prst="rect">
            <a:avLst/>
          </a:prstGeom>
        </p:spPr>
        <p:txBody>
          <a:body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700" b="1" i="0" u="sng" strike="noStrike" kern="1200" cap="none" spc="-50" normalizeH="0" baseline="0" noProof="0" smtClean="0">
                <a:ln>
                  <a:noFill/>
                </a:ln>
                <a:solidFill>
                  <a:schemeClr val="tx1">
                    <a:lumMod val="75000"/>
                    <a:lumOff val="25000"/>
                  </a:schemeClr>
                </a:solidFill>
                <a:effectLst/>
                <a:uLnTx/>
                <a:uFillTx/>
                <a:latin typeface="Tw Cen MT" pitchFamily="34" charset="0"/>
                <a:ea typeface="+mj-ea"/>
                <a:cs typeface="+mj-cs"/>
              </a:rPr>
              <a:t>Key Findings and Conclusions of the Study</a:t>
            </a:r>
            <a:endParaRPr kumimoji="0" lang="en-IN" sz="4700" b="1" i="0" u="sng" strike="noStrike" kern="1200" cap="none" spc="-50" normalizeH="0" baseline="0" noProof="0" dirty="0">
              <a:ln>
                <a:noFill/>
              </a:ln>
              <a:solidFill>
                <a:schemeClr val="tx1">
                  <a:lumMod val="75000"/>
                  <a:lumOff val="25000"/>
                </a:schemeClr>
              </a:solidFill>
              <a:effectLst/>
              <a:uLnTx/>
              <a:uFillTx/>
              <a:latin typeface="Tw Cen MT" pitchFamily="34" charset="0"/>
              <a:ea typeface="+mj-ea"/>
              <a:cs typeface="+mj-cs"/>
            </a:endParaRPr>
          </a:p>
        </p:txBody>
      </p:sp>
      <p:sp>
        <p:nvSpPr>
          <p:cNvPr id="3" name="TextBox 2"/>
          <p:cNvSpPr txBox="1"/>
          <p:nvPr/>
        </p:nvSpPr>
        <p:spPr>
          <a:xfrm>
            <a:off x="1162594" y="1293223"/>
            <a:ext cx="9601200" cy="3736087"/>
          </a:xfrm>
          <a:prstGeom prst="rect">
            <a:avLst/>
          </a:prstGeom>
          <a:noFill/>
        </p:spPr>
        <p:txBody>
          <a:bodyPr wrap="square" rtlCol="0">
            <a:spAutoFit/>
          </a:bodyPr>
          <a:lstStyle/>
          <a:p>
            <a:pPr>
              <a:lnSpc>
                <a:spcPct val="150000"/>
              </a:lnSpc>
              <a:buFont typeface="Wingdings" pitchFamily="2" charset="2"/>
              <a:buChar char="Ø"/>
            </a:pPr>
            <a:r>
              <a:rPr lang="en-US" sz="2000" dirty="0" smtClean="0">
                <a:latin typeface="Tw Cen MT" pitchFamily="34" charset="0"/>
              </a:rPr>
              <a:t> The survey discovered that just a small percentage of online users use unparliamentarily language.</a:t>
            </a:r>
          </a:p>
          <a:p>
            <a:pPr>
              <a:lnSpc>
                <a:spcPct val="150000"/>
              </a:lnSpc>
              <a:buFont typeface="Wingdings" pitchFamily="2" charset="2"/>
              <a:buChar char="Ø"/>
            </a:pPr>
            <a:r>
              <a:rPr lang="en-US" sz="2000" dirty="0" smtClean="0">
                <a:latin typeface="Tw Cen MT" pitchFamily="34" charset="0"/>
              </a:rPr>
              <a:t>And the majority of these phrases contain a lot of stop words and are pretty lengthy.</a:t>
            </a:r>
          </a:p>
          <a:p>
            <a:pPr>
              <a:lnSpc>
                <a:spcPct val="150000"/>
              </a:lnSpc>
              <a:buFont typeface="Wingdings" pitchFamily="2" charset="2"/>
              <a:buChar char="Ø"/>
            </a:pPr>
            <a:r>
              <a:rPr lang="en-US" sz="2000" dirty="0" smtClean="0">
                <a:latin typeface="Tw Cen MT" pitchFamily="34" charset="0"/>
              </a:rPr>
              <a:t>As previously said, a few motivated rude mobs use harsh language in internet forums to harass individuals and prevent them from doing what they are not permitted to do.</a:t>
            </a:r>
          </a:p>
          <a:p>
            <a:pPr>
              <a:lnSpc>
                <a:spcPct val="150000"/>
              </a:lnSpc>
              <a:buFont typeface="Wingdings" pitchFamily="2" charset="2"/>
              <a:buChar char="Ø"/>
            </a:pPr>
            <a:r>
              <a:rPr lang="en-US" sz="2000" dirty="0" smtClean="0">
                <a:latin typeface="Tw Cen MT" pitchFamily="34" charset="0"/>
              </a:rPr>
              <a:t>Our research aids online forums and social media in enforcing a prohibition on swearing or the use of profanity on these platforms.</a:t>
            </a:r>
            <a:endParaRPr lang="en-IN" sz="2000" dirty="0" smtClean="0">
              <a:latin typeface="Tw Cen MT" pitchFamily="34" charset="0"/>
            </a:endParaRPr>
          </a:p>
          <a:p>
            <a:pPr>
              <a:lnSpc>
                <a:spcPct val="150000"/>
              </a:lnSpc>
              <a:buFont typeface="Arial" pitchFamily="34" charset="0"/>
              <a:buChar char="•"/>
            </a:pPr>
            <a:endParaRPr lang="en-US" sz="2000" dirty="0">
              <a:latin typeface="Tw Cen MT" pitchFamily="34"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36469" y="0"/>
            <a:ext cx="6518365" cy="769441"/>
          </a:xfrm>
          <a:prstGeom prst="rect">
            <a:avLst/>
          </a:prstGeom>
          <a:noFill/>
        </p:spPr>
        <p:txBody>
          <a:bodyPr wrap="square" rtlCol="0">
            <a:spAutoFit/>
          </a:bodyPr>
          <a:lstStyle/>
          <a:p>
            <a:r>
              <a:rPr lang="en-US" sz="4400" b="1" u="sng" dirty="0" smtClean="0">
                <a:latin typeface="Tw Cen MT" pitchFamily="34" charset="0"/>
              </a:rPr>
              <a:t>Conclusion:-</a:t>
            </a:r>
            <a:endParaRPr lang="en-US" sz="4400" b="1" u="sng" dirty="0">
              <a:latin typeface="Tw Cen MT" pitchFamily="34" charset="0"/>
            </a:endParaRPr>
          </a:p>
        </p:txBody>
      </p:sp>
      <p:sp>
        <p:nvSpPr>
          <p:cNvPr id="3" name="TextBox 2"/>
          <p:cNvSpPr txBox="1"/>
          <p:nvPr/>
        </p:nvSpPr>
        <p:spPr>
          <a:xfrm>
            <a:off x="1175657" y="1188720"/>
            <a:ext cx="9457509" cy="4154984"/>
          </a:xfrm>
          <a:prstGeom prst="rect">
            <a:avLst/>
          </a:prstGeom>
          <a:noFill/>
        </p:spPr>
        <p:txBody>
          <a:bodyPr wrap="square" rtlCol="0">
            <a:spAutoFit/>
          </a:bodyPr>
          <a:lstStyle/>
          <a:p>
            <a:r>
              <a:rPr lang="en-US" sz="2400" dirty="0" smtClean="0">
                <a:latin typeface="Tw Cen MT" pitchFamily="34" charset="0"/>
              </a:rPr>
              <a:t>Problems faced while working in this project:</a:t>
            </a:r>
          </a:p>
          <a:p>
            <a:pPr marL="285750" indent="-285750">
              <a:buFont typeface="Courier New" panose="02070309020205020404" pitchFamily="49" charset="0"/>
              <a:buChar char="o"/>
            </a:pPr>
            <a:r>
              <a:rPr lang="en-US" sz="2400" dirty="0" smtClean="0">
                <a:latin typeface="Tw Cen MT" pitchFamily="34" charset="0"/>
              </a:rPr>
              <a:t>More computational power was required as it took more than 2 hours</a:t>
            </a:r>
          </a:p>
          <a:p>
            <a:pPr marL="285750" indent="-285750">
              <a:buFont typeface="Courier New" panose="02070309020205020404" pitchFamily="49" charset="0"/>
              <a:buChar char="o"/>
            </a:pPr>
            <a:r>
              <a:rPr lang="en-US" sz="2400" dirty="0" smtClean="0">
                <a:latin typeface="Tw Cen MT" pitchFamily="34" charset="0"/>
              </a:rPr>
              <a:t>Imbalanced dataset and bad comment texts</a:t>
            </a:r>
          </a:p>
          <a:p>
            <a:pPr marL="285750" indent="-285750">
              <a:buFont typeface="Courier New" panose="02070309020205020404" pitchFamily="49" charset="0"/>
              <a:buChar char="o"/>
            </a:pPr>
            <a:r>
              <a:rPr lang="en-US" sz="2400" dirty="0" smtClean="0">
                <a:latin typeface="Tw Cen MT" pitchFamily="34" charset="0"/>
              </a:rPr>
              <a:t>Good parameters could not be obtained using hyper parameter tuning as time was consumed more  </a:t>
            </a:r>
          </a:p>
          <a:p>
            <a:endParaRPr lang="en-US" sz="2400" dirty="0" smtClean="0">
              <a:latin typeface="Tw Cen MT" pitchFamily="34" charset="0"/>
            </a:endParaRPr>
          </a:p>
          <a:p>
            <a:r>
              <a:rPr lang="en-US" sz="2400" dirty="0" smtClean="0">
                <a:latin typeface="Tw Cen MT" pitchFamily="34" charset="0"/>
              </a:rPr>
              <a:t>Areas of improvement:</a:t>
            </a:r>
          </a:p>
          <a:p>
            <a:pPr marL="285750" indent="-285750">
              <a:buFont typeface="Courier New" panose="02070309020205020404" pitchFamily="49" charset="0"/>
              <a:buChar char="o"/>
            </a:pPr>
            <a:r>
              <a:rPr lang="en-US" sz="2400" dirty="0" smtClean="0">
                <a:latin typeface="Tw Cen MT" pitchFamily="34" charset="0"/>
              </a:rPr>
              <a:t>Could be provided with a good dataset which does not take more time.</a:t>
            </a:r>
          </a:p>
          <a:p>
            <a:pPr marL="285750" indent="-285750">
              <a:buFont typeface="Courier New" panose="02070309020205020404" pitchFamily="49" charset="0"/>
              <a:buChar char="o"/>
            </a:pPr>
            <a:r>
              <a:rPr lang="en-US" sz="2400" dirty="0" smtClean="0">
                <a:latin typeface="Tw Cen MT" pitchFamily="34" charset="0"/>
              </a:rPr>
              <a:t>Less time complexity</a:t>
            </a:r>
          </a:p>
          <a:p>
            <a:pPr marL="285750" indent="-285750">
              <a:buFont typeface="Courier New" panose="02070309020205020404" pitchFamily="49" charset="0"/>
              <a:buChar char="o"/>
            </a:pPr>
            <a:r>
              <a:rPr lang="en-US" sz="2400" dirty="0" smtClean="0">
                <a:latin typeface="Tw Cen MT" pitchFamily="34" charset="0"/>
              </a:rPr>
              <a:t>Providing a proper balanced dataset with less errors.</a:t>
            </a:r>
          </a:p>
          <a:p>
            <a:endParaRPr lang="en-US" sz="2400" dirty="0">
              <a:latin typeface="Tw Cen MT" pitchFamily="34"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AutoShape 2" descr="1,000+ Best Thank You Images · 100% Free Download · Pexels Stock Photo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52228" name="AutoShape 4" descr="1,000+ Best Thank You Images · 100% Free Download · Pexels Stock Photo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52230" name="AutoShape 6" descr="1,000+ Best Thank You Images · 100% Free Download · Pexels Stock Photo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5" name="TextBox 4"/>
          <p:cNvSpPr txBox="1"/>
          <p:nvPr/>
        </p:nvSpPr>
        <p:spPr>
          <a:xfrm>
            <a:off x="300446" y="692332"/>
            <a:ext cx="11247120" cy="3785652"/>
          </a:xfrm>
          <a:prstGeom prst="rect">
            <a:avLst/>
          </a:prstGeom>
          <a:noFill/>
        </p:spPr>
        <p:txBody>
          <a:bodyPr wrap="square" rtlCol="0">
            <a:spAutoFit/>
          </a:bodyPr>
          <a:lstStyle/>
          <a:p>
            <a:pPr algn="ctr"/>
            <a:r>
              <a:rPr lang="en-US" sz="12000" dirty="0" smtClean="0">
                <a:latin typeface="Ravie" pitchFamily="82" charset="0"/>
              </a:rPr>
              <a:t>Thank</a:t>
            </a:r>
          </a:p>
          <a:p>
            <a:pPr algn="ctr"/>
            <a:r>
              <a:rPr lang="en-US" sz="12000" dirty="0" smtClean="0">
                <a:latin typeface="Ravie" pitchFamily="82" charset="0"/>
              </a:rPr>
              <a:t>You…!!!</a:t>
            </a:r>
            <a:endParaRPr lang="en-US" sz="12000" dirty="0">
              <a:latin typeface="Ravie" pitchFamily="82"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3" descr="Problem Solving | Guy Harris: The Recovering Enginee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9186638" y="1998617"/>
            <a:ext cx="3005362" cy="2671948"/>
          </a:xfrm>
          <a:prstGeom prst="rect">
            <a:avLst/>
          </a:prstGeom>
        </p:spPr>
      </p:pic>
      <p:sp>
        <p:nvSpPr>
          <p:cNvPr id="3" name="TextBox 2"/>
          <p:cNvSpPr txBox="1"/>
          <p:nvPr/>
        </p:nvSpPr>
        <p:spPr>
          <a:xfrm>
            <a:off x="195942" y="195943"/>
            <a:ext cx="11996057" cy="584775"/>
          </a:xfrm>
          <a:prstGeom prst="rect">
            <a:avLst/>
          </a:prstGeom>
          <a:solidFill>
            <a:srgbClr val="92D050"/>
          </a:solidFill>
          <a:ln>
            <a:noFill/>
          </a:ln>
        </p:spPr>
        <p:txBody>
          <a:bodyPr wrap="square" rtlCol="0">
            <a:spAutoFit/>
          </a:bodyPr>
          <a:lstStyle/>
          <a:p>
            <a:r>
              <a:rPr lang="en-US" sz="3200" dirty="0" smtClean="0">
                <a:latin typeface="Tw Cen MT" pitchFamily="34" charset="0"/>
              </a:rPr>
              <a:t>Problem Statement:</a:t>
            </a:r>
            <a:endParaRPr lang="en-US" sz="3200" dirty="0">
              <a:latin typeface="Tw Cen MT" pitchFamily="34" charset="0"/>
            </a:endParaRPr>
          </a:p>
        </p:txBody>
      </p:sp>
      <p:sp>
        <p:nvSpPr>
          <p:cNvPr id="4" name="TextBox 3"/>
          <p:cNvSpPr txBox="1"/>
          <p:nvPr/>
        </p:nvSpPr>
        <p:spPr>
          <a:xfrm>
            <a:off x="300446" y="1045029"/>
            <a:ext cx="8582297" cy="5047536"/>
          </a:xfrm>
          <a:prstGeom prst="rect">
            <a:avLst/>
          </a:prstGeom>
          <a:noFill/>
        </p:spPr>
        <p:txBody>
          <a:bodyPr wrap="square" rtlCol="0">
            <a:spAutoFit/>
          </a:bodyPr>
          <a:lstStyle/>
          <a:p>
            <a:pPr marL="285750" indent="-285750">
              <a:buFont typeface="Courier New" panose="02070309020205020404" pitchFamily="49" charset="0"/>
              <a:buChar char="o"/>
            </a:pPr>
            <a:r>
              <a:rPr lang="en-US" sz="1600" dirty="0" smtClean="0">
                <a:latin typeface="Tw Cen MT" pitchFamily="34" charset="0"/>
              </a:rPr>
              <a:t>The proliferation of social media enables people to express their opinions widely online. However, at the same time, this has resulted in the emergence of conflict and hate, making online environments uninviting for users. Although researchers have found that hate is a problem across multiple platforms, there is a lack of models for online hate detection.</a:t>
            </a:r>
          </a:p>
          <a:p>
            <a:pPr marL="285750" indent="-285750">
              <a:buFont typeface="Courier New" panose="02070309020205020404" pitchFamily="49" charset="0"/>
              <a:buChar char="o"/>
            </a:pPr>
            <a:r>
              <a:rPr lang="en-US" sz="1600" dirty="0" smtClean="0">
                <a:latin typeface="Tw Cen MT" pitchFamily="34" charset="0"/>
              </a:rPr>
              <a:t>Online hate, described as abusive language, aggression, cyber bullying, hatefulness and many others has been identified as a major threat on online social media platforms. Social media platforms are the most prominent grounds for such toxic behavior.   </a:t>
            </a:r>
          </a:p>
          <a:p>
            <a:pPr marL="285750" indent="-285750">
              <a:buFont typeface="Courier New" panose="02070309020205020404" pitchFamily="49" charset="0"/>
              <a:buChar char="o"/>
            </a:pPr>
            <a:r>
              <a:rPr lang="en-US" sz="1600" dirty="0" smtClean="0">
                <a:latin typeface="Tw Cen MT" pitchFamily="34" charset="0"/>
              </a:rPr>
              <a:t>There has been a remarkable increase in the cases of cyber bullying and trolls on various social media platforms. Many celebrities and influences are facing backlashes from people and have to come across hateful and offensive comments. This can take a toll on anyone and affect them mentally leading to depression, mental illness, self-hatred and suicidal thoughts.    </a:t>
            </a:r>
          </a:p>
          <a:p>
            <a:pPr marL="285750" indent="-285750">
              <a:buFont typeface="Courier New" panose="02070309020205020404" pitchFamily="49" charset="0"/>
              <a:buChar char="o"/>
            </a:pPr>
            <a:r>
              <a:rPr lang="en-US" sz="1600" dirty="0" smtClean="0">
                <a:latin typeface="Tw Cen MT" pitchFamily="34" charset="0"/>
              </a:rPr>
              <a:t>Internet comments are bastions of hatred and vitriol. While online anonymity has provided a new outlet for aggression and hate speech, machine learning can be used to fight it. The problem we sought to solve was the tagging of internet comments that are aggressive towards other users. This means that insults to third parties such as celebrities will be tagged as inoffensive, but “u are an idiot” is clearly offensive.</a:t>
            </a:r>
          </a:p>
          <a:p>
            <a:pPr marL="285750" indent="-285750">
              <a:buFont typeface="Courier New" panose="02070309020205020404" pitchFamily="49" charset="0"/>
              <a:buChar char="o"/>
            </a:pPr>
            <a:r>
              <a:rPr lang="en-US" sz="1600" dirty="0" smtClean="0">
                <a:latin typeface="Tw Cen MT" pitchFamily="34" charset="0"/>
              </a:rPr>
              <a:t>Our goal is to build a prototype of online hate and abuse comment classifier which can used to classify hate and offensive comments so that it can be controlled and restricted from spreading hatred and cyber bullying.</a:t>
            </a:r>
            <a:endParaRPr lang="en-IN" sz="1600" dirty="0" smtClean="0">
              <a:latin typeface="Tw Cen MT" pitchFamily="34" charset="0"/>
            </a:endParaRPr>
          </a:p>
          <a:p>
            <a:endParaRPr lang="en-US" sz="1600" dirty="0">
              <a:latin typeface="Tw Cen MT"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2385" y="286603"/>
            <a:ext cx="11330248" cy="1450757"/>
          </a:xfrm>
          <a:solidFill>
            <a:schemeClr val="accent3">
              <a:lumMod val="60000"/>
              <a:lumOff val="40000"/>
            </a:schemeClr>
          </a:solidFill>
        </p:spPr>
        <p:txBody>
          <a:bodyPr/>
          <a:lstStyle/>
          <a:p>
            <a:r>
              <a:rPr lang="en-US" u="sng" dirty="0" smtClean="0"/>
              <a:t>Abstract :- </a:t>
            </a:r>
            <a:endParaRPr lang="en-US" u="sng" dirty="0"/>
          </a:p>
        </p:txBody>
      </p:sp>
      <p:sp>
        <p:nvSpPr>
          <p:cNvPr id="5" name="TextBox 4"/>
          <p:cNvSpPr txBox="1"/>
          <p:nvPr/>
        </p:nvSpPr>
        <p:spPr>
          <a:xfrm>
            <a:off x="457200" y="1959429"/>
            <a:ext cx="11299371" cy="4247317"/>
          </a:xfrm>
          <a:prstGeom prst="rect">
            <a:avLst/>
          </a:prstGeom>
          <a:noFill/>
        </p:spPr>
        <p:txBody>
          <a:bodyPr wrap="square" rtlCol="0">
            <a:spAutoFit/>
          </a:bodyPr>
          <a:lstStyle/>
          <a:p>
            <a:r>
              <a:rPr lang="en-US" dirty="0" smtClean="0">
                <a:latin typeface="Tw Cen MT" pitchFamily="34" charset="0"/>
              </a:rPr>
              <a:t>The data set contains the training set, which has approximately 1,59,000 samples and the test set which contains nearly 1,53,000 samples. All the data samples contain 8 fields which includes ‘Id’, ‘Comments’, ‘Malignant’, ‘Highly malignant’, ‘Rude’, ‘Threat’, ‘Abuse’ and ‘Loathe’. </a:t>
            </a:r>
          </a:p>
          <a:p>
            <a:r>
              <a:rPr lang="en-US" dirty="0" smtClean="0">
                <a:latin typeface="Tw Cen MT" pitchFamily="34" charset="0"/>
              </a:rPr>
              <a:t>The label can be either 0 or 1, where 0 denotes a NO while 1 denotes a YES. There are various comments which have multiple labels. The first attribute is a unique ID associated with each comment.   </a:t>
            </a:r>
          </a:p>
          <a:p>
            <a:r>
              <a:rPr lang="en-US" dirty="0" smtClean="0">
                <a:latin typeface="Tw Cen MT" pitchFamily="34" charset="0"/>
              </a:rPr>
              <a:t>The data set includes:</a:t>
            </a:r>
          </a:p>
          <a:p>
            <a:r>
              <a:rPr lang="en-US" dirty="0" smtClean="0">
                <a:latin typeface="Tw Cen MT" pitchFamily="34" charset="0"/>
              </a:rPr>
              <a:t>-	Malignant: It is the Label column, which includes values 0 and 1, denoting if the comment is malignant or not. </a:t>
            </a:r>
          </a:p>
          <a:p>
            <a:r>
              <a:rPr lang="en-US" dirty="0" smtClean="0">
                <a:latin typeface="Tw Cen MT" pitchFamily="34" charset="0"/>
              </a:rPr>
              <a:t>-	Highly Malignant: It denotes comments that are highly malignant and hurtful. </a:t>
            </a:r>
          </a:p>
          <a:p>
            <a:r>
              <a:rPr lang="en-US" dirty="0" smtClean="0">
                <a:latin typeface="Tw Cen MT" pitchFamily="34" charset="0"/>
              </a:rPr>
              <a:t>-	Rude: It denotes comments that are very rude and offensive.</a:t>
            </a:r>
          </a:p>
          <a:p>
            <a:r>
              <a:rPr lang="en-US" dirty="0" smtClean="0">
                <a:latin typeface="Tw Cen MT" pitchFamily="34" charset="0"/>
              </a:rPr>
              <a:t>-	Threat: It contains indication of the comments that are giving any threat to someone. 	</a:t>
            </a:r>
          </a:p>
          <a:p>
            <a:r>
              <a:rPr lang="en-US" dirty="0" smtClean="0">
                <a:latin typeface="Tw Cen MT" pitchFamily="34" charset="0"/>
              </a:rPr>
              <a:t>-	Abuse: It is for comments that are abusive in nature. </a:t>
            </a:r>
          </a:p>
          <a:p>
            <a:r>
              <a:rPr lang="en-US" dirty="0" smtClean="0">
                <a:latin typeface="Tw Cen MT" pitchFamily="34" charset="0"/>
              </a:rPr>
              <a:t>-	Loathe: It describes the comments which are hateful and loathing in nature.  </a:t>
            </a:r>
          </a:p>
          <a:p>
            <a:r>
              <a:rPr lang="en-US" dirty="0" smtClean="0">
                <a:latin typeface="Tw Cen MT" pitchFamily="34" charset="0"/>
              </a:rPr>
              <a:t>-	ID: It includes unique Ids associated with each comment text given.   </a:t>
            </a:r>
          </a:p>
          <a:p>
            <a:r>
              <a:rPr lang="en-US" dirty="0" smtClean="0">
                <a:latin typeface="Tw Cen MT" pitchFamily="34" charset="0"/>
              </a:rPr>
              <a:t>-	Comment text: This column contains the comments extracted from various social media platforms.</a:t>
            </a:r>
            <a:endParaRPr lang="en-IN" dirty="0" smtClean="0">
              <a:latin typeface="Tw Cen MT" pitchFamily="34" charset="0"/>
            </a:endParaRPr>
          </a:p>
          <a:p>
            <a:endParaRPr lang="en-US" b="1" dirty="0">
              <a:latin typeface="Tw Cen MT" pitchFamily="34" charset="0"/>
            </a:endParaRPr>
          </a:p>
        </p:txBody>
      </p:sp>
    </p:spTree>
    <p:extLst>
      <p:ext uri="{BB962C8B-B14F-4D97-AF65-F5344CB8AC3E}">
        <p14:creationId xmlns="" xmlns:p14="http://schemas.microsoft.com/office/powerpoint/2010/main" val="29203537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0778" y="0"/>
            <a:ext cx="10058400" cy="1450757"/>
          </a:xfrm>
        </p:spPr>
        <p:txBody>
          <a:bodyPr/>
          <a:lstStyle/>
          <a:p>
            <a:r>
              <a:rPr lang="en-US" u="sng" dirty="0" smtClean="0">
                <a:solidFill>
                  <a:srgbClr val="002060"/>
                </a:solidFill>
              </a:rPr>
              <a:t>Steps to Follow:-</a:t>
            </a:r>
            <a:endParaRPr lang="en-US" u="sng" dirty="0">
              <a:solidFill>
                <a:srgbClr val="002060"/>
              </a:solidFill>
            </a:endParaRPr>
          </a:p>
        </p:txBody>
      </p:sp>
      <p:sp>
        <p:nvSpPr>
          <p:cNvPr id="3" name="Content Placeholder 2"/>
          <p:cNvSpPr>
            <a:spLocks noGrp="1"/>
          </p:cNvSpPr>
          <p:nvPr>
            <p:ph idx="1"/>
          </p:nvPr>
        </p:nvSpPr>
        <p:spPr/>
        <p:txBody>
          <a:bodyPr>
            <a:normAutofit lnSpcReduction="10000"/>
          </a:bodyPr>
          <a:lstStyle/>
          <a:p>
            <a:r>
              <a:rPr lang="en-US" dirty="0" smtClean="0"/>
              <a:t>Loading Dataset</a:t>
            </a:r>
          </a:p>
          <a:p>
            <a:r>
              <a:rPr lang="en-US" dirty="0" smtClean="0"/>
              <a:t>Pre-Processing</a:t>
            </a:r>
          </a:p>
          <a:p>
            <a:r>
              <a:rPr lang="en-US" dirty="0" smtClean="0"/>
              <a:t>Data Analysis</a:t>
            </a:r>
          </a:p>
          <a:p>
            <a:r>
              <a:rPr lang="en-US" dirty="0" smtClean="0"/>
              <a:t>Data Cleaning</a:t>
            </a:r>
          </a:p>
          <a:p>
            <a:r>
              <a:rPr lang="en-US" dirty="0" smtClean="0"/>
              <a:t>Scaling</a:t>
            </a:r>
          </a:p>
          <a:p>
            <a:r>
              <a:rPr lang="en-US" dirty="0" smtClean="0"/>
              <a:t>Model Building</a:t>
            </a:r>
          </a:p>
          <a:p>
            <a:r>
              <a:rPr lang="en-US" dirty="0" smtClean="0"/>
              <a:t>Hyper-Parameter Tuning</a:t>
            </a:r>
          </a:p>
          <a:p>
            <a:r>
              <a:rPr lang="en-US" dirty="0" smtClean="0"/>
              <a:t>Conclusion</a:t>
            </a:r>
            <a:endParaRPr lang="en-US" dirty="0"/>
          </a:p>
        </p:txBody>
      </p:sp>
      <p:sp>
        <p:nvSpPr>
          <p:cNvPr id="4" name="Oval 3"/>
          <p:cNvSpPr/>
          <p:nvPr/>
        </p:nvSpPr>
        <p:spPr>
          <a:xfrm>
            <a:off x="955964" y="2211184"/>
            <a:ext cx="157942" cy="13300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955964" y="2679472"/>
            <a:ext cx="157942" cy="13300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979488" y="3137073"/>
            <a:ext cx="157942" cy="13300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969800" y="3570142"/>
            <a:ext cx="157942" cy="13300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969800" y="4058992"/>
            <a:ext cx="157942" cy="13300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979488" y="4599131"/>
            <a:ext cx="157942" cy="13300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985026" y="5079872"/>
            <a:ext cx="157942" cy="13300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969800" y="5529973"/>
            <a:ext cx="157942" cy="13300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 xmlns:p14="http://schemas.microsoft.com/office/powerpoint/2010/main" val="84989598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62161"/>
            <a:ext cx="10058400" cy="1450757"/>
          </a:xfrm>
        </p:spPr>
        <p:txBody>
          <a:bodyPr/>
          <a:lstStyle/>
          <a:p>
            <a:r>
              <a:rPr lang="en-US" u="sng" dirty="0" smtClean="0"/>
              <a:t>Pre-Processing:-</a:t>
            </a:r>
            <a:endParaRPr lang="en-US" u="sng" dirty="0"/>
          </a:p>
        </p:txBody>
      </p:sp>
      <p:sp>
        <p:nvSpPr>
          <p:cNvPr id="9" name="TextBox 8"/>
          <p:cNvSpPr txBox="1"/>
          <p:nvPr/>
        </p:nvSpPr>
        <p:spPr>
          <a:xfrm>
            <a:off x="1280160" y="2024743"/>
            <a:ext cx="9444446" cy="3477875"/>
          </a:xfrm>
          <a:prstGeom prst="rect">
            <a:avLst/>
          </a:prstGeom>
          <a:noFill/>
        </p:spPr>
        <p:txBody>
          <a:bodyPr wrap="square" rtlCol="0">
            <a:spAutoFit/>
          </a:bodyPr>
          <a:lstStyle/>
          <a:p>
            <a:r>
              <a:rPr lang="en-IN" sz="2000" dirty="0" smtClean="0">
                <a:latin typeface="Tw Cen MT" pitchFamily="34" charset="0"/>
              </a:rPr>
              <a:t>1. Load dataset </a:t>
            </a:r>
          </a:p>
          <a:p>
            <a:r>
              <a:rPr lang="en-IN" sz="2000" dirty="0" smtClean="0">
                <a:latin typeface="Tw Cen MT" pitchFamily="34" charset="0"/>
              </a:rPr>
              <a:t>2. Remove null values </a:t>
            </a:r>
          </a:p>
          <a:p>
            <a:r>
              <a:rPr lang="en-IN" sz="2000" dirty="0" smtClean="0">
                <a:latin typeface="Tw Cen MT" pitchFamily="34" charset="0"/>
              </a:rPr>
              <a:t>3. Drop column id </a:t>
            </a:r>
          </a:p>
          <a:p>
            <a:r>
              <a:rPr lang="en-IN" sz="2000" dirty="0" smtClean="0">
                <a:latin typeface="Tw Cen MT" pitchFamily="34" charset="0"/>
              </a:rPr>
              <a:t>4. Convert comment text to lower case and replace '\n' with single space. </a:t>
            </a:r>
          </a:p>
          <a:p>
            <a:r>
              <a:rPr lang="en-IN" sz="2000" dirty="0" smtClean="0">
                <a:latin typeface="Tw Cen MT" pitchFamily="34" charset="0"/>
              </a:rPr>
              <a:t>5. Keep only text data i.e.. </a:t>
            </a:r>
            <a:r>
              <a:rPr lang="en-IN" sz="2000" dirty="0" smtClean="0">
                <a:latin typeface="Tw Cen MT" pitchFamily="34" charset="0"/>
              </a:rPr>
              <a:t>a</a:t>
            </a:r>
            <a:r>
              <a:rPr lang="en-IN" sz="2000" dirty="0" smtClean="0">
                <a:latin typeface="Tw Cen MT" pitchFamily="34" charset="0"/>
              </a:rPr>
              <a:t>-z </a:t>
            </a:r>
            <a:r>
              <a:rPr lang="en-IN" sz="2000" dirty="0" smtClean="0">
                <a:latin typeface="Tw Cen MT" pitchFamily="34" charset="0"/>
              </a:rPr>
              <a:t>and remove other data from comment text. </a:t>
            </a:r>
          </a:p>
          <a:p>
            <a:r>
              <a:rPr lang="en-IN" sz="2000" dirty="0" smtClean="0">
                <a:latin typeface="Tw Cen MT" pitchFamily="34" charset="0"/>
              </a:rPr>
              <a:t>6. Remove stop words and punctuations </a:t>
            </a:r>
          </a:p>
          <a:p>
            <a:r>
              <a:rPr lang="en-IN" sz="2000" dirty="0" smtClean="0">
                <a:latin typeface="Tw Cen MT" pitchFamily="34" charset="0"/>
              </a:rPr>
              <a:t>7. Apply Stemming using Snowball Stemmer </a:t>
            </a:r>
          </a:p>
          <a:p>
            <a:r>
              <a:rPr lang="en-IN" sz="2000" dirty="0" smtClean="0">
                <a:latin typeface="Tw Cen MT" pitchFamily="34" charset="0"/>
              </a:rPr>
              <a:t>8. Convert text to vectors using </a:t>
            </a:r>
            <a:r>
              <a:rPr lang="en-IN" sz="2000" dirty="0" err="1" smtClean="0">
                <a:latin typeface="Tw Cen MT" pitchFamily="34" charset="0"/>
              </a:rPr>
              <a:t>TfidfVectorizer</a:t>
            </a:r>
            <a:r>
              <a:rPr lang="en-IN" sz="2000" dirty="0" smtClean="0">
                <a:latin typeface="Tw Cen MT" pitchFamily="34" charset="0"/>
              </a:rPr>
              <a:t> </a:t>
            </a:r>
          </a:p>
          <a:p>
            <a:r>
              <a:rPr lang="en-IN" sz="2000" dirty="0" smtClean="0">
                <a:latin typeface="Tw Cen MT" pitchFamily="34" charset="0"/>
              </a:rPr>
              <a:t>9. Load saved or serialized model </a:t>
            </a:r>
          </a:p>
          <a:p>
            <a:r>
              <a:rPr lang="en-IN" sz="2000" dirty="0" smtClean="0">
                <a:latin typeface="Tw Cen MT" pitchFamily="34" charset="0"/>
              </a:rPr>
              <a:t>10. Predict values for multi class label</a:t>
            </a:r>
          </a:p>
          <a:p>
            <a:endParaRPr lang="en-US" sz="2000" dirty="0">
              <a:latin typeface="Tw Cen MT" pitchFamily="34" charset="0"/>
            </a:endParaRPr>
          </a:p>
        </p:txBody>
      </p:sp>
    </p:spTree>
    <p:extLst>
      <p:ext uri="{BB962C8B-B14F-4D97-AF65-F5344CB8AC3E}">
        <p14:creationId xmlns="" xmlns:p14="http://schemas.microsoft.com/office/powerpoint/2010/main" val="238886234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22960" y="313509"/>
            <a:ext cx="4010297" cy="523220"/>
          </a:xfrm>
          <a:prstGeom prst="rect">
            <a:avLst/>
          </a:prstGeom>
          <a:noFill/>
        </p:spPr>
        <p:txBody>
          <a:bodyPr wrap="square" rtlCol="0">
            <a:spAutoFit/>
          </a:bodyPr>
          <a:lstStyle/>
          <a:p>
            <a:r>
              <a:rPr lang="en-US" sz="2800" b="1" dirty="0" smtClean="0">
                <a:latin typeface="Tw Cen MT" pitchFamily="34" charset="0"/>
              </a:rPr>
              <a:t>Loading Dataset:-</a:t>
            </a:r>
            <a:endParaRPr lang="en-US" sz="2800" b="1" dirty="0">
              <a:latin typeface="Tw Cen MT" pitchFamily="34" charset="0"/>
            </a:endParaRPr>
          </a:p>
        </p:txBody>
      </p:sp>
      <p:sp>
        <p:nvSpPr>
          <p:cNvPr id="5" name="TextBox 4"/>
          <p:cNvSpPr txBox="1"/>
          <p:nvPr/>
        </p:nvSpPr>
        <p:spPr>
          <a:xfrm>
            <a:off x="8307977" y="222069"/>
            <a:ext cx="3239589" cy="523220"/>
          </a:xfrm>
          <a:prstGeom prst="rect">
            <a:avLst/>
          </a:prstGeom>
          <a:noFill/>
        </p:spPr>
        <p:txBody>
          <a:bodyPr wrap="square" rtlCol="0">
            <a:spAutoFit/>
          </a:bodyPr>
          <a:lstStyle/>
          <a:p>
            <a:r>
              <a:rPr lang="en-US" sz="2800" b="1" dirty="0" smtClean="0">
                <a:latin typeface="Tw Cen MT" pitchFamily="34" charset="0"/>
              </a:rPr>
              <a:t>Missing Values:</a:t>
            </a:r>
            <a:endParaRPr lang="en-US" sz="2800" b="1" dirty="0">
              <a:latin typeface="Tw Cen MT" pitchFamily="34" charset="0"/>
            </a:endParaRPr>
          </a:p>
        </p:txBody>
      </p:sp>
      <p:pic>
        <p:nvPicPr>
          <p:cNvPr id="1026" name="Picture 2"/>
          <p:cNvPicPr>
            <a:picLocks noChangeAspect="1" noChangeArrowheads="1"/>
          </p:cNvPicPr>
          <p:nvPr/>
        </p:nvPicPr>
        <p:blipFill>
          <a:blip r:embed="rId2" cstate="print"/>
          <a:srcRect/>
          <a:stretch>
            <a:fillRect/>
          </a:stretch>
        </p:blipFill>
        <p:spPr bwMode="auto">
          <a:xfrm>
            <a:off x="366713" y="986246"/>
            <a:ext cx="7235870" cy="4787538"/>
          </a:xfrm>
          <a:prstGeom prst="rect">
            <a:avLst/>
          </a:prstGeom>
          <a:noFill/>
          <a:ln w="9525">
            <a:noFill/>
            <a:miter lim="800000"/>
            <a:headEnd/>
            <a:tailEnd/>
          </a:ln>
        </p:spPr>
      </p:pic>
      <p:pic>
        <p:nvPicPr>
          <p:cNvPr id="1027" name="Picture 3"/>
          <p:cNvPicPr>
            <a:picLocks noChangeAspect="1" noChangeArrowheads="1"/>
          </p:cNvPicPr>
          <p:nvPr/>
        </p:nvPicPr>
        <p:blipFill>
          <a:blip r:embed="rId3" cstate="print"/>
          <a:srcRect/>
          <a:stretch>
            <a:fillRect/>
          </a:stretch>
        </p:blipFill>
        <p:spPr bwMode="auto">
          <a:xfrm>
            <a:off x="7854724" y="972775"/>
            <a:ext cx="3954099" cy="4330745"/>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2880" y="0"/>
            <a:ext cx="11782697" cy="646331"/>
          </a:xfrm>
          <a:prstGeom prst="rect">
            <a:avLst/>
          </a:prstGeom>
          <a:noFill/>
        </p:spPr>
        <p:txBody>
          <a:bodyPr wrap="square" rtlCol="0">
            <a:spAutoFit/>
          </a:bodyPr>
          <a:lstStyle/>
          <a:p>
            <a:r>
              <a:rPr lang="en-US" sz="3600" b="1" dirty="0" smtClean="0">
                <a:latin typeface="Tw Cen MT" pitchFamily="34" charset="0"/>
              </a:rPr>
              <a:t>Count Plots:-</a:t>
            </a:r>
            <a:endParaRPr lang="en-US" sz="3600" b="1" dirty="0">
              <a:latin typeface="Tw Cen MT" pitchFamily="34" charset="0"/>
            </a:endParaRPr>
          </a:p>
        </p:txBody>
      </p:sp>
      <p:pic>
        <p:nvPicPr>
          <p:cNvPr id="38914" name="Picture 2"/>
          <p:cNvPicPr>
            <a:picLocks noChangeAspect="1" noChangeArrowheads="1"/>
          </p:cNvPicPr>
          <p:nvPr/>
        </p:nvPicPr>
        <p:blipFill>
          <a:blip r:embed="rId2" cstate="print"/>
          <a:srcRect/>
          <a:stretch>
            <a:fillRect/>
          </a:stretch>
        </p:blipFill>
        <p:spPr bwMode="auto">
          <a:xfrm>
            <a:off x="1" y="771952"/>
            <a:ext cx="3958045" cy="2611328"/>
          </a:xfrm>
          <a:prstGeom prst="rect">
            <a:avLst/>
          </a:prstGeom>
          <a:noFill/>
          <a:ln w="9525">
            <a:noFill/>
            <a:miter lim="800000"/>
            <a:headEnd/>
            <a:tailEnd/>
          </a:ln>
          <a:effectLst/>
        </p:spPr>
      </p:pic>
      <p:pic>
        <p:nvPicPr>
          <p:cNvPr id="38915" name="Picture 3"/>
          <p:cNvPicPr>
            <a:picLocks noChangeAspect="1" noChangeArrowheads="1"/>
          </p:cNvPicPr>
          <p:nvPr/>
        </p:nvPicPr>
        <p:blipFill>
          <a:blip r:embed="rId3" cstate="print"/>
          <a:srcRect/>
          <a:stretch>
            <a:fillRect/>
          </a:stretch>
        </p:blipFill>
        <p:spPr bwMode="auto">
          <a:xfrm>
            <a:off x="3823878" y="731520"/>
            <a:ext cx="3974647" cy="2717073"/>
          </a:xfrm>
          <a:prstGeom prst="rect">
            <a:avLst/>
          </a:prstGeom>
          <a:noFill/>
          <a:ln w="9525">
            <a:noFill/>
            <a:miter lim="800000"/>
            <a:headEnd/>
            <a:tailEnd/>
          </a:ln>
          <a:effectLst/>
        </p:spPr>
      </p:pic>
      <p:pic>
        <p:nvPicPr>
          <p:cNvPr id="38916" name="Picture 4"/>
          <p:cNvPicPr>
            <a:picLocks noChangeAspect="1" noChangeArrowheads="1"/>
          </p:cNvPicPr>
          <p:nvPr/>
        </p:nvPicPr>
        <p:blipFill>
          <a:blip r:embed="rId4" cstate="print"/>
          <a:srcRect/>
          <a:stretch>
            <a:fillRect/>
          </a:stretch>
        </p:blipFill>
        <p:spPr bwMode="auto">
          <a:xfrm>
            <a:off x="1319348" y="3560990"/>
            <a:ext cx="4519341" cy="2617741"/>
          </a:xfrm>
          <a:prstGeom prst="rect">
            <a:avLst/>
          </a:prstGeom>
          <a:noFill/>
          <a:ln w="9525">
            <a:noFill/>
            <a:miter lim="800000"/>
            <a:headEnd/>
            <a:tailEnd/>
          </a:ln>
          <a:effectLst/>
        </p:spPr>
      </p:pic>
      <p:pic>
        <p:nvPicPr>
          <p:cNvPr id="38917" name="Picture 5"/>
          <p:cNvPicPr>
            <a:picLocks noChangeAspect="1" noChangeArrowheads="1"/>
          </p:cNvPicPr>
          <p:nvPr/>
        </p:nvPicPr>
        <p:blipFill>
          <a:blip r:embed="rId5" cstate="print"/>
          <a:srcRect/>
          <a:stretch>
            <a:fillRect/>
          </a:stretch>
        </p:blipFill>
        <p:spPr bwMode="auto">
          <a:xfrm>
            <a:off x="6157369" y="3501661"/>
            <a:ext cx="4319042" cy="2690133"/>
          </a:xfrm>
          <a:prstGeom prst="rect">
            <a:avLst/>
          </a:prstGeom>
          <a:noFill/>
          <a:ln w="9525">
            <a:noFill/>
            <a:miter lim="800000"/>
            <a:headEnd/>
            <a:tailEnd/>
          </a:ln>
          <a:effectLst/>
        </p:spPr>
      </p:pic>
      <p:pic>
        <p:nvPicPr>
          <p:cNvPr id="38918" name="Picture 6"/>
          <p:cNvPicPr>
            <a:picLocks noChangeAspect="1" noChangeArrowheads="1"/>
          </p:cNvPicPr>
          <p:nvPr/>
        </p:nvPicPr>
        <p:blipFill>
          <a:blip r:embed="rId6" cstate="print"/>
          <a:srcRect/>
          <a:stretch>
            <a:fillRect/>
          </a:stretch>
        </p:blipFill>
        <p:spPr bwMode="auto">
          <a:xfrm>
            <a:off x="7891532" y="704780"/>
            <a:ext cx="4300468" cy="2809130"/>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74320" y="0"/>
            <a:ext cx="6413863" cy="523220"/>
          </a:xfrm>
          <a:prstGeom prst="rect">
            <a:avLst/>
          </a:prstGeom>
          <a:noFill/>
        </p:spPr>
        <p:txBody>
          <a:bodyPr wrap="square" rtlCol="0">
            <a:spAutoFit/>
          </a:bodyPr>
          <a:lstStyle/>
          <a:p>
            <a:r>
              <a:rPr lang="en-US" sz="2800" b="1" u="sng" dirty="0" smtClean="0">
                <a:latin typeface="Tw Cen MT" pitchFamily="34" charset="0"/>
              </a:rPr>
              <a:t>Distribution Plots:-</a:t>
            </a:r>
            <a:endParaRPr lang="en-US" sz="2800" b="1" u="sng" dirty="0">
              <a:latin typeface="Tw Cen MT" pitchFamily="34" charset="0"/>
            </a:endParaRPr>
          </a:p>
        </p:txBody>
      </p:sp>
      <p:pic>
        <p:nvPicPr>
          <p:cNvPr id="39938" name="Picture 2"/>
          <p:cNvPicPr>
            <a:picLocks noChangeAspect="1" noChangeArrowheads="1"/>
          </p:cNvPicPr>
          <p:nvPr/>
        </p:nvPicPr>
        <p:blipFill>
          <a:blip r:embed="rId2" cstate="print"/>
          <a:srcRect/>
          <a:stretch>
            <a:fillRect/>
          </a:stretch>
        </p:blipFill>
        <p:spPr bwMode="auto">
          <a:xfrm>
            <a:off x="229143" y="561703"/>
            <a:ext cx="4277541" cy="5760720"/>
          </a:xfrm>
          <a:prstGeom prst="rect">
            <a:avLst/>
          </a:prstGeom>
          <a:noFill/>
          <a:ln w="9525">
            <a:noFill/>
            <a:miter lim="800000"/>
            <a:headEnd/>
            <a:tailEnd/>
          </a:ln>
          <a:effectLst/>
        </p:spPr>
      </p:pic>
      <p:pic>
        <p:nvPicPr>
          <p:cNvPr id="39939" name="Picture 3"/>
          <p:cNvPicPr>
            <a:picLocks noChangeAspect="1" noChangeArrowheads="1"/>
          </p:cNvPicPr>
          <p:nvPr/>
        </p:nvPicPr>
        <p:blipFill>
          <a:blip r:embed="rId3" cstate="print"/>
          <a:srcRect/>
          <a:stretch>
            <a:fillRect/>
          </a:stretch>
        </p:blipFill>
        <p:spPr bwMode="auto">
          <a:xfrm>
            <a:off x="4741818" y="624296"/>
            <a:ext cx="7236822" cy="5776504"/>
          </a:xfrm>
          <a:prstGeom prst="rect">
            <a:avLst/>
          </a:prstGeom>
          <a:noFill/>
          <a:ln w="9525">
            <a:noFill/>
            <a:miter lim="800000"/>
            <a:headEnd/>
            <a:tailEnd/>
          </a:ln>
          <a:effectLst/>
        </p:spPr>
      </p:pic>
    </p:spTree>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 xmlns:thm15="http://schemas.microsoft.com/office/thememl/2012/main" name="TWO.pptx" id="{769520F8-BFE5-4C8C-A7AA-375C025A91CE}" vid="{AEAFD717-D3C8-4034-8F7E-D5220B0CCEB8}"/>
    </a:ext>
  </a:extLst>
</a:theme>
</file>

<file path=docProps/app.xml><?xml version="1.0" encoding="utf-8"?>
<Properties xmlns="http://schemas.openxmlformats.org/officeDocument/2006/extended-properties" xmlns:vt="http://schemas.openxmlformats.org/officeDocument/2006/docPropsVTypes">
  <Template>Urban monochrome</Template>
  <TotalTime>0</TotalTime>
  <Words>955</Words>
  <Application>Microsoft Office PowerPoint</Application>
  <PresentationFormat>Custom</PresentationFormat>
  <Paragraphs>133</Paragraphs>
  <Slides>22</Slides>
  <Notes>0</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1_RetrospectVTI</vt:lpstr>
      <vt:lpstr>Malignant Comment Classification</vt:lpstr>
      <vt:lpstr>Introduction:-</vt:lpstr>
      <vt:lpstr>Slide 3</vt:lpstr>
      <vt:lpstr>Abstract :- </vt:lpstr>
      <vt:lpstr>Steps to Follow:-</vt:lpstr>
      <vt:lpstr>Pre-Processing:-</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2022-06-07T12:41:19Z</dcterms:created>
  <dcterms:modified xsi:type="dcterms:W3CDTF">2022-09-23T06:37:32Z</dcterms:modified>
</cp:coreProperties>
</file>