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96" r:id="rId3"/>
    <p:sldMasterId id="214748371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33788" y="3182884"/>
            <a:ext cx="2307831" cy="207705"/>
          </a:xfrm>
          <a:prstGeom prst="rect">
            <a:avLst/>
          </a:prstGeom>
        </p:spPr>
      </p:pic>
      <p:sp>
        <p:nvSpPr>
          <p:cNvPr id="9" name="Rectangle 8"/>
          <p:cNvSpPr/>
          <p:nvPr/>
        </p:nvSpPr>
        <p:spPr>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050282"/>
            <a:ext cx="6108101" cy="1029803"/>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2" y="3295531"/>
            <a:ext cx="6108101" cy="838265"/>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F7136C-AD06-41C1-B6EF-100056ADBF6E}"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41510" y="2062753"/>
            <a:ext cx="878916" cy="1017332"/>
          </a:xfrm>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33378409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4447216"/>
            <a:ext cx="1202248" cy="108203"/>
          </a:xfrm>
          <a:prstGeom prst="rect">
            <a:avLst/>
          </a:prstGeom>
        </p:spPr>
      </p:pic>
      <p:sp>
        <p:nvSpPr>
          <p:cNvPr id="10" name="Rectangle 9"/>
          <p:cNvSpPr/>
          <p:nvPr/>
        </p:nvSpPr>
        <p:spPr>
          <a:xfrm>
            <a:off x="1"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3"/>
            <a:ext cx="7210394" cy="339788"/>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457199"/>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39" y="3877189"/>
            <a:ext cx="7210397" cy="4672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7136C-AD06-41C1-B6EF-100056ADBF6E}"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3" y="3533483"/>
            <a:ext cx="865613" cy="818092"/>
          </a:xfrm>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40642394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4447216"/>
            <a:ext cx="1202248" cy="108203"/>
          </a:xfrm>
          <a:prstGeom prst="rect">
            <a:avLst/>
          </a:prstGeom>
        </p:spPr>
      </p:pic>
      <p:sp>
        <p:nvSpPr>
          <p:cNvPr id="10" name="Rectangle 9"/>
          <p:cNvSpPr/>
          <p:nvPr/>
        </p:nvSpPr>
        <p:spPr>
          <a:xfrm>
            <a:off x="1"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7"/>
            <a:ext cx="7210394" cy="2694563"/>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3533712"/>
            <a:ext cx="7210394" cy="81809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7136C-AD06-41C1-B6EF-100056ADBF6E}"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3" y="3533712"/>
            <a:ext cx="865613" cy="818092"/>
          </a:xfrm>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2538369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4446471"/>
            <a:ext cx="7828359" cy="240873"/>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4447216"/>
            <a:ext cx="1202248" cy="108203"/>
          </a:xfrm>
          <a:prstGeom prst="rect">
            <a:avLst/>
          </a:prstGeom>
        </p:spPr>
      </p:pic>
      <p:sp>
        <p:nvSpPr>
          <p:cNvPr id="14" name="Rectangle 13"/>
          <p:cNvSpPr/>
          <p:nvPr/>
        </p:nvSpPr>
        <p:spPr>
          <a:xfrm>
            <a:off x="1"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3533712"/>
            <a:ext cx="7210394" cy="818092"/>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7136C-AD06-41C1-B6EF-100056ADBF6E}"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3" y="3532445"/>
            <a:ext cx="865613" cy="818092"/>
          </a:xfrm>
        </p:spPr>
        <p:txBody>
          <a:bodyPr/>
          <a:lstStyle/>
          <a:p>
            <a:fld id="{8E6DF9B7-22BA-47E8-B0A7-F41A4462A54D}" type="slidenum">
              <a:rPr lang="en-US" smtClean="0"/>
              <a:t>‹#›</a:t>
            </a:fld>
            <a:endParaRPr lang="en-US"/>
          </a:p>
        </p:txBody>
      </p:sp>
      <p:sp>
        <p:nvSpPr>
          <p:cNvPr id="16" name="TextBox 15"/>
          <p:cNvSpPr txBox="1"/>
          <p:nvPr/>
        </p:nvSpPr>
        <p:spPr>
          <a:xfrm>
            <a:off x="437679" y="561087"/>
            <a:ext cx="457200" cy="438582"/>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34599566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4446471"/>
            <a:ext cx="7828359" cy="240873"/>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4447216"/>
            <a:ext cx="1202248" cy="108203"/>
          </a:xfrm>
          <a:prstGeom prst="rect">
            <a:avLst/>
          </a:prstGeom>
        </p:spPr>
      </p:pic>
      <p:sp>
        <p:nvSpPr>
          <p:cNvPr id="11" name="Rectangle 10"/>
          <p:cNvSpPr/>
          <p:nvPr/>
        </p:nvSpPr>
        <p:spPr>
          <a:xfrm>
            <a:off x="1"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39" y="3533713"/>
            <a:ext cx="7210397" cy="441401"/>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3975113"/>
            <a:ext cx="7210397" cy="376691"/>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7136C-AD06-41C1-B6EF-100056ADBF6E}"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47093" y="3532445"/>
            <a:ext cx="865613" cy="818092"/>
          </a:xfrm>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42873040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477680"/>
            <a:ext cx="7828359" cy="240873"/>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478425"/>
            <a:ext cx="1202248" cy="108203"/>
          </a:xfrm>
          <a:prstGeom prst="rect">
            <a:avLst/>
          </a:prstGeom>
        </p:spPr>
      </p:pic>
      <p:sp>
        <p:nvSpPr>
          <p:cNvPr id="16" name="Rectangle 15"/>
          <p:cNvSpPr/>
          <p:nvPr/>
        </p:nvSpPr>
        <p:spPr>
          <a:xfrm>
            <a:off x="1"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564921"/>
            <a:ext cx="7218720" cy="81070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1" y="2267006"/>
            <a:ext cx="2287277"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2267006"/>
            <a:ext cx="2297430"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18" y="1752655"/>
            <a:ext cx="230251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18" y="2267006"/>
            <a:ext cx="2302519"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F7136C-AD06-41C1-B6EF-100056ADBF6E}"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1623368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478425"/>
            <a:ext cx="1202248" cy="108203"/>
          </a:xfrm>
          <a:prstGeom prst="rect">
            <a:avLst/>
          </a:prstGeom>
        </p:spPr>
      </p:pic>
      <p:sp>
        <p:nvSpPr>
          <p:cNvPr id="17" name="Rectangle 16"/>
          <p:cNvSpPr/>
          <p:nvPr/>
        </p:nvSpPr>
        <p:spPr>
          <a:xfrm>
            <a:off x="1"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564921"/>
            <a:ext cx="7210395" cy="810704"/>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0" y="3223127"/>
            <a:ext cx="228727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0"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0" y="3655324"/>
            <a:ext cx="2287279"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89" y="3655323"/>
            <a:ext cx="2300473"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0" y="3223127"/>
            <a:ext cx="229762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09"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5F7136C-AD06-41C1-B6EF-100056ADBF6E}"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2960812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4776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478425"/>
            <a:ext cx="1202248" cy="108203"/>
          </a:xfrm>
          <a:prstGeom prst="rect">
            <a:avLst/>
          </a:prstGeom>
        </p:spPr>
      </p:pic>
      <p:sp>
        <p:nvSpPr>
          <p:cNvPr id="9" name="Rectangle 8"/>
          <p:cNvSpPr/>
          <p:nvPr/>
        </p:nvSpPr>
        <p:spPr>
          <a:xfrm>
            <a:off x="1"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7136C-AD06-41C1-B6EF-100056ADBF6E}"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70984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6087156" y="1402047"/>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2" y="4029303"/>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457198"/>
            <a:ext cx="805352" cy="326532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457199"/>
            <a:ext cx="6652503" cy="39949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4452141"/>
            <a:ext cx="2057400" cy="273844"/>
          </a:xfrm>
        </p:spPr>
        <p:txBody>
          <a:bodyPr/>
          <a:lstStyle/>
          <a:p>
            <a:fld id="{05F7136C-AD06-41C1-B6EF-100056ADBF6E}" type="datetimeFigureOut">
              <a:rPr lang="en-US" smtClean="0"/>
              <a:t>7/11/2022</a:t>
            </a:fld>
            <a:endParaRPr lang="en-US"/>
          </a:p>
        </p:txBody>
      </p:sp>
      <p:sp>
        <p:nvSpPr>
          <p:cNvPr id="5" name="Footer Placeholder 4"/>
          <p:cNvSpPr>
            <a:spLocks noGrp="1"/>
          </p:cNvSpPr>
          <p:nvPr>
            <p:ph type="ftr" sz="quarter" idx="11"/>
          </p:nvPr>
        </p:nvSpPr>
        <p:spPr>
          <a:xfrm>
            <a:off x="510241" y="4452142"/>
            <a:ext cx="4595104" cy="273844"/>
          </a:xfrm>
        </p:spPr>
        <p:txBody>
          <a:bodyPr/>
          <a:lstStyle/>
          <a:p>
            <a:endParaRPr lang="en-US"/>
          </a:p>
        </p:txBody>
      </p:sp>
      <p:sp>
        <p:nvSpPr>
          <p:cNvPr id="6" name="Slide Number Placeholder 5"/>
          <p:cNvSpPr>
            <a:spLocks noGrp="1"/>
          </p:cNvSpPr>
          <p:nvPr>
            <p:ph type="sldNum" sz="quarter" idx="12"/>
          </p:nvPr>
        </p:nvSpPr>
        <p:spPr>
          <a:xfrm>
            <a:off x="7573164" y="4048976"/>
            <a:ext cx="865613" cy="818092"/>
          </a:xfrm>
        </p:spPr>
        <p:txBody>
          <a:bodyPr anchor="t"/>
          <a:lstStyle>
            <a:lvl1pPr algn="ctr">
              <a:defRPr/>
            </a:lvl1pPr>
          </a:lstStyle>
          <a:p>
            <a:fld id="{8E6DF9B7-22BA-47E8-B0A7-F41A4462A54D}" type="slidenum">
              <a:rPr lang="en-US" smtClean="0"/>
              <a:t>‹#›</a:t>
            </a:fld>
            <a:endParaRPr lang="en-US"/>
          </a:p>
        </p:txBody>
      </p:sp>
    </p:spTree>
    <p:extLst>
      <p:ext uri="{BB962C8B-B14F-4D97-AF65-F5344CB8AC3E}">
        <p14:creationId xmlns:p14="http://schemas.microsoft.com/office/powerpoint/2010/main" xmlns="" val="27799591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33790" y="3182884"/>
            <a:ext cx="2307831" cy="207705"/>
          </a:xfrm>
          <a:prstGeom prst="rect">
            <a:avLst/>
          </a:prstGeom>
        </p:spPr>
      </p:pic>
      <p:sp>
        <p:nvSpPr>
          <p:cNvPr id="9" name="Rectangle 8"/>
          <p:cNvSpPr/>
          <p:nvPr/>
        </p:nvSpPr>
        <p:spPr>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050282"/>
            <a:ext cx="6108101" cy="1029803"/>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3295534"/>
            <a:ext cx="6108101" cy="838265"/>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7" name="Rectangle 16"/>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478425"/>
            <a:ext cx="1202248" cy="108203"/>
          </a:xfrm>
          <a:prstGeom prst="rect">
            <a:avLst/>
          </a:prstGeom>
        </p:spPr>
      </p:pic>
      <p:sp>
        <p:nvSpPr>
          <p:cNvPr id="17" name="Rectangle 16"/>
          <p:cNvSpPr/>
          <p:nvPr/>
        </p:nvSpPr>
        <p:spPr>
          <a:xfrm>
            <a:off x="1"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F7136C-AD06-41C1-B6EF-100056ADBF6E}"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21473991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0651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68" y="3065926"/>
            <a:ext cx="1202248" cy="108203"/>
          </a:xfrm>
          <a:prstGeom prst="rect">
            <a:avLst/>
          </a:prstGeom>
        </p:spPr>
      </p:pic>
      <p:sp>
        <p:nvSpPr>
          <p:cNvPr id="9" name="Rectangle 8"/>
          <p:cNvSpPr/>
          <p:nvPr/>
        </p:nvSpPr>
        <p:spPr>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152421"/>
            <a:ext cx="7210395" cy="818091"/>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3174132"/>
            <a:ext cx="7210395" cy="1278013"/>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5" y="2152425"/>
            <a:ext cx="865613" cy="81809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0" name="Rectangle 9"/>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2" y="1752655"/>
            <a:ext cx="3523769" cy="269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1752655"/>
            <a:ext cx="3525044" cy="269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2" name="Rectangle 11"/>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4"/>
            <a:ext cx="7210397" cy="8107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6" y="1752659"/>
            <a:ext cx="3354245" cy="51985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2272509"/>
            <a:ext cx="3523766" cy="21796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7" y="1752655"/>
            <a:ext cx="3355521" cy="5190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2272509"/>
            <a:ext cx="3525044" cy="21796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8" name="Rectangle 7"/>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0" name="Rectangle 9"/>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1752659"/>
            <a:ext cx="4206252" cy="26994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1752658"/>
            <a:ext cx="2842559" cy="2699488"/>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0" name="Rectangle 9"/>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564921"/>
            <a:ext cx="7210393" cy="810704"/>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2"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1752659"/>
            <a:ext cx="2907192" cy="269948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0" name="Rectangle 9"/>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6"/>
            <a:ext cx="7210394" cy="339788"/>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457200"/>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3877192"/>
            <a:ext cx="7210397" cy="4672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3533486"/>
            <a:ext cx="865613" cy="81809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0" name="Rectangle 9"/>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7"/>
            <a:ext cx="7210394" cy="2694563"/>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3533715"/>
            <a:ext cx="7210394" cy="81809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3533715"/>
            <a:ext cx="865613" cy="81809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4" name="Rectangle 13"/>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3533715"/>
            <a:ext cx="7210394" cy="818092"/>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3532448"/>
            <a:ext cx="865613" cy="818092"/>
          </a:xfrm>
        </p:spPr>
        <p:txBody>
          <a:bodyPr/>
          <a:lstStyle/>
          <a:p>
            <a:fld id="{6D22F896-40B5-4ADD-8801-0D06FADFA095}" type="slidenum">
              <a:rPr lang="en-US" dirty="0"/>
              <a:pPr/>
              <a:t>‹#›</a:t>
            </a:fld>
            <a:endParaRPr lang="en-US" dirty="0"/>
          </a:p>
        </p:txBody>
      </p:sp>
      <p:sp>
        <p:nvSpPr>
          <p:cNvPr id="16" name="TextBox 15"/>
          <p:cNvSpPr txBox="1"/>
          <p:nvPr/>
        </p:nvSpPr>
        <p:spPr>
          <a:xfrm>
            <a:off x="437679" y="561087"/>
            <a:ext cx="457200" cy="438582"/>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0651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68" y="3065926"/>
            <a:ext cx="1202248" cy="108203"/>
          </a:xfrm>
          <a:prstGeom prst="rect">
            <a:avLst/>
          </a:prstGeom>
        </p:spPr>
      </p:pic>
      <p:sp>
        <p:nvSpPr>
          <p:cNvPr id="9" name="Rectangle 8"/>
          <p:cNvSpPr/>
          <p:nvPr/>
        </p:nvSpPr>
        <p:spPr>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69"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152421"/>
            <a:ext cx="7210395" cy="818091"/>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3174129"/>
            <a:ext cx="7210395" cy="1278013"/>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7136C-AD06-41C1-B6EF-100056ADBF6E}"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47093" y="2152422"/>
            <a:ext cx="865613" cy="818092"/>
          </a:xfrm>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3553910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1" name="Rectangle 10"/>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3533716"/>
            <a:ext cx="7210397" cy="441401"/>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3975116"/>
            <a:ext cx="7210397" cy="376691"/>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5" y="3532448"/>
            <a:ext cx="865613" cy="818092"/>
          </a:xfrm>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6" name="Rectangle 15"/>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564921"/>
            <a:ext cx="7218720" cy="81070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4" y="2267006"/>
            <a:ext cx="2287277"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2267006"/>
            <a:ext cx="2297430"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0" y="1752655"/>
            <a:ext cx="230251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0" y="2267006"/>
            <a:ext cx="2302519"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7" name="Rectangle 16"/>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564921"/>
            <a:ext cx="7210395" cy="810704"/>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2" y="3223127"/>
            <a:ext cx="228727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2"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2" y="3655324"/>
            <a:ext cx="2287279"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1" y="3655323"/>
            <a:ext cx="2300473"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2" y="3223127"/>
            <a:ext cx="229762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1"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9" name="Rectangle 8"/>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6087156" y="1402047"/>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4" y="4029306"/>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457198"/>
            <a:ext cx="805352" cy="326532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457199"/>
            <a:ext cx="6652503" cy="39949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4452144"/>
            <a:ext cx="2057400" cy="273844"/>
          </a:xfrm>
        </p:spPr>
        <p:txBody>
          <a:bodyPr/>
          <a:lstStyle/>
          <a:p>
            <a:fld id="{6178E61D-D431-422C-9764-11DAFE33AB63}" type="datetimeFigureOut">
              <a:rPr lang="en-US" dirty="0"/>
              <a:pPr/>
              <a:t>7/11/2022</a:t>
            </a:fld>
            <a:endParaRPr lang="en-US" dirty="0"/>
          </a:p>
        </p:txBody>
      </p:sp>
      <p:sp>
        <p:nvSpPr>
          <p:cNvPr id="5" name="Footer Placeholder 4"/>
          <p:cNvSpPr>
            <a:spLocks noGrp="1"/>
          </p:cNvSpPr>
          <p:nvPr>
            <p:ph type="ftr" sz="quarter" idx="11"/>
          </p:nvPr>
        </p:nvSpPr>
        <p:spPr>
          <a:xfrm>
            <a:off x="510241" y="4452145"/>
            <a:ext cx="4595104" cy="273844"/>
          </a:xfrm>
        </p:spPr>
        <p:txBody>
          <a:bodyPr/>
          <a:lstStyle/>
          <a:p>
            <a:endParaRPr lang="en-US" dirty="0"/>
          </a:p>
        </p:txBody>
      </p:sp>
      <p:sp>
        <p:nvSpPr>
          <p:cNvPr id="6" name="Slide Number Placeholder 5"/>
          <p:cNvSpPr>
            <a:spLocks noGrp="1"/>
          </p:cNvSpPr>
          <p:nvPr>
            <p:ph type="sldNum" sz="quarter" idx="12"/>
          </p:nvPr>
        </p:nvSpPr>
        <p:spPr>
          <a:xfrm>
            <a:off x="7573166" y="4048979"/>
            <a:ext cx="865613" cy="818092"/>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33790" y="3182884"/>
            <a:ext cx="2307831" cy="207705"/>
          </a:xfrm>
          <a:prstGeom prst="rect">
            <a:avLst/>
          </a:prstGeom>
        </p:spPr>
      </p:pic>
      <p:sp>
        <p:nvSpPr>
          <p:cNvPr id="9" name="Rectangle 8"/>
          <p:cNvSpPr/>
          <p:nvPr/>
        </p:nvSpPr>
        <p:spPr>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050282"/>
            <a:ext cx="6108101" cy="1029803"/>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3295535"/>
            <a:ext cx="6108101" cy="838265"/>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406859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7" name="Rectangle 16"/>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474684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0651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68" y="3065926"/>
            <a:ext cx="1202248" cy="108203"/>
          </a:xfrm>
          <a:prstGeom prst="rect">
            <a:avLst/>
          </a:prstGeom>
        </p:spPr>
      </p:pic>
      <p:sp>
        <p:nvSpPr>
          <p:cNvPr id="9" name="Rectangle 8"/>
          <p:cNvSpPr/>
          <p:nvPr/>
        </p:nvSpPr>
        <p:spPr>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152421"/>
            <a:ext cx="7210395" cy="818091"/>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3174134"/>
            <a:ext cx="7210395" cy="1278013"/>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6" y="2152427"/>
            <a:ext cx="865613" cy="81809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07432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0" name="Rectangle 9"/>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1752655"/>
            <a:ext cx="3523769" cy="269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1752655"/>
            <a:ext cx="3525044" cy="269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105075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2" name="Rectangle 11"/>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4"/>
            <a:ext cx="7210397" cy="8107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7" y="1752661"/>
            <a:ext cx="3354245" cy="51985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2272509"/>
            <a:ext cx="3523766" cy="21796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7" y="1752655"/>
            <a:ext cx="3355521" cy="5190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2272509"/>
            <a:ext cx="3525044" cy="21796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093583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478425"/>
            <a:ext cx="1202248" cy="108203"/>
          </a:xfrm>
          <a:prstGeom prst="rect">
            <a:avLst/>
          </a:prstGeom>
        </p:spPr>
      </p:pic>
      <p:sp>
        <p:nvSpPr>
          <p:cNvPr id="10" name="Rectangle 9"/>
          <p:cNvSpPr/>
          <p:nvPr/>
        </p:nvSpPr>
        <p:spPr>
          <a:xfrm>
            <a:off x="1"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1" y="1752655"/>
            <a:ext cx="3523769" cy="269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2" y="1752655"/>
            <a:ext cx="3525044" cy="269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F7136C-AD06-41C1-B6EF-100056ADBF6E}"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35522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8" name="Rectangle 7"/>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7270582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911311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0" name="Rectangle 9"/>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1752660"/>
            <a:ext cx="4206252" cy="26994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1752659"/>
            <a:ext cx="2842559" cy="2699488"/>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26324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0" name="Rectangle 9"/>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564921"/>
            <a:ext cx="7210393" cy="810704"/>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4"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1752660"/>
            <a:ext cx="2907192" cy="269948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2186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0" name="Rectangle 9"/>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8"/>
            <a:ext cx="7210394" cy="339788"/>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457200"/>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3877193"/>
            <a:ext cx="7210397" cy="4672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3533487"/>
            <a:ext cx="865613" cy="81809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90165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0" name="Rectangle 9"/>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7"/>
            <a:ext cx="7210394" cy="2694563"/>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3533717"/>
            <a:ext cx="7210394" cy="81809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3533717"/>
            <a:ext cx="865613" cy="81809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31110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4" name="Rectangle 13"/>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3533717"/>
            <a:ext cx="7210394" cy="818092"/>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3532449"/>
            <a:ext cx="865613" cy="818092"/>
          </a:xfrm>
        </p:spPr>
        <p:txBody>
          <a:bodyPr/>
          <a:lstStyle/>
          <a:p>
            <a:fld id="{6D22F896-40B5-4ADD-8801-0D06FADFA095}" type="slidenum">
              <a:rPr lang="en-US" smtClean="0"/>
              <a:pPr/>
              <a:t>‹#›</a:t>
            </a:fld>
            <a:endParaRPr lang="en-US" dirty="0"/>
          </a:p>
        </p:txBody>
      </p:sp>
      <p:sp>
        <p:nvSpPr>
          <p:cNvPr id="16" name="TextBox 15"/>
          <p:cNvSpPr txBox="1"/>
          <p:nvPr/>
        </p:nvSpPr>
        <p:spPr>
          <a:xfrm>
            <a:off x="437679" y="561087"/>
            <a:ext cx="457200" cy="438582"/>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3734282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1" name="Rectangle 10"/>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3533717"/>
            <a:ext cx="7210397" cy="441401"/>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3975118"/>
            <a:ext cx="7210397" cy="376691"/>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6" y="3532449"/>
            <a:ext cx="865613" cy="81809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2188697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6" name="Rectangle 15"/>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564921"/>
            <a:ext cx="7218720" cy="81070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4" y="2267006"/>
            <a:ext cx="2287277"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2267006"/>
            <a:ext cx="2297430"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1" y="1752655"/>
            <a:ext cx="230251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1" y="2267006"/>
            <a:ext cx="2302519"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2087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7" name="Rectangle 16"/>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564921"/>
            <a:ext cx="7210395" cy="810704"/>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3" y="3223127"/>
            <a:ext cx="228727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3"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3" y="3655324"/>
            <a:ext cx="2287279"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2" y="3655323"/>
            <a:ext cx="2300473"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3" y="3223127"/>
            <a:ext cx="229762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2"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4628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477680"/>
            <a:ext cx="7828359" cy="240873"/>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478425"/>
            <a:ext cx="1202248" cy="108203"/>
          </a:xfrm>
          <a:prstGeom prst="rect">
            <a:avLst/>
          </a:prstGeom>
        </p:spPr>
      </p:pic>
      <p:sp>
        <p:nvSpPr>
          <p:cNvPr id="12" name="Rectangle 11"/>
          <p:cNvSpPr/>
          <p:nvPr/>
        </p:nvSpPr>
        <p:spPr>
          <a:xfrm>
            <a:off x="1"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3"/>
            <a:ext cx="7210397" cy="8107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3" y="1752656"/>
            <a:ext cx="3354245" cy="51985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2" y="2272507"/>
            <a:ext cx="3523766" cy="21796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7" y="1752655"/>
            <a:ext cx="3355521" cy="5190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3" y="2272507"/>
            <a:ext cx="3525044" cy="21796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F7136C-AD06-41C1-B6EF-100056ADBF6E}"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15722328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9" name="Rectangle 8"/>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5906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6087156" y="1402047"/>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5" y="4029307"/>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457198"/>
            <a:ext cx="805352" cy="326532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457199"/>
            <a:ext cx="6652503" cy="39949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4452146"/>
            <a:ext cx="2057400" cy="273844"/>
          </a:xfrm>
        </p:spPr>
        <p:txBody>
          <a:bodyPr/>
          <a:lstStyle/>
          <a:p>
            <a:fld id="{6178E61D-D431-422C-9764-11DAFE33AB63}" type="datetimeFigureOut">
              <a:rPr lang="en-US" smtClean="0"/>
              <a:pPr/>
              <a:t>7/11/2022</a:t>
            </a:fld>
            <a:endParaRPr lang="en-US" dirty="0"/>
          </a:p>
        </p:txBody>
      </p:sp>
      <p:sp>
        <p:nvSpPr>
          <p:cNvPr id="5" name="Footer Placeholder 4"/>
          <p:cNvSpPr>
            <a:spLocks noGrp="1"/>
          </p:cNvSpPr>
          <p:nvPr>
            <p:ph type="ftr" sz="quarter" idx="11"/>
          </p:nvPr>
        </p:nvSpPr>
        <p:spPr>
          <a:xfrm>
            <a:off x="510241" y="4452147"/>
            <a:ext cx="4595104" cy="273844"/>
          </a:xfrm>
        </p:spPr>
        <p:txBody>
          <a:bodyPr/>
          <a:lstStyle/>
          <a:p>
            <a:endParaRPr lang="en-US" dirty="0"/>
          </a:p>
        </p:txBody>
      </p:sp>
      <p:sp>
        <p:nvSpPr>
          <p:cNvPr id="6" name="Slide Number Placeholder 5"/>
          <p:cNvSpPr>
            <a:spLocks noGrp="1"/>
          </p:cNvSpPr>
          <p:nvPr>
            <p:ph type="sldNum" sz="quarter" idx="12"/>
          </p:nvPr>
        </p:nvSpPr>
        <p:spPr>
          <a:xfrm>
            <a:off x="7573167" y="4048980"/>
            <a:ext cx="865613" cy="818092"/>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8098869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 y="3182138"/>
            <a:ext cx="6726063" cy="206957"/>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833790" y="3182884"/>
            <a:ext cx="2307831" cy="207705"/>
          </a:xfrm>
          <a:prstGeom prst="rect">
            <a:avLst/>
          </a:prstGeom>
        </p:spPr>
      </p:pic>
      <p:sp>
        <p:nvSpPr>
          <p:cNvPr id="9" name="Rectangle 8"/>
          <p:cNvSpPr/>
          <p:nvPr/>
        </p:nvSpPr>
        <p:spPr>
          <a:xfrm>
            <a:off x="0" y="1942559"/>
            <a:ext cx="6726064" cy="12452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1942559"/>
            <a:ext cx="2307832" cy="12452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3" y="2050282"/>
            <a:ext cx="6108101" cy="1029803"/>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510243" y="3295537"/>
            <a:ext cx="6108101" cy="838265"/>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062753"/>
            <a:ext cx="878916" cy="101733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884235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7" name="Rectangle 16"/>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79995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0651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68" y="3065926"/>
            <a:ext cx="1202248" cy="108203"/>
          </a:xfrm>
          <a:prstGeom prst="rect">
            <a:avLst/>
          </a:prstGeom>
        </p:spPr>
      </p:pic>
      <p:sp>
        <p:nvSpPr>
          <p:cNvPr id="9" name="Rectangle 8"/>
          <p:cNvSpPr/>
          <p:nvPr/>
        </p:nvSpPr>
        <p:spPr>
          <a:xfrm>
            <a:off x="-2" y="20447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20447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2152421"/>
            <a:ext cx="7210395" cy="818091"/>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10241" y="3174135"/>
            <a:ext cx="7210395" cy="1278013"/>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7" y="2152428"/>
            <a:ext cx="865613" cy="81809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519863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0" name="Rectangle 9"/>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0243" y="1752655"/>
            <a:ext cx="3523769" cy="269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195594" y="1752655"/>
            <a:ext cx="3525044" cy="2699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391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2" name="Rectangle 11"/>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564924"/>
            <a:ext cx="7210397" cy="8107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9768" y="1752662"/>
            <a:ext cx="3354245" cy="51985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0244" y="2272509"/>
            <a:ext cx="3523766" cy="21796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65117" y="1752655"/>
            <a:ext cx="3355521" cy="5190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195594" y="2272509"/>
            <a:ext cx="3525044" cy="21796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29254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8" name="Rectangle 7"/>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801469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053788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0" name="Rectangle 9"/>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1752660"/>
            <a:ext cx="4206252" cy="26994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3" y="1752659"/>
            <a:ext cx="2842559" cy="2699488"/>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333339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477680"/>
            <a:ext cx="7828359" cy="240873"/>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478425"/>
            <a:ext cx="1202248" cy="108203"/>
          </a:xfrm>
          <a:prstGeom prst="rect">
            <a:avLst/>
          </a:prstGeom>
        </p:spPr>
      </p:pic>
      <p:sp>
        <p:nvSpPr>
          <p:cNvPr id="8" name="Rectangle 7"/>
          <p:cNvSpPr/>
          <p:nvPr/>
        </p:nvSpPr>
        <p:spPr>
          <a:xfrm>
            <a:off x="1"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F7136C-AD06-41C1-B6EF-100056ADBF6E}"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2461956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0" name="Rectangle 9"/>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564921"/>
            <a:ext cx="7210393" cy="810704"/>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5"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1752660"/>
            <a:ext cx="2907192" cy="269948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120674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0" name="Rectangle 9"/>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3533719"/>
            <a:ext cx="7210394" cy="339788"/>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0242" y="457200"/>
            <a:ext cx="7210394" cy="2692181"/>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0" y="3877195"/>
            <a:ext cx="7210397" cy="4672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7" y="3533489"/>
            <a:ext cx="865613" cy="81809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806075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0" name="Rectangle 9"/>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457197"/>
            <a:ext cx="7210394" cy="2694563"/>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2" y="3533718"/>
            <a:ext cx="7210394" cy="81809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7" y="3533718"/>
            <a:ext cx="865613" cy="81809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8745271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4" name="Rectangle 13"/>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457199"/>
            <a:ext cx="6539158" cy="2277046"/>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051717" y="2740034"/>
            <a:ext cx="6117434" cy="411726"/>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10242" y="3533718"/>
            <a:ext cx="7210394" cy="818092"/>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7" y="3532451"/>
            <a:ext cx="865613" cy="818092"/>
          </a:xfrm>
        </p:spPr>
        <p:txBody>
          <a:bodyPr/>
          <a:lstStyle/>
          <a:p>
            <a:fld id="{6D22F896-40B5-4ADD-8801-0D06FADFA095}" type="slidenum">
              <a:rPr lang="en-US" smtClean="0"/>
              <a:pPr/>
              <a:t>‹#›</a:t>
            </a:fld>
            <a:endParaRPr lang="en-US" dirty="0"/>
          </a:p>
        </p:txBody>
      </p:sp>
      <p:sp>
        <p:nvSpPr>
          <p:cNvPr id="16" name="TextBox 15"/>
          <p:cNvSpPr txBox="1"/>
          <p:nvPr/>
        </p:nvSpPr>
        <p:spPr>
          <a:xfrm>
            <a:off x="437679" y="561087"/>
            <a:ext cx="457200" cy="438582"/>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7247107" y="2275143"/>
            <a:ext cx="457200" cy="438582"/>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xmlns="" val="18970230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4446471"/>
            <a:ext cx="7828359" cy="240873"/>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4447216"/>
            <a:ext cx="1202248" cy="108203"/>
          </a:xfrm>
          <a:prstGeom prst="rect">
            <a:avLst/>
          </a:prstGeom>
        </p:spPr>
      </p:pic>
      <p:sp>
        <p:nvSpPr>
          <p:cNvPr id="11" name="Rectangle 10"/>
          <p:cNvSpPr/>
          <p:nvPr/>
        </p:nvSpPr>
        <p:spPr>
          <a:xfrm>
            <a:off x="3" y="3425991"/>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3425991"/>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3533719"/>
            <a:ext cx="7210397" cy="441401"/>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0240" y="3975119"/>
            <a:ext cx="7210397" cy="376691"/>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7" y="3532451"/>
            <a:ext cx="865613" cy="818092"/>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3686463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6" name="Rectangle 15"/>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6" y="564921"/>
            <a:ext cx="7218720" cy="81070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495709" y="1752655"/>
            <a:ext cx="2302526"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10245" y="2267006"/>
            <a:ext cx="2287277"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967019" y="1752655"/>
            <a:ext cx="2297430"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959103" y="2267006"/>
            <a:ext cx="2297430"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418122" y="1752655"/>
            <a:ext cx="230251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418122" y="2267006"/>
            <a:ext cx="2302519" cy="21851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517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17" name="Rectangle 16"/>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1" y="564921"/>
            <a:ext cx="7210395" cy="810704"/>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0243" y="3223127"/>
            <a:ext cx="228727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10243" y="1752655"/>
            <a:ext cx="228727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0243" y="3655324"/>
            <a:ext cx="2287279"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959103" y="3223127"/>
            <a:ext cx="2297430"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959103" y="1752655"/>
            <a:ext cx="2297430"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958093" y="3655323"/>
            <a:ext cx="2300473"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423014" y="3223127"/>
            <a:ext cx="2297629" cy="432197"/>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423013" y="1752655"/>
            <a:ext cx="229762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422915" y="3655321"/>
            <a:ext cx="2300672" cy="79681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91729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 y="1477680"/>
            <a:ext cx="7828359" cy="240873"/>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1" y="1478425"/>
            <a:ext cx="1202248" cy="108203"/>
          </a:xfrm>
          <a:prstGeom prst="rect">
            <a:avLst/>
          </a:prstGeom>
        </p:spPr>
      </p:pic>
      <p:sp>
        <p:nvSpPr>
          <p:cNvPr id="9" name="Rectangle 8"/>
          <p:cNvSpPr/>
          <p:nvPr/>
        </p:nvSpPr>
        <p:spPr>
          <a:xfrm>
            <a:off x="3"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649903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6087156" y="1402047"/>
            <a:ext cx="3830241"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401156" y="4029309"/>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5" y="457198"/>
            <a:ext cx="805352" cy="326532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457199"/>
            <a:ext cx="6652503" cy="39949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105344" y="4452147"/>
            <a:ext cx="2057400" cy="273844"/>
          </a:xfrm>
        </p:spPr>
        <p:txBody>
          <a:bodyPr/>
          <a:lstStyle/>
          <a:p>
            <a:fld id="{6178E61D-D431-422C-9764-11DAFE33AB63}" type="datetimeFigureOut">
              <a:rPr lang="en-US" smtClean="0"/>
              <a:pPr/>
              <a:t>7/11/2022</a:t>
            </a:fld>
            <a:endParaRPr lang="en-US" dirty="0"/>
          </a:p>
        </p:txBody>
      </p:sp>
      <p:sp>
        <p:nvSpPr>
          <p:cNvPr id="5" name="Footer Placeholder 4"/>
          <p:cNvSpPr>
            <a:spLocks noGrp="1"/>
          </p:cNvSpPr>
          <p:nvPr>
            <p:ph type="ftr" sz="quarter" idx="11"/>
          </p:nvPr>
        </p:nvSpPr>
        <p:spPr>
          <a:xfrm>
            <a:off x="510241" y="4452148"/>
            <a:ext cx="4595104" cy="273844"/>
          </a:xfrm>
        </p:spPr>
        <p:txBody>
          <a:bodyPr/>
          <a:lstStyle/>
          <a:p>
            <a:endParaRPr lang="en-US" dirty="0"/>
          </a:p>
        </p:txBody>
      </p:sp>
      <p:sp>
        <p:nvSpPr>
          <p:cNvPr id="6" name="Slide Number Placeholder 5"/>
          <p:cNvSpPr>
            <a:spLocks noGrp="1"/>
          </p:cNvSpPr>
          <p:nvPr>
            <p:ph type="sldNum" sz="quarter" idx="12"/>
          </p:nvPr>
        </p:nvSpPr>
        <p:spPr>
          <a:xfrm>
            <a:off x="7573168" y="4048982"/>
            <a:ext cx="865613" cy="818092"/>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44545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39370" y="1478425"/>
            <a:ext cx="1202248" cy="108203"/>
          </a:xfrm>
          <a:prstGeom prst="rect">
            <a:avLst/>
          </a:prstGeom>
        </p:spPr>
      </p:pic>
      <p:sp>
        <p:nvSpPr>
          <p:cNvPr id="6" name="Rectangle 5"/>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5F7136C-AD06-41C1-B6EF-100056ADBF6E}" type="datetimeFigureOut">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10543147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478425"/>
            <a:ext cx="1202248" cy="108203"/>
          </a:xfrm>
          <a:prstGeom prst="rect">
            <a:avLst/>
          </a:prstGeom>
        </p:spPr>
      </p:pic>
      <p:sp>
        <p:nvSpPr>
          <p:cNvPr id="10" name="Rectangle 9"/>
          <p:cNvSpPr/>
          <p:nvPr/>
        </p:nvSpPr>
        <p:spPr>
          <a:xfrm>
            <a:off x="1"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564920"/>
            <a:ext cx="7210394" cy="810705"/>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1752656"/>
            <a:ext cx="4206252" cy="26994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0242" y="1752655"/>
            <a:ext cx="2842559" cy="2699488"/>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7136C-AD06-41C1-B6EF-100056ADBF6E}"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11418405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 y="1477680"/>
            <a:ext cx="7828359" cy="240873"/>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939370" y="1478425"/>
            <a:ext cx="1202248" cy="108203"/>
          </a:xfrm>
          <a:prstGeom prst="rect">
            <a:avLst/>
          </a:prstGeom>
        </p:spPr>
      </p:pic>
      <p:sp>
        <p:nvSpPr>
          <p:cNvPr id="10" name="Rectangle 9"/>
          <p:cNvSpPr/>
          <p:nvPr/>
        </p:nvSpPr>
        <p:spPr>
          <a:xfrm>
            <a:off x="1" y="457200"/>
            <a:ext cx="7828359"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7200"/>
            <a:ext cx="1202248"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564921"/>
            <a:ext cx="7210393" cy="810704"/>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651250" y="1752656"/>
            <a:ext cx="4069387" cy="2699484"/>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0242" y="1752656"/>
            <a:ext cx="2907192" cy="269948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7136C-AD06-41C1-B6EF-100056ADBF6E}"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DF9B7-22BA-47E8-B0A7-F41A4462A54D}" type="slidenum">
              <a:rPr lang="en-US" smtClean="0"/>
              <a:t>‹#›</a:t>
            </a:fld>
            <a:endParaRPr lang="en-US"/>
          </a:p>
        </p:txBody>
      </p:sp>
    </p:spTree>
    <p:extLst>
      <p:ext uri="{BB962C8B-B14F-4D97-AF65-F5344CB8AC3E}">
        <p14:creationId xmlns:p14="http://schemas.microsoft.com/office/powerpoint/2010/main" xmlns="" val="3295701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4452141"/>
            <a:ext cx="2057400" cy="273844"/>
          </a:xfrm>
          <a:prstGeom prst="rect">
            <a:avLst/>
          </a:prstGeom>
        </p:spPr>
        <p:txBody>
          <a:bodyPr vert="horz" lIns="91440" tIns="45720" rIns="91440" bIns="45720" rtlCol="0" anchor="ctr"/>
          <a:lstStyle>
            <a:lvl1pPr algn="r">
              <a:defRPr sz="1050">
                <a:solidFill>
                  <a:schemeClr val="tx1">
                    <a:tint val="75000"/>
                  </a:schemeClr>
                </a:solidFill>
              </a:defRPr>
            </a:lvl1pPr>
          </a:lstStyle>
          <a:p>
            <a:fld id="{05F7136C-AD06-41C1-B6EF-100056ADBF6E}" type="datetimeFigureOut">
              <a:rPr lang="en-US" smtClean="0"/>
              <a:t>7/11/2022</a:t>
            </a:fld>
            <a:endParaRPr lang="en-US"/>
          </a:p>
        </p:txBody>
      </p:sp>
      <p:sp>
        <p:nvSpPr>
          <p:cNvPr id="5" name="Footer Placeholder 4"/>
          <p:cNvSpPr>
            <a:spLocks noGrp="1"/>
          </p:cNvSpPr>
          <p:nvPr>
            <p:ph type="ftr" sz="quarter" idx="3"/>
          </p:nvPr>
        </p:nvSpPr>
        <p:spPr>
          <a:xfrm>
            <a:off x="510242" y="4452142"/>
            <a:ext cx="5152995" cy="273844"/>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47093" y="564921"/>
            <a:ext cx="865613" cy="818092"/>
          </a:xfrm>
          <a:prstGeom prst="rect">
            <a:avLst/>
          </a:prstGeom>
        </p:spPr>
        <p:txBody>
          <a:bodyPr vert="horz" lIns="91440" tIns="45720" rIns="91440" bIns="45720" rtlCol="0" anchor="ctr"/>
          <a:lstStyle>
            <a:lvl1pPr algn="l">
              <a:defRPr sz="3600">
                <a:solidFill>
                  <a:schemeClr val="tx1">
                    <a:tint val="75000"/>
                  </a:schemeClr>
                </a:solidFill>
              </a:defRPr>
            </a:lvl1pPr>
          </a:lstStyle>
          <a:p>
            <a:fld id="{8E6DF9B7-22BA-47E8-B0A7-F41A4462A54D}" type="slidenum">
              <a:rPr lang="en-US" smtClean="0"/>
              <a:t>‹#›</a:t>
            </a:fld>
            <a:endParaRPr lang="en-US"/>
          </a:p>
        </p:txBody>
      </p:sp>
    </p:spTree>
    <p:extLst>
      <p:ext uri="{BB962C8B-B14F-4D97-AF65-F5344CB8AC3E}">
        <p14:creationId xmlns:p14="http://schemas.microsoft.com/office/powerpoint/2010/main" xmlns="" val="1376286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4452143"/>
            <a:ext cx="2057400" cy="273844"/>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pPr/>
              <a:t>7/11/2022</a:t>
            </a:fld>
            <a:endParaRPr lang="en-US" dirty="0"/>
          </a:p>
        </p:txBody>
      </p:sp>
      <p:sp>
        <p:nvSpPr>
          <p:cNvPr id="5" name="Footer Placeholder 4"/>
          <p:cNvSpPr>
            <a:spLocks noGrp="1"/>
          </p:cNvSpPr>
          <p:nvPr>
            <p:ph type="ftr" sz="quarter" idx="3"/>
          </p:nvPr>
        </p:nvSpPr>
        <p:spPr>
          <a:xfrm>
            <a:off x="510242" y="4452144"/>
            <a:ext cx="5152995" cy="273844"/>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4" y="564921"/>
            <a:ext cx="865613" cy="818092"/>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4452144"/>
            <a:ext cx="2057400" cy="273844"/>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7/11/2022</a:t>
            </a:fld>
            <a:endParaRPr lang="en-US" dirty="0"/>
          </a:p>
        </p:txBody>
      </p:sp>
      <p:sp>
        <p:nvSpPr>
          <p:cNvPr id="5" name="Footer Placeholder 4"/>
          <p:cNvSpPr>
            <a:spLocks noGrp="1"/>
          </p:cNvSpPr>
          <p:nvPr>
            <p:ph type="ftr" sz="quarter" idx="3"/>
          </p:nvPr>
        </p:nvSpPr>
        <p:spPr>
          <a:xfrm>
            <a:off x="510242" y="4452145"/>
            <a:ext cx="5152995" cy="273844"/>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5" y="564921"/>
            <a:ext cx="865613" cy="818092"/>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7582661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cstate="print">
            <a:alphaModFix amt="10000"/>
            <a:extLst>
              <a:ext uri="{28A0092B-C50C-407E-A947-70E740481C1C}">
                <a14:useLocalDpi xmlns:a14="http://schemas.microsoft.com/office/drawing/2010/main" xmlns=""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510241" y="564921"/>
            <a:ext cx="7210396" cy="81070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0241" y="1752655"/>
            <a:ext cx="7210396" cy="26994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663236" y="4452146"/>
            <a:ext cx="2057400" cy="273844"/>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pPr/>
              <a:t>7/11/2022</a:t>
            </a:fld>
            <a:endParaRPr lang="en-US" dirty="0"/>
          </a:p>
        </p:txBody>
      </p:sp>
      <p:sp>
        <p:nvSpPr>
          <p:cNvPr id="5" name="Footer Placeholder 4"/>
          <p:cNvSpPr>
            <a:spLocks noGrp="1"/>
          </p:cNvSpPr>
          <p:nvPr>
            <p:ph type="ftr" sz="quarter" idx="3"/>
          </p:nvPr>
        </p:nvSpPr>
        <p:spPr>
          <a:xfrm>
            <a:off x="510242" y="4452147"/>
            <a:ext cx="5152995" cy="273844"/>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6" y="564921"/>
            <a:ext cx="865613" cy="818092"/>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52689765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3600" dirty="0" smtClean="0">
                <a:latin typeface="Times New Roman" pitchFamily="18" charset="0"/>
                <a:cs typeface="Times New Roman" pitchFamily="18" charset="0"/>
              </a:rPr>
              <a:t>Presentation on </a:t>
            </a:r>
            <a:br>
              <a:rPr lang="en-IN" sz="3600" dirty="0" smtClean="0">
                <a:latin typeface="Times New Roman" pitchFamily="18" charset="0"/>
                <a:cs typeface="Times New Roman" pitchFamily="18" charset="0"/>
              </a:rPr>
            </a:br>
            <a:r>
              <a:rPr lang="en-IN" sz="3600" dirty="0" smtClean="0">
                <a:latin typeface="Times New Roman" pitchFamily="18" charset="0"/>
                <a:cs typeface="Times New Roman" pitchFamily="18" charset="0"/>
              </a:rPr>
              <a:t>HOUSE PRICE PREDICTION</a:t>
            </a:r>
            <a:endParaRPr lang="en-US" sz="3600" dirty="0">
              <a:latin typeface="Times New Roman" pitchFamily="18" charset="0"/>
              <a:cs typeface="Times New Roman" pitchFamily="18" charset="0"/>
            </a:endParaRPr>
          </a:p>
        </p:txBody>
      </p:sp>
      <p:sp>
        <p:nvSpPr>
          <p:cNvPr id="4" name="TextBox 3"/>
          <p:cNvSpPr txBox="1"/>
          <p:nvPr/>
        </p:nvSpPr>
        <p:spPr>
          <a:xfrm>
            <a:off x="6660232" y="3795886"/>
            <a:ext cx="2699792" cy="1200329"/>
          </a:xfrm>
          <a:prstGeom prst="rect">
            <a:avLst/>
          </a:prstGeom>
          <a:noFill/>
        </p:spPr>
        <p:txBody>
          <a:bodyPr wrap="square" rtlCol="0">
            <a:spAutoFit/>
          </a:bodyPr>
          <a:lstStyle/>
          <a:p>
            <a:r>
              <a:rPr lang="en-IN" dirty="0" smtClean="0">
                <a:solidFill>
                  <a:schemeClr val="bg1"/>
                </a:solidFill>
                <a:latin typeface="Times New Roman" pitchFamily="18" charset="0"/>
                <a:cs typeface="Times New Roman" pitchFamily="18" charset="0"/>
              </a:rPr>
              <a:t>Submitted By</a:t>
            </a:r>
          </a:p>
          <a:p>
            <a:r>
              <a:rPr lang="en-IN" dirty="0" smtClean="0">
                <a:solidFill>
                  <a:schemeClr val="bg1"/>
                </a:solidFill>
                <a:latin typeface="Times New Roman" pitchFamily="18" charset="0"/>
                <a:cs typeface="Times New Roman" pitchFamily="18" charset="0"/>
              </a:rPr>
              <a:t>Jessica Ghimeliya</a:t>
            </a:r>
          </a:p>
          <a:p>
            <a:r>
              <a:rPr lang="en-IN" dirty="0" smtClean="0">
                <a:solidFill>
                  <a:schemeClr val="bg1"/>
                </a:solidFill>
                <a:latin typeface="Times New Roman" pitchFamily="18" charset="0"/>
                <a:cs typeface="Times New Roman" pitchFamily="18" charset="0"/>
              </a:rPr>
              <a:t>Data Science Intern</a:t>
            </a:r>
          </a:p>
          <a:p>
            <a:r>
              <a:rPr lang="en-IN" dirty="0" smtClean="0">
                <a:solidFill>
                  <a:schemeClr val="bg1"/>
                </a:solidFill>
                <a:latin typeface="Times New Roman" pitchFamily="18" charset="0"/>
                <a:cs typeface="Times New Roman" pitchFamily="18" charset="0"/>
              </a:rPr>
              <a:t>Flip Robo Technologies</a:t>
            </a:r>
            <a:endParaRPr lang="en-US" dirty="0">
              <a:solidFill>
                <a:schemeClr val="bg1"/>
              </a:solidFill>
              <a:latin typeface="Times New Roman" pitchFamily="18" charset="0"/>
              <a:cs typeface="Times New Roman"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Data Sources and their formats</a:t>
            </a:r>
            <a:endParaRPr lang="en-US" dirty="0">
              <a:latin typeface="Times New Roman" pitchFamily="18" charset="0"/>
              <a:cs typeface="Times New Roman" pitchFamily="18" charset="0"/>
            </a:endParaRPr>
          </a:p>
        </p:txBody>
      </p:sp>
      <p:pic>
        <p:nvPicPr>
          <p:cNvPr id="4" name="Picture 3" descr="4.PNG"/>
          <p:cNvPicPr>
            <a:picLocks noChangeAspect="1"/>
          </p:cNvPicPr>
          <p:nvPr/>
        </p:nvPicPr>
        <p:blipFill>
          <a:blip r:embed="rId2" cstate="print"/>
          <a:stretch>
            <a:fillRect/>
          </a:stretch>
        </p:blipFill>
        <p:spPr>
          <a:xfrm>
            <a:off x="611560" y="1491630"/>
            <a:ext cx="7632848" cy="2200582"/>
          </a:xfrm>
          <a:prstGeom prst="rect">
            <a:avLst/>
          </a:prstGeom>
        </p:spPr>
      </p:pic>
      <p:pic>
        <p:nvPicPr>
          <p:cNvPr id="5" name="Picture 4" descr="5.PNG"/>
          <p:cNvPicPr>
            <a:picLocks noChangeAspect="1"/>
          </p:cNvPicPr>
          <p:nvPr/>
        </p:nvPicPr>
        <p:blipFill>
          <a:blip r:embed="rId3" cstate="print"/>
          <a:stretch>
            <a:fillRect/>
          </a:stretch>
        </p:blipFill>
        <p:spPr>
          <a:xfrm>
            <a:off x="611560" y="4083918"/>
            <a:ext cx="3115110" cy="714475"/>
          </a:xfrm>
          <a:prstGeom prst="rect">
            <a:avLst/>
          </a:prstGeom>
        </p:spPr>
      </p:pic>
      <p:sp>
        <p:nvSpPr>
          <p:cNvPr id="6" name="TextBox 5"/>
          <p:cNvSpPr txBox="1"/>
          <p:nvPr/>
        </p:nvSpPr>
        <p:spPr>
          <a:xfrm>
            <a:off x="4499992" y="3939902"/>
            <a:ext cx="3672408" cy="914930"/>
          </a:xfrm>
          <a:prstGeom prst="rect">
            <a:avLst/>
          </a:prstGeom>
          <a:noFill/>
        </p:spPr>
        <p:txBody>
          <a:bodyPr wrap="square" rtlCol="0">
            <a:spAutoFit/>
          </a:bodyPr>
          <a:lstStyle/>
          <a:p>
            <a:pPr>
              <a:lnSpc>
                <a:spcPts val="1425"/>
              </a:lnSpc>
              <a:spcAft>
                <a:spcPts val="800"/>
              </a:spcAft>
            </a:pPr>
            <a:r>
              <a:rPr lang="en-IN" sz="1600" b="1" dirty="0">
                <a:solidFill>
                  <a:schemeClr val="bg1"/>
                </a:solidFill>
                <a:latin typeface="Times New Roman" pitchFamily="18" charset="0"/>
                <a:ea typeface="Calibri" panose="020F0502020204030204" pitchFamily="34" charset="0"/>
                <a:cs typeface="Times New Roman" pitchFamily="18" charset="0"/>
              </a:rPr>
              <a:t>Observation:</a:t>
            </a:r>
          </a:p>
          <a:p>
            <a:pPr marL="342900" lvl="0" indent="-342900">
              <a:lnSpc>
                <a:spcPct val="107000"/>
              </a:lnSpc>
              <a:buFont typeface="Symbol" panose="05050102010706020507" pitchFamily="18" charset="2"/>
              <a:buChar char=""/>
              <a:tabLst>
                <a:tab pos="228600" algn="l"/>
              </a:tabLst>
            </a:pPr>
            <a:r>
              <a:rPr lang="en-IN" sz="1600" dirty="0" smtClean="0">
                <a:solidFill>
                  <a:schemeClr val="bg1"/>
                </a:solidFill>
                <a:latin typeface="Times New Roman" pitchFamily="18" charset="0"/>
                <a:ea typeface="Calibri" panose="020F0502020204030204" pitchFamily="34" charset="0"/>
                <a:cs typeface="Times New Roman" pitchFamily="18" charset="0"/>
              </a:rPr>
              <a:t>Data has 1168 rows and 81 columns</a:t>
            </a:r>
            <a:endParaRPr lang="en-IN" sz="1600" dirty="0">
              <a:solidFill>
                <a:schemeClr val="bg1"/>
              </a:solidFill>
              <a:latin typeface="Times New Roman" pitchFamily="18" charset="0"/>
              <a:ea typeface="Calibri" panose="020F0502020204030204" pitchFamily="34" charset="0"/>
              <a:cs typeface="Times New Roman"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Data type Information</a:t>
            </a:r>
            <a:endParaRPr lang="en-US" dirty="0">
              <a:latin typeface="Times New Roman" pitchFamily="18" charset="0"/>
              <a:cs typeface="Times New Roman" pitchFamily="18" charset="0"/>
            </a:endParaRPr>
          </a:p>
        </p:txBody>
      </p:sp>
      <p:pic>
        <p:nvPicPr>
          <p:cNvPr id="4" name="Picture 3"/>
          <p:cNvPicPr/>
          <p:nvPr/>
        </p:nvPicPr>
        <p:blipFill rotWithShape="1">
          <a:blip r:embed="rId2" cstate="print"/>
          <a:srcRect l="16619" t="28966" r="55462" b="6600"/>
          <a:stretch/>
        </p:blipFill>
        <p:spPr bwMode="auto">
          <a:xfrm>
            <a:off x="5292080" y="1491630"/>
            <a:ext cx="3514725" cy="3651870"/>
          </a:xfrm>
          <a:prstGeom prst="rect">
            <a:avLst/>
          </a:prstGeom>
          <a:ln>
            <a:noFill/>
          </a:ln>
          <a:extLst>
            <a:ext uri="{53640926-AAD7-44D8-BBD7-CCE9431645EC}">
              <a14:shadowObscured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a:ext>
          </a:extLst>
        </p:spPr>
      </p:pic>
      <p:sp>
        <p:nvSpPr>
          <p:cNvPr id="5" name="TextBox 4"/>
          <p:cNvSpPr txBox="1"/>
          <p:nvPr/>
        </p:nvSpPr>
        <p:spPr>
          <a:xfrm>
            <a:off x="611560" y="1779662"/>
            <a:ext cx="3888432" cy="1846659"/>
          </a:xfrm>
          <a:prstGeom prst="rect">
            <a:avLst/>
          </a:prstGeom>
          <a:noFill/>
        </p:spPr>
        <p:txBody>
          <a:bodyPr wrap="square" rtlCol="0">
            <a:spAutoFit/>
          </a:bodyPr>
          <a:lstStyle/>
          <a:p>
            <a:r>
              <a:rPr lang="en-IN" sz="1600" b="1" dirty="0">
                <a:solidFill>
                  <a:schemeClr val="bg1"/>
                </a:solidFill>
                <a:latin typeface="Times New Roman" panose="02020603050405020304" pitchFamily="18" charset="0"/>
                <a:cs typeface="Times New Roman" panose="02020603050405020304" pitchFamily="18" charset="0"/>
              </a:rPr>
              <a:t>Observations:</a:t>
            </a:r>
            <a:endParaRPr lang="en-IN" sz="16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smtClean="0">
                <a:solidFill>
                  <a:schemeClr val="bg1"/>
                </a:solidFill>
                <a:latin typeface="Times New Roman" panose="02020603050405020304" pitchFamily="18" charset="0"/>
                <a:cs typeface="Times New Roman" panose="02020603050405020304" pitchFamily="18" charset="0"/>
              </a:rPr>
              <a:t>There are 38 numerical columns and 43 categorical</a:t>
            </a:r>
            <a:r>
              <a:rPr lang="en-IN" sz="1600" dirty="0">
                <a:solidFill>
                  <a:schemeClr val="bg1"/>
                </a:solidFill>
                <a:latin typeface="Times New Roman" panose="02020603050405020304" pitchFamily="18" charset="0"/>
                <a:cs typeface="Times New Roman" panose="02020603050405020304" pitchFamily="18" charset="0"/>
              </a:rPr>
              <a:t> columns</a:t>
            </a:r>
          </a:p>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Some columns should be an object such as mssubclass, overallqual, etc. but are in numerical format.</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Missing values in Dataset</a:t>
            </a:r>
            <a:endParaRPr lang="en-US" dirty="0">
              <a:latin typeface="Times New Roman" pitchFamily="18" charset="0"/>
              <a:cs typeface="Times New Roman" pitchFamily="18" charset="0"/>
            </a:endParaRPr>
          </a:p>
        </p:txBody>
      </p:sp>
      <p:pic>
        <p:nvPicPr>
          <p:cNvPr id="4" name="Picture 3"/>
          <p:cNvPicPr/>
          <p:nvPr/>
        </p:nvPicPr>
        <p:blipFill rotWithShape="1">
          <a:blip r:embed="rId2" cstate="print"/>
          <a:srcRect l="15954" t="27783" r="67261" b="20492"/>
          <a:stretch/>
        </p:blipFill>
        <p:spPr bwMode="auto">
          <a:xfrm>
            <a:off x="4932040" y="1491630"/>
            <a:ext cx="3456384" cy="3651870"/>
          </a:xfrm>
          <a:prstGeom prst="rect">
            <a:avLst/>
          </a:prstGeom>
          <a:ln>
            <a:noFill/>
          </a:ln>
          <a:extLst>
            <a:ext uri="{53640926-AAD7-44D8-BBD7-CCE9431645EC}">
              <a14:shadowObscured xmlns:a14="http://schemas.microsoft.com/office/drawing/2010/main" xmlns=""/>
            </a:ext>
          </a:extLst>
        </p:spPr>
      </p:pic>
      <p:sp>
        <p:nvSpPr>
          <p:cNvPr id="5" name="TextBox 4"/>
          <p:cNvSpPr txBox="1"/>
          <p:nvPr/>
        </p:nvSpPr>
        <p:spPr>
          <a:xfrm>
            <a:off x="611560" y="1563638"/>
            <a:ext cx="4176464" cy="3667158"/>
          </a:xfrm>
          <a:prstGeom prst="rect">
            <a:avLst/>
          </a:prstGeom>
          <a:noFill/>
        </p:spPr>
        <p:txBody>
          <a:bodyPr wrap="square" rtlCol="0">
            <a:spAutoFit/>
          </a:bodyPr>
          <a:lstStyle/>
          <a:p>
            <a:pPr>
              <a:lnSpc>
                <a:spcPct val="107000"/>
              </a:lnSpc>
              <a:spcAft>
                <a:spcPts val="800"/>
              </a:spcAft>
            </a:pPr>
            <a:r>
              <a:rPr lang="en-IN" sz="1600" b="1" dirty="0">
                <a:solidFill>
                  <a:schemeClr val="bg1"/>
                </a:solidFill>
                <a:latin typeface="Times New Roman" pitchFamily="18" charset="0"/>
                <a:ea typeface="Calibri" panose="020F0502020204030204" pitchFamily="34" charset="0"/>
                <a:cs typeface="Times New Roman" pitchFamily="18" charset="0"/>
              </a:rPr>
              <a:t>Observation</a:t>
            </a:r>
            <a:r>
              <a:rPr lang="en-IN" sz="1600" b="1" dirty="0" smtClean="0">
                <a:solidFill>
                  <a:schemeClr val="bg1"/>
                </a:solidFill>
                <a:latin typeface="Times New Roman" pitchFamily="18" charset="0"/>
                <a:ea typeface="Calibri" panose="020F0502020204030204" pitchFamily="34" charset="0"/>
                <a:cs typeface="Times New Roman" pitchFamily="18" charset="0"/>
              </a:rPr>
              <a:t>:</a:t>
            </a:r>
          </a:p>
          <a:p>
            <a:pPr marL="285750" indent="-285750">
              <a:lnSpc>
                <a:spcPct val="107000"/>
              </a:lnSpc>
              <a:spcAft>
                <a:spcPts val="800"/>
              </a:spcAft>
              <a:buFont typeface="Arial" panose="020B0604020202020204" pitchFamily="34" charset="0"/>
              <a:buChar char="•"/>
            </a:pPr>
            <a:r>
              <a:rPr lang="en-IN" sz="1600" dirty="0" smtClean="0">
                <a:solidFill>
                  <a:schemeClr val="bg1"/>
                </a:solidFill>
                <a:latin typeface="Times New Roman" pitchFamily="18" charset="0"/>
                <a:cs typeface="Times New Roman" pitchFamily="18" charset="0"/>
              </a:rPr>
              <a:t>There are many missing values that we have to handle before model training.  I am treating some columns that have numerous missing values by replacing them with None for categorical columns, and numerical columns, I am replacing them with 0 only when if they have a lot of missing values.</a:t>
            </a:r>
          </a:p>
          <a:p>
            <a:pPr marL="285750" indent="-285750">
              <a:buFont typeface="Arial" panose="020B0604020202020204" pitchFamily="34" charset="0"/>
              <a:buChar char="•"/>
            </a:pPr>
            <a:r>
              <a:rPr lang="en-IN" sz="1600" dirty="0" smtClean="0">
                <a:solidFill>
                  <a:schemeClr val="bg1"/>
                </a:solidFill>
                <a:latin typeface="Times New Roman" pitchFamily="18" charset="0"/>
                <a:cs typeface="Times New Roman" pitchFamily="18" charset="0"/>
              </a:rPr>
              <a:t>And for the columns having fewer missing values, I am replacing them with mode for categorical columns, and for numerical I am replacing them with mean.</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Statistical Summary of the data</a:t>
            </a:r>
            <a:endParaRPr lang="en-US" dirty="0">
              <a:latin typeface="Times New Roman" pitchFamily="18" charset="0"/>
              <a:cs typeface="Times New Roman" pitchFamily="18" charset="0"/>
            </a:endParaRPr>
          </a:p>
        </p:txBody>
      </p:sp>
      <p:pic>
        <p:nvPicPr>
          <p:cNvPr id="4" name="Picture 3"/>
          <p:cNvPicPr/>
          <p:nvPr/>
        </p:nvPicPr>
        <p:blipFill rotWithShape="1">
          <a:blip r:embed="rId2" cstate="print"/>
          <a:srcRect l="16288" t="27783" r="21703" b="22857"/>
          <a:stretch/>
        </p:blipFill>
        <p:spPr bwMode="auto">
          <a:xfrm>
            <a:off x="3347864" y="1491630"/>
            <a:ext cx="5400600" cy="3651870"/>
          </a:xfrm>
          <a:prstGeom prst="rect">
            <a:avLst/>
          </a:prstGeom>
          <a:ln>
            <a:noFill/>
          </a:ln>
          <a:extLst>
            <a:ext uri="{53640926-AAD7-44D8-BBD7-CCE9431645EC}">
              <a14:shadowObscured xmlns:a14="http://schemas.microsoft.com/office/drawing/2010/main" xmlns=""/>
            </a:ext>
          </a:extLst>
        </p:spPr>
      </p:pic>
      <p:sp>
        <p:nvSpPr>
          <p:cNvPr id="5" name="TextBox 4"/>
          <p:cNvSpPr txBox="1"/>
          <p:nvPr/>
        </p:nvSpPr>
        <p:spPr>
          <a:xfrm>
            <a:off x="539552" y="1635646"/>
            <a:ext cx="2592288" cy="2585323"/>
          </a:xfrm>
          <a:prstGeom prst="rect">
            <a:avLst/>
          </a:prstGeom>
          <a:noFill/>
        </p:spPr>
        <p:txBody>
          <a:bodyPr wrap="square" rtlCol="0">
            <a:spAutoFit/>
          </a:bodyPr>
          <a:lstStyle/>
          <a:p>
            <a:r>
              <a:rPr lang="en-IN" sz="1600" dirty="0">
                <a:solidFill>
                  <a:schemeClr val="bg1"/>
                </a:solidFill>
                <a:latin typeface="Times New Roman" pitchFamily="18" charset="0"/>
                <a:cs typeface="Times New Roman" pitchFamily="18" charset="0"/>
              </a:rPr>
              <a:t>From this summary, we can see all the numeric value details and also see the spread of the data.</a:t>
            </a:r>
          </a:p>
          <a:p>
            <a:r>
              <a:rPr lang="en-IN" sz="1600" dirty="0">
                <a:solidFill>
                  <a:schemeClr val="bg1"/>
                </a:solidFill>
                <a:latin typeface="Times New Roman" pitchFamily="18" charset="0"/>
                <a:cs typeface="Times New Roman" pitchFamily="18" charset="0"/>
              </a:rPr>
              <a:t>Also, the count is not the same for all the columns indicating that there are missing values present in the dataset.</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PRE-PROCESSING</a:t>
            </a:r>
            <a:endParaRPr lang="en-US" dirty="0">
              <a:latin typeface="Times New Roman" pitchFamily="18" charset="0"/>
              <a:cs typeface="Times New Roman" pitchFamily="18" charset="0"/>
            </a:endParaRPr>
          </a:p>
        </p:txBody>
      </p:sp>
      <p:sp>
        <p:nvSpPr>
          <p:cNvPr id="4" name="TextBox 3"/>
          <p:cNvSpPr txBox="1"/>
          <p:nvPr/>
        </p:nvSpPr>
        <p:spPr>
          <a:xfrm>
            <a:off x="611560" y="1635646"/>
            <a:ext cx="8280920" cy="3570208"/>
          </a:xfrm>
          <a:prstGeom prst="rect">
            <a:avLst/>
          </a:prstGeom>
          <a:noFill/>
        </p:spPr>
        <p:txBody>
          <a:bodyPr wrap="square" rtlCol="0">
            <a:spAutoFit/>
          </a:bodyPr>
          <a:lstStyle/>
          <a:p>
            <a:pPr marL="285750" indent="-285750">
              <a:buFont typeface="Wingdings" pitchFamily="2" charset="2"/>
              <a:buChar char="§"/>
            </a:pPr>
            <a:r>
              <a:rPr lang="en-IN" sz="1600" b="1" dirty="0" smtClean="0">
                <a:solidFill>
                  <a:schemeClr val="bg1"/>
                </a:solidFill>
                <a:latin typeface="Times New Roman" pitchFamily="18" charset="0"/>
                <a:cs typeface="Times New Roman" pitchFamily="18" charset="0"/>
              </a:rPr>
              <a:t>Filling /Treating Missing values: </a:t>
            </a:r>
            <a:r>
              <a:rPr lang="en-IN" sz="1600" dirty="0" smtClean="0">
                <a:solidFill>
                  <a:schemeClr val="bg1"/>
                </a:solidFill>
                <a:latin typeface="Times New Roman" pitchFamily="18" charset="0"/>
                <a:cs typeface="Times New Roman" pitchFamily="18" charset="0"/>
              </a:rPr>
              <a:t>We have defined a function to treat the missing values present</a:t>
            </a:r>
          </a:p>
          <a:p>
            <a:pPr marL="285750" indent="-285750">
              <a:buFont typeface="Wingdings" pitchFamily="2" charset="2"/>
              <a:buChar char="§"/>
            </a:pPr>
            <a:r>
              <a:rPr lang="en-IN" sz="1600" b="1" dirty="0" smtClean="0">
                <a:solidFill>
                  <a:schemeClr val="bg1"/>
                </a:solidFill>
                <a:latin typeface="Times New Roman" pitchFamily="18" charset="0"/>
                <a:cs typeface="Times New Roman" pitchFamily="18" charset="0"/>
              </a:rPr>
              <a:t>Feature Engineering:</a:t>
            </a:r>
            <a:r>
              <a:rPr lang="en-IN" sz="1600" dirty="0" smtClean="0">
                <a:solidFill>
                  <a:schemeClr val="bg1"/>
                </a:solidFill>
                <a:latin typeface="Times New Roman" pitchFamily="18" charset="0"/>
                <a:cs typeface="Times New Roman" pitchFamily="18" charset="0"/>
              </a:rPr>
              <a:t> we have defined a class to create more features so our machine learning models performs well. </a:t>
            </a:r>
          </a:p>
          <a:p>
            <a:pPr marL="285750" lvl="0" indent="-285750">
              <a:buFont typeface="Wingdings" pitchFamily="2" charset="2"/>
              <a:buChar char="§"/>
            </a:pPr>
            <a:r>
              <a:rPr lang="en-IN" sz="1600" b="1" dirty="0" smtClean="0">
                <a:solidFill>
                  <a:schemeClr val="bg1"/>
                </a:solidFill>
                <a:latin typeface="Times New Roman" pitchFamily="18" charset="0"/>
                <a:cs typeface="Times New Roman" pitchFamily="18" charset="0"/>
              </a:rPr>
              <a:t>Feature Transformation</a:t>
            </a:r>
            <a:r>
              <a:rPr lang="en-IN" sz="1600" dirty="0" smtClean="0">
                <a:solidFill>
                  <a:schemeClr val="bg1"/>
                </a:solidFill>
                <a:latin typeface="Times New Roman" pitchFamily="18" charset="0"/>
                <a:cs typeface="Times New Roman" pitchFamily="18" charset="0"/>
              </a:rPr>
              <a:t>:  We are using </a:t>
            </a:r>
            <a:r>
              <a:rPr lang="en-IN" sz="1600" dirty="0" err="1" smtClean="0">
                <a:solidFill>
                  <a:schemeClr val="bg1"/>
                </a:solidFill>
                <a:latin typeface="Times New Roman" pitchFamily="18" charset="0"/>
                <a:cs typeface="Times New Roman" pitchFamily="18" charset="0"/>
              </a:rPr>
              <a:t>LabelEncoder</a:t>
            </a:r>
            <a:r>
              <a:rPr lang="en-IN" sz="1600" dirty="0" smtClean="0">
                <a:solidFill>
                  <a:schemeClr val="bg1"/>
                </a:solidFill>
                <a:latin typeface="Times New Roman" pitchFamily="18" charset="0"/>
                <a:cs typeface="Times New Roman" pitchFamily="18" charset="0"/>
              </a:rPr>
              <a:t> to encode the </a:t>
            </a:r>
            <a:r>
              <a:rPr lang="en-IN" sz="1600" b="1" dirty="0" smtClean="0">
                <a:solidFill>
                  <a:schemeClr val="bg1"/>
                </a:solidFill>
                <a:latin typeface="Times New Roman" pitchFamily="18" charset="0"/>
                <a:cs typeface="Times New Roman" pitchFamily="18" charset="0"/>
              </a:rPr>
              <a:t>categorical features</a:t>
            </a:r>
            <a:r>
              <a:rPr lang="en-IN" sz="1600" dirty="0" smtClean="0">
                <a:solidFill>
                  <a:schemeClr val="bg1"/>
                </a:solidFill>
                <a:latin typeface="Times New Roman" pitchFamily="18" charset="0"/>
                <a:cs typeface="Times New Roman" pitchFamily="18" charset="0"/>
              </a:rPr>
              <a:t> </a:t>
            </a:r>
          </a:p>
          <a:p>
            <a:pPr marL="285750" lvl="0" indent="-285750">
              <a:buFont typeface="Wingdings" pitchFamily="2" charset="2"/>
              <a:buChar char="§"/>
            </a:pPr>
            <a:r>
              <a:rPr lang="en-IN" sz="1600" b="1" dirty="0" smtClean="0">
                <a:solidFill>
                  <a:schemeClr val="bg1"/>
                </a:solidFill>
                <a:latin typeface="Times New Roman" pitchFamily="18" charset="0"/>
                <a:cs typeface="Times New Roman" pitchFamily="18" charset="0"/>
              </a:rPr>
              <a:t>Handling Multi-</a:t>
            </a:r>
            <a:r>
              <a:rPr lang="en-IN" sz="1600" b="1" dirty="0" err="1" smtClean="0">
                <a:solidFill>
                  <a:schemeClr val="bg1"/>
                </a:solidFill>
                <a:latin typeface="Times New Roman" pitchFamily="18" charset="0"/>
                <a:cs typeface="Times New Roman" pitchFamily="18" charset="0"/>
              </a:rPr>
              <a:t>collinearity</a:t>
            </a:r>
            <a:r>
              <a:rPr lang="en-IN" sz="1600" dirty="0" smtClean="0">
                <a:solidFill>
                  <a:schemeClr val="bg1"/>
                </a:solidFill>
                <a:latin typeface="Times New Roman" pitchFamily="18" charset="0"/>
                <a:cs typeface="Times New Roman" pitchFamily="18" charset="0"/>
              </a:rPr>
              <a:t>:  With the help of </a:t>
            </a:r>
            <a:r>
              <a:rPr lang="en-IN" sz="1600" dirty="0" err="1" smtClean="0">
                <a:solidFill>
                  <a:schemeClr val="bg1"/>
                </a:solidFill>
                <a:latin typeface="Times New Roman" pitchFamily="18" charset="0"/>
                <a:cs typeface="Times New Roman" pitchFamily="18" charset="0"/>
              </a:rPr>
              <a:t>heatmap</a:t>
            </a:r>
            <a:r>
              <a:rPr lang="en-IN" sz="1600" dirty="0" smtClean="0">
                <a:solidFill>
                  <a:schemeClr val="bg1"/>
                </a:solidFill>
                <a:latin typeface="Times New Roman" pitchFamily="18" charset="0"/>
                <a:cs typeface="Times New Roman" pitchFamily="18" charset="0"/>
              </a:rPr>
              <a:t> &amp; correlation bar graph we were able to understand the feature vs target relativity and insights on multi-</a:t>
            </a:r>
            <a:r>
              <a:rPr lang="en-IN" sz="1600" dirty="0" err="1" smtClean="0">
                <a:solidFill>
                  <a:schemeClr val="bg1"/>
                </a:solidFill>
                <a:latin typeface="Times New Roman" pitchFamily="18" charset="0"/>
                <a:cs typeface="Times New Roman" pitchFamily="18" charset="0"/>
              </a:rPr>
              <a:t>collinearity</a:t>
            </a:r>
            <a:r>
              <a:rPr lang="en-IN" sz="1600" dirty="0" smtClean="0">
                <a:solidFill>
                  <a:schemeClr val="bg1"/>
                </a:solidFill>
                <a:latin typeface="Times New Roman" pitchFamily="18" charset="0"/>
                <a:cs typeface="Times New Roman" pitchFamily="18" charset="0"/>
              </a:rPr>
              <a:t> amongst the feature columns.</a:t>
            </a:r>
          </a:p>
          <a:p>
            <a:pPr marL="285750" lvl="0" indent="-285750">
              <a:buFont typeface="Wingdings" pitchFamily="2" charset="2"/>
              <a:buChar char="§"/>
            </a:pPr>
            <a:r>
              <a:rPr lang="en-IN" sz="1600" b="1" dirty="0" smtClean="0">
                <a:solidFill>
                  <a:schemeClr val="bg1"/>
                </a:solidFill>
                <a:latin typeface="Times New Roman" pitchFamily="18" charset="0"/>
                <a:cs typeface="Times New Roman" pitchFamily="18" charset="0"/>
              </a:rPr>
              <a:t>Removing Outliers:</a:t>
            </a:r>
            <a:r>
              <a:rPr lang="en-IN" sz="1600" dirty="0" smtClean="0">
                <a:solidFill>
                  <a:schemeClr val="bg1"/>
                </a:solidFill>
                <a:latin typeface="Times New Roman" pitchFamily="18" charset="0"/>
                <a:cs typeface="Times New Roman" pitchFamily="18" charset="0"/>
              </a:rPr>
              <a:t>  with the help of percentile method as we can replace the outliers with percentile value and don't lose any data.</a:t>
            </a:r>
          </a:p>
          <a:p>
            <a:pPr marL="285750" lvl="0" indent="-285750">
              <a:buFont typeface="Wingdings" pitchFamily="2" charset="2"/>
              <a:buChar char="§"/>
            </a:pPr>
            <a:r>
              <a:rPr lang="en-IN" sz="1600" b="1" dirty="0" smtClean="0">
                <a:solidFill>
                  <a:schemeClr val="bg1"/>
                </a:solidFill>
                <a:latin typeface="Times New Roman" pitchFamily="18" charset="0"/>
                <a:cs typeface="Times New Roman" pitchFamily="18" charset="0"/>
              </a:rPr>
              <a:t>Removing Skewness</a:t>
            </a:r>
            <a:r>
              <a:rPr lang="en-IN" sz="1600" dirty="0" smtClean="0">
                <a:solidFill>
                  <a:schemeClr val="bg1"/>
                </a:solidFill>
                <a:latin typeface="Times New Roman" pitchFamily="18" charset="0"/>
                <a:cs typeface="Times New Roman" pitchFamily="18" charset="0"/>
              </a:rPr>
              <a:t> of continuous data (with threshold value -1 to +1) using </a:t>
            </a:r>
            <a:r>
              <a:rPr lang="en-IN" sz="1600" dirty="0" err="1" smtClean="0">
                <a:solidFill>
                  <a:schemeClr val="bg1"/>
                </a:solidFill>
                <a:latin typeface="Times New Roman" pitchFamily="18" charset="0"/>
                <a:cs typeface="Times New Roman" pitchFamily="18" charset="0"/>
              </a:rPr>
              <a:t>power_transform</a:t>
            </a:r>
            <a:r>
              <a:rPr lang="en-IN" sz="1600" dirty="0" smtClean="0">
                <a:solidFill>
                  <a:schemeClr val="bg1"/>
                </a:solidFill>
                <a:latin typeface="Times New Roman" pitchFamily="18" charset="0"/>
                <a:cs typeface="Times New Roman" pitchFamily="18" charset="0"/>
              </a:rPr>
              <a:t> function from </a:t>
            </a:r>
            <a:r>
              <a:rPr lang="en-IN" sz="1600" dirty="0" err="1" smtClean="0">
                <a:solidFill>
                  <a:schemeClr val="bg1"/>
                </a:solidFill>
                <a:latin typeface="Times New Roman" pitchFamily="18" charset="0"/>
                <a:cs typeface="Times New Roman" pitchFamily="18" charset="0"/>
              </a:rPr>
              <a:t>sklearn.preprocessing</a:t>
            </a:r>
            <a:r>
              <a:rPr lang="en-IN" sz="1600" dirty="0" smtClean="0">
                <a:solidFill>
                  <a:schemeClr val="bg1"/>
                </a:solidFill>
                <a:latin typeface="Times New Roman" pitchFamily="18" charset="0"/>
                <a:cs typeface="Times New Roman" pitchFamily="18" charset="0"/>
              </a:rPr>
              <a:t>.</a:t>
            </a:r>
          </a:p>
          <a:p>
            <a:pPr marL="285750" lvl="0" indent="-285750">
              <a:buFont typeface="Wingdings" pitchFamily="2" charset="2"/>
              <a:buChar char="§"/>
            </a:pPr>
            <a:r>
              <a:rPr lang="en-IN" sz="1600" b="1" dirty="0" smtClean="0">
                <a:solidFill>
                  <a:schemeClr val="bg1"/>
                </a:solidFill>
                <a:latin typeface="Times New Roman" pitchFamily="18" charset="0"/>
                <a:cs typeface="Times New Roman" pitchFamily="18" charset="0"/>
              </a:rPr>
              <a:t>Feature Scaling: </a:t>
            </a:r>
            <a:r>
              <a:rPr lang="en-IN" sz="1600" dirty="0" smtClean="0">
                <a:solidFill>
                  <a:schemeClr val="bg1"/>
                </a:solidFill>
                <a:latin typeface="Times New Roman" pitchFamily="18" charset="0"/>
                <a:cs typeface="Times New Roman" pitchFamily="18" charset="0"/>
              </a:rPr>
              <a:t>we are using </a:t>
            </a:r>
            <a:r>
              <a:rPr lang="en-IN" sz="1600" dirty="0" err="1" smtClean="0">
                <a:solidFill>
                  <a:schemeClr val="bg1"/>
                </a:solidFill>
                <a:latin typeface="Times New Roman" pitchFamily="18" charset="0"/>
                <a:cs typeface="Times New Roman" pitchFamily="18" charset="0"/>
              </a:rPr>
              <a:t>StandardScaler</a:t>
            </a:r>
            <a:r>
              <a:rPr lang="en-IN" sz="1600" dirty="0" smtClean="0">
                <a:solidFill>
                  <a:schemeClr val="bg1"/>
                </a:solidFill>
                <a:latin typeface="Times New Roman" pitchFamily="18" charset="0"/>
                <a:cs typeface="Times New Roman" pitchFamily="18" charset="0"/>
              </a:rPr>
              <a:t> to scale all high values to same scale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40" y="564921"/>
            <a:ext cx="7806175" cy="810704"/>
          </a:xfrm>
        </p:spPr>
        <p:txBody>
          <a:bodyPr>
            <a:normAutofit/>
          </a:bodyPr>
          <a:lstStyle/>
          <a:p>
            <a:r>
              <a:rPr lang="en-US" sz="3200" dirty="0" smtClean="0">
                <a:latin typeface="Times New Roman" pitchFamily="18" charset="0"/>
                <a:cs typeface="Times New Roman" pitchFamily="18" charset="0"/>
              </a:rPr>
              <a:t>EXPLORATORY DATA ANALYSIS (EDA</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ED11C691-405C-4CE2-8506-904FD40F18AB}"/>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0" y="1923678"/>
            <a:ext cx="8352928" cy="3116882"/>
          </a:xfrm>
        </p:spPr>
      </p:pic>
      <p:sp>
        <p:nvSpPr>
          <p:cNvPr id="5" name="TextBox 4"/>
          <p:cNvSpPr txBox="1"/>
          <p:nvPr/>
        </p:nvSpPr>
        <p:spPr>
          <a:xfrm>
            <a:off x="539552" y="1491630"/>
            <a:ext cx="3672408" cy="369332"/>
          </a:xfrm>
          <a:prstGeom prst="rect">
            <a:avLst/>
          </a:prstGeom>
          <a:noFill/>
        </p:spPr>
        <p:txBody>
          <a:bodyPr wrap="square" rtlCol="0">
            <a:spAutoFit/>
          </a:bodyPr>
          <a:lstStyle/>
          <a:p>
            <a:r>
              <a:rPr lang="en-IN" dirty="0" smtClean="0">
                <a:solidFill>
                  <a:schemeClr val="bg1"/>
                </a:solidFill>
                <a:latin typeface="Times New Roman" pitchFamily="18" charset="0"/>
                <a:cs typeface="Times New Roman" pitchFamily="18" charset="0"/>
              </a:rPr>
              <a:t>Univariate Analysis</a:t>
            </a:r>
            <a:endParaRPr lang="en-US"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Univariate Analysis</a:t>
            </a:r>
            <a:endParaRPr lang="en-US" sz="28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BA1CA92D-ADD9-42AB-A496-1B2392155C8C}"/>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39552" y="1752600"/>
            <a:ext cx="7560839" cy="3195414"/>
          </a:xfr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55526"/>
            <a:ext cx="7210396" cy="810704"/>
          </a:xfrm>
        </p:spPr>
        <p:txBody>
          <a:bodyPr>
            <a:normAutofit/>
          </a:bodyPr>
          <a:lstStyle/>
          <a:p>
            <a:r>
              <a:rPr lang="en-IN" sz="2800" dirty="0" smtClean="0">
                <a:latin typeface="Times New Roman" pitchFamily="18" charset="0"/>
                <a:cs typeface="Times New Roman" pitchFamily="18" charset="0"/>
              </a:rPr>
              <a:t>Observations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95536" y="1491631"/>
            <a:ext cx="8886296" cy="3651869"/>
          </a:xfrm>
        </p:spPr>
        <p:txBody>
          <a:bodyPr>
            <a:normAutofit fontScale="25000" lnSpcReduction="20000"/>
          </a:bodyPr>
          <a:lstStyle/>
          <a:p>
            <a:r>
              <a:rPr lang="en-IN" sz="5600" dirty="0" smtClean="0">
                <a:solidFill>
                  <a:schemeClr val="bg1"/>
                </a:solidFill>
                <a:effectLst/>
                <a:latin typeface="Times New Roman" pitchFamily="18" charset="0"/>
                <a:cs typeface="Times New Roman" pitchFamily="18" charset="0"/>
              </a:rPr>
              <a:t>From </a:t>
            </a:r>
            <a:r>
              <a:rPr lang="en-IN" sz="5600" dirty="0" err="1" smtClean="0">
                <a:solidFill>
                  <a:schemeClr val="bg1"/>
                </a:solidFill>
                <a:effectLst/>
                <a:latin typeface="Times New Roman" pitchFamily="18" charset="0"/>
                <a:cs typeface="Times New Roman" pitchFamily="18" charset="0"/>
              </a:rPr>
              <a:t>MSZoning</a:t>
            </a:r>
            <a:r>
              <a:rPr lang="en-IN" sz="5600" dirty="0" smtClean="0">
                <a:solidFill>
                  <a:schemeClr val="bg1"/>
                </a:solidFill>
                <a:effectLst/>
                <a:latin typeface="Times New Roman" pitchFamily="18" charset="0"/>
                <a:cs typeface="Times New Roman" pitchFamily="18" charset="0"/>
              </a:rPr>
              <a:t> plot, we can see that most of the people like houses in the zone having Residential Low Density</a:t>
            </a:r>
          </a:p>
          <a:p>
            <a:r>
              <a:rPr lang="en-IN" sz="5600" dirty="0" smtClean="0">
                <a:solidFill>
                  <a:schemeClr val="bg1"/>
                </a:solidFill>
                <a:effectLst/>
                <a:latin typeface="Times New Roman" pitchFamily="18" charset="0"/>
                <a:cs typeface="Times New Roman" pitchFamily="18" charset="0"/>
              </a:rPr>
              <a:t>From Street plot, we can see that most of the people like to have property that have paved roads.</a:t>
            </a:r>
          </a:p>
          <a:p>
            <a:r>
              <a:rPr lang="en-IN" sz="5600" dirty="0" smtClean="0">
                <a:solidFill>
                  <a:schemeClr val="bg1"/>
                </a:solidFill>
                <a:effectLst/>
                <a:latin typeface="Times New Roman" pitchFamily="18" charset="0"/>
                <a:cs typeface="Times New Roman" pitchFamily="18" charset="0"/>
              </a:rPr>
              <a:t>From Alley plot, we can see that mostly people like to have gravel alley.</a:t>
            </a:r>
          </a:p>
          <a:p>
            <a:r>
              <a:rPr lang="en-IN" sz="5600" dirty="0" smtClean="0">
                <a:solidFill>
                  <a:schemeClr val="bg1"/>
                </a:solidFill>
                <a:effectLst/>
                <a:latin typeface="Times New Roman" pitchFamily="18" charset="0"/>
                <a:cs typeface="Times New Roman" pitchFamily="18" charset="0"/>
              </a:rPr>
              <a:t>From </a:t>
            </a:r>
            <a:r>
              <a:rPr lang="en-IN" sz="5600" dirty="0" err="1" smtClean="0">
                <a:solidFill>
                  <a:schemeClr val="bg1"/>
                </a:solidFill>
                <a:effectLst/>
                <a:latin typeface="Times New Roman" pitchFamily="18" charset="0"/>
                <a:cs typeface="Times New Roman" pitchFamily="18" charset="0"/>
              </a:rPr>
              <a:t>LotShape</a:t>
            </a:r>
            <a:r>
              <a:rPr lang="en-IN" sz="5600" dirty="0" smtClean="0">
                <a:solidFill>
                  <a:schemeClr val="bg1"/>
                </a:solidFill>
                <a:effectLst/>
                <a:latin typeface="Times New Roman" pitchFamily="18" charset="0"/>
                <a:cs typeface="Times New Roman" pitchFamily="18" charset="0"/>
              </a:rPr>
              <a:t> plot, we can see that mostly people like regular followed by slightly irregular shaped property.</a:t>
            </a:r>
          </a:p>
          <a:p>
            <a:r>
              <a:rPr lang="en-IN" sz="5600" dirty="0" smtClean="0">
                <a:solidFill>
                  <a:schemeClr val="bg1"/>
                </a:solidFill>
                <a:effectLst/>
                <a:latin typeface="Times New Roman" pitchFamily="18" charset="0"/>
                <a:cs typeface="Times New Roman" pitchFamily="18" charset="0"/>
              </a:rPr>
              <a:t>From </a:t>
            </a:r>
            <a:r>
              <a:rPr lang="en-IN" sz="5600" dirty="0" err="1" smtClean="0">
                <a:solidFill>
                  <a:schemeClr val="bg1"/>
                </a:solidFill>
                <a:effectLst/>
                <a:latin typeface="Times New Roman" pitchFamily="18" charset="0"/>
                <a:cs typeface="Times New Roman" pitchFamily="18" charset="0"/>
              </a:rPr>
              <a:t>LandContour</a:t>
            </a:r>
            <a:r>
              <a:rPr lang="en-IN" sz="5600" dirty="0" smtClean="0">
                <a:solidFill>
                  <a:schemeClr val="bg1"/>
                </a:solidFill>
                <a:effectLst/>
                <a:latin typeface="Times New Roman" pitchFamily="18" charset="0"/>
                <a:cs typeface="Times New Roman" pitchFamily="18" charset="0"/>
              </a:rPr>
              <a:t> </a:t>
            </a:r>
            <a:r>
              <a:rPr lang="en-IN" sz="5600" dirty="0" err="1" smtClean="0">
                <a:solidFill>
                  <a:schemeClr val="bg1"/>
                </a:solidFill>
                <a:effectLst/>
                <a:latin typeface="Times New Roman" pitchFamily="18" charset="0"/>
                <a:cs typeface="Times New Roman" pitchFamily="18" charset="0"/>
              </a:rPr>
              <a:t>plot,we</a:t>
            </a:r>
            <a:r>
              <a:rPr lang="en-IN" sz="5600" dirty="0" smtClean="0">
                <a:solidFill>
                  <a:schemeClr val="bg1"/>
                </a:solidFill>
                <a:effectLst/>
                <a:latin typeface="Times New Roman" pitchFamily="18" charset="0"/>
                <a:cs typeface="Times New Roman" pitchFamily="18" charset="0"/>
              </a:rPr>
              <a:t> can see that mostly people preferred property having Flatness Near Flat/Level.</a:t>
            </a:r>
          </a:p>
          <a:p>
            <a:r>
              <a:rPr lang="en-IN" sz="5600" dirty="0" smtClean="0">
                <a:solidFill>
                  <a:schemeClr val="bg1"/>
                </a:solidFill>
                <a:effectLst/>
                <a:latin typeface="Times New Roman" pitchFamily="18" charset="0"/>
                <a:cs typeface="Times New Roman" pitchFamily="18" charset="0"/>
              </a:rPr>
              <a:t>From </a:t>
            </a:r>
            <a:r>
              <a:rPr lang="en-IN" sz="5600" dirty="0" err="1" smtClean="0">
                <a:solidFill>
                  <a:schemeClr val="bg1"/>
                </a:solidFill>
                <a:effectLst/>
                <a:latin typeface="Times New Roman" pitchFamily="18" charset="0"/>
                <a:cs typeface="Times New Roman" pitchFamily="18" charset="0"/>
              </a:rPr>
              <a:t>LotConfig</a:t>
            </a:r>
            <a:r>
              <a:rPr lang="en-IN" sz="5600" dirty="0" smtClean="0">
                <a:solidFill>
                  <a:schemeClr val="bg1"/>
                </a:solidFill>
                <a:effectLst/>
                <a:latin typeface="Times New Roman" pitchFamily="18" charset="0"/>
                <a:cs typeface="Times New Roman" pitchFamily="18" charset="0"/>
              </a:rPr>
              <a:t> plot, we can see that mostly people like inside lot and around 20% of people like corner lot</a:t>
            </a:r>
          </a:p>
          <a:p>
            <a:r>
              <a:rPr lang="en-IN" sz="5600" dirty="0" smtClean="0">
                <a:solidFill>
                  <a:schemeClr val="bg1"/>
                </a:solidFill>
                <a:effectLst/>
                <a:latin typeface="Times New Roman" pitchFamily="18" charset="0"/>
                <a:cs typeface="Times New Roman" pitchFamily="18" charset="0"/>
              </a:rPr>
              <a:t>From </a:t>
            </a:r>
            <a:r>
              <a:rPr lang="en-IN" sz="5600" dirty="0" err="1" smtClean="0">
                <a:solidFill>
                  <a:schemeClr val="bg1"/>
                </a:solidFill>
                <a:effectLst/>
                <a:latin typeface="Times New Roman" pitchFamily="18" charset="0"/>
                <a:cs typeface="Times New Roman" pitchFamily="18" charset="0"/>
              </a:rPr>
              <a:t>LandSlope</a:t>
            </a:r>
            <a:r>
              <a:rPr lang="en-IN" sz="5600" dirty="0" smtClean="0">
                <a:solidFill>
                  <a:schemeClr val="bg1"/>
                </a:solidFill>
                <a:effectLst/>
                <a:latin typeface="Times New Roman" pitchFamily="18" charset="0"/>
                <a:cs typeface="Times New Roman" pitchFamily="18" charset="0"/>
              </a:rPr>
              <a:t> plot, we can see that the majority of people preferred property having Gentle slope.</a:t>
            </a:r>
          </a:p>
          <a:p>
            <a:r>
              <a:rPr lang="en-IN" sz="5600" dirty="0" smtClean="0">
                <a:solidFill>
                  <a:schemeClr val="bg1"/>
                </a:solidFill>
                <a:effectLst/>
                <a:latin typeface="Times New Roman" pitchFamily="18" charset="0"/>
                <a:cs typeface="Times New Roman" pitchFamily="18" charset="0"/>
              </a:rPr>
              <a:t>From </a:t>
            </a:r>
            <a:r>
              <a:rPr lang="en-IN" sz="5600" dirty="0" err="1" smtClean="0">
                <a:solidFill>
                  <a:schemeClr val="bg1"/>
                </a:solidFill>
                <a:effectLst/>
                <a:latin typeface="Times New Roman" pitchFamily="18" charset="0"/>
                <a:cs typeface="Times New Roman" pitchFamily="18" charset="0"/>
              </a:rPr>
              <a:t>Neighborhood</a:t>
            </a:r>
            <a:r>
              <a:rPr lang="en-IN" sz="5600" dirty="0" smtClean="0">
                <a:solidFill>
                  <a:schemeClr val="bg1"/>
                </a:solidFill>
                <a:effectLst/>
                <a:latin typeface="Times New Roman" pitchFamily="18" charset="0"/>
                <a:cs typeface="Times New Roman" pitchFamily="18" charset="0"/>
              </a:rPr>
              <a:t> plot, we can see that mostly people preferred North Ames followed by College Creek as the Physical locations within Ames city limits.</a:t>
            </a:r>
          </a:p>
          <a:p>
            <a:r>
              <a:rPr lang="en-IN" sz="5600" dirty="0" smtClean="0">
                <a:solidFill>
                  <a:schemeClr val="bg1"/>
                </a:solidFill>
                <a:effectLst/>
                <a:latin typeface="Times New Roman" pitchFamily="18" charset="0"/>
                <a:cs typeface="Times New Roman" pitchFamily="18" charset="0"/>
              </a:rPr>
              <a:t>From Condition1 &amp; Condition2 plot, we can see that mostly people preferred normal Proximity to various conditions.</a:t>
            </a:r>
          </a:p>
          <a:p>
            <a:r>
              <a:rPr lang="en-IN" sz="5600" dirty="0" smtClean="0">
                <a:solidFill>
                  <a:schemeClr val="bg1"/>
                </a:solidFill>
                <a:effectLst/>
                <a:latin typeface="Times New Roman" pitchFamily="18" charset="0"/>
                <a:cs typeface="Times New Roman" pitchFamily="18" charset="0"/>
              </a:rPr>
              <a:t>From </a:t>
            </a:r>
            <a:r>
              <a:rPr lang="en-IN" sz="5600" dirty="0" err="1" smtClean="0">
                <a:solidFill>
                  <a:schemeClr val="bg1"/>
                </a:solidFill>
                <a:effectLst/>
                <a:latin typeface="Times New Roman" pitchFamily="18" charset="0"/>
                <a:cs typeface="Times New Roman" pitchFamily="18" charset="0"/>
              </a:rPr>
              <a:t>BldgType</a:t>
            </a:r>
            <a:r>
              <a:rPr lang="en-IN" sz="5600" dirty="0" smtClean="0">
                <a:solidFill>
                  <a:schemeClr val="bg1"/>
                </a:solidFill>
                <a:effectLst/>
                <a:latin typeface="Times New Roman" pitchFamily="18" charset="0"/>
                <a:cs typeface="Times New Roman" pitchFamily="18" charset="0"/>
              </a:rPr>
              <a:t> plot, we see that people preferred single-family detached as the Type of dwelling.</a:t>
            </a:r>
          </a:p>
          <a:p>
            <a:r>
              <a:rPr lang="en-IN" sz="5600" dirty="0" smtClean="0">
                <a:solidFill>
                  <a:schemeClr val="bg1"/>
                </a:solidFill>
                <a:effectLst/>
                <a:latin typeface="Times New Roman" pitchFamily="18" charset="0"/>
                <a:cs typeface="Times New Roman" pitchFamily="18" charset="0"/>
              </a:rPr>
              <a:t>From </a:t>
            </a:r>
            <a:r>
              <a:rPr lang="en-IN" sz="5600" dirty="0" err="1" smtClean="0">
                <a:solidFill>
                  <a:schemeClr val="bg1"/>
                </a:solidFill>
                <a:effectLst/>
                <a:latin typeface="Times New Roman" pitchFamily="18" charset="0"/>
                <a:cs typeface="Times New Roman" pitchFamily="18" charset="0"/>
              </a:rPr>
              <a:t>HouseStyle</a:t>
            </a:r>
            <a:r>
              <a:rPr lang="en-IN" sz="5600" dirty="0" smtClean="0">
                <a:solidFill>
                  <a:schemeClr val="bg1"/>
                </a:solidFill>
                <a:effectLst/>
                <a:latin typeface="Times New Roman" pitchFamily="18" charset="0"/>
                <a:cs typeface="Times New Roman" pitchFamily="18" charset="0"/>
              </a:rPr>
              <a:t> plot, we see that mostly people selected one story, and two story houses.</a:t>
            </a:r>
          </a:p>
          <a:p>
            <a:r>
              <a:rPr lang="en-IN" sz="5600" dirty="0" smtClean="0">
                <a:solidFill>
                  <a:schemeClr val="bg1"/>
                </a:solidFill>
                <a:effectLst/>
                <a:latin typeface="Times New Roman" pitchFamily="18" charset="0"/>
                <a:cs typeface="Times New Roman" pitchFamily="18" charset="0"/>
              </a:rPr>
              <a:t>From </a:t>
            </a:r>
            <a:r>
              <a:rPr lang="en-IN" sz="5600" dirty="0" err="1" smtClean="0">
                <a:solidFill>
                  <a:schemeClr val="bg1"/>
                </a:solidFill>
                <a:effectLst/>
                <a:latin typeface="Times New Roman" pitchFamily="18" charset="0"/>
                <a:cs typeface="Times New Roman" pitchFamily="18" charset="0"/>
              </a:rPr>
              <a:t>RoofStyle</a:t>
            </a:r>
            <a:r>
              <a:rPr lang="en-IN" sz="5600" dirty="0" smtClean="0">
                <a:solidFill>
                  <a:schemeClr val="bg1"/>
                </a:solidFill>
                <a:effectLst/>
                <a:latin typeface="Times New Roman" pitchFamily="18" charset="0"/>
                <a:cs typeface="Times New Roman" pitchFamily="18" charset="0"/>
              </a:rPr>
              <a:t> plot, we can see that mostly people like Gable type of roof.</a:t>
            </a:r>
          </a:p>
          <a:p>
            <a:r>
              <a:rPr lang="en-IN" sz="5600" dirty="0" smtClean="0">
                <a:solidFill>
                  <a:schemeClr val="bg1"/>
                </a:solidFill>
                <a:effectLst/>
                <a:latin typeface="Times New Roman" pitchFamily="18" charset="0"/>
                <a:cs typeface="Times New Roman" pitchFamily="18" charset="0"/>
              </a:rPr>
              <a:t>From </a:t>
            </a:r>
            <a:r>
              <a:rPr lang="en-IN" sz="5600" dirty="0" err="1" smtClean="0">
                <a:solidFill>
                  <a:schemeClr val="bg1"/>
                </a:solidFill>
                <a:effectLst/>
                <a:latin typeface="Times New Roman" pitchFamily="18" charset="0"/>
                <a:cs typeface="Times New Roman" pitchFamily="18" charset="0"/>
              </a:rPr>
              <a:t>RoofMatl</a:t>
            </a:r>
            <a:r>
              <a:rPr lang="en-IN" sz="5600" dirty="0" smtClean="0">
                <a:solidFill>
                  <a:schemeClr val="bg1"/>
                </a:solidFill>
                <a:effectLst/>
                <a:latin typeface="Times New Roman" pitchFamily="18" charset="0"/>
                <a:cs typeface="Times New Roman" pitchFamily="18" charset="0"/>
              </a:rPr>
              <a:t> plot, we see that mostly people </a:t>
            </a:r>
            <a:r>
              <a:rPr lang="en-IN" sz="5600" dirty="0" err="1" smtClean="0">
                <a:solidFill>
                  <a:schemeClr val="bg1"/>
                </a:solidFill>
                <a:effectLst/>
                <a:latin typeface="Times New Roman" pitchFamily="18" charset="0"/>
                <a:cs typeface="Times New Roman" pitchFamily="18" charset="0"/>
              </a:rPr>
              <a:t>preffered</a:t>
            </a:r>
            <a:r>
              <a:rPr lang="en-IN" sz="5600" dirty="0" smtClean="0">
                <a:solidFill>
                  <a:schemeClr val="bg1"/>
                </a:solidFill>
                <a:effectLst/>
                <a:latin typeface="Times New Roman" pitchFamily="18" charset="0"/>
                <a:cs typeface="Times New Roman" pitchFamily="18" charset="0"/>
              </a:rPr>
              <a:t> clay or tile roof material.</a:t>
            </a:r>
          </a:p>
          <a:p>
            <a:endParaRPr lang="en-US" dirty="0">
              <a:effectLst/>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Observations</a:t>
            </a:r>
            <a:endParaRPr lang="en-US" sz="2800" dirty="0">
              <a:latin typeface="Times New Roman" pitchFamily="18" charset="0"/>
              <a:cs typeface="Times New Roman" pitchFamily="18" charset="0"/>
            </a:endParaRPr>
          </a:p>
        </p:txBody>
      </p:sp>
      <p:sp>
        <p:nvSpPr>
          <p:cNvPr id="4" name="TextBox 3"/>
          <p:cNvSpPr txBox="1"/>
          <p:nvPr/>
        </p:nvSpPr>
        <p:spPr>
          <a:xfrm>
            <a:off x="539552" y="1563638"/>
            <a:ext cx="8604448" cy="4185761"/>
          </a:xfrm>
          <a:prstGeom prst="rect">
            <a:avLst/>
          </a:prstGeom>
          <a:noFill/>
        </p:spPr>
        <p:txBody>
          <a:bodyPr wrap="square" rtlCol="0">
            <a:spAutoFit/>
          </a:bodyPr>
          <a:lstStyle/>
          <a:p>
            <a:pPr>
              <a:buFont typeface="Arial" pitchFamily="34" charset="0"/>
              <a:buChar char="•"/>
            </a:pPr>
            <a:r>
              <a:rPr lang="en-IN" sz="1400" dirty="0" smtClean="0">
                <a:solidFill>
                  <a:schemeClr val="bg1"/>
                </a:solidFill>
                <a:effectLst/>
                <a:latin typeface="Times New Roman" pitchFamily="18" charset="0"/>
                <a:cs typeface="Times New Roman" pitchFamily="18" charset="0"/>
              </a:rPr>
              <a:t>   From Exterior1st and Exterior2nd plot, we see that </a:t>
            </a:r>
            <a:r>
              <a:rPr lang="en-IN" sz="1400" dirty="0" err="1" smtClean="0">
                <a:solidFill>
                  <a:schemeClr val="bg1"/>
                </a:solidFill>
                <a:effectLst/>
                <a:latin typeface="Times New Roman" pitchFamily="18" charset="0"/>
                <a:cs typeface="Times New Roman" pitchFamily="18" charset="0"/>
              </a:rPr>
              <a:t>moslty</a:t>
            </a:r>
            <a:r>
              <a:rPr lang="en-IN" sz="1400" dirty="0" smtClean="0">
                <a:solidFill>
                  <a:schemeClr val="bg1"/>
                </a:solidFill>
                <a:effectLst/>
                <a:latin typeface="Times New Roman" pitchFamily="18" charset="0"/>
                <a:cs typeface="Times New Roman" pitchFamily="18" charset="0"/>
              </a:rPr>
              <a:t> people preferred Vinyl Siding and Hard board as the exterior covering on houses.</a:t>
            </a:r>
          </a:p>
          <a:p>
            <a:pPr>
              <a:buFont typeface="Arial" pitchFamily="34" charset="0"/>
              <a:buChar char="•"/>
            </a:pPr>
            <a:r>
              <a:rPr lang="en-IN" sz="1400" dirty="0" smtClean="0">
                <a:solidFill>
                  <a:schemeClr val="bg1"/>
                </a:solidFill>
                <a:effectLst/>
                <a:latin typeface="Times New Roman" pitchFamily="18" charset="0"/>
                <a:cs typeface="Times New Roman" pitchFamily="18" charset="0"/>
              </a:rPr>
              <a:t>   From </a:t>
            </a:r>
            <a:r>
              <a:rPr lang="en-IN" sz="1400" dirty="0" err="1" smtClean="0">
                <a:solidFill>
                  <a:schemeClr val="bg1"/>
                </a:solidFill>
                <a:effectLst/>
                <a:latin typeface="Times New Roman" pitchFamily="18" charset="0"/>
                <a:cs typeface="Times New Roman" pitchFamily="18" charset="0"/>
              </a:rPr>
              <a:t>MasVnrType</a:t>
            </a:r>
            <a:r>
              <a:rPr lang="en-IN" sz="1400" dirty="0" smtClean="0">
                <a:solidFill>
                  <a:schemeClr val="bg1"/>
                </a:solidFill>
                <a:effectLst/>
                <a:latin typeface="Times New Roman" pitchFamily="18" charset="0"/>
                <a:cs typeface="Times New Roman" pitchFamily="18" charset="0"/>
              </a:rPr>
              <a:t> plot, we can say that people like None.</a:t>
            </a:r>
          </a:p>
          <a:p>
            <a:pPr>
              <a:buFont typeface="Arial" pitchFamily="34" charset="0"/>
              <a:buChar char="•"/>
            </a:pPr>
            <a:r>
              <a:rPr lang="en-IN" sz="1400" dirty="0" smtClean="0">
                <a:solidFill>
                  <a:schemeClr val="bg1"/>
                </a:solidFill>
                <a:effectLst/>
                <a:latin typeface="Times New Roman" pitchFamily="18" charset="0"/>
                <a:cs typeface="Times New Roman" pitchFamily="18" charset="0"/>
              </a:rPr>
              <a:t>   From </a:t>
            </a:r>
            <a:r>
              <a:rPr lang="en-IN" sz="1400" dirty="0" err="1" smtClean="0">
                <a:solidFill>
                  <a:schemeClr val="bg1"/>
                </a:solidFill>
                <a:effectLst/>
                <a:latin typeface="Times New Roman" pitchFamily="18" charset="0"/>
                <a:cs typeface="Times New Roman" pitchFamily="18" charset="0"/>
              </a:rPr>
              <a:t>ExterQual</a:t>
            </a:r>
            <a:r>
              <a:rPr lang="en-IN" sz="1400" dirty="0" smtClean="0">
                <a:solidFill>
                  <a:schemeClr val="bg1"/>
                </a:solidFill>
                <a:effectLst/>
                <a:latin typeface="Times New Roman" pitchFamily="18" charset="0"/>
                <a:cs typeface="Times New Roman" pitchFamily="18" charset="0"/>
              </a:rPr>
              <a:t> and </a:t>
            </a:r>
            <a:r>
              <a:rPr lang="en-IN" sz="1400" dirty="0" err="1" smtClean="0">
                <a:solidFill>
                  <a:schemeClr val="bg1"/>
                </a:solidFill>
                <a:effectLst/>
                <a:latin typeface="Times New Roman" pitchFamily="18" charset="0"/>
                <a:cs typeface="Times New Roman" pitchFamily="18" charset="0"/>
              </a:rPr>
              <a:t>ExterCond</a:t>
            </a:r>
            <a:r>
              <a:rPr lang="en-IN" sz="1400" dirty="0" smtClean="0">
                <a:solidFill>
                  <a:schemeClr val="bg1"/>
                </a:solidFill>
                <a:effectLst/>
                <a:latin typeface="Times New Roman" pitchFamily="18" charset="0"/>
                <a:cs typeface="Times New Roman" pitchFamily="18" charset="0"/>
              </a:rPr>
              <a:t> plot, it is see that mostly people are happy with Average quality material on the exterior of the houses.</a:t>
            </a:r>
          </a:p>
          <a:p>
            <a:pPr>
              <a:buFont typeface="Arial" pitchFamily="34" charset="0"/>
              <a:buChar char="•"/>
            </a:pPr>
            <a:r>
              <a:rPr lang="en-IN" sz="1400" dirty="0" smtClean="0">
                <a:solidFill>
                  <a:schemeClr val="bg1"/>
                </a:solidFill>
                <a:effectLst/>
                <a:latin typeface="Times New Roman" pitchFamily="18" charset="0"/>
                <a:cs typeface="Times New Roman" pitchFamily="18" charset="0"/>
              </a:rPr>
              <a:t>   From Foundation plot, we can say </a:t>
            </a:r>
            <a:r>
              <a:rPr lang="en-IN" sz="1400" dirty="0" err="1" smtClean="0">
                <a:solidFill>
                  <a:schemeClr val="bg1"/>
                </a:solidFill>
                <a:effectLst/>
                <a:latin typeface="Times New Roman" pitchFamily="18" charset="0"/>
                <a:cs typeface="Times New Roman" pitchFamily="18" charset="0"/>
              </a:rPr>
              <a:t>moslty</a:t>
            </a:r>
            <a:r>
              <a:rPr lang="en-IN" sz="1400" dirty="0" smtClean="0">
                <a:solidFill>
                  <a:schemeClr val="bg1"/>
                </a:solidFill>
                <a:effectLst/>
                <a:latin typeface="Times New Roman" pitchFamily="18" charset="0"/>
                <a:cs typeface="Times New Roman" pitchFamily="18" charset="0"/>
              </a:rPr>
              <a:t> people preferred Cinder Block and Poured </a:t>
            </a:r>
            <a:r>
              <a:rPr lang="en-IN" sz="1400" dirty="0" err="1" smtClean="0">
                <a:solidFill>
                  <a:schemeClr val="bg1"/>
                </a:solidFill>
                <a:effectLst/>
                <a:latin typeface="Times New Roman" pitchFamily="18" charset="0"/>
                <a:cs typeface="Times New Roman" pitchFamily="18" charset="0"/>
              </a:rPr>
              <a:t>Contrete</a:t>
            </a:r>
            <a:r>
              <a:rPr lang="en-IN" sz="1400" dirty="0" smtClean="0">
                <a:solidFill>
                  <a:schemeClr val="bg1"/>
                </a:solidFill>
                <a:effectLst/>
                <a:latin typeface="Times New Roman" pitchFamily="18" charset="0"/>
                <a:cs typeface="Times New Roman" pitchFamily="18" charset="0"/>
              </a:rPr>
              <a:t> type of foundation.</a:t>
            </a:r>
          </a:p>
          <a:p>
            <a:pPr>
              <a:buFont typeface="Arial" pitchFamily="34" charset="0"/>
              <a:buChar char="•"/>
            </a:pPr>
            <a:r>
              <a:rPr lang="en-IN" sz="1400" dirty="0" smtClean="0">
                <a:solidFill>
                  <a:schemeClr val="bg1"/>
                </a:solidFill>
                <a:effectLst/>
                <a:latin typeface="Times New Roman" pitchFamily="18" charset="0"/>
                <a:cs typeface="Times New Roman" pitchFamily="18" charset="0"/>
              </a:rPr>
              <a:t>   From </a:t>
            </a:r>
            <a:r>
              <a:rPr lang="en-IN" sz="1400" dirty="0" err="1" smtClean="0">
                <a:solidFill>
                  <a:schemeClr val="bg1"/>
                </a:solidFill>
                <a:effectLst/>
                <a:latin typeface="Times New Roman" pitchFamily="18" charset="0"/>
                <a:cs typeface="Times New Roman" pitchFamily="18" charset="0"/>
              </a:rPr>
              <a:t>BsmntQual</a:t>
            </a:r>
            <a:r>
              <a:rPr lang="en-IN" sz="1400" dirty="0" smtClean="0">
                <a:solidFill>
                  <a:schemeClr val="bg1"/>
                </a:solidFill>
                <a:effectLst/>
                <a:latin typeface="Times New Roman" pitchFamily="18" charset="0"/>
                <a:cs typeface="Times New Roman" pitchFamily="18" charset="0"/>
              </a:rPr>
              <a:t> and </a:t>
            </a:r>
            <a:r>
              <a:rPr lang="en-IN" sz="1400" dirty="0" err="1" smtClean="0">
                <a:solidFill>
                  <a:schemeClr val="bg1"/>
                </a:solidFill>
                <a:effectLst/>
                <a:latin typeface="Times New Roman" pitchFamily="18" charset="0"/>
                <a:cs typeface="Times New Roman" pitchFamily="18" charset="0"/>
              </a:rPr>
              <a:t>BsmtCond</a:t>
            </a:r>
            <a:r>
              <a:rPr lang="en-IN" sz="1400" dirty="0" smtClean="0">
                <a:solidFill>
                  <a:schemeClr val="bg1"/>
                </a:solidFill>
                <a:effectLst/>
                <a:latin typeface="Times New Roman" pitchFamily="18" charset="0"/>
                <a:cs typeface="Times New Roman" pitchFamily="18" charset="0"/>
              </a:rPr>
              <a:t> plot, we see that people like Good (90-99 inches) and Typical (80-89 inches) kind of basement.</a:t>
            </a:r>
          </a:p>
          <a:p>
            <a:pPr>
              <a:buFont typeface="Arial" pitchFamily="34" charset="0"/>
              <a:buChar char="•"/>
            </a:pPr>
            <a:r>
              <a:rPr lang="en-IN" sz="1400" dirty="0" smtClean="0">
                <a:solidFill>
                  <a:schemeClr val="bg1"/>
                </a:solidFill>
                <a:effectLst/>
                <a:latin typeface="Times New Roman" pitchFamily="18" charset="0"/>
                <a:cs typeface="Times New Roman" pitchFamily="18" charset="0"/>
              </a:rPr>
              <a:t>   From </a:t>
            </a:r>
            <a:r>
              <a:rPr lang="en-IN" sz="1400" dirty="0" err="1" smtClean="0">
                <a:solidFill>
                  <a:schemeClr val="bg1"/>
                </a:solidFill>
                <a:effectLst/>
                <a:latin typeface="Times New Roman" pitchFamily="18" charset="0"/>
                <a:cs typeface="Times New Roman" pitchFamily="18" charset="0"/>
              </a:rPr>
              <a:t>BsmtExposure</a:t>
            </a:r>
            <a:r>
              <a:rPr lang="en-IN" sz="1400" dirty="0" smtClean="0">
                <a:solidFill>
                  <a:schemeClr val="bg1"/>
                </a:solidFill>
                <a:effectLst/>
                <a:latin typeface="Times New Roman" pitchFamily="18" charset="0"/>
                <a:cs typeface="Times New Roman" pitchFamily="18" charset="0"/>
              </a:rPr>
              <a:t> plot, it can be see that people like No Exposure type of garden level walls.</a:t>
            </a:r>
          </a:p>
          <a:p>
            <a:pPr>
              <a:buFont typeface="Arial" pitchFamily="34" charset="0"/>
              <a:buChar char="•"/>
            </a:pPr>
            <a:r>
              <a:rPr lang="en-IN" sz="1400" dirty="0" smtClean="0">
                <a:solidFill>
                  <a:schemeClr val="bg1"/>
                </a:solidFill>
                <a:effectLst/>
                <a:latin typeface="Times New Roman" pitchFamily="18" charset="0"/>
                <a:cs typeface="Times New Roman" pitchFamily="18" charset="0"/>
              </a:rPr>
              <a:t>   From BsmtFinType1 plot, we can say </a:t>
            </a:r>
            <a:r>
              <a:rPr lang="en-IN" sz="1400" dirty="0" err="1" smtClean="0">
                <a:solidFill>
                  <a:schemeClr val="bg1"/>
                </a:solidFill>
                <a:effectLst/>
                <a:latin typeface="Times New Roman" pitchFamily="18" charset="0"/>
                <a:cs typeface="Times New Roman" pitchFamily="18" charset="0"/>
              </a:rPr>
              <a:t>moslty</a:t>
            </a:r>
            <a:r>
              <a:rPr lang="en-IN" sz="1400" dirty="0" smtClean="0">
                <a:solidFill>
                  <a:schemeClr val="bg1"/>
                </a:solidFill>
                <a:effectLst/>
                <a:latin typeface="Times New Roman" pitchFamily="18" charset="0"/>
                <a:cs typeface="Times New Roman" pitchFamily="18" charset="0"/>
              </a:rPr>
              <a:t> people like Good Living Quarters followed by unfinished type of           basement finished area.</a:t>
            </a:r>
          </a:p>
          <a:p>
            <a:pPr>
              <a:buFont typeface="Arial" pitchFamily="34" charset="0"/>
              <a:buChar char="•"/>
            </a:pPr>
            <a:r>
              <a:rPr lang="en-IN" sz="1400" dirty="0" smtClean="0">
                <a:solidFill>
                  <a:schemeClr val="bg1"/>
                </a:solidFill>
                <a:effectLst/>
                <a:latin typeface="Times New Roman" pitchFamily="18" charset="0"/>
                <a:cs typeface="Times New Roman" pitchFamily="18" charset="0"/>
              </a:rPr>
              <a:t>   From BsmtFinType2 plot, we can say people like good living quarters with basement finished area.</a:t>
            </a:r>
          </a:p>
          <a:p>
            <a:pPr>
              <a:buFont typeface="Arial" pitchFamily="34" charset="0"/>
              <a:buChar char="•"/>
            </a:pPr>
            <a:r>
              <a:rPr lang="en-IN" sz="1400" dirty="0" smtClean="0">
                <a:solidFill>
                  <a:schemeClr val="bg1"/>
                </a:solidFill>
                <a:effectLst/>
                <a:latin typeface="Times New Roman" pitchFamily="18" charset="0"/>
                <a:cs typeface="Times New Roman" pitchFamily="18" charset="0"/>
              </a:rPr>
              <a:t>   From </a:t>
            </a:r>
            <a:r>
              <a:rPr lang="en-IN" sz="1400" dirty="0" err="1" smtClean="0">
                <a:solidFill>
                  <a:schemeClr val="bg1"/>
                </a:solidFill>
                <a:effectLst/>
                <a:latin typeface="Times New Roman" pitchFamily="18" charset="0"/>
                <a:cs typeface="Times New Roman" pitchFamily="18" charset="0"/>
              </a:rPr>
              <a:t>CenteralAir</a:t>
            </a:r>
            <a:r>
              <a:rPr lang="en-IN" sz="1400" dirty="0" smtClean="0">
                <a:solidFill>
                  <a:schemeClr val="bg1"/>
                </a:solidFill>
                <a:effectLst/>
                <a:latin typeface="Times New Roman" pitchFamily="18" charset="0"/>
                <a:cs typeface="Times New Roman" pitchFamily="18" charset="0"/>
              </a:rPr>
              <a:t> </a:t>
            </a:r>
            <a:r>
              <a:rPr lang="en-IN" sz="1400" dirty="0" err="1" smtClean="0">
                <a:solidFill>
                  <a:schemeClr val="bg1"/>
                </a:solidFill>
                <a:effectLst/>
                <a:latin typeface="Times New Roman" pitchFamily="18" charset="0"/>
                <a:cs typeface="Times New Roman" pitchFamily="18" charset="0"/>
              </a:rPr>
              <a:t>plot,we</a:t>
            </a:r>
            <a:r>
              <a:rPr lang="en-IN" sz="1400" dirty="0" smtClean="0">
                <a:solidFill>
                  <a:schemeClr val="bg1"/>
                </a:solidFill>
                <a:effectLst/>
                <a:latin typeface="Times New Roman" pitchFamily="18" charset="0"/>
                <a:cs typeface="Times New Roman" pitchFamily="18" charset="0"/>
              </a:rPr>
              <a:t> can say </a:t>
            </a:r>
            <a:r>
              <a:rPr lang="en-IN" sz="1400" dirty="0" err="1" smtClean="0">
                <a:solidFill>
                  <a:schemeClr val="bg1"/>
                </a:solidFill>
                <a:effectLst/>
                <a:latin typeface="Times New Roman" pitchFamily="18" charset="0"/>
                <a:cs typeface="Times New Roman" pitchFamily="18" charset="0"/>
              </a:rPr>
              <a:t>moslty</a:t>
            </a:r>
            <a:r>
              <a:rPr lang="en-IN" sz="1400" dirty="0" smtClean="0">
                <a:solidFill>
                  <a:schemeClr val="bg1"/>
                </a:solidFill>
                <a:effectLst/>
                <a:latin typeface="Times New Roman" pitchFamily="18" charset="0"/>
                <a:cs typeface="Times New Roman" pitchFamily="18" charset="0"/>
              </a:rPr>
              <a:t> people like to have central air.</a:t>
            </a:r>
          </a:p>
          <a:p>
            <a:pPr>
              <a:buFont typeface="Arial" pitchFamily="34" charset="0"/>
              <a:buChar char="•"/>
            </a:pPr>
            <a:r>
              <a:rPr lang="en-IN" sz="1400" dirty="0" smtClean="0">
                <a:solidFill>
                  <a:schemeClr val="bg1"/>
                </a:solidFill>
                <a:effectLst/>
                <a:latin typeface="Times New Roman" pitchFamily="18" charset="0"/>
                <a:cs typeface="Times New Roman" pitchFamily="18" charset="0"/>
              </a:rPr>
              <a:t>   From Electrical system plot, we can say people like Standard Circuit Breakers &amp; </a:t>
            </a:r>
            <a:r>
              <a:rPr lang="en-IN" sz="1400" dirty="0" err="1" smtClean="0">
                <a:solidFill>
                  <a:schemeClr val="bg1"/>
                </a:solidFill>
                <a:effectLst/>
                <a:latin typeface="Times New Roman" pitchFamily="18" charset="0"/>
                <a:cs typeface="Times New Roman" pitchFamily="18" charset="0"/>
              </a:rPr>
              <a:t>Romex</a:t>
            </a:r>
            <a:r>
              <a:rPr lang="en-IN" sz="1400" dirty="0" smtClean="0">
                <a:solidFill>
                  <a:schemeClr val="bg1"/>
                </a:solidFill>
                <a:effectLst/>
                <a:latin typeface="Times New Roman" pitchFamily="18" charset="0"/>
                <a:cs typeface="Times New Roman" pitchFamily="18" charset="0"/>
              </a:rPr>
              <a:t>(</a:t>
            </a:r>
            <a:r>
              <a:rPr lang="en-IN" sz="1400" dirty="0" err="1" smtClean="0">
                <a:solidFill>
                  <a:schemeClr val="bg1"/>
                </a:solidFill>
                <a:effectLst/>
                <a:latin typeface="Times New Roman" pitchFamily="18" charset="0"/>
                <a:cs typeface="Times New Roman" pitchFamily="18" charset="0"/>
              </a:rPr>
              <a:t>SBrkr</a:t>
            </a:r>
            <a:r>
              <a:rPr lang="en-IN" sz="1400" dirty="0" smtClean="0">
                <a:solidFill>
                  <a:schemeClr val="bg1"/>
                </a:solidFill>
                <a:effectLst/>
                <a:latin typeface="Times New Roman" pitchFamily="18" charset="0"/>
                <a:cs typeface="Times New Roman" pitchFamily="18" charset="0"/>
              </a:rPr>
              <a:t>).</a:t>
            </a:r>
          </a:p>
          <a:p>
            <a:pPr>
              <a:buFont typeface="Arial" pitchFamily="34" charset="0"/>
              <a:buChar char="•"/>
            </a:pPr>
            <a:r>
              <a:rPr lang="en-IN" sz="1400" dirty="0" smtClean="0">
                <a:solidFill>
                  <a:schemeClr val="bg1"/>
                </a:solidFill>
                <a:effectLst/>
                <a:latin typeface="Times New Roman" pitchFamily="18" charset="0"/>
                <a:cs typeface="Times New Roman" pitchFamily="18" charset="0"/>
              </a:rPr>
              <a:t>   From </a:t>
            </a:r>
            <a:r>
              <a:rPr lang="en-IN" sz="1400" dirty="0" err="1" smtClean="0">
                <a:solidFill>
                  <a:schemeClr val="bg1"/>
                </a:solidFill>
                <a:effectLst/>
                <a:latin typeface="Times New Roman" pitchFamily="18" charset="0"/>
                <a:cs typeface="Times New Roman" pitchFamily="18" charset="0"/>
              </a:rPr>
              <a:t>Countplot</a:t>
            </a:r>
            <a:r>
              <a:rPr lang="en-IN" sz="1400" dirty="0" smtClean="0">
                <a:solidFill>
                  <a:schemeClr val="bg1"/>
                </a:solidFill>
                <a:effectLst/>
                <a:latin typeface="Times New Roman" pitchFamily="18" charset="0"/>
                <a:cs typeface="Times New Roman" pitchFamily="18" charset="0"/>
              </a:rPr>
              <a:t> of Garage type, we can say people love to have houses that have garage attached to home.</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Heating plot, we can see that people preferred Gas forced warm air furnace.</a:t>
            </a:r>
          </a:p>
          <a:p>
            <a:pPr>
              <a:buFont typeface="Arial" pitchFamily="34" charset="0"/>
              <a:buChar char="•"/>
            </a:pPr>
            <a:endParaRPr lang="en-IN" sz="1400" dirty="0" smtClean="0">
              <a:solidFill>
                <a:schemeClr val="bg1"/>
              </a:solidFill>
              <a:effectLst/>
              <a:latin typeface="Times New Roman" pitchFamily="18" charset="0"/>
              <a:cs typeface="Times New Roman" pitchFamily="18" charset="0"/>
            </a:endParaRPr>
          </a:p>
          <a:p>
            <a:endParaRPr lang="en-US" sz="1400" dirty="0" smtClean="0">
              <a:effectLst/>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Observations</a:t>
            </a:r>
            <a:endParaRPr lang="en-US" sz="2800" dirty="0">
              <a:latin typeface="Times New Roman" pitchFamily="18" charset="0"/>
              <a:cs typeface="Times New Roman" pitchFamily="18" charset="0"/>
            </a:endParaRPr>
          </a:p>
        </p:txBody>
      </p:sp>
      <p:sp>
        <p:nvSpPr>
          <p:cNvPr id="4" name="TextBox 3"/>
          <p:cNvSpPr txBox="1"/>
          <p:nvPr/>
        </p:nvSpPr>
        <p:spPr>
          <a:xfrm>
            <a:off x="611560" y="1419622"/>
            <a:ext cx="8532440" cy="3970318"/>
          </a:xfrm>
          <a:prstGeom prst="rect">
            <a:avLst/>
          </a:prstGeom>
          <a:noFill/>
        </p:spPr>
        <p:txBody>
          <a:bodyPr wrap="square" rtlCol="0">
            <a:spAutoFit/>
          </a:bodyPr>
          <a:lstStyle/>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a:t>
            </a:r>
            <a:r>
              <a:rPr lang="en-IN" sz="1400" dirty="0" err="1" smtClean="0">
                <a:solidFill>
                  <a:schemeClr val="bg1"/>
                </a:solidFill>
                <a:latin typeface="Times New Roman" panose="02020603050405020304" pitchFamily="18" charset="0"/>
                <a:cs typeface="Times New Roman" panose="02020603050405020304" pitchFamily="18" charset="0"/>
              </a:rPr>
              <a:t>HeatingQC</a:t>
            </a:r>
            <a:r>
              <a:rPr lang="en-IN" sz="1400" dirty="0" smtClean="0">
                <a:solidFill>
                  <a:schemeClr val="bg1"/>
                </a:solidFill>
                <a:latin typeface="Times New Roman" panose="02020603050405020304" pitchFamily="18" charset="0"/>
                <a:cs typeface="Times New Roman" panose="02020603050405020304" pitchFamily="18" charset="0"/>
              </a:rPr>
              <a:t> plot, we can see that people preferred houses with excellent, followed by typical/average type of heating quality and condition.</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Functional plot, we can see that mostly people preferred houses with Typical Functionality.</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a:t>
            </a:r>
            <a:r>
              <a:rPr lang="en-IN" sz="1400" dirty="0" err="1" smtClean="0">
                <a:solidFill>
                  <a:schemeClr val="bg1"/>
                </a:solidFill>
                <a:latin typeface="Times New Roman" panose="02020603050405020304" pitchFamily="18" charset="0"/>
                <a:cs typeface="Times New Roman" panose="02020603050405020304" pitchFamily="18" charset="0"/>
              </a:rPr>
              <a:t>KitchenQual</a:t>
            </a:r>
            <a:r>
              <a:rPr lang="en-IN" sz="1400" dirty="0" smtClean="0">
                <a:solidFill>
                  <a:schemeClr val="bg1"/>
                </a:solidFill>
                <a:latin typeface="Times New Roman" panose="02020603050405020304" pitchFamily="18" charset="0"/>
                <a:cs typeface="Times New Roman" panose="02020603050405020304" pitchFamily="18" charset="0"/>
              </a:rPr>
              <a:t> plot, we can see that mostly people preferred houses with Typical/Average type of kitchen quality followed by Good and excellent kitchen quality.</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a:t>
            </a:r>
            <a:r>
              <a:rPr lang="en-IN" sz="1400" dirty="0" err="1" smtClean="0">
                <a:solidFill>
                  <a:schemeClr val="bg1"/>
                </a:solidFill>
                <a:latin typeface="Times New Roman" panose="02020603050405020304" pitchFamily="18" charset="0"/>
                <a:cs typeface="Times New Roman" panose="02020603050405020304" pitchFamily="18" charset="0"/>
              </a:rPr>
              <a:t>FireplaceQual</a:t>
            </a:r>
            <a:r>
              <a:rPr lang="en-IN" sz="1400" dirty="0" smtClean="0">
                <a:solidFill>
                  <a:schemeClr val="bg1"/>
                </a:solidFill>
                <a:latin typeface="Times New Roman" panose="02020603050405020304" pitchFamily="18" charset="0"/>
                <a:cs typeface="Times New Roman" panose="02020603050405020304" pitchFamily="18" charset="0"/>
              </a:rPr>
              <a:t> plot, we can see that majority of people preferred house with Average i.e., Prefabricated Fireplace in main living area or Masonry Fireplace in basement.</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a:t>
            </a:r>
            <a:r>
              <a:rPr lang="en-IN" sz="1400" dirty="0" err="1" smtClean="0">
                <a:solidFill>
                  <a:schemeClr val="bg1"/>
                </a:solidFill>
                <a:latin typeface="Times New Roman" panose="02020603050405020304" pitchFamily="18" charset="0"/>
                <a:cs typeface="Times New Roman" panose="02020603050405020304" pitchFamily="18" charset="0"/>
              </a:rPr>
              <a:t>GarageFinish</a:t>
            </a:r>
            <a:r>
              <a:rPr lang="en-IN" sz="1400" dirty="0" smtClean="0">
                <a:solidFill>
                  <a:schemeClr val="bg1"/>
                </a:solidFill>
                <a:latin typeface="Times New Roman" panose="02020603050405020304" pitchFamily="18" charset="0"/>
                <a:cs typeface="Times New Roman" panose="02020603050405020304" pitchFamily="18" charset="0"/>
              </a:rPr>
              <a:t> plot, we can see that mostly people preferred houses having unfinished or roughly finished garage.</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a:t>
            </a:r>
            <a:r>
              <a:rPr lang="en-IN" sz="1400" dirty="0" err="1" smtClean="0">
                <a:solidFill>
                  <a:schemeClr val="bg1"/>
                </a:solidFill>
                <a:latin typeface="Times New Roman" panose="02020603050405020304" pitchFamily="18" charset="0"/>
                <a:cs typeface="Times New Roman" panose="02020603050405020304" pitchFamily="18" charset="0"/>
              </a:rPr>
              <a:t>GarageQual</a:t>
            </a:r>
            <a:r>
              <a:rPr lang="en-IN" sz="1400" dirty="0" smtClean="0">
                <a:solidFill>
                  <a:schemeClr val="bg1"/>
                </a:solidFill>
                <a:latin typeface="Times New Roman" panose="02020603050405020304" pitchFamily="18" charset="0"/>
                <a:cs typeface="Times New Roman" panose="02020603050405020304" pitchFamily="18" charset="0"/>
              </a:rPr>
              <a:t> and </a:t>
            </a:r>
            <a:r>
              <a:rPr lang="en-IN" sz="1400" dirty="0" err="1" smtClean="0">
                <a:solidFill>
                  <a:schemeClr val="bg1"/>
                </a:solidFill>
                <a:latin typeface="Times New Roman" panose="02020603050405020304" pitchFamily="18" charset="0"/>
                <a:cs typeface="Times New Roman" panose="02020603050405020304" pitchFamily="18" charset="0"/>
              </a:rPr>
              <a:t>GarageCond</a:t>
            </a:r>
            <a:r>
              <a:rPr lang="en-IN" sz="1400" dirty="0" smtClean="0">
                <a:solidFill>
                  <a:schemeClr val="bg1"/>
                </a:solidFill>
                <a:latin typeface="Times New Roman" panose="02020603050405020304" pitchFamily="18" charset="0"/>
                <a:cs typeface="Times New Roman" panose="02020603050405020304" pitchFamily="18" charset="0"/>
              </a:rPr>
              <a:t> plot, it is see that people mostly like houses with Typical/Average quality and condition garage.</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a:t>
            </a:r>
            <a:r>
              <a:rPr lang="en-IN" sz="1400" dirty="0" err="1" smtClean="0">
                <a:solidFill>
                  <a:schemeClr val="bg1"/>
                </a:solidFill>
                <a:latin typeface="Times New Roman" panose="02020603050405020304" pitchFamily="18" charset="0"/>
                <a:cs typeface="Times New Roman" panose="02020603050405020304" pitchFamily="18" charset="0"/>
              </a:rPr>
              <a:t>PavedDrive</a:t>
            </a:r>
            <a:r>
              <a:rPr lang="en-IN" sz="1400" dirty="0" smtClean="0">
                <a:solidFill>
                  <a:schemeClr val="bg1"/>
                </a:solidFill>
                <a:latin typeface="Times New Roman" panose="02020603050405020304" pitchFamily="18" charset="0"/>
                <a:cs typeface="Times New Roman" panose="02020603050405020304" pitchFamily="18" charset="0"/>
              </a:rPr>
              <a:t> plot, it is seen that people preferred houses with paved driveway.</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a:t>
            </a:r>
            <a:r>
              <a:rPr lang="en-IN" sz="1400" dirty="0" err="1" smtClean="0">
                <a:solidFill>
                  <a:schemeClr val="bg1"/>
                </a:solidFill>
                <a:latin typeface="Times New Roman" panose="02020603050405020304" pitchFamily="18" charset="0"/>
                <a:cs typeface="Times New Roman" panose="02020603050405020304" pitchFamily="18" charset="0"/>
              </a:rPr>
              <a:t>PoolQC</a:t>
            </a:r>
            <a:r>
              <a:rPr lang="en-IN" sz="1400" dirty="0" smtClean="0">
                <a:solidFill>
                  <a:schemeClr val="bg1"/>
                </a:solidFill>
                <a:latin typeface="Times New Roman" panose="02020603050405020304" pitchFamily="18" charset="0"/>
                <a:cs typeface="Times New Roman" panose="02020603050405020304" pitchFamily="18" charset="0"/>
              </a:rPr>
              <a:t> plot, it is seen that people like houses with good </a:t>
            </a:r>
            <a:r>
              <a:rPr lang="en-IN" sz="1400" dirty="0" err="1" smtClean="0">
                <a:solidFill>
                  <a:schemeClr val="bg1"/>
                </a:solidFill>
                <a:latin typeface="Times New Roman" panose="02020603050405020304" pitchFamily="18" charset="0"/>
                <a:cs typeface="Times New Roman" panose="02020603050405020304" pitchFamily="18" charset="0"/>
              </a:rPr>
              <a:t>qualityb</a:t>
            </a:r>
            <a:r>
              <a:rPr lang="en-IN" sz="1400" dirty="0" smtClean="0">
                <a:solidFill>
                  <a:schemeClr val="bg1"/>
                </a:solidFill>
                <a:latin typeface="Times New Roman" panose="02020603050405020304" pitchFamily="18" charset="0"/>
                <a:cs typeface="Times New Roman" panose="02020603050405020304" pitchFamily="18" charset="0"/>
              </a:rPr>
              <a:t> pool.</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Fence plot, it is seen that mostly people like Minimum Privacy quality fence.</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a:t>
            </a:r>
            <a:r>
              <a:rPr lang="en-IN" sz="1400" dirty="0" err="1" smtClean="0">
                <a:solidFill>
                  <a:schemeClr val="bg1"/>
                </a:solidFill>
                <a:latin typeface="Times New Roman" panose="02020603050405020304" pitchFamily="18" charset="0"/>
                <a:cs typeface="Times New Roman" panose="02020603050405020304" pitchFamily="18" charset="0"/>
              </a:rPr>
              <a:t>MisFeature</a:t>
            </a:r>
            <a:r>
              <a:rPr lang="en-IN" sz="1400" dirty="0" smtClean="0">
                <a:solidFill>
                  <a:schemeClr val="bg1"/>
                </a:solidFill>
                <a:latin typeface="Times New Roman" panose="02020603050405020304" pitchFamily="18" charset="0"/>
                <a:cs typeface="Times New Roman" panose="02020603050405020304" pitchFamily="18" charset="0"/>
              </a:rPr>
              <a:t> plot, we can see that people preferred houses with shed.</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a:t>
            </a:r>
            <a:r>
              <a:rPr lang="en-IN" sz="1400" dirty="0" err="1" smtClean="0">
                <a:solidFill>
                  <a:schemeClr val="bg1"/>
                </a:solidFill>
                <a:latin typeface="Times New Roman" panose="02020603050405020304" pitchFamily="18" charset="0"/>
                <a:cs typeface="Times New Roman" panose="02020603050405020304" pitchFamily="18" charset="0"/>
              </a:rPr>
              <a:t>Salestype</a:t>
            </a:r>
            <a:r>
              <a:rPr lang="en-IN" sz="1400" dirty="0" smtClean="0">
                <a:solidFill>
                  <a:schemeClr val="bg1"/>
                </a:solidFill>
                <a:latin typeface="Times New Roman" panose="02020603050405020304" pitchFamily="18" charset="0"/>
                <a:cs typeface="Times New Roman" panose="02020603050405020304" pitchFamily="18" charset="0"/>
              </a:rPr>
              <a:t> plot, we can say people love to have a home that have Warranty Deed- Conventional type of sale.</a:t>
            </a:r>
          </a:p>
          <a:p>
            <a:pPr>
              <a:buFont typeface="Arial" pitchFamily="34" charset="0"/>
              <a:buChar char="•"/>
            </a:pPr>
            <a:r>
              <a:rPr lang="en-IN" sz="1400" dirty="0" smtClean="0">
                <a:solidFill>
                  <a:schemeClr val="bg1"/>
                </a:solidFill>
                <a:latin typeface="Times New Roman" panose="02020603050405020304" pitchFamily="18" charset="0"/>
                <a:cs typeface="Times New Roman" panose="02020603050405020304" pitchFamily="18" charset="0"/>
              </a:rPr>
              <a:t>    From </a:t>
            </a:r>
            <a:r>
              <a:rPr lang="en-IN" sz="1400" dirty="0" err="1" smtClean="0">
                <a:solidFill>
                  <a:schemeClr val="bg1"/>
                </a:solidFill>
                <a:latin typeface="Times New Roman" panose="02020603050405020304" pitchFamily="18" charset="0"/>
                <a:cs typeface="Times New Roman" panose="02020603050405020304" pitchFamily="18" charset="0"/>
              </a:rPr>
              <a:t>salesconditon</a:t>
            </a:r>
            <a:r>
              <a:rPr lang="en-IN" sz="1400" dirty="0" smtClean="0">
                <a:solidFill>
                  <a:schemeClr val="bg1"/>
                </a:solidFill>
                <a:latin typeface="Times New Roman" panose="02020603050405020304" pitchFamily="18" charset="0"/>
                <a:cs typeface="Times New Roman" panose="02020603050405020304" pitchFamily="18" charset="0"/>
              </a:rPr>
              <a:t> plot, we can say people love to have a home that have normal sale.</a:t>
            </a:r>
          </a:p>
          <a:p>
            <a:pPr>
              <a:buFont typeface="Arial" pitchFamily="34" charset="0"/>
              <a:buChar char="•"/>
            </a:pPr>
            <a:endParaRPr lang="en-US" sz="1400"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ACKNOWLEDGMENT</a:t>
            </a:r>
            <a:endParaRPr lang="en-US" dirty="0">
              <a:latin typeface="Times New Roman" pitchFamily="18" charset="0"/>
              <a:cs typeface="Times New Roman" pitchFamily="18" charset="0"/>
            </a:endParaRPr>
          </a:p>
        </p:txBody>
      </p:sp>
      <p:sp>
        <p:nvSpPr>
          <p:cNvPr id="5" name="TextBox 4"/>
          <p:cNvSpPr txBox="1"/>
          <p:nvPr/>
        </p:nvSpPr>
        <p:spPr>
          <a:xfrm>
            <a:off x="467544" y="1779662"/>
            <a:ext cx="8064896" cy="2585323"/>
          </a:xfrm>
          <a:prstGeom prst="rect">
            <a:avLst/>
          </a:prstGeom>
          <a:noFill/>
        </p:spPr>
        <p:txBody>
          <a:bodyPr wrap="square" rtlCol="0">
            <a:spAutoFit/>
          </a:bodyPr>
          <a:lstStyle/>
          <a:p>
            <a:r>
              <a:rPr lang="en-US" dirty="0" smtClean="0">
                <a:solidFill>
                  <a:schemeClr val="bg1"/>
                </a:solidFill>
                <a:latin typeface="Times New Roman" pitchFamily="18" charset="0"/>
                <a:cs typeface="Times New Roman" pitchFamily="18" charset="0"/>
              </a:rPr>
              <a:t>I would like to express my deep sense of gratitude to my SME (Subject Matter Expert) </a:t>
            </a:r>
            <a:r>
              <a:rPr lang="en-US" b="1" dirty="0" smtClean="0">
                <a:solidFill>
                  <a:schemeClr val="bg1"/>
                </a:solidFill>
                <a:latin typeface="Times New Roman" pitchFamily="18" charset="0"/>
                <a:cs typeface="Times New Roman" pitchFamily="18" charset="0"/>
              </a:rPr>
              <a:t>Miss. Sapna Verma </a:t>
            </a:r>
            <a:r>
              <a:rPr lang="en-US" dirty="0" smtClean="0">
                <a:solidFill>
                  <a:schemeClr val="bg1"/>
                </a:solidFill>
                <a:latin typeface="Times New Roman" pitchFamily="18" charset="0"/>
                <a:cs typeface="Times New Roman" pitchFamily="18" charset="0"/>
              </a:rPr>
              <a:t>as well as </a:t>
            </a:r>
            <a:r>
              <a:rPr lang="en-US" b="1" dirty="0" smtClean="0">
                <a:solidFill>
                  <a:schemeClr val="bg1"/>
                </a:solidFill>
                <a:latin typeface="Times New Roman" pitchFamily="18" charset="0"/>
                <a:cs typeface="Times New Roman" pitchFamily="18" charset="0"/>
              </a:rPr>
              <a:t>Flip Robo Technologies </a:t>
            </a:r>
            <a:r>
              <a:rPr lang="en-US" dirty="0" smtClean="0">
                <a:solidFill>
                  <a:schemeClr val="bg1"/>
                </a:solidFill>
                <a:latin typeface="Times New Roman" pitchFamily="18" charset="0"/>
                <a:cs typeface="Times New Roman" pitchFamily="18" charset="0"/>
              </a:rPr>
              <a:t>who gave me the golden opportunity to do this data analysis project on </a:t>
            </a:r>
            <a:r>
              <a:rPr lang="en-US" b="1" dirty="0" smtClean="0">
                <a:solidFill>
                  <a:schemeClr val="bg1"/>
                </a:solidFill>
                <a:latin typeface="Times New Roman" pitchFamily="18" charset="0"/>
                <a:cs typeface="Times New Roman" pitchFamily="18" charset="0"/>
              </a:rPr>
              <a:t>Housing Price Prediction</a:t>
            </a:r>
            <a:r>
              <a:rPr lang="en-US" dirty="0" smtClean="0">
                <a:solidFill>
                  <a:schemeClr val="bg1"/>
                </a:solidFill>
                <a:latin typeface="Times New Roman" pitchFamily="18" charset="0"/>
                <a:cs typeface="Times New Roman" pitchFamily="18" charset="0"/>
              </a:rPr>
              <a:t>, which also helped me in doing lots of research and I came to know about so many new things. </a:t>
            </a:r>
          </a:p>
          <a:p>
            <a:endParaRPr lang="en-US" dirty="0">
              <a:solidFill>
                <a:schemeClr val="bg1"/>
              </a:solidFill>
              <a:latin typeface="Times New Roman" pitchFamily="18" charset="0"/>
              <a:cs typeface="Times New Roman" pitchFamily="18" charset="0"/>
            </a:endParaRPr>
          </a:p>
          <a:p>
            <a:r>
              <a:rPr lang="en-US" dirty="0" smtClean="0">
                <a:solidFill>
                  <a:schemeClr val="bg1"/>
                </a:solidFill>
                <a:latin typeface="Times New Roman" pitchFamily="18" charset="0"/>
                <a:cs typeface="Times New Roman" pitchFamily="18" charset="0"/>
              </a:rPr>
              <a:t>I am very much thankful to </a:t>
            </a:r>
            <a:r>
              <a:rPr lang="en-US" b="1" dirty="0" smtClean="0">
                <a:solidFill>
                  <a:schemeClr val="bg1"/>
                </a:solidFill>
                <a:latin typeface="Times New Roman" pitchFamily="18" charset="0"/>
                <a:cs typeface="Times New Roman" pitchFamily="18" charset="0"/>
              </a:rPr>
              <a:t>Dr. Deepika, Trainer (DataTrained</a:t>
            </a:r>
            <a:r>
              <a:rPr lang="en-US" b="1" dirty="0">
                <a:solidFill>
                  <a:schemeClr val="bg1"/>
                </a:solidFill>
                <a:latin typeface="Times New Roman" pitchFamily="18" charset="0"/>
                <a:cs typeface="Times New Roman" pitchFamily="18" charset="0"/>
              </a:rPr>
              <a:t>)</a:t>
            </a:r>
            <a:r>
              <a:rPr lang="en-US" dirty="0" smtClean="0">
                <a:solidFill>
                  <a:schemeClr val="bg1"/>
                </a:solidFill>
                <a:latin typeface="Times New Roman" pitchFamily="18" charset="0"/>
                <a:cs typeface="Times New Roman" pitchFamily="18" charset="0"/>
              </a:rPr>
              <a:t>, for her valuable guidance, keen interest, and encouragement at various stages of my training period which eventually helped me a lot in doing this project.</a:t>
            </a:r>
            <a:endParaRPr lang="en-US"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41" y="564921"/>
            <a:ext cx="7210396" cy="494661"/>
          </a:xfrm>
        </p:spPr>
        <p:txBody>
          <a:bodyPr>
            <a:noAutofit/>
          </a:bodyPr>
          <a:lstStyle/>
          <a:p>
            <a:r>
              <a:rPr lang="en-IN" dirty="0" smtClean="0">
                <a:latin typeface="Times New Roman" pitchFamily="18" charset="0"/>
                <a:cs typeface="Times New Roman" pitchFamily="18" charset="0"/>
              </a:rPr>
              <a:t>EDA</a:t>
            </a:r>
            <a:endParaRPr lang="en-US" dirty="0">
              <a:latin typeface="Times New Roman" pitchFamily="18" charset="0"/>
              <a:cs typeface="Times New Roman" pitchFamily="18" charset="0"/>
            </a:endParaRPr>
          </a:p>
        </p:txBody>
      </p:sp>
      <p:sp>
        <p:nvSpPr>
          <p:cNvPr id="4" name="TextBox 3"/>
          <p:cNvSpPr txBox="1"/>
          <p:nvPr/>
        </p:nvSpPr>
        <p:spPr>
          <a:xfrm>
            <a:off x="539552" y="1059582"/>
            <a:ext cx="6912768" cy="677108"/>
          </a:xfrm>
          <a:prstGeom prst="rect">
            <a:avLst/>
          </a:prstGeom>
          <a:noFill/>
        </p:spPr>
        <p:txBody>
          <a:bodyPr wrap="square" rtlCol="0">
            <a:spAutoFit/>
          </a:bodyPr>
          <a:lstStyle/>
          <a:p>
            <a:r>
              <a:rPr lang="en-IN" sz="2000" dirty="0">
                <a:solidFill>
                  <a:srgbClr val="FFFF00"/>
                </a:solidFill>
                <a:latin typeface="Times New Roman" pitchFamily="18" charset="0"/>
                <a:cs typeface="Times New Roman" pitchFamily="18" charset="0"/>
              </a:rPr>
              <a:t>Distribution of numerical columns</a:t>
            </a:r>
          </a:p>
          <a:p>
            <a:endParaRPr lang="en-US" dirty="0"/>
          </a:p>
        </p:txBody>
      </p:sp>
      <p:pic>
        <p:nvPicPr>
          <p:cNvPr id="5" name="Picture 4"/>
          <p:cNvPicPr>
            <a:picLocks noChangeAspect="1"/>
          </p:cNvPicPr>
          <p:nvPr/>
        </p:nvPicPr>
        <p:blipFill rotWithShape="1">
          <a:blip r:embed="rId2" cstate="print"/>
          <a:srcRect l="19678" t="52244" r="30731" b="12016"/>
          <a:stretch/>
        </p:blipFill>
        <p:spPr>
          <a:xfrm>
            <a:off x="539552" y="2047156"/>
            <a:ext cx="8457132" cy="3096344"/>
          </a:xfrm>
          <a:prstGeom prst="rect">
            <a:avLst/>
          </a:prstGeom>
        </p:spPr>
      </p:pic>
      <p:sp>
        <p:nvSpPr>
          <p:cNvPr id="6" name="TextBox 5"/>
          <p:cNvSpPr txBox="1"/>
          <p:nvPr/>
        </p:nvSpPr>
        <p:spPr>
          <a:xfrm>
            <a:off x="539552" y="1491631"/>
            <a:ext cx="8424936" cy="800219"/>
          </a:xfrm>
          <a:prstGeom prst="rect">
            <a:avLst/>
          </a:prstGeom>
          <a:noFill/>
        </p:spPr>
        <p:txBody>
          <a:bodyPr wrap="square" rtlCol="0">
            <a:spAutoFit/>
          </a:bodyPr>
          <a:lstStyle/>
          <a:p>
            <a:r>
              <a:rPr lang="en-IN" sz="1400" dirty="0">
                <a:solidFill>
                  <a:schemeClr val="bg1"/>
                </a:solidFill>
                <a:latin typeface="Times New Roman" pitchFamily="18" charset="0"/>
                <a:cs typeface="Times New Roman" pitchFamily="18" charset="0"/>
              </a:rPr>
              <a:t>This code will help us to plot all the numerical column one by one so these is no need to write separate code for all of them</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solidFill>
                  <a:srgbClr val="FFFF00"/>
                </a:solidFill>
                <a:latin typeface="Times New Roman" pitchFamily="18" charset="0"/>
                <a:cs typeface="Times New Roman" pitchFamily="18" charset="0"/>
              </a:rPr>
              <a:t>Distribution of Numerical Column</a:t>
            </a:r>
            <a:endParaRPr lang="en-US" sz="2400" dirty="0">
              <a:solidFill>
                <a:srgbClr val="FFFF00"/>
              </a:solidFill>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F4AE2304-1CF8-4A06-8B2A-D735FCB8BB8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1560" y="1491630"/>
            <a:ext cx="3505689" cy="1080120"/>
          </a:xfrm>
          <a:prstGeom prst="rect">
            <a:avLst/>
          </a:prstGeom>
        </p:spPr>
      </p:pic>
      <p:pic>
        <p:nvPicPr>
          <p:cNvPr id="6" name="Picture 5">
            <a:extLst>
              <a:ext uri="{FF2B5EF4-FFF2-40B4-BE49-F238E27FC236}">
                <a16:creationId xmlns="" xmlns:a16="http://schemas.microsoft.com/office/drawing/2014/main" id="{1A9C9E49-AD96-4E14-9B78-C749293B503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1560" y="2715766"/>
            <a:ext cx="3528392" cy="1080120"/>
          </a:xfrm>
          <a:prstGeom prst="rect">
            <a:avLst/>
          </a:prstGeom>
        </p:spPr>
      </p:pic>
      <p:pic>
        <p:nvPicPr>
          <p:cNvPr id="7" name="Picture 6">
            <a:extLst>
              <a:ext uri="{FF2B5EF4-FFF2-40B4-BE49-F238E27FC236}">
                <a16:creationId xmlns="" xmlns:a16="http://schemas.microsoft.com/office/drawing/2014/main" id="{91DBE1EC-6483-4880-8E37-D3CCD2AC89D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11560" y="3939902"/>
            <a:ext cx="3528392" cy="987574"/>
          </a:xfrm>
          <a:prstGeom prst="rect">
            <a:avLst/>
          </a:prstGeom>
        </p:spPr>
      </p:pic>
      <p:sp>
        <p:nvSpPr>
          <p:cNvPr id="8" name="TextBox 7"/>
          <p:cNvSpPr txBox="1"/>
          <p:nvPr/>
        </p:nvSpPr>
        <p:spPr>
          <a:xfrm>
            <a:off x="5076056" y="1491630"/>
            <a:ext cx="3851920" cy="3877985"/>
          </a:xfrm>
          <a:prstGeom prst="rect">
            <a:avLst/>
          </a:prstGeom>
          <a:noFill/>
        </p:spPr>
        <p:txBody>
          <a:bodyPr wrap="square" rtlCol="0">
            <a:spAutoFit/>
          </a:bodyPr>
          <a:lstStyle/>
          <a:p>
            <a:pPr marL="285750" indent="-285750">
              <a:buFont typeface="Arial" panose="020B0604020202020204" pitchFamily="34" charset="0"/>
              <a:buChar char="•"/>
            </a:pPr>
            <a:r>
              <a:rPr lang="en-IN" sz="1200" dirty="0" smtClean="0">
                <a:solidFill>
                  <a:schemeClr val="bg1"/>
                </a:solidFill>
              </a:rPr>
              <a:t>From </a:t>
            </a:r>
            <a:r>
              <a:rPr lang="en-IN" sz="1200" dirty="0" err="1" smtClean="0">
                <a:solidFill>
                  <a:schemeClr val="bg1"/>
                </a:solidFill>
              </a:rPr>
              <a:t>LotFrontage</a:t>
            </a:r>
            <a:r>
              <a:rPr lang="en-IN" sz="1200" dirty="0" smtClean="0">
                <a:solidFill>
                  <a:schemeClr val="bg1"/>
                </a:solidFill>
              </a:rPr>
              <a:t> </a:t>
            </a:r>
            <a:r>
              <a:rPr lang="en-IN" sz="1200" dirty="0" err="1" smtClean="0">
                <a:solidFill>
                  <a:schemeClr val="bg1"/>
                </a:solidFill>
              </a:rPr>
              <a:t>countplot</a:t>
            </a:r>
            <a:r>
              <a:rPr lang="en-IN" sz="1200" dirty="0" smtClean="0">
                <a:solidFill>
                  <a:schemeClr val="bg1"/>
                </a:solidFill>
              </a:rPr>
              <a:t>, we can say that majority of people preferred linear feet of street between 60-80.</a:t>
            </a:r>
          </a:p>
          <a:p>
            <a:pPr marL="285750" indent="-285750">
              <a:buFont typeface="Arial" panose="020B0604020202020204" pitchFamily="34" charset="0"/>
              <a:buChar char="•"/>
            </a:pPr>
            <a:r>
              <a:rPr lang="en-IN" sz="1200" dirty="0" smtClean="0">
                <a:solidFill>
                  <a:schemeClr val="bg1"/>
                </a:solidFill>
              </a:rPr>
              <a:t>From </a:t>
            </a:r>
            <a:r>
              <a:rPr lang="en-IN" sz="1200" dirty="0" err="1" smtClean="0">
                <a:solidFill>
                  <a:schemeClr val="bg1"/>
                </a:solidFill>
              </a:rPr>
              <a:t>LotArea</a:t>
            </a:r>
            <a:r>
              <a:rPr lang="en-IN" sz="1200" dirty="0" smtClean="0">
                <a:solidFill>
                  <a:schemeClr val="bg1"/>
                </a:solidFill>
              </a:rPr>
              <a:t> </a:t>
            </a:r>
            <a:r>
              <a:rPr lang="en-IN" sz="1200" dirty="0" err="1" smtClean="0">
                <a:solidFill>
                  <a:schemeClr val="bg1"/>
                </a:solidFill>
              </a:rPr>
              <a:t>countplot</a:t>
            </a:r>
            <a:r>
              <a:rPr lang="en-IN" sz="1200" dirty="0" smtClean="0">
                <a:solidFill>
                  <a:schemeClr val="bg1"/>
                </a:solidFill>
              </a:rPr>
              <a:t>, we can see that mostly people like lot size between 0-25000sq.ft.</a:t>
            </a:r>
          </a:p>
          <a:p>
            <a:pPr marL="285750" indent="-285750">
              <a:buFont typeface="Arial" panose="020B0604020202020204" pitchFamily="34" charset="0"/>
              <a:buChar char="•"/>
            </a:pPr>
            <a:r>
              <a:rPr lang="en-IN" sz="1200" dirty="0" smtClean="0">
                <a:solidFill>
                  <a:schemeClr val="bg1"/>
                </a:solidFill>
              </a:rPr>
              <a:t>From Total square feet of basement area(</a:t>
            </a:r>
            <a:r>
              <a:rPr lang="en-IN" sz="1200" dirty="0" err="1" smtClean="0">
                <a:solidFill>
                  <a:schemeClr val="bg1"/>
                </a:solidFill>
              </a:rPr>
              <a:t>TotalBsmtSF</a:t>
            </a:r>
            <a:r>
              <a:rPr lang="en-IN" sz="1200" dirty="0" smtClean="0">
                <a:solidFill>
                  <a:schemeClr val="bg1"/>
                </a:solidFill>
              </a:rPr>
              <a:t>) plot, we can say the value is mostly in between 100-2000 and majority of people have the basement of size 800-1100 square feet.</a:t>
            </a:r>
          </a:p>
          <a:p>
            <a:pPr marL="285750" indent="-285750">
              <a:buFont typeface="Arial" panose="020B0604020202020204" pitchFamily="34" charset="0"/>
              <a:buChar char="•"/>
            </a:pPr>
            <a:r>
              <a:rPr lang="en-IN" sz="1200" dirty="0" smtClean="0">
                <a:solidFill>
                  <a:schemeClr val="bg1"/>
                </a:solidFill>
              </a:rPr>
              <a:t>From </a:t>
            </a:r>
            <a:r>
              <a:rPr lang="en-IN" sz="1200" dirty="0" err="1" smtClean="0">
                <a:solidFill>
                  <a:schemeClr val="bg1"/>
                </a:solidFill>
              </a:rPr>
              <a:t>GrLivArea</a:t>
            </a:r>
            <a:r>
              <a:rPr lang="en-IN" sz="1200" dirty="0" smtClean="0">
                <a:solidFill>
                  <a:schemeClr val="bg1"/>
                </a:solidFill>
              </a:rPr>
              <a:t> plot, we can say mostly people have above grade living area square feet between 1200-1900.</a:t>
            </a:r>
          </a:p>
          <a:p>
            <a:pPr marL="285750" indent="-285750">
              <a:buFont typeface="Arial" panose="020B0604020202020204" pitchFamily="34" charset="0"/>
              <a:buChar char="•"/>
            </a:pPr>
            <a:r>
              <a:rPr lang="en-IN" sz="1200" dirty="0" smtClean="0">
                <a:solidFill>
                  <a:schemeClr val="bg1"/>
                </a:solidFill>
              </a:rPr>
              <a:t>From </a:t>
            </a:r>
            <a:r>
              <a:rPr lang="en-IN" sz="1200" dirty="0" err="1" smtClean="0">
                <a:solidFill>
                  <a:schemeClr val="bg1"/>
                </a:solidFill>
              </a:rPr>
              <a:t>GarageArea</a:t>
            </a:r>
            <a:r>
              <a:rPr lang="en-IN" sz="1200" dirty="0" smtClean="0">
                <a:solidFill>
                  <a:schemeClr val="bg1"/>
                </a:solidFill>
              </a:rPr>
              <a:t> plot, we can say mostly people like to have garage having area between 450-600 sq. ft.</a:t>
            </a:r>
          </a:p>
          <a:p>
            <a:pPr marL="285750" indent="-285750">
              <a:buFont typeface="Arial" panose="020B0604020202020204" pitchFamily="34" charset="0"/>
              <a:buChar char="•"/>
            </a:pPr>
            <a:r>
              <a:rPr lang="en-IN" sz="1200" dirty="0" smtClean="0">
                <a:solidFill>
                  <a:schemeClr val="bg1"/>
                </a:solidFill>
              </a:rPr>
              <a:t>From </a:t>
            </a:r>
            <a:r>
              <a:rPr lang="en-IN" sz="1200" dirty="0" err="1" smtClean="0">
                <a:solidFill>
                  <a:schemeClr val="bg1"/>
                </a:solidFill>
              </a:rPr>
              <a:t>saleprice</a:t>
            </a:r>
            <a:r>
              <a:rPr lang="en-IN" sz="1200" dirty="0" smtClean="0">
                <a:solidFill>
                  <a:schemeClr val="bg1"/>
                </a:solidFill>
              </a:rPr>
              <a:t> plot, we can say majority of people like to buy houses having price between 140000-190000 and also the data is right skewed.</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Bivariate Analysis</a:t>
            </a:r>
            <a:endParaRPr lang="en-US" sz="28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C5102DFE-F12C-43BF-AEA2-EF8582A57EDC}"/>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74000" y="1563638"/>
            <a:ext cx="5350128" cy="1656184"/>
          </a:xfrm>
        </p:spPr>
      </p:pic>
      <p:pic>
        <p:nvPicPr>
          <p:cNvPr id="5" name="Picture 4">
            <a:extLst>
              <a:ext uri="{FF2B5EF4-FFF2-40B4-BE49-F238E27FC236}">
                <a16:creationId xmlns="" xmlns:a16="http://schemas.microsoft.com/office/drawing/2014/main" id="{DC318FA4-43E4-4EC8-A91F-9B95871547A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95536" y="3363839"/>
            <a:ext cx="5328592" cy="1584175"/>
          </a:xfrm>
          <a:prstGeom prst="rect">
            <a:avLst/>
          </a:prstGeom>
        </p:spPr>
      </p:pic>
      <p:sp>
        <p:nvSpPr>
          <p:cNvPr id="7" name="TextBox 6"/>
          <p:cNvSpPr txBox="1"/>
          <p:nvPr/>
        </p:nvSpPr>
        <p:spPr>
          <a:xfrm>
            <a:off x="6084168" y="1491630"/>
            <a:ext cx="2952328" cy="4093428"/>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a:t>
            </a:r>
            <a:r>
              <a:rPr lang="en-IN" sz="1400" dirty="0" err="1" smtClean="0">
                <a:solidFill>
                  <a:schemeClr val="bg1"/>
                </a:solidFill>
                <a:latin typeface="Times New Roman" pitchFamily="18" charset="0"/>
                <a:cs typeface="Times New Roman" pitchFamily="18" charset="0"/>
              </a:rPr>
              <a:t>TotRmsAbvGrd</a:t>
            </a:r>
            <a:r>
              <a:rPr lang="en-IN" sz="1400" dirty="0" smtClean="0">
                <a:solidFill>
                  <a:schemeClr val="bg1"/>
                </a:solidFill>
                <a:latin typeface="Times New Roman" pitchFamily="18" charset="0"/>
                <a:cs typeface="Times New Roman" pitchFamily="18" charset="0"/>
              </a:rPr>
              <a:t> vs </a:t>
            </a:r>
            <a:r>
              <a:rPr lang="en-IN" sz="1400" dirty="0" err="1" smtClean="0">
                <a:solidFill>
                  <a:schemeClr val="bg1"/>
                </a:solidFill>
                <a:latin typeface="Times New Roman" pitchFamily="18" charset="0"/>
                <a:cs typeface="Times New Roman" pitchFamily="18" charset="0"/>
              </a:rPr>
              <a:t>SalePrice</a:t>
            </a:r>
            <a:r>
              <a:rPr lang="en-IN" sz="1400" dirty="0" smtClean="0">
                <a:solidFill>
                  <a:schemeClr val="bg1"/>
                </a:solidFill>
                <a:latin typeface="Times New Roman" pitchFamily="18" charset="0"/>
                <a:cs typeface="Times New Roman" pitchFamily="18" charset="0"/>
              </a:rPr>
              <a:t> plot, we see that as total rooms Above Ground is increasing, the average price is also increasing until 11th room and the price starts to decrease.</a:t>
            </a:r>
          </a:p>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Bedroom </a:t>
            </a:r>
            <a:r>
              <a:rPr lang="en-IN" sz="1400" dirty="0" err="1" smtClean="0">
                <a:solidFill>
                  <a:schemeClr val="bg1"/>
                </a:solidFill>
                <a:latin typeface="Times New Roman" pitchFamily="18" charset="0"/>
                <a:cs typeface="Times New Roman" pitchFamily="18" charset="0"/>
              </a:rPr>
              <a:t>ABove</a:t>
            </a:r>
            <a:r>
              <a:rPr lang="en-IN" sz="1400" dirty="0" smtClean="0">
                <a:solidFill>
                  <a:schemeClr val="bg1"/>
                </a:solidFill>
                <a:latin typeface="Times New Roman" pitchFamily="18" charset="0"/>
                <a:cs typeface="Times New Roman" pitchFamily="18" charset="0"/>
              </a:rPr>
              <a:t> Ground Vs </a:t>
            </a:r>
            <a:r>
              <a:rPr lang="en-IN" sz="1400" dirty="0" err="1" smtClean="0">
                <a:solidFill>
                  <a:schemeClr val="bg1"/>
                </a:solidFill>
                <a:latin typeface="Times New Roman" pitchFamily="18" charset="0"/>
                <a:cs typeface="Times New Roman" pitchFamily="18" charset="0"/>
              </a:rPr>
              <a:t>Saleprice</a:t>
            </a:r>
            <a:r>
              <a:rPr lang="en-IN" sz="1400" dirty="0" smtClean="0">
                <a:solidFill>
                  <a:schemeClr val="bg1"/>
                </a:solidFill>
                <a:latin typeface="Times New Roman" pitchFamily="18" charset="0"/>
                <a:cs typeface="Times New Roman" pitchFamily="18" charset="0"/>
              </a:rPr>
              <a:t> plot, we can see that for the 0,4,8 Bedroom number, price is high and price is very less for 6 and 2 bedroom number.</a:t>
            </a:r>
          </a:p>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Kitchen Above Ground Vs </a:t>
            </a:r>
            <a:r>
              <a:rPr lang="en-IN" sz="1400" dirty="0" err="1" smtClean="0">
                <a:solidFill>
                  <a:schemeClr val="bg1"/>
                </a:solidFill>
                <a:latin typeface="Times New Roman" pitchFamily="18" charset="0"/>
                <a:cs typeface="Times New Roman" pitchFamily="18" charset="0"/>
              </a:rPr>
              <a:t>saleprice</a:t>
            </a:r>
            <a:r>
              <a:rPr lang="en-IN" sz="1400" dirty="0" smtClean="0">
                <a:solidFill>
                  <a:schemeClr val="bg1"/>
                </a:solidFill>
                <a:latin typeface="Times New Roman" pitchFamily="18" charset="0"/>
                <a:cs typeface="Times New Roman" pitchFamily="18" charset="0"/>
              </a:rPr>
              <a:t> plot, we can see that as the no. of kitchen is increasing, the price is decreasing indicating mostly people take one kitchen house only.</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Bivariate Analysis</a:t>
            </a:r>
            <a:endParaRPr lang="en-US" sz="28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03FA1981-5010-43B4-9640-28BB153833B4}"/>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0" y="1707654"/>
            <a:ext cx="5400600" cy="3096344"/>
          </a:xfrm>
        </p:spPr>
      </p:pic>
      <p:sp>
        <p:nvSpPr>
          <p:cNvPr id="5" name="TextBox 4"/>
          <p:cNvSpPr txBox="1"/>
          <p:nvPr/>
        </p:nvSpPr>
        <p:spPr>
          <a:xfrm>
            <a:off x="6300192" y="1779662"/>
            <a:ext cx="2160240" cy="1938992"/>
          </a:xfrm>
          <a:prstGeom prst="rect">
            <a:avLst/>
          </a:prstGeom>
          <a:noFill/>
        </p:spPr>
        <p:txBody>
          <a:bodyPr wrap="square" rtlCol="0">
            <a:spAutoFit/>
          </a:bodyPr>
          <a:lstStyle/>
          <a:p>
            <a:r>
              <a:rPr lang="en-IN" sz="1400" dirty="0" smtClean="0">
                <a:solidFill>
                  <a:schemeClr val="bg1"/>
                </a:solidFill>
                <a:latin typeface="Times New Roman" pitchFamily="18" charset="0"/>
                <a:cs typeface="Times New Roman" pitchFamily="18" charset="0"/>
              </a:rPr>
              <a:t>In Basement full bathroom &amp; half bathrooms vs sale price plot, we see that as the bathroom size increasing, the price is also increasing.</a:t>
            </a:r>
          </a:p>
          <a:p>
            <a:endParaRPr lang="en-IN" dirty="0" smtClean="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Bivariate Analysis</a:t>
            </a:r>
            <a:endParaRPr lang="en-US" sz="28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754FB517-4B9B-4B5D-A3E4-0ECA9D6806BA}"/>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39552" y="1635646"/>
            <a:ext cx="4890772" cy="3168352"/>
          </a:xfrm>
        </p:spPr>
      </p:pic>
      <p:sp>
        <p:nvSpPr>
          <p:cNvPr id="5" name="TextBox 4"/>
          <p:cNvSpPr txBox="1"/>
          <p:nvPr/>
        </p:nvSpPr>
        <p:spPr>
          <a:xfrm>
            <a:off x="5868144" y="1563638"/>
            <a:ext cx="3275856" cy="3385542"/>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Fireplaces vs </a:t>
            </a:r>
            <a:r>
              <a:rPr lang="en-IN" sz="1400" dirty="0" err="1" smtClean="0">
                <a:solidFill>
                  <a:schemeClr val="bg1"/>
                </a:solidFill>
                <a:latin typeface="Times New Roman" pitchFamily="18" charset="0"/>
                <a:cs typeface="Times New Roman" pitchFamily="18" charset="0"/>
              </a:rPr>
              <a:t>saleprice</a:t>
            </a:r>
            <a:r>
              <a:rPr lang="en-IN" sz="1400" dirty="0" smtClean="0">
                <a:solidFill>
                  <a:schemeClr val="bg1"/>
                </a:solidFill>
                <a:latin typeface="Times New Roman" pitchFamily="18" charset="0"/>
                <a:cs typeface="Times New Roman" pitchFamily="18" charset="0"/>
              </a:rPr>
              <a:t> plot, we see that as the fireplaces increasing, the sale price is also increasing.</a:t>
            </a:r>
          </a:p>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the </a:t>
            </a:r>
            <a:r>
              <a:rPr lang="en-IN" sz="1400" dirty="0" err="1" smtClean="0">
                <a:solidFill>
                  <a:schemeClr val="bg1"/>
                </a:solidFill>
                <a:latin typeface="Times New Roman" pitchFamily="18" charset="0"/>
                <a:cs typeface="Times New Roman" pitchFamily="18" charset="0"/>
              </a:rPr>
              <a:t>PoolArea</a:t>
            </a:r>
            <a:r>
              <a:rPr lang="en-IN" sz="1400" dirty="0" smtClean="0">
                <a:solidFill>
                  <a:schemeClr val="bg1"/>
                </a:solidFill>
                <a:latin typeface="Times New Roman" pitchFamily="18" charset="0"/>
                <a:cs typeface="Times New Roman" pitchFamily="18" charset="0"/>
              </a:rPr>
              <a:t> vs </a:t>
            </a:r>
            <a:r>
              <a:rPr lang="en-IN" sz="1400" dirty="0" err="1" smtClean="0">
                <a:solidFill>
                  <a:schemeClr val="bg1"/>
                </a:solidFill>
                <a:latin typeface="Times New Roman" pitchFamily="18" charset="0"/>
                <a:cs typeface="Times New Roman" pitchFamily="18" charset="0"/>
              </a:rPr>
              <a:t>saleprice</a:t>
            </a:r>
            <a:r>
              <a:rPr lang="en-IN" sz="1400" dirty="0" smtClean="0">
                <a:solidFill>
                  <a:schemeClr val="bg1"/>
                </a:solidFill>
                <a:latin typeface="Times New Roman" pitchFamily="18" charset="0"/>
                <a:cs typeface="Times New Roman" pitchFamily="18" charset="0"/>
              </a:rPr>
              <a:t> plot, we see that the pool having area 555 has the highest sale price.</a:t>
            </a:r>
          </a:p>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a:t>
            </a:r>
            <a:r>
              <a:rPr lang="en-IN" sz="1400" dirty="0" err="1" smtClean="0">
                <a:solidFill>
                  <a:schemeClr val="bg1"/>
                </a:solidFill>
                <a:latin typeface="Times New Roman" pitchFamily="18" charset="0"/>
                <a:cs typeface="Times New Roman" pitchFamily="18" charset="0"/>
              </a:rPr>
              <a:t>YrSold</a:t>
            </a:r>
            <a:r>
              <a:rPr lang="en-IN" sz="1400" dirty="0" smtClean="0">
                <a:solidFill>
                  <a:schemeClr val="bg1"/>
                </a:solidFill>
                <a:latin typeface="Times New Roman" pitchFamily="18" charset="0"/>
                <a:cs typeface="Times New Roman" pitchFamily="18" charset="0"/>
              </a:rPr>
              <a:t> vs </a:t>
            </a:r>
            <a:r>
              <a:rPr lang="en-IN" sz="1400" dirty="0" err="1" smtClean="0">
                <a:solidFill>
                  <a:schemeClr val="bg1"/>
                </a:solidFill>
                <a:latin typeface="Times New Roman" pitchFamily="18" charset="0"/>
                <a:cs typeface="Times New Roman" pitchFamily="18" charset="0"/>
              </a:rPr>
              <a:t>saleprice</a:t>
            </a:r>
            <a:r>
              <a:rPr lang="en-IN" sz="1400" dirty="0" smtClean="0">
                <a:solidFill>
                  <a:schemeClr val="bg1"/>
                </a:solidFill>
                <a:latin typeface="Times New Roman" pitchFamily="18" charset="0"/>
                <a:cs typeface="Times New Roman" pitchFamily="18" charset="0"/>
              </a:rPr>
              <a:t> plot, we can see that sale price was high in 2006 and it decreased in 2008-10.</a:t>
            </a:r>
          </a:p>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a:t>
            </a:r>
            <a:r>
              <a:rPr lang="en-IN" sz="1400" dirty="0" err="1" smtClean="0">
                <a:solidFill>
                  <a:schemeClr val="bg1"/>
                </a:solidFill>
                <a:latin typeface="Times New Roman" pitchFamily="18" charset="0"/>
                <a:cs typeface="Times New Roman" pitchFamily="18" charset="0"/>
              </a:rPr>
              <a:t>MoSold</a:t>
            </a:r>
            <a:r>
              <a:rPr lang="en-IN" sz="1400" dirty="0" smtClean="0">
                <a:solidFill>
                  <a:schemeClr val="bg1"/>
                </a:solidFill>
                <a:latin typeface="Times New Roman" pitchFamily="18" charset="0"/>
                <a:cs typeface="Times New Roman" pitchFamily="18" charset="0"/>
              </a:rPr>
              <a:t> vs </a:t>
            </a:r>
            <a:r>
              <a:rPr lang="en-IN" sz="1400" dirty="0" err="1" smtClean="0">
                <a:solidFill>
                  <a:schemeClr val="bg1"/>
                </a:solidFill>
                <a:latin typeface="Times New Roman" pitchFamily="18" charset="0"/>
                <a:cs typeface="Times New Roman" pitchFamily="18" charset="0"/>
              </a:rPr>
              <a:t>saleprice</a:t>
            </a:r>
            <a:r>
              <a:rPr lang="en-IN" sz="1400" dirty="0" smtClean="0">
                <a:solidFill>
                  <a:schemeClr val="bg1"/>
                </a:solidFill>
                <a:latin typeface="Times New Roman" pitchFamily="18" charset="0"/>
                <a:cs typeface="Times New Roman" pitchFamily="18" charset="0"/>
              </a:rPr>
              <a:t> plot, we can see that most of the people who sold their home in the month of </a:t>
            </a:r>
            <a:r>
              <a:rPr lang="en-IN" sz="1400" dirty="0" err="1" smtClean="0">
                <a:solidFill>
                  <a:schemeClr val="bg1"/>
                </a:solidFill>
                <a:latin typeface="Times New Roman" pitchFamily="18" charset="0"/>
                <a:cs typeface="Times New Roman" pitchFamily="18" charset="0"/>
              </a:rPr>
              <a:t>september</a:t>
            </a:r>
            <a:r>
              <a:rPr lang="en-IN" sz="1400" dirty="0" smtClean="0">
                <a:solidFill>
                  <a:schemeClr val="bg1"/>
                </a:solidFill>
                <a:latin typeface="Times New Roman" pitchFamily="18" charset="0"/>
                <a:cs typeface="Times New Roman" pitchFamily="18" charset="0"/>
              </a:rPr>
              <a:t> got high price and those who sold their home in April month got less price.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Bivariate Analysis</a:t>
            </a:r>
            <a:endParaRPr lang="en-US" sz="28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B9DAA267-6F48-43DA-AB66-B543B0C547FA}"/>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23528" y="1563638"/>
            <a:ext cx="5544616" cy="1584176"/>
          </a:xfrm>
        </p:spPr>
      </p:pic>
      <p:sp>
        <p:nvSpPr>
          <p:cNvPr id="5" name="TextBox 4"/>
          <p:cNvSpPr txBox="1"/>
          <p:nvPr/>
        </p:nvSpPr>
        <p:spPr>
          <a:xfrm>
            <a:off x="5940152" y="1491630"/>
            <a:ext cx="3203848" cy="3693319"/>
          </a:xfrm>
          <a:prstGeom prst="rect">
            <a:avLst/>
          </a:prstGeom>
          <a:noFill/>
        </p:spPr>
        <p:txBody>
          <a:bodyPr wrap="square" rtlCol="0">
            <a:spAutoFit/>
          </a:bodyPr>
          <a:lstStyle/>
          <a:p>
            <a:pPr marL="171450" indent="-171450">
              <a:buFont typeface="Arial" panose="020B0604020202020204" pitchFamily="34" charset="0"/>
              <a:buChar char="•"/>
            </a:pPr>
            <a:r>
              <a:rPr lang="en-IN" sz="1200" dirty="0" smtClean="0">
                <a:solidFill>
                  <a:schemeClr val="bg1"/>
                </a:solidFill>
                <a:latin typeface="Times New Roman" pitchFamily="18" charset="0"/>
                <a:cs typeface="Times New Roman" pitchFamily="18" charset="0"/>
              </a:rPr>
              <a:t>From </a:t>
            </a:r>
            <a:r>
              <a:rPr lang="en-IN" sz="1200" dirty="0" err="1" smtClean="0">
                <a:solidFill>
                  <a:schemeClr val="bg1"/>
                </a:solidFill>
                <a:latin typeface="Times New Roman" pitchFamily="18" charset="0"/>
                <a:cs typeface="Times New Roman" pitchFamily="18" charset="0"/>
              </a:rPr>
              <a:t>MSZoning</a:t>
            </a:r>
            <a:r>
              <a:rPr lang="en-IN" sz="1200" dirty="0" smtClean="0">
                <a:solidFill>
                  <a:schemeClr val="bg1"/>
                </a:solidFill>
                <a:latin typeface="Times New Roman" pitchFamily="18" charset="0"/>
                <a:cs typeface="Times New Roman" pitchFamily="18" charset="0"/>
              </a:rPr>
              <a:t> vs </a:t>
            </a:r>
            <a:r>
              <a:rPr lang="en-IN" sz="1200" dirty="0" err="1" smtClean="0">
                <a:solidFill>
                  <a:schemeClr val="bg1"/>
                </a:solidFill>
                <a:latin typeface="Times New Roman" pitchFamily="18" charset="0"/>
                <a:cs typeface="Times New Roman" pitchFamily="18" charset="0"/>
              </a:rPr>
              <a:t>Saleprice</a:t>
            </a:r>
            <a:r>
              <a:rPr lang="en-IN" sz="1200" dirty="0" smtClean="0">
                <a:solidFill>
                  <a:schemeClr val="bg1"/>
                </a:solidFill>
                <a:latin typeface="Times New Roman" pitchFamily="18" charset="0"/>
                <a:cs typeface="Times New Roman" pitchFamily="18" charset="0"/>
              </a:rPr>
              <a:t> plot, we see that Floating Village Residential zone (FV) is having higher sale price of around 2 </a:t>
            </a:r>
            <a:r>
              <a:rPr lang="en-IN" sz="1200" dirty="0" err="1" smtClean="0">
                <a:solidFill>
                  <a:schemeClr val="bg1"/>
                </a:solidFill>
                <a:latin typeface="Times New Roman" pitchFamily="18" charset="0"/>
                <a:cs typeface="Times New Roman" pitchFamily="18" charset="0"/>
              </a:rPr>
              <a:t>lakhs</a:t>
            </a:r>
            <a:r>
              <a:rPr lang="en-IN" sz="1200" dirty="0" smtClean="0">
                <a:solidFill>
                  <a:schemeClr val="bg1"/>
                </a:solidFill>
                <a:latin typeface="Times New Roman" pitchFamily="18" charset="0"/>
                <a:cs typeface="Times New Roman" pitchFamily="18" charset="0"/>
              </a:rPr>
              <a:t> While Commercial Zones are having the lowest sale prices and we see a variation in sale prices in different zones which makes it an important feature for our prediction.</a:t>
            </a:r>
          </a:p>
          <a:p>
            <a:pPr marL="171450" indent="-171450">
              <a:buFont typeface="Arial" panose="020B0604020202020204" pitchFamily="34" charset="0"/>
              <a:buChar char="•"/>
            </a:pPr>
            <a:r>
              <a:rPr lang="en-IN" sz="1200" dirty="0" smtClean="0">
                <a:solidFill>
                  <a:schemeClr val="bg1"/>
                </a:solidFill>
                <a:latin typeface="Times New Roman" pitchFamily="18" charset="0"/>
                <a:cs typeface="Times New Roman" pitchFamily="18" charset="0"/>
              </a:rPr>
              <a:t>From </a:t>
            </a:r>
            <a:r>
              <a:rPr lang="en-IN" sz="1200" dirty="0" err="1" smtClean="0">
                <a:solidFill>
                  <a:schemeClr val="bg1"/>
                </a:solidFill>
                <a:latin typeface="Times New Roman" pitchFamily="18" charset="0"/>
                <a:cs typeface="Times New Roman" pitchFamily="18" charset="0"/>
              </a:rPr>
              <a:t>LandCountour</a:t>
            </a:r>
            <a:r>
              <a:rPr lang="en-IN" sz="1200" dirty="0" smtClean="0">
                <a:solidFill>
                  <a:schemeClr val="bg1"/>
                </a:solidFill>
                <a:latin typeface="Times New Roman" pitchFamily="18" charset="0"/>
                <a:cs typeface="Times New Roman" pitchFamily="18" charset="0"/>
              </a:rPr>
              <a:t> vs </a:t>
            </a:r>
            <a:r>
              <a:rPr lang="en-IN" sz="1200" dirty="0" err="1" smtClean="0">
                <a:solidFill>
                  <a:schemeClr val="bg1"/>
                </a:solidFill>
                <a:latin typeface="Times New Roman" pitchFamily="18" charset="0"/>
                <a:cs typeface="Times New Roman" pitchFamily="18" charset="0"/>
              </a:rPr>
              <a:t>saleprice</a:t>
            </a:r>
            <a:r>
              <a:rPr lang="en-IN" sz="1200" dirty="0" smtClean="0">
                <a:solidFill>
                  <a:schemeClr val="bg1"/>
                </a:solidFill>
                <a:latin typeface="Times New Roman" pitchFamily="18" charset="0"/>
                <a:cs typeface="Times New Roman" pitchFamily="18" charset="0"/>
              </a:rPr>
              <a:t> plot, we see that if the house has significant slope on both sides (HLS) or have depression (Low),sale prices is more. For nearly flat/level and banked </a:t>
            </a:r>
            <a:r>
              <a:rPr lang="en-IN" sz="1200" dirty="0" err="1" smtClean="0">
                <a:solidFill>
                  <a:schemeClr val="bg1"/>
                </a:solidFill>
                <a:latin typeface="Times New Roman" pitchFamily="18" charset="0"/>
                <a:cs typeface="Times New Roman" pitchFamily="18" charset="0"/>
              </a:rPr>
              <a:t>slopes,Sale</a:t>
            </a:r>
            <a:r>
              <a:rPr lang="en-IN" sz="1200" dirty="0" smtClean="0">
                <a:solidFill>
                  <a:schemeClr val="bg1"/>
                </a:solidFill>
                <a:latin typeface="Times New Roman" pitchFamily="18" charset="0"/>
                <a:cs typeface="Times New Roman" pitchFamily="18" charset="0"/>
              </a:rPr>
              <a:t> price is less.</a:t>
            </a:r>
          </a:p>
          <a:p>
            <a:pPr marL="171450" indent="-171450">
              <a:buFont typeface="Arial" panose="020B0604020202020204" pitchFamily="34" charset="0"/>
              <a:buChar char="•"/>
            </a:pPr>
            <a:r>
              <a:rPr lang="en-IN" sz="1200" dirty="0" smtClean="0">
                <a:solidFill>
                  <a:schemeClr val="bg1"/>
                </a:solidFill>
                <a:latin typeface="Times New Roman" pitchFamily="18" charset="0"/>
                <a:cs typeface="Times New Roman" pitchFamily="18" charset="0"/>
              </a:rPr>
              <a:t>From the 3rd plot, we see that For flat stones or bricks access </a:t>
            </a:r>
            <a:r>
              <a:rPr lang="en-IN" sz="1200" dirty="0" err="1" smtClean="0">
                <a:solidFill>
                  <a:schemeClr val="bg1"/>
                </a:solidFill>
                <a:latin typeface="Times New Roman" pitchFamily="18" charset="0"/>
                <a:cs typeface="Times New Roman" pitchFamily="18" charset="0"/>
              </a:rPr>
              <a:t>streets,Price</a:t>
            </a:r>
            <a:r>
              <a:rPr lang="en-IN" sz="1200" dirty="0" smtClean="0">
                <a:solidFill>
                  <a:schemeClr val="bg1"/>
                </a:solidFill>
                <a:latin typeface="Times New Roman" pitchFamily="18" charset="0"/>
                <a:cs typeface="Times New Roman" pitchFamily="18" charset="0"/>
              </a:rPr>
              <a:t> is higher and majority of houses with gravel street have price around 2 </a:t>
            </a:r>
            <a:r>
              <a:rPr lang="en-IN" sz="1200" dirty="0" err="1" smtClean="0">
                <a:solidFill>
                  <a:schemeClr val="bg1"/>
                </a:solidFill>
                <a:latin typeface="Times New Roman" pitchFamily="18" charset="0"/>
                <a:cs typeface="Times New Roman" pitchFamily="18" charset="0"/>
              </a:rPr>
              <a:t>lakhs</a:t>
            </a:r>
            <a:r>
              <a:rPr lang="en-IN" sz="1200" dirty="0" smtClean="0">
                <a:solidFill>
                  <a:schemeClr val="bg1"/>
                </a:solidFill>
                <a:latin typeface="Times New Roman" pitchFamily="18" charset="0"/>
                <a:cs typeface="Times New Roman" pitchFamily="18" charset="0"/>
              </a:rPr>
              <a:t> but as there is very less data for gravel street type this feature is not that important for prediction.</a:t>
            </a:r>
          </a:p>
          <a:p>
            <a:endParaRPr lang="en-US" dirty="0"/>
          </a:p>
        </p:txBody>
      </p:sp>
      <p:pic>
        <p:nvPicPr>
          <p:cNvPr id="6" name="Picture 5">
            <a:extLst>
              <a:ext uri="{FF2B5EF4-FFF2-40B4-BE49-F238E27FC236}">
                <a16:creationId xmlns="" xmlns:a16="http://schemas.microsoft.com/office/drawing/2014/main" id="{F836AC91-4FB4-43AB-8DFA-9D1098ACF27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3529" y="3291830"/>
            <a:ext cx="5544616" cy="1728192"/>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Bivariate Analysis</a:t>
            </a:r>
            <a:endParaRPr lang="en-US" sz="28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59FF70E6-A8AD-4533-9ACC-C147CCD0977F}"/>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0" y="1707654"/>
            <a:ext cx="4752528" cy="3096344"/>
          </a:xfrm>
        </p:spPr>
      </p:pic>
      <p:sp>
        <p:nvSpPr>
          <p:cNvPr id="5" name="TextBox 4"/>
          <p:cNvSpPr txBox="1"/>
          <p:nvPr/>
        </p:nvSpPr>
        <p:spPr>
          <a:xfrm>
            <a:off x="5940152" y="1635646"/>
            <a:ext cx="2952328" cy="3170099"/>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plot-1, we can see that houses having </a:t>
            </a:r>
            <a:r>
              <a:rPr lang="en-IN" sz="1400" dirty="0" err="1" smtClean="0">
                <a:solidFill>
                  <a:schemeClr val="bg1"/>
                </a:solidFill>
                <a:latin typeface="Times New Roman" pitchFamily="18" charset="0"/>
                <a:cs typeface="Times New Roman" pitchFamily="18" charset="0"/>
              </a:rPr>
              <a:t>GasW</a:t>
            </a:r>
            <a:r>
              <a:rPr lang="en-IN" sz="1400" dirty="0" smtClean="0">
                <a:solidFill>
                  <a:schemeClr val="bg1"/>
                </a:solidFill>
                <a:latin typeface="Times New Roman" pitchFamily="18" charset="0"/>
                <a:cs typeface="Times New Roman" pitchFamily="18" charset="0"/>
              </a:rPr>
              <a:t>(Gas hot water or steam heat) and </a:t>
            </a:r>
            <a:r>
              <a:rPr lang="en-IN" sz="1400" dirty="0" err="1" smtClean="0">
                <a:solidFill>
                  <a:schemeClr val="bg1"/>
                </a:solidFill>
                <a:latin typeface="Times New Roman" pitchFamily="18" charset="0"/>
                <a:cs typeface="Times New Roman" pitchFamily="18" charset="0"/>
              </a:rPr>
              <a:t>GasA</a:t>
            </a:r>
            <a:r>
              <a:rPr lang="en-IN" sz="1400" dirty="0" smtClean="0">
                <a:solidFill>
                  <a:schemeClr val="bg1"/>
                </a:solidFill>
                <a:latin typeface="Times New Roman" pitchFamily="18" charset="0"/>
                <a:cs typeface="Times New Roman" pitchFamily="18" charset="0"/>
              </a:rPr>
              <a:t>(Gas forced warm air furnace) type of heating have high sale prices.</a:t>
            </a:r>
          </a:p>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plot-2, we see that houses with excellent(Ex) heating quality and condition costs more.</a:t>
            </a:r>
          </a:p>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plot-3, we see that houses having Central AC have higher price that the ones that don't have Central AC.</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Bivariate Analysis</a:t>
            </a:r>
            <a:endParaRPr lang="en-US" sz="28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B93FE8BB-28FB-4DBF-AAA9-EFF781B6991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09589" y="1779662"/>
            <a:ext cx="5502572" cy="2952328"/>
          </a:xfrm>
        </p:spPr>
      </p:pic>
      <p:sp>
        <p:nvSpPr>
          <p:cNvPr id="5" name="TextBox 4"/>
          <p:cNvSpPr txBox="1"/>
          <p:nvPr/>
        </p:nvSpPr>
        <p:spPr>
          <a:xfrm>
            <a:off x="6372200" y="1779662"/>
            <a:ext cx="2592288" cy="1661993"/>
          </a:xfrm>
          <a:prstGeom prst="rect">
            <a:avLst/>
          </a:prstGeom>
          <a:noFill/>
        </p:spPr>
        <p:txBody>
          <a:bodyPr wrap="square" rtlCol="0">
            <a:spAutoFit/>
          </a:bodyPr>
          <a:lstStyle/>
          <a:p>
            <a:r>
              <a:rPr lang="en-IN" sz="1400" dirty="0">
                <a:solidFill>
                  <a:schemeClr val="bg1"/>
                </a:solidFill>
                <a:latin typeface="Times New Roman" pitchFamily="18" charset="0"/>
                <a:cs typeface="Times New Roman" pitchFamily="18" charset="0"/>
              </a:rPr>
              <a:t>W</a:t>
            </a:r>
            <a:r>
              <a:rPr lang="en-IN" sz="1400" dirty="0" smtClean="0">
                <a:solidFill>
                  <a:schemeClr val="bg1"/>
                </a:solidFill>
                <a:latin typeface="Times New Roman" pitchFamily="18" charset="0"/>
                <a:cs typeface="Times New Roman" pitchFamily="18" charset="0"/>
              </a:rPr>
              <a:t>e can see that houses with built in or attached garages tend to have the highest prices, while those with more than one type of garage or a car port tend to have the lowest prices.</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Bivariate Analysis</a:t>
            </a:r>
            <a:endParaRPr lang="en-US" sz="28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1746E323-ABB2-4B4B-A96F-C26884E40697}"/>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0" y="1707654"/>
            <a:ext cx="4464496" cy="3096344"/>
          </a:xfrm>
        </p:spPr>
      </p:pic>
      <p:sp>
        <p:nvSpPr>
          <p:cNvPr id="5" name="TextBox 4"/>
          <p:cNvSpPr txBox="1"/>
          <p:nvPr/>
        </p:nvSpPr>
        <p:spPr>
          <a:xfrm>
            <a:off x="5580112" y="1635646"/>
            <a:ext cx="3384376" cy="3385542"/>
          </a:xfrm>
          <a:prstGeom prst="rect">
            <a:avLst/>
          </a:prstGeom>
          <a:noFill/>
        </p:spPr>
        <p:txBody>
          <a:bodyPr wrap="square" rtlCol="0">
            <a:spAutoFit/>
          </a:bodyPr>
          <a:lstStyle/>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plot-1, we see that roughly finished garages account for higher sale price than finished and unfinished ones, while the properties which don't have a garage have the lowest price.</a:t>
            </a:r>
          </a:p>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a:t>
            </a:r>
            <a:r>
              <a:rPr lang="en-IN" sz="1400" dirty="0" err="1" smtClean="0">
                <a:solidFill>
                  <a:schemeClr val="bg1"/>
                </a:solidFill>
                <a:latin typeface="Times New Roman" pitchFamily="18" charset="0"/>
                <a:cs typeface="Times New Roman" pitchFamily="18" charset="0"/>
              </a:rPr>
              <a:t>Garagecond</a:t>
            </a:r>
            <a:r>
              <a:rPr lang="en-IN" sz="1400" dirty="0" smtClean="0">
                <a:solidFill>
                  <a:schemeClr val="bg1"/>
                </a:solidFill>
                <a:latin typeface="Times New Roman" pitchFamily="18" charset="0"/>
                <a:cs typeface="Times New Roman" pitchFamily="18" charset="0"/>
              </a:rPr>
              <a:t> vs </a:t>
            </a:r>
            <a:r>
              <a:rPr lang="en-IN" sz="1400" dirty="0" err="1" smtClean="0">
                <a:solidFill>
                  <a:schemeClr val="bg1"/>
                </a:solidFill>
                <a:latin typeface="Times New Roman" pitchFamily="18" charset="0"/>
                <a:cs typeface="Times New Roman" pitchFamily="18" charset="0"/>
              </a:rPr>
              <a:t>saleprice</a:t>
            </a:r>
            <a:r>
              <a:rPr lang="en-IN" sz="1400" dirty="0" smtClean="0">
                <a:solidFill>
                  <a:schemeClr val="bg1"/>
                </a:solidFill>
                <a:latin typeface="Times New Roman" pitchFamily="18" charset="0"/>
                <a:cs typeface="Times New Roman" pitchFamily="18" charset="0"/>
              </a:rPr>
              <a:t> plot, we see that houses with typical/average condition garages account for higher sale price than garages with excellent or poor </a:t>
            </a:r>
            <a:r>
              <a:rPr lang="en-IN" sz="1400" dirty="0" err="1" smtClean="0">
                <a:solidFill>
                  <a:schemeClr val="bg1"/>
                </a:solidFill>
                <a:latin typeface="Times New Roman" pitchFamily="18" charset="0"/>
                <a:cs typeface="Times New Roman" pitchFamily="18" charset="0"/>
              </a:rPr>
              <a:t>condtion</a:t>
            </a:r>
            <a:r>
              <a:rPr lang="en-IN" sz="1400" dirty="0" smtClean="0">
                <a:solidFill>
                  <a:schemeClr val="bg1"/>
                </a:solidFill>
                <a:latin typeface="Times New Roman" pitchFamily="18" charset="0"/>
                <a:cs typeface="Times New Roman" pitchFamily="18" charset="0"/>
              </a:rPr>
              <a:t>.</a:t>
            </a:r>
          </a:p>
          <a:p>
            <a:pPr marL="285750" indent="-285750">
              <a:buFont typeface="Arial" panose="020B0604020202020204" pitchFamily="34" charset="0"/>
              <a:buChar char="•"/>
            </a:pPr>
            <a:r>
              <a:rPr lang="en-IN" sz="1400" dirty="0" smtClean="0">
                <a:solidFill>
                  <a:schemeClr val="bg1"/>
                </a:solidFill>
                <a:latin typeface="Times New Roman" pitchFamily="18" charset="0"/>
                <a:cs typeface="Times New Roman" pitchFamily="18" charset="0"/>
              </a:rPr>
              <a:t>From </a:t>
            </a:r>
            <a:r>
              <a:rPr lang="en-IN" sz="1400" dirty="0" err="1" smtClean="0">
                <a:solidFill>
                  <a:schemeClr val="bg1"/>
                </a:solidFill>
                <a:latin typeface="Times New Roman" pitchFamily="18" charset="0"/>
                <a:cs typeface="Times New Roman" pitchFamily="18" charset="0"/>
              </a:rPr>
              <a:t>GarageCars</a:t>
            </a:r>
            <a:r>
              <a:rPr lang="en-IN" sz="1400" dirty="0" smtClean="0">
                <a:solidFill>
                  <a:schemeClr val="bg1"/>
                </a:solidFill>
                <a:latin typeface="Times New Roman" pitchFamily="18" charset="0"/>
                <a:cs typeface="Times New Roman" pitchFamily="18" charset="0"/>
              </a:rPr>
              <a:t> vs </a:t>
            </a:r>
            <a:r>
              <a:rPr lang="en-IN" sz="1400" dirty="0" err="1" smtClean="0">
                <a:solidFill>
                  <a:schemeClr val="bg1"/>
                </a:solidFill>
                <a:latin typeface="Times New Roman" pitchFamily="18" charset="0"/>
                <a:cs typeface="Times New Roman" pitchFamily="18" charset="0"/>
              </a:rPr>
              <a:t>saleprice</a:t>
            </a:r>
            <a:r>
              <a:rPr lang="en-IN" sz="1400" dirty="0" smtClean="0">
                <a:solidFill>
                  <a:schemeClr val="bg1"/>
                </a:solidFill>
                <a:latin typeface="Times New Roman" pitchFamily="18" charset="0"/>
                <a:cs typeface="Times New Roman" pitchFamily="18" charset="0"/>
              </a:rPr>
              <a:t> plot, we see that sale price is higher with high number of </a:t>
            </a:r>
            <a:r>
              <a:rPr lang="en-IN" sz="1400" dirty="0" err="1" smtClean="0">
                <a:solidFill>
                  <a:schemeClr val="bg1"/>
                </a:solidFill>
                <a:latin typeface="Times New Roman" pitchFamily="18" charset="0"/>
                <a:cs typeface="Times New Roman" pitchFamily="18" charset="0"/>
              </a:rPr>
              <a:t>GarageCars</a:t>
            </a:r>
            <a:r>
              <a:rPr lang="en-IN" sz="1400" dirty="0" smtClean="0">
                <a:solidFill>
                  <a:schemeClr val="bg1"/>
                </a:solidFill>
                <a:latin typeface="Times New Roman" pitchFamily="18" charset="0"/>
                <a:cs typeface="Times New Roman" pitchFamily="18" charset="0"/>
              </a:rPr>
              <a:t> which refers to size of garage in car capacity.</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Bivariate Analysis</a:t>
            </a:r>
            <a:endParaRPr lang="en-US" sz="28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FD984A62-D23C-442E-9037-A19BDD156CFB}"/>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0" y="1635646"/>
            <a:ext cx="3722577" cy="3240360"/>
          </a:xfrm>
        </p:spPr>
      </p:pic>
      <p:sp>
        <p:nvSpPr>
          <p:cNvPr id="5" name="TextBox 4"/>
          <p:cNvSpPr txBox="1"/>
          <p:nvPr/>
        </p:nvSpPr>
        <p:spPr>
          <a:xfrm>
            <a:off x="4932040" y="1563638"/>
            <a:ext cx="4211960" cy="3785652"/>
          </a:xfrm>
          <a:prstGeom prst="rect">
            <a:avLst/>
          </a:prstGeom>
          <a:noFill/>
        </p:spPr>
        <p:txBody>
          <a:bodyPr wrap="square" rtlCol="0">
            <a:spAutoFit/>
          </a:bodyPr>
          <a:lstStyle/>
          <a:p>
            <a:r>
              <a:rPr lang="en-US" sz="1200" b="1" i="0" dirty="0" smtClean="0">
                <a:solidFill>
                  <a:srgbClr val="212121"/>
                </a:solidFill>
                <a:effectLst/>
                <a:latin typeface="Times New Roman" pitchFamily="18" charset="0"/>
                <a:cs typeface="Times New Roman" pitchFamily="18" charset="0"/>
              </a:rPr>
              <a:t>OBSRVATIONS:</a:t>
            </a:r>
          </a:p>
          <a:p>
            <a:r>
              <a:rPr lang="en-US" sz="1200" b="0" i="0" dirty="0" smtClean="0">
                <a:solidFill>
                  <a:srgbClr val="212121"/>
                </a:solidFill>
                <a:effectLst/>
                <a:latin typeface="Times New Roman" pitchFamily="18" charset="0"/>
                <a:cs typeface="Times New Roman" pitchFamily="18" charset="0"/>
              </a:rPr>
              <a:t>1-Sale Type-Most of the properties are on warranty deed sale. The manor in which the house is sold appears to have different price ranges</a:t>
            </a:r>
          </a:p>
          <a:p>
            <a:r>
              <a:rPr lang="en-US" sz="1200" b="0" i="0" dirty="0" smtClean="0">
                <a:solidFill>
                  <a:srgbClr val="212121"/>
                </a:solidFill>
                <a:effectLst/>
                <a:latin typeface="Times New Roman" pitchFamily="18" charset="0"/>
                <a:cs typeface="Times New Roman" pitchFamily="18" charset="0"/>
              </a:rPr>
              <a:t>2-Sale Condition-if the house to be sold is in partial or normal </a:t>
            </a:r>
            <a:r>
              <a:rPr lang="en-US" sz="1200" b="0" i="0" dirty="0" err="1" smtClean="0">
                <a:solidFill>
                  <a:srgbClr val="212121"/>
                </a:solidFill>
                <a:effectLst/>
                <a:latin typeface="Times New Roman" pitchFamily="18" charset="0"/>
                <a:cs typeface="Times New Roman" pitchFamily="18" charset="0"/>
              </a:rPr>
              <a:t>condition,the</a:t>
            </a:r>
            <a:r>
              <a:rPr lang="en-US" sz="1200" b="0" i="0" dirty="0" smtClean="0">
                <a:solidFill>
                  <a:srgbClr val="212121"/>
                </a:solidFill>
                <a:effectLst/>
                <a:latin typeface="Times New Roman" pitchFamily="18" charset="0"/>
                <a:cs typeface="Times New Roman" pitchFamily="18" charset="0"/>
              </a:rPr>
              <a:t> price will definitely be higher than the rest of the conditions.</a:t>
            </a:r>
          </a:p>
          <a:p>
            <a:r>
              <a:rPr lang="en-US" sz="1200" b="1" i="0" dirty="0" smtClean="0">
                <a:solidFill>
                  <a:srgbClr val="212121"/>
                </a:solidFill>
                <a:effectLst/>
                <a:latin typeface="Times New Roman" pitchFamily="18" charset="0"/>
                <a:cs typeface="Times New Roman" pitchFamily="18" charset="0"/>
              </a:rPr>
              <a:t>bases on the analysis of the above categorical </a:t>
            </a:r>
            <a:r>
              <a:rPr lang="en-US" sz="1200" b="1" i="0" dirty="0" err="1" smtClean="0">
                <a:solidFill>
                  <a:srgbClr val="212121"/>
                </a:solidFill>
                <a:effectLst/>
                <a:latin typeface="Times New Roman" pitchFamily="18" charset="0"/>
                <a:cs typeface="Times New Roman" pitchFamily="18" charset="0"/>
              </a:rPr>
              <a:t>features,we</a:t>
            </a:r>
            <a:r>
              <a:rPr lang="en-US" sz="1200" b="1" i="0" dirty="0" smtClean="0">
                <a:solidFill>
                  <a:srgbClr val="212121"/>
                </a:solidFill>
                <a:effectLst/>
                <a:latin typeface="Times New Roman" pitchFamily="18" charset="0"/>
                <a:cs typeface="Times New Roman" pitchFamily="18" charset="0"/>
              </a:rPr>
              <a:t> can conclude that the following features are important in predicting the sale price.</a:t>
            </a:r>
            <a:endParaRPr lang="en-US" sz="1200" b="0" i="0" dirty="0" smtClean="0">
              <a:solidFill>
                <a:srgbClr val="212121"/>
              </a:solidFill>
              <a:effectLst/>
              <a:latin typeface="Times New Roman" pitchFamily="18" charset="0"/>
              <a:cs typeface="Times New Roman" pitchFamily="18" charset="0"/>
            </a:endParaRPr>
          </a:p>
          <a:p>
            <a:endParaRPr lang="en-US" sz="1200" b="0" i="0" dirty="0" smtClean="0">
              <a:solidFill>
                <a:srgbClr val="212121"/>
              </a:solidFill>
              <a:effectLst/>
              <a:latin typeface="Times New Roman" pitchFamily="18" charset="0"/>
              <a:cs typeface="Times New Roman" pitchFamily="18" charset="0"/>
            </a:endParaRPr>
          </a:p>
          <a:p>
            <a:r>
              <a:rPr lang="en-US" sz="1200" b="0" i="0" dirty="0" smtClean="0">
                <a:solidFill>
                  <a:srgbClr val="212121"/>
                </a:solidFill>
                <a:effectLst/>
                <a:latin typeface="Times New Roman" pitchFamily="18" charset="0"/>
                <a:cs typeface="Times New Roman" pitchFamily="18" charset="0"/>
              </a:rPr>
              <a:t>1-MSSubclass and </a:t>
            </a:r>
            <a:r>
              <a:rPr lang="en-US" sz="1200" b="0" i="0" dirty="0" err="1" smtClean="0">
                <a:solidFill>
                  <a:srgbClr val="212121"/>
                </a:solidFill>
                <a:effectLst/>
                <a:latin typeface="Times New Roman" pitchFamily="18" charset="0"/>
                <a:cs typeface="Times New Roman" pitchFamily="18" charset="0"/>
              </a:rPr>
              <a:t>mszoning</a:t>
            </a:r>
            <a:endParaRPr lang="en-US" sz="1200" b="0" i="0" dirty="0" smtClean="0">
              <a:solidFill>
                <a:srgbClr val="212121"/>
              </a:solidFill>
              <a:effectLst/>
              <a:latin typeface="Times New Roman" pitchFamily="18" charset="0"/>
              <a:cs typeface="Times New Roman" pitchFamily="18" charset="0"/>
            </a:endParaRPr>
          </a:p>
          <a:p>
            <a:r>
              <a:rPr lang="en-US" sz="1200" b="0" i="0" dirty="0" smtClean="0">
                <a:solidFill>
                  <a:srgbClr val="212121"/>
                </a:solidFill>
                <a:effectLst/>
                <a:latin typeface="Times New Roman" pitchFamily="18" charset="0"/>
                <a:cs typeface="Times New Roman" pitchFamily="18" charset="0"/>
              </a:rPr>
              <a:t>2-all the quality </a:t>
            </a:r>
            <a:r>
              <a:rPr lang="en-US" sz="1200" b="0" i="0" dirty="0" err="1" smtClean="0">
                <a:solidFill>
                  <a:srgbClr val="212121"/>
                </a:solidFill>
                <a:effectLst/>
                <a:latin typeface="Times New Roman" pitchFamily="18" charset="0"/>
                <a:cs typeface="Times New Roman" pitchFamily="18" charset="0"/>
              </a:rPr>
              <a:t>features,as</a:t>
            </a:r>
            <a:r>
              <a:rPr lang="en-US" sz="1200" b="0" i="0" dirty="0" smtClean="0">
                <a:solidFill>
                  <a:srgbClr val="212121"/>
                </a:solidFill>
                <a:effectLst/>
                <a:latin typeface="Times New Roman" pitchFamily="18" charset="0"/>
                <a:cs typeface="Times New Roman" pitchFamily="18" charset="0"/>
              </a:rPr>
              <a:t> the houses with </a:t>
            </a:r>
            <a:r>
              <a:rPr lang="en-US" sz="1200" b="0" i="0" dirty="0" err="1" smtClean="0">
                <a:solidFill>
                  <a:srgbClr val="212121"/>
                </a:solidFill>
                <a:effectLst/>
                <a:latin typeface="Times New Roman" pitchFamily="18" charset="0"/>
                <a:cs typeface="Times New Roman" pitchFamily="18" charset="0"/>
              </a:rPr>
              <a:t>average,good,excellent</a:t>
            </a:r>
            <a:r>
              <a:rPr lang="en-US" sz="1200" b="0" i="0" dirty="0" smtClean="0">
                <a:solidFill>
                  <a:srgbClr val="212121"/>
                </a:solidFill>
                <a:effectLst/>
                <a:latin typeface="Times New Roman" pitchFamily="18" charset="0"/>
                <a:cs typeface="Times New Roman" pitchFamily="18" charset="0"/>
              </a:rPr>
              <a:t> quality features will have higher sale price</a:t>
            </a:r>
          </a:p>
          <a:p>
            <a:r>
              <a:rPr lang="en-US" sz="1200" b="0" i="0" dirty="0" smtClean="0">
                <a:solidFill>
                  <a:srgbClr val="212121"/>
                </a:solidFill>
                <a:effectLst/>
                <a:latin typeface="Times New Roman" pitchFamily="18" charset="0"/>
                <a:cs typeface="Times New Roman" pitchFamily="18" charset="0"/>
              </a:rPr>
              <a:t>3-Fireplaces and garage </a:t>
            </a:r>
            <a:r>
              <a:rPr lang="en-US" sz="1200" b="0" i="0" dirty="0" err="1" smtClean="0">
                <a:solidFill>
                  <a:srgbClr val="212121"/>
                </a:solidFill>
                <a:effectLst/>
                <a:latin typeface="Times New Roman" pitchFamily="18" charset="0"/>
                <a:cs typeface="Times New Roman" pitchFamily="18" charset="0"/>
              </a:rPr>
              <a:t>cars,more</a:t>
            </a:r>
            <a:r>
              <a:rPr lang="en-US" sz="1200" b="0" i="0" dirty="0" smtClean="0">
                <a:solidFill>
                  <a:srgbClr val="212121"/>
                </a:solidFill>
                <a:effectLst/>
                <a:latin typeface="Times New Roman" pitchFamily="18" charset="0"/>
                <a:cs typeface="Times New Roman" pitchFamily="18" charset="0"/>
              </a:rPr>
              <a:t> the no. , higher the sale price</a:t>
            </a:r>
          </a:p>
          <a:p>
            <a:r>
              <a:rPr lang="en-US" sz="1200" b="0" i="0" dirty="0" smtClean="0">
                <a:solidFill>
                  <a:srgbClr val="212121"/>
                </a:solidFill>
                <a:effectLst/>
                <a:latin typeface="Times New Roman" pitchFamily="18" charset="0"/>
                <a:cs typeface="Times New Roman" pitchFamily="18" charset="0"/>
              </a:rPr>
              <a:t>4-we also saw variation in </a:t>
            </a:r>
            <a:r>
              <a:rPr lang="en-US" sz="1200" b="0" i="0" dirty="0" err="1" smtClean="0">
                <a:solidFill>
                  <a:srgbClr val="212121"/>
                </a:solidFill>
                <a:effectLst/>
                <a:latin typeface="Times New Roman" pitchFamily="18" charset="0"/>
                <a:cs typeface="Times New Roman" pitchFamily="18" charset="0"/>
              </a:rPr>
              <a:t>absement</a:t>
            </a:r>
            <a:r>
              <a:rPr lang="en-US" sz="1200" b="0" i="0" dirty="0" smtClean="0">
                <a:solidFill>
                  <a:srgbClr val="212121"/>
                </a:solidFill>
                <a:effectLst/>
                <a:latin typeface="Times New Roman" pitchFamily="18" charset="0"/>
                <a:cs typeface="Times New Roman" pitchFamily="18" charset="0"/>
              </a:rPr>
              <a:t> exposure</a:t>
            </a:r>
          </a:p>
          <a:p>
            <a:r>
              <a:rPr lang="en-US" sz="1200" b="0" i="0" dirty="0" smtClean="0">
                <a:solidFill>
                  <a:srgbClr val="212121"/>
                </a:solidFill>
                <a:effectLst/>
                <a:latin typeface="Times New Roman" pitchFamily="18" charset="0"/>
                <a:cs typeface="Times New Roman" pitchFamily="18" charset="0"/>
              </a:rPr>
              <a:t>5-And lastly sale type and sale </a:t>
            </a:r>
            <a:r>
              <a:rPr lang="en-US" sz="1200" b="0" i="0" dirty="0" err="1" smtClean="0">
                <a:solidFill>
                  <a:srgbClr val="212121"/>
                </a:solidFill>
                <a:effectLst/>
                <a:latin typeface="Times New Roman" pitchFamily="18" charset="0"/>
                <a:cs typeface="Times New Roman" pitchFamily="18" charset="0"/>
              </a:rPr>
              <a:t>conditon</a:t>
            </a:r>
            <a:r>
              <a:rPr lang="en-US" sz="1200" b="0" i="0" dirty="0" smtClean="0">
                <a:solidFill>
                  <a:srgbClr val="212121"/>
                </a:solidFill>
                <a:effectLst/>
                <a:latin typeface="Times New Roman" pitchFamily="18" charset="0"/>
                <a:cs typeface="Times New Roman" pitchFamily="18" charset="0"/>
              </a:rPr>
              <a:t> are also one of the important features</a:t>
            </a:r>
          </a:p>
          <a:p>
            <a:endParaRPr lang="en-US" sz="12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4" name="TextBox 3"/>
          <p:cNvSpPr txBox="1"/>
          <p:nvPr/>
        </p:nvSpPr>
        <p:spPr>
          <a:xfrm>
            <a:off x="539552" y="1604070"/>
            <a:ext cx="8208912" cy="3539430"/>
          </a:xfrm>
          <a:prstGeom prst="rect">
            <a:avLst/>
          </a:prstGeom>
          <a:noFill/>
        </p:spPr>
        <p:txBody>
          <a:bodyPr wrap="square" rtlCol="0">
            <a:spAutoFit/>
          </a:bodyPr>
          <a:lstStyle/>
          <a:p>
            <a:r>
              <a:rPr lang="en-US" sz="1600" dirty="0" smtClean="0">
                <a:solidFill>
                  <a:schemeClr val="bg1"/>
                </a:solidFill>
                <a:latin typeface="Times New Roman" pitchFamily="18" charset="0"/>
                <a:cs typeface="Times New Roman" pitchFamily="18" charset="0"/>
              </a:rPr>
              <a:t>Houses are one of the necessary needs of every person around the globe and therefore housing and real estate market is one of the markets which is one of the major contributors to the world’s economy. </a:t>
            </a:r>
          </a:p>
          <a:p>
            <a:endParaRPr lang="en-US" sz="1600" dirty="0">
              <a:solidFill>
                <a:schemeClr val="bg1"/>
              </a:solidFill>
              <a:latin typeface="Times New Roman" pitchFamily="18" charset="0"/>
              <a:cs typeface="Times New Roman" pitchFamily="18" charset="0"/>
            </a:endParaRPr>
          </a:p>
          <a:p>
            <a:r>
              <a:rPr lang="en-US" sz="1600" dirty="0" smtClean="0">
                <a:solidFill>
                  <a:schemeClr val="bg1"/>
                </a:solidFill>
                <a:latin typeface="Times New Roman" pitchFamily="18" charset="0"/>
                <a:cs typeface="Times New Roman" pitchFamily="18" charset="0"/>
              </a:rPr>
              <a:t>Data science comes as a very important tool to solve problems in the domain to help the companies increase their overall revenue, profits, improve their marketing strategies, and focus on changing trends in house sales and purchases. Predictive modeling, Market mix modeling, recommendation systems are some of the machine learning techniques used for achieving the business goals for housing companies. Our problem is related to one such housing company.</a:t>
            </a:r>
          </a:p>
          <a:p>
            <a:endParaRPr lang="en-IN" sz="1600" dirty="0">
              <a:solidFill>
                <a:schemeClr val="bg1"/>
              </a:solidFill>
              <a:latin typeface="Times New Roman" pitchFamily="18" charset="0"/>
              <a:cs typeface="Times New Roman" pitchFamily="18" charset="0"/>
            </a:endParaRPr>
          </a:p>
          <a:p>
            <a:r>
              <a:rPr lang="en-US" sz="1600" dirty="0" smtClean="0">
                <a:solidFill>
                  <a:schemeClr val="bg1"/>
                </a:solidFill>
                <a:latin typeface="Times New Roman" pitchFamily="18" charset="0"/>
                <a:cs typeface="Times New Roman" pitchFamily="18" charset="0"/>
              </a:rPr>
              <a:t>This model will help to determine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a:t>
            </a:r>
            <a:endParaRPr lang="en-US" sz="1600"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itchFamily="18" charset="0"/>
                <a:cs typeface="Times New Roman" pitchFamily="18" charset="0"/>
              </a:rPr>
              <a:t>Bivariate Analysis</a:t>
            </a:r>
            <a:endParaRPr lang="en-US" sz="28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6290A310-41F2-4E4F-8860-BFF189E57831}"/>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39552" y="1563638"/>
            <a:ext cx="2520280" cy="3384376"/>
          </a:xfrm>
        </p:spPr>
      </p:pic>
      <p:pic>
        <p:nvPicPr>
          <p:cNvPr id="5" name="Picture 4">
            <a:extLst>
              <a:ext uri="{FF2B5EF4-FFF2-40B4-BE49-F238E27FC236}">
                <a16:creationId xmlns="" xmlns:a16="http://schemas.microsoft.com/office/drawing/2014/main" id="{1982E932-F70D-45D1-9100-10A07005320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87825" y="1563638"/>
            <a:ext cx="2376264" cy="3384376"/>
          </a:xfrm>
          <a:prstGeom prst="rect">
            <a:avLst/>
          </a:prstGeom>
        </p:spPr>
      </p:pic>
      <p:sp>
        <p:nvSpPr>
          <p:cNvPr id="6" name="TextBox 5"/>
          <p:cNvSpPr txBox="1"/>
          <p:nvPr/>
        </p:nvSpPr>
        <p:spPr>
          <a:xfrm>
            <a:off x="5652120" y="1563638"/>
            <a:ext cx="3240360" cy="2308324"/>
          </a:xfrm>
          <a:prstGeom prst="rect">
            <a:avLst/>
          </a:prstGeom>
          <a:noFill/>
        </p:spPr>
        <p:txBody>
          <a:bodyPr wrap="square" rtlCol="0">
            <a:spAutoFit/>
          </a:bodyPr>
          <a:lstStyle/>
          <a:p>
            <a:r>
              <a:rPr lang="en-IN" sz="1400" b="1" dirty="0" smtClean="0">
                <a:solidFill>
                  <a:schemeClr val="bg1"/>
                </a:solidFill>
                <a:latin typeface="Times New Roman" pitchFamily="18" charset="0"/>
                <a:cs typeface="Times New Roman" pitchFamily="18" charset="0"/>
              </a:rPr>
              <a:t>OBSERVATIONS:</a:t>
            </a:r>
          </a:p>
          <a:p>
            <a:endParaRPr lang="en-IN" sz="1400" dirty="0" smtClean="0">
              <a:solidFill>
                <a:schemeClr val="bg1"/>
              </a:solidFill>
              <a:latin typeface="Times New Roman" pitchFamily="18" charset="0"/>
              <a:cs typeface="Times New Roman" pitchFamily="18" charset="0"/>
            </a:endParaRPr>
          </a:p>
          <a:p>
            <a:r>
              <a:rPr lang="en-IN" sz="1400" dirty="0" smtClean="0">
                <a:solidFill>
                  <a:schemeClr val="bg1"/>
                </a:solidFill>
                <a:latin typeface="Times New Roman" pitchFamily="18" charset="0"/>
                <a:cs typeface="Times New Roman" pitchFamily="18" charset="0"/>
              </a:rPr>
              <a:t>From these plots, we can conclude that-</a:t>
            </a:r>
          </a:p>
          <a:p>
            <a:r>
              <a:rPr lang="en-IN" sz="1400" dirty="0" smtClean="0">
                <a:solidFill>
                  <a:schemeClr val="bg1"/>
                </a:solidFill>
                <a:latin typeface="Times New Roman" pitchFamily="18" charset="0"/>
                <a:cs typeface="Times New Roman" pitchFamily="18" charset="0"/>
              </a:rPr>
              <a:t>the houses and garage which were built between 1910-1950 have less sale price than the newer ones and after that with every year, house price increased</a:t>
            </a:r>
          </a:p>
          <a:p>
            <a:r>
              <a:rPr lang="en-IN" sz="1400" dirty="0" smtClean="0">
                <a:solidFill>
                  <a:schemeClr val="bg1"/>
                </a:solidFill>
                <a:latin typeface="Times New Roman" pitchFamily="18" charset="0"/>
                <a:cs typeface="Times New Roman" pitchFamily="18" charset="0"/>
              </a:rPr>
              <a:t>but if I notice Year Sold feature the price fell down with each year which is strange.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Checking Skewness</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rotWithShape="1">
          <a:blip r:embed="rId2" cstate="print"/>
          <a:srcRect l="19730" t="27128" r="64245" b="7147"/>
          <a:stretch/>
        </p:blipFill>
        <p:spPr>
          <a:xfrm>
            <a:off x="683568" y="1635646"/>
            <a:ext cx="2808312" cy="3384376"/>
          </a:xfrm>
          <a:prstGeom prst="rect">
            <a:avLst/>
          </a:prstGeom>
        </p:spPr>
      </p:pic>
      <p:sp>
        <p:nvSpPr>
          <p:cNvPr id="5" name="TextBox 4"/>
          <p:cNvSpPr txBox="1"/>
          <p:nvPr/>
        </p:nvSpPr>
        <p:spPr>
          <a:xfrm>
            <a:off x="4211960" y="1779662"/>
            <a:ext cx="4248472" cy="2339102"/>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There is a lot of skewness in our dataset as we can see and the skewness is only counted for numerical column not for categorical columns.</a:t>
            </a:r>
          </a:p>
          <a:p>
            <a:endParaRPr lang="en-IN" sz="1600" dirty="0" smtClean="0">
              <a:solidFill>
                <a:schemeClr val="bg1"/>
              </a:solidFill>
              <a:latin typeface="Times New Roman" pitchFamily="18" charset="0"/>
              <a:cs typeface="Times New Roman" pitchFamily="18" charset="0"/>
            </a:endParaRPr>
          </a:p>
          <a:p>
            <a:r>
              <a:rPr lang="en-IN" sz="1600" dirty="0" smtClean="0">
                <a:solidFill>
                  <a:schemeClr val="bg1"/>
                </a:solidFill>
                <a:latin typeface="Times New Roman" pitchFamily="18" charset="0"/>
                <a:cs typeface="Times New Roman" pitchFamily="18" charset="0"/>
              </a:rPr>
              <a:t>So we need to remove the skewness as we know if my data has greater then 0.5 value for skewness or -0.5 then the column is consider to be as a skewed column</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Checking Outliers</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stretch>
            <a:fillRect/>
          </a:stretch>
        </p:blipFill>
        <p:spPr>
          <a:xfrm>
            <a:off x="611560" y="1491630"/>
            <a:ext cx="5616624" cy="3651870"/>
          </a:xfrm>
          <a:prstGeom prst="rect">
            <a:avLst/>
          </a:prstGeom>
        </p:spPr>
      </p:pic>
      <p:sp>
        <p:nvSpPr>
          <p:cNvPr id="5" name="TextBox 4"/>
          <p:cNvSpPr txBox="1"/>
          <p:nvPr/>
        </p:nvSpPr>
        <p:spPr>
          <a:xfrm>
            <a:off x="6372200" y="2067694"/>
            <a:ext cx="2771800" cy="1877437"/>
          </a:xfrm>
          <a:prstGeom prst="rect">
            <a:avLst/>
          </a:prstGeom>
          <a:noFill/>
        </p:spPr>
        <p:txBody>
          <a:bodyPr wrap="square" rtlCol="0">
            <a:spAutoFit/>
          </a:bodyPr>
          <a:lstStyle/>
          <a:p>
            <a:r>
              <a:rPr lang="en-IN" sz="1400" dirty="0" smtClean="0">
                <a:solidFill>
                  <a:schemeClr val="bg1"/>
                </a:solidFill>
                <a:latin typeface="Times New Roman" pitchFamily="18" charset="0"/>
                <a:cs typeface="Times New Roman" pitchFamily="18" charset="0"/>
              </a:rPr>
              <a:t>As we can see there are lot of outliers.</a:t>
            </a:r>
          </a:p>
          <a:p>
            <a:endParaRPr lang="en-IN" sz="1400" dirty="0" smtClean="0">
              <a:solidFill>
                <a:schemeClr val="bg1"/>
              </a:solidFill>
              <a:latin typeface="Times New Roman" pitchFamily="18" charset="0"/>
              <a:cs typeface="Times New Roman" pitchFamily="18" charset="0"/>
            </a:endParaRPr>
          </a:p>
          <a:p>
            <a:r>
              <a:rPr lang="en-IN" sz="1400" dirty="0" smtClean="0">
                <a:solidFill>
                  <a:schemeClr val="bg1"/>
                </a:solidFill>
                <a:latin typeface="Times New Roman" pitchFamily="18" charset="0"/>
                <a:cs typeface="Times New Roman" pitchFamily="18" charset="0"/>
              </a:rPr>
              <a:t>As I have used box plot for outlier detection box plot is a very good method for detecting outliers as it show the value in percentile.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Building Pipeline</a:t>
            </a:r>
            <a:endParaRPr lang="en-US" dirty="0"/>
          </a:p>
        </p:txBody>
      </p:sp>
      <p:pic>
        <p:nvPicPr>
          <p:cNvPr id="4" name="Content Placeholder 4">
            <a:extLst>
              <a:ext uri="{FF2B5EF4-FFF2-40B4-BE49-F238E27FC236}">
                <a16:creationId xmlns="" xmlns:a16="http://schemas.microsoft.com/office/drawing/2014/main" id="{79A46C3C-862E-45D0-B6B4-D24BFEC2381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67544" y="1563638"/>
            <a:ext cx="7776864" cy="2309864"/>
          </a:xfrm>
        </p:spPr>
      </p:pic>
      <p:sp>
        <p:nvSpPr>
          <p:cNvPr id="5" name="TextBox 4"/>
          <p:cNvSpPr txBox="1"/>
          <p:nvPr/>
        </p:nvSpPr>
        <p:spPr>
          <a:xfrm>
            <a:off x="467544" y="4155926"/>
            <a:ext cx="7200800" cy="1015663"/>
          </a:xfrm>
          <a:prstGeom prst="rect">
            <a:avLst/>
          </a:prstGeom>
          <a:noFill/>
        </p:spPr>
        <p:txBody>
          <a:bodyPr wrap="square" rtlCol="0">
            <a:spAutoFit/>
          </a:bodyPr>
          <a:lstStyle/>
          <a:p>
            <a:r>
              <a:rPr lang="en-IN" sz="1400" dirty="0">
                <a:solidFill>
                  <a:schemeClr val="bg1"/>
                </a:solidFill>
                <a:latin typeface="Times New Roman" pitchFamily="18" charset="0"/>
                <a:cs typeface="Times New Roman" pitchFamily="18" charset="0"/>
              </a:rPr>
              <a:t>W</a:t>
            </a:r>
            <a:r>
              <a:rPr lang="en-IN" sz="1400" dirty="0" smtClean="0">
                <a:solidFill>
                  <a:schemeClr val="bg1"/>
                </a:solidFill>
                <a:latin typeface="Times New Roman" pitchFamily="18" charset="0"/>
                <a:cs typeface="Times New Roman" pitchFamily="18" charset="0"/>
              </a:rPr>
              <a:t>e are defining a class to treat the missing value that are from categorical column or from numerical column and we are also dropping some columns that are not useful like 'id' which only represent the unique ids.</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Pipeline Step</a:t>
            </a:r>
            <a:endParaRPr lang="en-US" sz="32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F9ED7DDF-FDA6-4D2C-89F0-B96C2D61D632}"/>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0" y="1707654"/>
            <a:ext cx="4608512" cy="3024336"/>
          </a:xfrm>
        </p:spPr>
      </p:pic>
      <p:sp>
        <p:nvSpPr>
          <p:cNvPr id="5" name="TextBox 4"/>
          <p:cNvSpPr txBox="1"/>
          <p:nvPr/>
        </p:nvSpPr>
        <p:spPr>
          <a:xfrm>
            <a:off x="5580112" y="1779662"/>
            <a:ext cx="2880320" cy="2800767"/>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W</a:t>
            </a:r>
            <a:r>
              <a:rPr lang="en-IN" sz="1600" dirty="0" smtClean="0">
                <a:solidFill>
                  <a:schemeClr val="bg1"/>
                </a:solidFill>
                <a:latin typeface="Times New Roman" pitchFamily="18" charset="0"/>
                <a:cs typeface="Times New Roman" pitchFamily="18" charset="0"/>
              </a:rPr>
              <a:t>e have defined a class to create more features so our machine learning models performs well. Feature engineering is one of the most important method in ML. As there are many bathrooms like some are full bath while some are half bath so we are creating a total bathroom feature and also creating the sqftperroom.</a:t>
            </a:r>
            <a:endParaRPr lang="en-US" sz="1600"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Pipeline Step</a:t>
            </a:r>
            <a:endParaRPr lang="en-US" sz="32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E9390991-BCDD-4287-BDC1-41B9F4A29E02}"/>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0" y="1635646"/>
            <a:ext cx="4125886" cy="2698750"/>
          </a:xfrm>
        </p:spPr>
      </p:pic>
      <p:sp>
        <p:nvSpPr>
          <p:cNvPr id="5" name="TextBox 4"/>
          <p:cNvSpPr txBox="1"/>
          <p:nvPr/>
        </p:nvSpPr>
        <p:spPr>
          <a:xfrm>
            <a:off x="5580112" y="1779662"/>
            <a:ext cx="3240360" cy="1231106"/>
          </a:xfrm>
          <a:prstGeom prst="rect">
            <a:avLst/>
          </a:prstGeom>
          <a:noFill/>
        </p:spPr>
        <p:txBody>
          <a:bodyPr wrap="square" rtlCol="0">
            <a:spAutoFit/>
          </a:bodyPr>
          <a:lstStyle/>
          <a:p>
            <a:r>
              <a:rPr lang="en-IN" sz="1400" dirty="0" smtClean="0">
                <a:solidFill>
                  <a:schemeClr val="bg1"/>
                </a:solidFill>
                <a:latin typeface="Times New Roman" pitchFamily="18" charset="0"/>
                <a:cs typeface="Times New Roman" pitchFamily="18" charset="0"/>
              </a:rPr>
              <a:t>To remove skewness we have created a class where if any column is having skewness more than -/+0.5, it will remove the skewness from that column.</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Pipeline Step</a:t>
            </a:r>
            <a:endParaRPr lang="en-US" sz="32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014E38A6-290E-4616-9837-09878A8495CC}"/>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0" y="1707654"/>
            <a:ext cx="4728854" cy="2698750"/>
          </a:xfrm>
        </p:spPr>
      </p:pic>
      <p:sp>
        <p:nvSpPr>
          <p:cNvPr id="5" name="TextBox 4"/>
          <p:cNvSpPr txBox="1"/>
          <p:nvPr/>
        </p:nvSpPr>
        <p:spPr>
          <a:xfrm>
            <a:off x="6012160" y="1707654"/>
            <a:ext cx="2952328" cy="2339102"/>
          </a:xfrm>
          <a:prstGeom prst="rect">
            <a:avLst/>
          </a:prstGeom>
          <a:noFill/>
        </p:spPr>
        <p:txBody>
          <a:bodyPr wrap="square" rtlCol="0">
            <a:spAutoFit/>
          </a:bodyPr>
          <a:lstStyle/>
          <a:p>
            <a:r>
              <a:rPr lang="en-US" sz="1600" b="0" dirty="0" smtClean="0">
                <a:solidFill>
                  <a:srgbClr val="212121"/>
                </a:solidFill>
                <a:effectLst/>
                <a:latin typeface="Times New Roman" pitchFamily="18" charset="0"/>
                <a:cs typeface="Times New Roman" pitchFamily="18" charset="0"/>
              </a:rPr>
              <a:t>Here </a:t>
            </a:r>
            <a:r>
              <a:rPr lang="en-US" sz="1600" dirty="0">
                <a:solidFill>
                  <a:srgbClr val="212121"/>
                </a:solidFill>
                <a:latin typeface="Times New Roman" pitchFamily="18" charset="0"/>
                <a:cs typeface="Times New Roman" pitchFamily="18" charset="0"/>
              </a:rPr>
              <a:t>I</a:t>
            </a:r>
            <a:r>
              <a:rPr lang="en-US" sz="1600" b="0" dirty="0" smtClean="0">
                <a:solidFill>
                  <a:srgbClr val="212121"/>
                </a:solidFill>
                <a:effectLst/>
                <a:latin typeface="Times New Roman" pitchFamily="18" charset="0"/>
                <a:cs typeface="Times New Roman" pitchFamily="18" charset="0"/>
              </a:rPr>
              <a:t> am using Label Encoder because we already have many columns if </a:t>
            </a:r>
            <a:r>
              <a:rPr lang="en-US" sz="1600" dirty="0">
                <a:solidFill>
                  <a:srgbClr val="212121"/>
                </a:solidFill>
                <a:latin typeface="Times New Roman" pitchFamily="18" charset="0"/>
                <a:cs typeface="Times New Roman" pitchFamily="18" charset="0"/>
              </a:rPr>
              <a:t>I</a:t>
            </a:r>
            <a:r>
              <a:rPr lang="en-US" sz="1600" b="0" dirty="0" smtClean="0">
                <a:solidFill>
                  <a:srgbClr val="212121"/>
                </a:solidFill>
                <a:effectLst/>
                <a:latin typeface="Times New Roman" pitchFamily="18" charset="0"/>
                <a:cs typeface="Times New Roman" pitchFamily="18" charset="0"/>
              </a:rPr>
              <a:t> will use onehot I will increase the dimension of the data which will create the problem for machine learning model to understand things that's why </a:t>
            </a:r>
            <a:r>
              <a:rPr lang="en-US" sz="1600" dirty="0">
                <a:solidFill>
                  <a:srgbClr val="212121"/>
                </a:solidFill>
                <a:latin typeface="Times New Roman" pitchFamily="18" charset="0"/>
                <a:cs typeface="Times New Roman" pitchFamily="18" charset="0"/>
              </a:rPr>
              <a:t>I</a:t>
            </a:r>
            <a:r>
              <a:rPr lang="en-US" sz="1600" b="0" dirty="0" smtClean="0">
                <a:solidFill>
                  <a:srgbClr val="212121"/>
                </a:solidFill>
                <a:effectLst/>
                <a:latin typeface="Times New Roman" pitchFamily="18" charset="0"/>
                <a:cs typeface="Times New Roman" pitchFamily="18" charset="0"/>
              </a:rPr>
              <a:t> am using label encoder</a:t>
            </a:r>
            <a:endParaRPr lang="en-IN" sz="1600" dirty="0" smtClean="0">
              <a:latin typeface="Times New Roman" pitchFamily="18" charset="0"/>
              <a:cs typeface="Times New Roman"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itchFamily="18" charset="0"/>
                <a:cs typeface="Times New Roman" pitchFamily="18" charset="0"/>
              </a:rPr>
              <a:t>Pipeline Step</a:t>
            </a:r>
            <a:endParaRPr lang="en-US" sz="3200"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CD551465-7E32-4B3D-9F0A-C9259C64EBA0}"/>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0" y="1635647"/>
            <a:ext cx="3515216" cy="1656183"/>
          </a:xfrm>
        </p:spPr>
      </p:pic>
      <p:pic>
        <p:nvPicPr>
          <p:cNvPr id="5" name="Picture 4">
            <a:extLst>
              <a:ext uri="{FF2B5EF4-FFF2-40B4-BE49-F238E27FC236}">
                <a16:creationId xmlns="" xmlns:a16="http://schemas.microsoft.com/office/drawing/2014/main" id="{218CF014-87DE-4F9E-8C19-E5CB75BF7C5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11560" y="3435846"/>
            <a:ext cx="3528391" cy="1707654"/>
          </a:xfrm>
          <a:prstGeom prst="rect">
            <a:avLst/>
          </a:prstGeom>
        </p:spPr>
      </p:pic>
      <p:sp>
        <p:nvSpPr>
          <p:cNvPr id="6" name="TextBox 5"/>
          <p:cNvSpPr txBox="1"/>
          <p:nvPr/>
        </p:nvSpPr>
        <p:spPr>
          <a:xfrm>
            <a:off x="4572000" y="1563639"/>
            <a:ext cx="4320480" cy="2092881"/>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As we have lot of outliers so we have to remove them hence </a:t>
            </a:r>
            <a:r>
              <a:rPr lang="en-IN" sz="1600" dirty="0">
                <a:solidFill>
                  <a:schemeClr val="bg1"/>
                </a:solidFill>
                <a:latin typeface="Times New Roman" pitchFamily="18" charset="0"/>
                <a:cs typeface="Times New Roman" pitchFamily="18" charset="0"/>
              </a:rPr>
              <a:t>I</a:t>
            </a:r>
            <a:r>
              <a:rPr lang="en-IN" sz="1600" dirty="0" smtClean="0">
                <a:solidFill>
                  <a:schemeClr val="bg1"/>
                </a:solidFill>
                <a:latin typeface="Times New Roman" pitchFamily="18" charset="0"/>
                <a:cs typeface="Times New Roman" pitchFamily="18" charset="0"/>
              </a:rPr>
              <a:t> am using here percentile method to remove outliers. Sometimes what happen is that if we use zscore and IQR method, it deletes all the data, but with the help of percentile method we can replace the outliers with percentile value and we don't lose the data as well.</a:t>
            </a:r>
          </a:p>
          <a:p>
            <a:endParaRPr lang="en-US" dirty="0"/>
          </a:p>
        </p:txBody>
      </p:sp>
      <p:sp>
        <p:nvSpPr>
          <p:cNvPr id="8" name="TextBox 7"/>
          <p:cNvSpPr txBox="1"/>
          <p:nvPr/>
        </p:nvSpPr>
        <p:spPr>
          <a:xfrm>
            <a:off x="4499992" y="3579862"/>
            <a:ext cx="4392488" cy="584775"/>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Using StandardScale  to scale all large value in same scale</a:t>
            </a:r>
            <a:endParaRPr lang="en-US" sz="1600"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Final Pipeline</a:t>
            </a:r>
            <a:endParaRPr lang="en-US"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542458E2-921E-459F-9DA5-39F0668A5BD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1" y="1707654"/>
            <a:ext cx="4104456" cy="2520280"/>
          </a:xfrm>
        </p:spPr>
      </p:pic>
      <p:sp>
        <p:nvSpPr>
          <p:cNvPr id="5" name="TextBox 4"/>
          <p:cNvSpPr txBox="1"/>
          <p:nvPr/>
        </p:nvSpPr>
        <p:spPr>
          <a:xfrm>
            <a:off x="5364088" y="1707654"/>
            <a:ext cx="3600400" cy="3077766"/>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Here I have called all the classes that I have defined so if any new data is coming I will pass it through pipeline and it will do all the steps</a:t>
            </a:r>
          </a:p>
          <a:p>
            <a:endParaRPr lang="en-IN" sz="1600" dirty="0" smtClean="0">
              <a:solidFill>
                <a:schemeClr val="bg1"/>
              </a:solidFill>
              <a:latin typeface="Times New Roman" pitchFamily="18" charset="0"/>
              <a:cs typeface="Times New Roman" pitchFamily="18" charset="0"/>
            </a:endParaRPr>
          </a:p>
          <a:p>
            <a:pPr>
              <a:buFont typeface="Wingdings" pitchFamily="2" charset="2"/>
              <a:buChar char="§"/>
            </a:pPr>
            <a:r>
              <a:rPr lang="en-IN" sz="1600" dirty="0" smtClean="0">
                <a:solidFill>
                  <a:schemeClr val="bg1"/>
                </a:solidFill>
                <a:latin typeface="Times New Roman" pitchFamily="18" charset="0"/>
                <a:cs typeface="Times New Roman" pitchFamily="18" charset="0"/>
              </a:rPr>
              <a:t>   Pre-processing</a:t>
            </a:r>
          </a:p>
          <a:p>
            <a:pPr>
              <a:buFont typeface="Wingdings" pitchFamily="2" charset="2"/>
              <a:buChar char="§"/>
            </a:pPr>
            <a:r>
              <a:rPr lang="en-IN" sz="1600" dirty="0" smtClean="0">
                <a:solidFill>
                  <a:schemeClr val="bg1"/>
                </a:solidFill>
                <a:latin typeface="Times New Roman" pitchFamily="18" charset="0"/>
                <a:cs typeface="Times New Roman" pitchFamily="18" charset="0"/>
              </a:rPr>
              <a:t>   Feature Engineering</a:t>
            </a:r>
          </a:p>
          <a:p>
            <a:pPr>
              <a:buFont typeface="Wingdings" pitchFamily="2" charset="2"/>
              <a:buChar char="§"/>
            </a:pPr>
            <a:r>
              <a:rPr lang="en-IN" sz="1600" dirty="0">
                <a:solidFill>
                  <a:schemeClr val="bg1"/>
                </a:solidFill>
                <a:latin typeface="Times New Roman" pitchFamily="18" charset="0"/>
                <a:cs typeface="Times New Roman" pitchFamily="18" charset="0"/>
              </a:rPr>
              <a:t> </a:t>
            </a:r>
            <a:r>
              <a:rPr lang="en-IN" sz="1600" dirty="0" smtClean="0">
                <a:solidFill>
                  <a:schemeClr val="bg1"/>
                </a:solidFill>
                <a:latin typeface="Times New Roman" pitchFamily="18" charset="0"/>
                <a:cs typeface="Times New Roman" pitchFamily="18" charset="0"/>
              </a:rPr>
              <a:t>  </a:t>
            </a:r>
            <a:r>
              <a:rPr lang="en-IN" sz="1600" dirty="0" smtClean="0">
                <a:solidFill>
                  <a:schemeClr val="bg1"/>
                </a:solidFill>
                <a:latin typeface="Times New Roman" pitchFamily="18" charset="0"/>
                <a:cs typeface="Times New Roman" pitchFamily="18" charset="0"/>
              </a:rPr>
              <a:t>Encoding</a:t>
            </a:r>
          </a:p>
          <a:p>
            <a:pPr>
              <a:buFont typeface="Wingdings" pitchFamily="2" charset="2"/>
              <a:buChar char="§"/>
            </a:pPr>
            <a:r>
              <a:rPr lang="en-IN" sz="1600" dirty="0">
                <a:solidFill>
                  <a:schemeClr val="bg1"/>
                </a:solidFill>
                <a:latin typeface="Times New Roman" pitchFamily="18" charset="0"/>
                <a:cs typeface="Times New Roman" pitchFamily="18" charset="0"/>
              </a:rPr>
              <a:t> </a:t>
            </a:r>
            <a:r>
              <a:rPr lang="en-IN" sz="1600" dirty="0" smtClean="0">
                <a:solidFill>
                  <a:schemeClr val="bg1"/>
                </a:solidFill>
                <a:latin typeface="Times New Roman" pitchFamily="18" charset="0"/>
                <a:cs typeface="Times New Roman" pitchFamily="18" charset="0"/>
              </a:rPr>
              <a:t>  </a:t>
            </a:r>
            <a:r>
              <a:rPr lang="en-IN" sz="1600" dirty="0" smtClean="0">
                <a:solidFill>
                  <a:schemeClr val="bg1"/>
                </a:solidFill>
                <a:latin typeface="Times New Roman" pitchFamily="18" charset="0"/>
                <a:cs typeface="Times New Roman" pitchFamily="18" charset="0"/>
              </a:rPr>
              <a:t>Remove Outliers</a:t>
            </a:r>
          </a:p>
          <a:p>
            <a:pPr>
              <a:buFont typeface="Wingdings" pitchFamily="2" charset="2"/>
              <a:buChar char="§"/>
            </a:pPr>
            <a:r>
              <a:rPr lang="en-IN" sz="1600" dirty="0">
                <a:solidFill>
                  <a:schemeClr val="bg1"/>
                </a:solidFill>
                <a:latin typeface="Times New Roman" pitchFamily="18" charset="0"/>
                <a:cs typeface="Times New Roman" pitchFamily="18" charset="0"/>
              </a:rPr>
              <a:t> </a:t>
            </a:r>
            <a:r>
              <a:rPr lang="en-IN" sz="1600" dirty="0" smtClean="0">
                <a:solidFill>
                  <a:schemeClr val="bg1"/>
                </a:solidFill>
                <a:latin typeface="Times New Roman" pitchFamily="18" charset="0"/>
                <a:cs typeface="Times New Roman" pitchFamily="18" charset="0"/>
              </a:rPr>
              <a:t>  </a:t>
            </a:r>
            <a:r>
              <a:rPr lang="en-IN" sz="1600" dirty="0" smtClean="0">
                <a:solidFill>
                  <a:schemeClr val="bg1"/>
                </a:solidFill>
                <a:latin typeface="Times New Roman" pitchFamily="18" charset="0"/>
                <a:cs typeface="Times New Roman" pitchFamily="18" charset="0"/>
              </a:rPr>
              <a:t>Remove Skewness</a:t>
            </a:r>
          </a:p>
          <a:p>
            <a:pPr>
              <a:buFont typeface="Wingdings" pitchFamily="2" charset="2"/>
              <a:buChar char="§"/>
            </a:pPr>
            <a:r>
              <a:rPr lang="en-IN" sz="1600" dirty="0">
                <a:solidFill>
                  <a:schemeClr val="bg1"/>
                </a:solidFill>
                <a:latin typeface="Times New Roman" pitchFamily="18" charset="0"/>
                <a:cs typeface="Times New Roman" pitchFamily="18" charset="0"/>
              </a:rPr>
              <a:t> </a:t>
            </a:r>
            <a:r>
              <a:rPr lang="en-IN" sz="1600" dirty="0" smtClean="0">
                <a:solidFill>
                  <a:schemeClr val="bg1"/>
                </a:solidFill>
                <a:latin typeface="Times New Roman" pitchFamily="18" charset="0"/>
                <a:cs typeface="Times New Roman" pitchFamily="18" charset="0"/>
              </a:rPr>
              <a:t>  </a:t>
            </a:r>
            <a:r>
              <a:rPr lang="en-IN" sz="1600" dirty="0" smtClean="0">
                <a:solidFill>
                  <a:schemeClr val="bg1"/>
                </a:solidFill>
                <a:latin typeface="Times New Roman" pitchFamily="18" charset="0"/>
                <a:cs typeface="Times New Roman" pitchFamily="18" charset="0"/>
              </a:rPr>
              <a:t>Feature Scaling</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Passing Data through Pipeline</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rotWithShape="1">
          <a:blip r:embed="rId2" cstate="print"/>
          <a:srcRect l="19777" t="36048" r="25188" b="36488"/>
          <a:stretch/>
        </p:blipFill>
        <p:spPr>
          <a:xfrm>
            <a:off x="539552" y="1779662"/>
            <a:ext cx="7160686" cy="2009047"/>
          </a:xfrm>
          <a:prstGeom prst="rect">
            <a:avLst/>
          </a:prstGeom>
        </p:spPr>
      </p:pic>
      <p:sp>
        <p:nvSpPr>
          <p:cNvPr id="5" name="TextBox 4"/>
          <p:cNvSpPr txBox="1"/>
          <p:nvPr/>
        </p:nvSpPr>
        <p:spPr>
          <a:xfrm>
            <a:off x="539552" y="4155926"/>
            <a:ext cx="7128792" cy="861774"/>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Here I am passing my data through pipeline so my raw data will </a:t>
            </a:r>
            <a:r>
              <a:rPr lang="en-IN" sz="1600" dirty="0" err="1" smtClean="0">
                <a:solidFill>
                  <a:schemeClr val="bg1"/>
                </a:solidFill>
                <a:latin typeface="Times New Roman" pitchFamily="18" charset="0"/>
                <a:cs typeface="Times New Roman" pitchFamily="18" charset="0"/>
              </a:rPr>
              <a:t>will</a:t>
            </a:r>
            <a:r>
              <a:rPr lang="en-IN" sz="1600" dirty="0" smtClean="0">
                <a:solidFill>
                  <a:schemeClr val="bg1"/>
                </a:solidFill>
                <a:latin typeface="Times New Roman" pitchFamily="18" charset="0"/>
                <a:cs typeface="Times New Roman" pitchFamily="18" charset="0"/>
              </a:rPr>
              <a:t> be prepared for machine learning.</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59" y="771549"/>
            <a:ext cx="7109077" cy="604075"/>
          </a:xfrm>
        </p:spPr>
        <p:txBody>
          <a:bodyPr>
            <a:normAutofit/>
          </a:bodyPr>
          <a:lstStyle/>
          <a:p>
            <a:r>
              <a:rPr lang="en-IN"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5" name="TextBox 4"/>
          <p:cNvSpPr txBox="1"/>
          <p:nvPr/>
        </p:nvSpPr>
        <p:spPr>
          <a:xfrm>
            <a:off x="683568" y="1779662"/>
            <a:ext cx="8064896" cy="3286669"/>
          </a:xfrm>
          <a:prstGeom prst="rect">
            <a:avLst/>
          </a:prstGeom>
          <a:noFill/>
        </p:spPr>
        <p:txBody>
          <a:bodyPr wrap="square" rtlCol="0">
            <a:spAutoFit/>
          </a:bodyPr>
          <a:lstStyle/>
          <a:p>
            <a:r>
              <a:rPr lang="en-US" sz="1600" dirty="0" smtClean="0">
                <a:solidFill>
                  <a:schemeClr val="bg1"/>
                </a:solidFill>
                <a:latin typeface="Times New Roman" pitchFamily="18" charset="0"/>
                <a:cs typeface="Times New Roman"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endParaRPr lang="en-IN" sz="1600" dirty="0">
              <a:solidFill>
                <a:schemeClr val="bg1"/>
              </a:solidFill>
              <a:latin typeface="Times New Roman" pitchFamily="18" charset="0"/>
              <a:cs typeface="Times New Roman" pitchFamily="18" charset="0"/>
            </a:endParaRPr>
          </a:p>
          <a:p>
            <a:r>
              <a:rPr lang="en-US" sz="1600" dirty="0" smtClean="0">
                <a:solidFill>
                  <a:schemeClr val="bg1"/>
                </a:solidFill>
                <a:latin typeface="Times New Roman" pitchFamily="18" charset="0"/>
                <a:cs typeface="Times New Roman" pitchFamily="18" charset="0"/>
              </a:rPr>
              <a:t>The company is looking at prospective properties to buy houses to enter the market. It is required to build a model using Machine Learning to predict the actual value of the prospective properties and decide whether to invest in them or not.</a:t>
            </a:r>
          </a:p>
          <a:p>
            <a:endParaRPr lang="en-IN" sz="1600" dirty="0">
              <a:solidFill>
                <a:schemeClr val="bg1"/>
              </a:solidFill>
              <a:latin typeface="Times New Roman" pitchFamily="18" charset="0"/>
              <a:cs typeface="Times New Roman" pitchFamily="18" charset="0"/>
            </a:endParaRPr>
          </a:p>
          <a:p>
            <a:pPr>
              <a:lnSpc>
                <a:spcPct val="107000"/>
              </a:lnSpc>
              <a:spcAft>
                <a:spcPts val="800"/>
              </a:spcAft>
              <a:buFont typeface="Arial" pitchFamily="34" charset="0"/>
              <a:buChar char="•"/>
              <a:tabLst>
                <a:tab pos="2340610" algn="l"/>
              </a:tabLst>
            </a:pPr>
            <a:r>
              <a:rPr lang="en-IN"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Which variables are important to predict the price of variable? </a:t>
            </a:r>
          </a:p>
          <a:p>
            <a:pPr>
              <a:lnSpc>
                <a:spcPct val="107000"/>
              </a:lnSpc>
              <a:spcAft>
                <a:spcPts val="800"/>
              </a:spcAft>
              <a:buFont typeface="Arial" pitchFamily="34" charset="0"/>
              <a:buChar char="•"/>
              <a:tabLst>
                <a:tab pos="2340610" algn="l"/>
              </a:tabLst>
            </a:pPr>
            <a:r>
              <a:rPr lang="en-IN"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How do these variables describe the price of the house</a:t>
            </a:r>
          </a:p>
          <a:p>
            <a:endParaRPr lang="en-US" sz="1600"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Checking Multicollinearity</a:t>
            </a:r>
            <a:endParaRPr lang="en-US"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088882D7-BB03-4D12-B5F8-08CEB66A2A67}"/>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0" y="1563638"/>
            <a:ext cx="7272808" cy="3579862"/>
          </a:xfr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Multicollinearity</a:t>
            </a:r>
            <a:endParaRPr lang="en-US"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3F039221-9303-4291-AFAD-D4A82F73E9C0}"/>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539552" y="1635646"/>
            <a:ext cx="4753639" cy="2114845"/>
          </a:xfrm>
        </p:spPr>
      </p:pic>
      <p:pic>
        <p:nvPicPr>
          <p:cNvPr id="5" name="Picture 4">
            <a:extLst>
              <a:ext uri="{FF2B5EF4-FFF2-40B4-BE49-F238E27FC236}">
                <a16:creationId xmlns="" xmlns:a16="http://schemas.microsoft.com/office/drawing/2014/main" id="{F20454F8-07CD-4541-80A5-04EBD110061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9552" y="4011910"/>
            <a:ext cx="4752528" cy="409632"/>
          </a:xfrm>
          <a:prstGeom prst="rect">
            <a:avLst/>
          </a:prstGeom>
        </p:spPr>
      </p:pic>
      <p:sp>
        <p:nvSpPr>
          <p:cNvPr id="6" name="TextBox 5"/>
          <p:cNvSpPr txBox="1"/>
          <p:nvPr/>
        </p:nvSpPr>
        <p:spPr>
          <a:xfrm>
            <a:off x="5724128" y="1779662"/>
            <a:ext cx="3168352" cy="3077766"/>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As the previous heat map graph was very big so I cant find multicollinearity through that so this code will help me where I have set the threshold for 90 % </a:t>
            </a:r>
          </a:p>
          <a:p>
            <a:endParaRPr lang="en-IN" sz="1600" dirty="0" smtClean="0">
              <a:solidFill>
                <a:schemeClr val="bg1"/>
              </a:solidFill>
              <a:latin typeface="Times New Roman" pitchFamily="18" charset="0"/>
              <a:cs typeface="Times New Roman" pitchFamily="18" charset="0"/>
            </a:endParaRPr>
          </a:p>
          <a:p>
            <a:r>
              <a:rPr lang="en-IN" sz="1600" dirty="0" smtClean="0">
                <a:solidFill>
                  <a:schemeClr val="bg1"/>
                </a:solidFill>
                <a:latin typeface="Times New Roman" pitchFamily="18" charset="0"/>
                <a:cs typeface="Times New Roman" pitchFamily="18" charset="0"/>
              </a:rPr>
              <a:t>So it is telling me that there are total 4 columns that are highly correlated to each other so I am dropping two column so there will we no multicollinearity in the data</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Target Column Transformation</a:t>
            </a:r>
            <a:endParaRPr lang="en-US"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F07E2BC6-8820-40A5-856C-B52AD52FE460}"/>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83568" y="1635646"/>
            <a:ext cx="5688632" cy="3168352"/>
          </a:xfrm>
        </p:spPr>
      </p:pic>
      <p:sp>
        <p:nvSpPr>
          <p:cNvPr id="5" name="TextBox 4"/>
          <p:cNvSpPr txBox="1"/>
          <p:nvPr/>
        </p:nvSpPr>
        <p:spPr>
          <a:xfrm>
            <a:off x="6804248" y="1779662"/>
            <a:ext cx="2088232" cy="2616101"/>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W</a:t>
            </a:r>
            <a:r>
              <a:rPr lang="en-IN" sz="1600" dirty="0" smtClean="0">
                <a:solidFill>
                  <a:schemeClr val="bg1"/>
                </a:solidFill>
                <a:latin typeface="Times New Roman" pitchFamily="18" charset="0"/>
                <a:cs typeface="Times New Roman" pitchFamily="18" charset="0"/>
              </a:rPr>
              <a:t>e can see that the target column is right skewed and we can transform our target column and at the time of prediction we will inverse it so there will be no effect of it on our prediction</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Splitting data for model </a:t>
            </a:r>
            <a:r>
              <a:rPr lang="en-IN" dirty="0" smtClean="0">
                <a:latin typeface="Times New Roman" pitchFamily="18" charset="0"/>
                <a:cs typeface="Times New Roman" pitchFamily="18" charset="0"/>
              </a:rPr>
              <a:t>building</a:t>
            </a:r>
            <a:endParaRPr lang="en-US" dirty="0"/>
          </a:p>
        </p:txBody>
      </p:sp>
      <p:pic>
        <p:nvPicPr>
          <p:cNvPr id="4" name="Content Placeholder 4">
            <a:extLst>
              <a:ext uri="{FF2B5EF4-FFF2-40B4-BE49-F238E27FC236}">
                <a16:creationId xmlns="" xmlns:a16="http://schemas.microsoft.com/office/drawing/2014/main" id="{2D9F2FAA-1A6C-4ED9-B79C-FDA82F9E2BF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11560" y="1707654"/>
            <a:ext cx="5382377" cy="304843"/>
          </a:xfrm>
        </p:spPr>
      </p:pic>
      <p:sp>
        <p:nvSpPr>
          <p:cNvPr id="5" name="Rectangle 4"/>
          <p:cNvSpPr/>
          <p:nvPr/>
        </p:nvSpPr>
        <p:spPr>
          <a:xfrm>
            <a:off x="611560" y="2139702"/>
            <a:ext cx="3602268" cy="338554"/>
          </a:xfrm>
          <a:prstGeom prst="rect">
            <a:avLst/>
          </a:prstGeom>
        </p:spPr>
        <p:txBody>
          <a:bodyPr wrap="none">
            <a:spAutoFit/>
          </a:bodyPr>
          <a:lstStyle/>
          <a:p>
            <a:r>
              <a:rPr lang="en-IN" sz="1600" dirty="0" smtClean="0">
                <a:solidFill>
                  <a:schemeClr val="bg1"/>
                </a:solidFill>
                <a:latin typeface="Times New Roman" pitchFamily="18" charset="0"/>
                <a:cs typeface="Times New Roman" pitchFamily="18" charset="0"/>
              </a:rPr>
              <a:t>Here I am taking 6 models for prediction </a:t>
            </a:r>
            <a:endParaRPr lang="en-IN" sz="1600" dirty="0">
              <a:solidFill>
                <a:schemeClr val="bg1"/>
              </a:solidFill>
              <a:latin typeface="Times New Roman" pitchFamily="18" charset="0"/>
              <a:cs typeface="Times New Roman" pitchFamily="18" charset="0"/>
            </a:endParaRPr>
          </a:p>
        </p:txBody>
      </p:sp>
      <p:pic>
        <p:nvPicPr>
          <p:cNvPr id="6" name="Picture 5"/>
          <p:cNvPicPr/>
          <p:nvPr/>
        </p:nvPicPr>
        <p:blipFill>
          <a:blip r:embed="rId3" cstate="print"/>
          <a:srcRect/>
          <a:stretch>
            <a:fillRect/>
          </a:stretch>
        </p:blipFill>
        <p:spPr bwMode="auto">
          <a:xfrm>
            <a:off x="611560" y="2643758"/>
            <a:ext cx="5544616" cy="201622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Training Models</a:t>
            </a:r>
            <a:endParaRPr lang="en-US"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611560" y="1635646"/>
            <a:ext cx="4752528" cy="3312368"/>
          </a:xfrm>
          <a:prstGeom prst="rect">
            <a:avLst/>
          </a:prstGeom>
          <a:noFill/>
          <a:ln w="9525">
            <a:noFill/>
            <a:miter lim="800000"/>
            <a:headEnd/>
            <a:tailEnd/>
          </a:ln>
        </p:spPr>
      </p:pic>
      <p:sp>
        <p:nvSpPr>
          <p:cNvPr id="5" name="TextBox 4"/>
          <p:cNvSpPr txBox="1"/>
          <p:nvPr/>
        </p:nvSpPr>
        <p:spPr>
          <a:xfrm>
            <a:off x="5796136" y="1707654"/>
            <a:ext cx="3096344" cy="3570208"/>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Here I have written this code which will return me all the metrics and all the model score with cross validation score</a:t>
            </a:r>
          </a:p>
          <a:p>
            <a:endParaRPr lang="en-IN" sz="1600" dirty="0" smtClean="0">
              <a:solidFill>
                <a:schemeClr val="bg1"/>
              </a:solidFill>
              <a:latin typeface="Times New Roman" pitchFamily="18" charset="0"/>
              <a:cs typeface="Times New Roman" pitchFamily="18" charset="0"/>
            </a:endParaRPr>
          </a:p>
          <a:p>
            <a:r>
              <a:rPr lang="en-IN" sz="1600" dirty="0" smtClean="0">
                <a:solidFill>
                  <a:schemeClr val="bg1"/>
                </a:solidFill>
                <a:latin typeface="Times New Roman" pitchFamily="18" charset="0"/>
                <a:cs typeface="Times New Roman" pitchFamily="18" charset="0"/>
              </a:rPr>
              <a:t>And for good performance I am using KFOLD cross validation for this data </a:t>
            </a:r>
          </a:p>
          <a:p>
            <a:endParaRPr lang="en-IN" sz="1600" dirty="0" smtClean="0">
              <a:solidFill>
                <a:schemeClr val="bg1"/>
              </a:solidFill>
              <a:latin typeface="Times New Roman" pitchFamily="18" charset="0"/>
              <a:cs typeface="Times New Roman" pitchFamily="18" charset="0"/>
            </a:endParaRPr>
          </a:p>
          <a:p>
            <a:r>
              <a:rPr lang="en-IN" sz="1600" dirty="0" smtClean="0">
                <a:solidFill>
                  <a:schemeClr val="bg1"/>
                </a:solidFill>
                <a:latin typeface="Times New Roman" pitchFamily="18" charset="0"/>
                <a:cs typeface="Times New Roman" pitchFamily="18" charset="0"/>
              </a:rPr>
              <a:t>And this code will also return me the learning curve for all the model so even I can check if my model is underfitted or overfitted</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Results of Models</a:t>
            </a:r>
            <a:endParaRPr lang="en-US"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683568" y="1707654"/>
            <a:ext cx="7200800" cy="2376264"/>
          </a:xfrm>
          <a:prstGeom prst="rect">
            <a:avLst/>
          </a:prstGeom>
          <a:noFill/>
          <a:ln w="9525">
            <a:noFill/>
            <a:miter lim="800000"/>
            <a:headEnd/>
            <a:tailEnd/>
          </a:ln>
        </p:spPr>
      </p:pic>
      <p:sp>
        <p:nvSpPr>
          <p:cNvPr id="5" name="Rectangle 4"/>
          <p:cNvSpPr/>
          <p:nvPr/>
        </p:nvSpPr>
        <p:spPr>
          <a:xfrm>
            <a:off x="683568" y="4227934"/>
            <a:ext cx="6408712" cy="338554"/>
          </a:xfrm>
          <a:prstGeom prst="rect">
            <a:avLst/>
          </a:prstGeom>
        </p:spPr>
        <p:txBody>
          <a:bodyPr wrap="square">
            <a:spAutoFit/>
          </a:bodyPr>
          <a:lstStyle/>
          <a:p>
            <a:r>
              <a:rPr lang="en-IN" sz="1600" dirty="0" smtClean="0">
                <a:solidFill>
                  <a:schemeClr val="bg1"/>
                </a:solidFill>
                <a:latin typeface="Times New Roman" pitchFamily="18" charset="0"/>
                <a:cs typeface="Times New Roman" pitchFamily="18" charset="0"/>
              </a:rPr>
              <a:t>From this result I can see which model is performing well. </a:t>
            </a:r>
            <a:endParaRPr lang="en-IN" sz="1600" dirty="0" smtClean="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Model Learning Curve</a:t>
            </a:r>
            <a:endParaRPr lang="en-US" dirty="0">
              <a:latin typeface="Times New Roman" pitchFamily="18" charset="0"/>
              <a:cs typeface="Times New Roman" pitchFamily="18" charset="0"/>
            </a:endParaRPr>
          </a:p>
        </p:txBody>
      </p:sp>
      <p:pic>
        <p:nvPicPr>
          <p:cNvPr id="4" name="Content Placeholder 4">
            <a:extLst>
              <a:ext uri="{FF2B5EF4-FFF2-40B4-BE49-F238E27FC236}">
                <a16:creationId xmlns="" xmlns:a16="http://schemas.microsoft.com/office/drawing/2014/main" id="{48EF570D-166E-475B-8F4F-6E04654AEBE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0" y="1491630"/>
            <a:ext cx="1979712" cy="1584176"/>
          </a:xfrm>
        </p:spPr>
      </p:pic>
      <p:sp>
        <p:nvSpPr>
          <p:cNvPr id="5" name="Rectangle 4"/>
          <p:cNvSpPr/>
          <p:nvPr/>
        </p:nvSpPr>
        <p:spPr>
          <a:xfrm>
            <a:off x="6084168" y="1779662"/>
            <a:ext cx="2843808" cy="2893100"/>
          </a:xfrm>
          <a:prstGeom prst="rect">
            <a:avLst/>
          </a:prstGeom>
        </p:spPr>
        <p:txBody>
          <a:bodyPr wrap="square">
            <a:spAutoFit/>
          </a:bodyPr>
          <a:lstStyle/>
          <a:p>
            <a:r>
              <a:rPr lang="en-IN" sz="14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From </a:t>
            </a:r>
            <a:r>
              <a:rPr lang="en-IN" sz="1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a:t>
            </a:r>
            <a:r>
              <a:rPr lang="en-IN" sz="14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graphs above we can easily see like linear-regression and lasso are underfitted . They are showing a good score like cv score MSE, MAE</a:t>
            </a:r>
            <a:r>
              <a:rPr lang="en-IN" sz="1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en-IN" sz="14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B</a:t>
            </a:r>
            <a:r>
              <a:rPr lang="en-IN" sz="1400"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ut when we see the model learning curve it is not performing well.</a:t>
            </a:r>
          </a:p>
          <a:p>
            <a:r>
              <a:rPr lang="en-IN" sz="1400" dirty="0" smtClean="0">
                <a:solidFill>
                  <a:schemeClr val="bg1"/>
                </a:solidFill>
                <a:latin typeface="Times New Roman" panose="02020603050405020304" pitchFamily="18" charset="0"/>
                <a:cs typeface="Times New Roman" panose="02020603050405020304" pitchFamily="18" charset="0"/>
              </a:rPr>
              <a:t>We are going to proceed with RandomForestRegressor as our best model because it is performing good and also have a good Learning curve</a:t>
            </a:r>
          </a:p>
          <a:p>
            <a:endParaRPr lang="en-IN" sz="1400" dirty="0">
              <a:solidFill>
                <a:schemeClr val="bg1"/>
              </a:solidFill>
              <a:latin typeface="Times New Roman" panose="02020603050405020304" pitchFamily="18" charset="0"/>
              <a:cs typeface="Times New Roman" panose="02020603050405020304" pitchFamily="18" charset="0"/>
            </a:endParaRPr>
          </a:p>
          <a:p>
            <a:endParaRPr lang="en-IN" sz="1400" dirty="0" smtClean="0">
              <a:solidFill>
                <a:schemeClr val="bg1"/>
              </a:solidFill>
              <a:latin typeface="Times New Roman" panose="02020603050405020304" pitchFamily="18" charset="0"/>
              <a:cs typeface="Times New Roman" panose="02020603050405020304" pitchFamily="18" charset="0"/>
            </a:endParaRPr>
          </a:p>
          <a:p>
            <a:endParaRPr lang="en-IN" sz="14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78B0F9CA-9289-4A20-B250-6096AC45F79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79712" y="1491630"/>
            <a:ext cx="1872208" cy="1584176"/>
          </a:xfrm>
          <a:prstGeom prst="rect">
            <a:avLst/>
          </a:prstGeom>
        </p:spPr>
      </p:pic>
      <p:pic>
        <p:nvPicPr>
          <p:cNvPr id="7" name="Picture 6">
            <a:extLst>
              <a:ext uri="{FF2B5EF4-FFF2-40B4-BE49-F238E27FC236}">
                <a16:creationId xmlns="" xmlns:a16="http://schemas.microsoft.com/office/drawing/2014/main" id="{F325A1F1-56FD-4239-8C48-EC2B6E032BB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851920" y="1491630"/>
            <a:ext cx="1800200" cy="1584176"/>
          </a:xfrm>
          <a:prstGeom prst="rect">
            <a:avLst/>
          </a:prstGeom>
        </p:spPr>
      </p:pic>
      <p:pic>
        <p:nvPicPr>
          <p:cNvPr id="8" name="Picture 7">
            <a:extLst>
              <a:ext uri="{FF2B5EF4-FFF2-40B4-BE49-F238E27FC236}">
                <a16:creationId xmlns="" xmlns:a16="http://schemas.microsoft.com/office/drawing/2014/main" id="{B6F5BD00-EE09-4D85-9024-C06A96F3E6D3}"/>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 y="3075806"/>
            <a:ext cx="1979711" cy="1584176"/>
          </a:xfrm>
          <a:prstGeom prst="rect">
            <a:avLst/>
          </a:prstGeom>
        </p:spPr>
      </p:pic>
      <p:pic>
        <p:nvPicPr>
          <p:cNvPr id="9" name="Picture 8">
            <a:extLst>
              <a:ext uri="{FF2B5EF4-FFF2-40B4-BE49-F238E27FC236}">
                <a16:creationId xmlns="" xmlns:a16="http://schemas.microsoft.com/office/drawing/2014/main" id="{2577D39E-1B8D-43F0-B34B-DAE00B53C08A}"/>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979712" y="3075806"/>
            <a:ext cx="1800200" cy="1584176"/>
          </a:xfrm>
          <a:prstGeom prst="rect">
            <a:avLst/>
          </a:prstGeom>
        </p:spPr>
      </p:pic>
      <p:pic>
        <p:nvPicPr>
          <p:cNvPr id="10" name="Picture 9"/>
          <p:cNvPicPr/>
          <p:nvPr/>
        </p:nvPicPr>
        <p:blipFill>
          <a:blip r:embed="rId7" cstate="print"/>
          <a:srcRect/>
          <a:stretch>
            <a:fillRect/>
          </a:stretch>
        </p:blipFill>
        <p:spPr bwMode="auto">
          <a:xfrm>
            <a:off x="3779912" y="3075806"/>
            <a:ext cx="1872208" cy="158417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itchFamily="18" charset="0"/>
                <a:ea typeface="Calibri" panose="020F0502020204030204" pitchFamily="34" charset="0"/>
                <a:cs typeface="Times New Roman" pitchFamily="18" charset="0"/>
              </a:rPr>
              <a:t>Key Metrics for success in solving problem under consideration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IN" sz="2100" dirty="0" smtClean="0">
                <a:solidFill>
                  <a:schemeClr val="bg1"/>
                </a:solidFill>
                <a:effectLst/>
                <a:latin typeface="Times New Roman" pitchFamily="18" charset="0"/>
                <a:cs typeface="Times New Roman" pitchFamily="18" charset="0"/>
              </a:rPr>
              <a:t>To find out the best performing model following metrics are used:</a:t>
            </a:r>
          </a:p>
          <a:p>
            <a:pPr lvl="0"/>
            <a:r>
              <a:rPr lang="en-IN" sz="2100" dirty="0" smtClean="0">
                <a:solidFill>
                  <a:schemeClr val="bg1"/>
                </a:solidFill>
                <a:effectLst/>
                <a:latin typeface="Times New Roman" pitchFamily="18" charset="0"/>
                <a:cs typeface="Times New Roman" pitchFamily="18" charset="0"/>
              </a:rPr>
              <a:t>R2 Score: It is used to check the model performance score between 0.0 to 1.0</a:t>
            </a:r>
          </a:p>
          <a:p>
            <a:pPr lvl="0"/>
            <a:r>
              <a:rPr lang="en-IN" sz="2100" dirty="0" smtClean="0">
                <a:solidFill>
                  <a:schemeClr val="bg1"/>
                </a:solidFill>
                <a:effectLst/>
                <a:latin typeface="Times New Roman" pitchFamily="18" charset="0"/>
                <a:cs typeface="Times New Roman" pitchFamily="18" charset="0"/>
              </a:rPr>
              <a:t>Mean Squared Error: The mean squared error of a model concerning a test set is the mean of the squared prediction errors over all instances in the test set.</a:t>
            </a:r>
          </a:p>
          <a:p>
            <a:pPr lvl="0"/>
            <a:r>
              <a:rPr lang="en-IN" sz="2100" dirty="0" smtClean="0">
                <a:solidFill>
                  <a:schemeClr val="bg1"/>
                </a:solidFill>
                <a:effectLst/>
                <a:latin typeface="Times New Roman" pitchFamily="18" charset="0"/>
                <a:cs typeface="Times New Roman" pitchFamily="18" charset="0"/>
              </a:rPr>
              <a:t>Root Mean Squared Error: It is the root of mean squared error.</a:t>
            </a:r>
          </a:p>
          <a:p>
            <a:pPr lvl="0"/>
            <a:r>
              <a:rPr lang="en-IN" sz="2100" dirty="0" smtClean="0">
                <a:solidFill>
                  <a:schemeClr val="bg1"/>
                </a:solidFill>
                <a:effectLst/>
                <a:latin typeface="Times New Roman" pitchFamily="18" charset="0"/>
                <a:cs typeface="Times New Roman" pitchFamily="18" charset="0"/>
              </a:rPr>
              <a:t>Mean Absolute Error: It is the average of absolute errors for a group of predictions and observations as a measurement of the magnitude of errors for the entire group.</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HYPERPARAMETER TUNING</a:t>
            </a:r>
            <a:endParaRPr lang="en-US"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srcRect/>
          <a:stretch>
            <a:fillRect/>
          </a:stretch>
        </p:blipFill>
        <p:spPr bwMode="auto">
          <a:xfrm>
            <a:off x="611560" y="1563638"/>
            <a:ext cx="7488832" cy="2808312"/>
          </a:xfrm>
          <a:prstGeom prst="rect">
            <a:avLst/>
          </a:prstGeom>
          <a:noFill/>
          <a:ln w="9525">
            <a:noFill/>
            <a:miter lim="800000"/>
            <a:headEnd/>
            <a:tailEnd/>
          </a:ln>
        </p:spPr>
      </p:pic>
      <p:sp>
        <p:nvSpPr>
          <p:cNvPr id="6" name="TextBox 5"/>
          <p:cNvSpPr txBox="1"/>
          <p:nvPr/>
        </p:nvSpPr>
        <p:spPr>
          <a:xfrm>
            <a:off x="683568" y="4587974"/>
            <a:ext cx="7488832" cy="861774"/>
          </a:xfrm>
          <a:prstGeom prst="rect">
            <a:avLst/>
          </a:prstGeom>
          <a:noFill/>
        </p:spPr>
        <p:txBody>
          <a:bodyPr wrap="square" rtlCol="0">
            <a:spAutoFit/>
          </a:bodyPr>
          <a:lstStyle/>
          <a:p>
            <a:r>
              <a:rPr lang="en-IN" sz="1600" dirty="0">
                <a:solidFill>
                  <a:schemeClr val="bg1"/>
                </a:solidFill>
                <a:latin typeface="Times New Roman" pitchFamily="18" charset="0"/>
                <a:cs typeface="Times New Roman" pitchFamily="18" charset="0"/>
              </a:rPr>
              <a:t>After successfully incorporating the </a:t>
            </a:r>
            <a:r>
              <a:rPr lang="en-IN" sz="1600" dirty="0" smtClean="0">
                <a:solidFill>
                  <a:schemeClr val="bg1"/>
                </a:solidFill>
                <a:latin typeface="Times New Roman" pitchFamily="18" charset="0"/>
                <a:cs typeface="Times New Roman" pitchFamily="18" charset="0"/>
              </a:rPr>
              <a:t>HyperParameter Tuning </a:t>
            </a:r>
            <a:r>
              <a:rPr lang="en-IN" sz="1600" dirty="0">
                <a:solidFill>
                  <a:schemeClr val="bg1"/>
                </a:solidFill>
                <a:latin typeface="Times New Roman" pitchFamily="18" charset="0"/>
                <a:cs typeface="Times New Roman" pitchFamily="18" charset="0"/>
              </a:rPr>
              <a:t>on the final Model, we have received the accuracy score of 83.31%.</a:t>
            </a:r>
            <a:endParaRPr lang="en-US" sz="1600" b="1" dirty="0">
              <a:solidFill>
                <a:schemeClr val="bg1"/>
              </a:solidFill>
              <a:latin typeface="Times New Roman" pitchFamily="18" charset="0"/>
              <a:cs typeface="Times New Roman"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Final Model Metrics</a:t>
            </a:r>
            <a:endParaRPr lang="en-US" dirty="0">
              <a:latin typeface="Times New Roman" pitchFamily="18" charset="0"/>
              <a:cs typeface="Times New Roman" pitchFamily="18" charset="0"/>
            </a:endParaRPr>
          </a:p>
        </p:txBody>
      </p:sp>
      <p:pic>
        <p:nvPicPr>
          <p:cNvPr id="4" name="Picture 3"/>
          <p:cNvPicPr/>
          <p:nvPr/>
        </p:nvPicPr>
        <p:blipFill>
          <a:blip r:embed="rId2" cstate="print"/>
          <a:srcRect/>
          <a:stretch>
            <a:fillRect/>
          </a:stretch>
        </p:blipFill>
        <p:spPr bwMode="auto">
          <a:xfrm>
            <a:off x="467544" y="1635646"/>
            <a:ext cx="4896544" cy="2722998"/>
          </a:xfrm>
          <a:prstGeom prst="rect">
            <a:avLst/>
          </a:prstGeom>
          <a:noFill/>
          <a:ln w="9525">
            <a:noFill/>
            <a:miter lim="800000"/>
            <a:headEnd/>
            <a:tailEnd/>
          </a:ln>
        </p:spPr>
      </p:pic>
      <p:sp>
        <p:nvSpPr>
          <p:cNvPr id="5" name="Rectangle 4"/>
          <p:cNvSpPr/>
          <p:nvPr/>
        </p:nvSpPr>
        <p:spPr>
          <a:xfrm>
            <a:off x="467544" y="4443958"/>
            <a:ext cx="8568952" cy="584775"/>
          </a:xfrm>
          <a:prstGeom prst="rect">
            <a:avLst/>
          </a:prstGeom>
        </p:spPr>
        <p:txBody>
          <a:bodyPr wrap="square">
            <a:spAutoFit/>
          </a:bodyPr>
          <a:lstStyle/>
          <a:p>
            <a:r>
              <a:rPr lang="en-IN" sz="1600" dirty="0" smtClean="0">
                <a:solidFill>
                  <a:schemeClr val="bg1"/>
                </a:solidFill>
                <a:latin typeface="Times New Roman" pitchFamily="18" charset="0"/>
                <a:cs typeface="Times New Roman" pitchFamily="18" charset="0"/>
              </a:rPr>
              <a:t>This is the  final model learning curve and we can see all the performance metrics of final model after </a:t>
            </a:r>
            <a:r>
              <a:rPr lang="en-IN" sz="1600" dirty="0" err="1" smtClean="0">
                <a:solidFill>
                  <a:schemeClr val="bg1"/>
                </a:solidFill>
                <a:latin typeface="Times New Roman" pitchFamily="18" charset="0"/>
                <a:cs typeface="Times New Roman" pitchFamily="18" charset="0"/>
              </a:rPr>
              <a:t>hyperparameter</a:t>
            </a:r>
            <a:r>
              <a:rPr lang="en-IN" sz="1600" dirty="0" smtClean="0">
                <a:solidFill>
                  <a:schemeClr val="bg1"/>
                </a:solidFill>
                <a:latin typeface="Times New Roman" pitchFamily="18" charset="0"/>
                <a:cs typeface="Times New Roman" pitchFamily="18" charset="0"/>
              </a:rPr>
              <a:t> tuning</a:t>
            </a:r>
            <a:endParaRPr lang="en-IN" sz="1600" dirty="0">
              <a:solidFill>
                <a:schemeClr val="bg1"/>
              </a:solidFill>
              <a:latin typeface="Times New Roman" pitchFamily="18" charset="0"/>
              <a:cs typeface="Times New Roman" pitchFamily="18" charset="0"/>
            </a:endParaRPr>
          </a:p>
        </p:txBody>
      </p:sp>
      <p:pic>
        <p:nvPicPr>
          <p:cNvPr id="6" name="Picture 5"/>
          <p:cNvPicPr/>
          <p:nvPr/>
        </p:nvPicPr>
        <p:blipFill>
          <a:blip r:embed="rId3" cstate="print"/>
          <a:srcRect/>
          <a:stretch>
            <a:fillRect/>
          </a:stretch>
        </p:blipFill>
        <p:spPr bwMode="auto">
          <a:xfrm>
            <a:off x="5580113" y="1635646"/>
            <a:ext cx="3563887" cy="2664296"/>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Objectives of the study</a:t>
            </a:r>
            <a:endParaRPr lang="en-US" dirty="0">
              <a:latin typeface="Times New Roman" pitchFamily="18" charset="0"/>
              <a:cs typeface="Times New Roman" pitchFamily="18" charset="0"/>
            </a:endParaRPr>
          </a:p>
        </p:txBody>
      </p:sp>
      <p:sp>
        <p:nvSpPr>
          <p:cNvPr id="4" name="TextBox 3"/>
          <p:cNvSpPr txBox="1"/>
          <p:nvPr/>
        </p:nvSpPr>
        <p:spPr>
          <a:xfrm>
            <a:off x="539552" y="1707654"/>
            <a:ext cx="7920880" cy="2831544"/>
          </a:xfrm>
          <a:prstGeom prst="rect">
            <a:avLst/>
          </a:prstGeom>
          <a:noFill/>
        </p:spPr>
        <p:txBody>
          <a:bodyPr wrap="square" rtlCol="0">
            <a:spAutoFit/>
          </a:bodyPr>
          <a:lstStyle/>
          <a:p>
            <a:pPr marL="342900" lvl="0" indent="-342900" algn="just">
              <a:buFont typeface="+mj-lt"/>
              <a:buAutoNum type="arabicPeriod"/>
            </a:pPr>
            <a:r>
              <a:rPr lang="en-US" sz="1600" dirty="0" smtClean="0">
                <a:solidFill>
                  <a:schemeClr val="bg1"/>
                </a:solidFill>
                <a:latin typeface="Times New Roman" pitchFamily="18" charset="0"/>
                <a:cs typeface="Times New Roman" pitchFamily="18" charset="0"/>
              </a:rPr>
              <a:t>Study &amp; Exploratory Data Analysis (EDA) of  House Price Prediction in dataset</a:t>
            </a:r>
          </a:p>
          <a:p>
            <a:pPr marL="342900" lvl="0" indent="-342900" algn="just">
              <a:buFont typeface="+mj-lt"/>
              <a:buAutoNum type="arabicPeriod"/>
            </a:pPr>
            <a:endParaRPr lang="en-US" sz="1600" dirty="0" smtClean="0">
              <a:solidFill>
                <a:schemeClr val="bg1"/>
              </a:solidFill>
              <a:latin typeface="Times New Roman" pitchFamily="18" charset="0"/>
              <a:cs typeface="Times New Roman" pitchFamily="18" charset="0"/>
            </a:endParaRPr>
          </a:p>
          <a:p>
            <a:pPr marL="342900" lvl="0" indent="-342900" algn="just">
              <a:buFont typeface="+mj-lt"/>
              <a:buAutoNum type="arabicPeriod"/>
            </a:pPr>
            <a:r>
              <a:rPr lang="en-US" sz="1600" dirty="0" smtClean="0">
                <a:solidFill>
                  <a:schemeClr val="bg1"/>
                </a:solidFill>
                <a:latin typeface="Times New Roman" pitchFamily="18" charset="0"/>
                <a:cs typeface="Times New Roman" pitchFamily="18" charset="0"/>
              </a:rPr>
              <a:t>To perform tasks of Summary Statistics &amp; Correlation factor of the problem dataset.</a:t>
            </a:r>
          </a:p>
          <a:p>
            <a:pPr marL="342900" lvl="0" indent="-342900" algn="just">
              <a:buFont typeface="+mj-lt"/>
              <a:buAutoNum type="arabicPeriod"/>
            </a:pPr>
            <a:endParaRPr lang="en-US" sz="1600" dirty="0" smtClean="0">
              <a:solidFill>
                <a:schemeClr val="bg1"/>
              </a:solidFill>
              <a:latin typeface="Times New Roman" pitchFamily="18" charset="0"/>
              <a:cs typeface="Times New Roman" pitchFamily="18" charset="0"/>
            </a:endParaRPr>
          </a:p>
          <a:p>
            <a:pPr marL="342900" lvl="0" indent="-342900" algn="just">
              <a:buFont typeface="+mj-lt"/>
              <a:buAutoNum type="arabicPeriod"/>
            </a:pPr>
            <a:r>
              <a:rPr lang="en-US" sz="1600" dirty="0" smtClean="0">
                <a:solidFill>
                  <a:schemeClr val="bg1"/>
                </a:solidFill>
                <a:latin typeface="Times New Roman" pitchFamily="18" charset="0"/>
                <a:cs typeface="Times New Roman" pitchFamily="18" charset="0"/>
              </a:rPr>
              <a:t>To perform data pre-processing of the dataset and perform Mathematical/ Analytical Modeling of the Problem in order to train the model.</a:t>
            </a:r>
          </a:p>
          <a:p>
            <a:pPr marL="342900" lvl="0" indent="-342900" algn="just">
              <a:buFont typeface="+mj-lt"/>
              <a:buAutoNum type="arabicPeriod"/>
            </a:pPr>
            <a:endParaRPr lang="en-US" sz="1600" dirty="0" smtClean="0">
              <a:solidFill>
                <a:schemeClr val="bg1"/>
              </a:solidFill>
              <a:latin typeface="Times New Roman" pitchFamily="18" charset="0"/>
              <a:cs typeface="Times New Roman" pitchFamily="18" charset="0"/>
            </a:endParaRPr>
          </a:p>
          <a:p>
            <a:pPr marL="342900" lvl="0" indent="-342900" algn="just">
              <a:buFont typeface="+mj-lt"/>
              <a:buAutoNum type="arabicPeriod"/>
            </a:pPr>
            <a:r>
              <a:rPr lang="en-US" sz="1600" dirty="0" smtClean="0">
                <a:solidFill>
                  <a:schemeClr val="bg1"/>
                </a:solidFill>
                <a:latin typeface="Times New Roman" pitchFamily="18" charset="0"/>
                <a:cs typeface="Times New Roman" pitchFamily="18" charset="0"/>
              </a:rPr>
              <a:t>Formulate Model/s Development, Evaluation and Testing of Identified Approaches.</a:t>
            </a:r>
          </a:p>
          <a:p>
            <a:pPr marL="342900" lvl="0" indent="-342900" algn="just">
              <a:buFont typeface="+mj-lt"/>
              <a:buAutoNum type="arabicPeriod"/>
            </a:pPr>
            <a:endParaRPr lang="en-IN" sz="1600" dirty="0" smtClean="0">
              <a:solidFill>
                <a:schemeClr val="bg1"/>
              </a:solidFill>
              <a:latin typeface="Times New Roman" pitchFamily="18" charset="0"/>
              <a:cs typeface="Times New Roman" pitchFamily="18" charset="0"/>
            </a:endParaRPr>
          </a:p>
          <a:p>
            <a:pPr marL="342900" lvl="0" indent="-342900" algn="just">
              <a:buFont typeface="+mj-lt"/>
              <a:buAutoNum type="arabicPeriod"/>
            </a:pPr>
            <a:r>
              <a:rPr lang="en-US" sz="1600" dirty="0" smtClean="0">
                <a:solidFill>
                  <a:schemeClr val="bg1"/>
                </a:solidFill>
                <a:latin typeface="Times New Roman" pitchFamily="18" charset="0"/>
                <a:cs typeface="Times New Roman" pitchFamily="18" charset="0"/>
              </a:rPr>
              <a:t>Visualizations , Interpretation of the Results and finalizing the model.</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Prediction of Test Data</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rotWithShape="1">
          <a:blip r:embed="rId2" cstate="print"/>
          <a:srcRect l="19876" t="39217" r="15191" b="19939"/>
          <a:stretch/>
        </p:blipFill>
        <p:spPr>
          <a:xfrm>
            <a:off x="539552" y="1635646"/>
            <a:ext cx="7210425" cy="2549965"/>
          </a:xfrm>
          <a:prstGeom prst="rect">
            <a:avLst/>
          </a:prstGeom>
        </p:spPr>
      </p:pic>
      <p:sp>
        <p:nvSpPr>
          <p:cNvPr id="5" name="TextBox 4"/>
          <p:cNvSpPr txBox="1"/>
          <p:nvPr/>
        </p:nvSpPr>
        <p:spPr>
          <a:xfrm>
            <a:off x="539552" y="4515966"/>
            <a:ext cx="7632848" cy="615553"/>
          </a:xfrm>
          <a:prstGeom prst="rect">
            <a:avLst/>
          </a:prstGeom>
          <a:noFill/>
        </p:spPr>
        <p:txBody>
          <a:bodyPr wrap="square" rtlCol="0">
            <a:spAutoFit/>
          </a:bodyPr>
          <a:lstStyle/>
          <a:p>
            <a:r>
              <a:rPr lang="en-IN" sz="1600" dirty="0" smtClean="0">
                <a:solidFill>
                  <a:schemeClr val="bg1"/>
                </a:solidFill>
                <a:latin typeface="Times New Roman" pitchFamily="18" charset="0"/>
                <a:cs typeface="Times New Roman" pitchFamily="18" charset="0"/>
              </a:rPr>
              <a:t>Here, we can see the sale price of house predicted by the final model.</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buFont typeface="Wingdings" pitchFamily="2" charset="2"/>
              <a:buChar char="Ø"/>
            </a:pPr>
            <a:r>
              <a:rPr lang="en-IN" sz="1800" dirty="0" smtClean="0">
                <a:solidFill>
                  <a:schemeClr val="bg1"/>
                </a:solidFill>
                <a:latin typeface="Times New Roman" pitchFamily="18" charset="0"/>
                <a:cs typeface="Times New Roman" pitchFamily="18" charset="0"/>
              </a:rPr>
              <a:t>The RandomForestRegressor model is working with a well R2 score of  80.96.</a:t>
            </a:r>
            <a:endParaRPr lang="en-US" sz="1800" dirty="0" smtClean="0">
              <a:solidFill>
                <a:schemeClr val="bg1"/>
              </a:solidFill>
              <a:latin typeface="Times New Roman" pitchFamily="18" charset="0"/>
              <a:cs typeface="Times New Roman" pitchFamily="18" charset="0"/>
            </a:endParaRPr>
          </a:p>
          <a:p>
            <a:pPr lvl="0">
              <a:buFont typeface="Wingdings" pitchFamily="2" charset="2"/>
              <a:buChar char="Ø"/>
            </a:pPr>
            <a:r>
              <a:rPr lang="en-IN" sz="1800" dirty="0" smtClean="0">
                <a:solidFill>
                  <a:schemeClr val="bg1"/>
                </a:solidFill>
                <a:latin typeface="Times New Roman" pitchFamily="18" charset="0"/>
                <a:cs typeface="Times New Roman" pitchFamily="18" charset="0"/>
              </a:rPr>
              <a:t>The cross_val_score of the model is 86.52 which again shows that the cross_val_score is better as compared to other models in the table.</a:t>
            </a:r>
            <a:endParaRPr lang="en-US" sz="1800" dirty="0" smtClean="0">
              <a:solidFill>
                <a:schemeClr val="bg1"/>
              </a:solidFill>
              <a:latin typeface="Times New Roman" pitchFamily="18" charset="0"/>
              <a:cs typeface="Times New Roman" pitchFamily="18" charset="0"/>
            </a:endParaRPr>
          </a:p>
          <a:p>
            <a:pPr lvl="0">
              <a:buFont typeface="Wingdings" pitchFamily="2" charset="2"/>
              <a:buChar char="Ø"/>
            </a:pPr>
            <a:r>
              <a:rPr lang="en-IN" sz="1800" dirty="0" smtClean="0">
                <a:solidFill>
                  <a:schemeClr val="bg1"/>
                </a:solidFill>
                <a:latin typeface="Times New Roman" pitchFamily="18" charset="0"/>
                <a:cs typeface="Times New Roman" pitchFamily="18" charset="0"/>
              </a:rPr>
              <a:t>All these points prove that the RandomForestRegressor model is working best and can be considered as the finalized model.</a:t>
            </a:r>
            <a:endParaRPr lang="en-US" sz="1800" dirty="0" smtClean="0">
              <a:solidFill>
                <a:schemeClr val="bg1"/>
              </a:solidFill>
              <a:latin typeface="Times New Roman" pitchFamily="18" charset="0"/>
              <a:cs typeface="Times New Roman"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latin typeface="Times New Roman" pitchFamily="18" charset="0"/>
                <a:ea typeface="Calibri" panose="020F0502020204030204" pitchFamily="34" charset="0"/>
                <a:cs typeface="Times New Roman" pitchFamily="18" charset="0"/>
              </a:rPr>
              <a:t>Learning Outcomes of the Study in respect of Data Science</a:t>
            </a:r>
            <a:endParaRPr lang="en-US" dirty="0">
              <a:latin typeface="Times New Roman" pitchFamily="18" charset="0"/>
              <a:cs typeface="Times New Roman" pitchFamily="18" charset="0"/>
            </a:endParaRPr>
          </a:p>
        </p:txBody>
      </p:sp>
      <p:sp>
        <p:nvSpPr>
          <p:cNvPr id="5" name="TextBox 4"/>
          <p:cNvSpPr txBox="1"/>
          <p:nvPr/>
        </p:nvSpPr>
        <p:spPr>
          <a:xfrm>
            <a:off x="611560" y="1635646"/>
            <a:ext cx="8352928" cy="3970318"/>
          </a:xfrm>
          <a:prstGeom prst="rect">
            <a:avLst/>
          </a:prstGeom>
          <a:noFill/>
        </p:spPr>
        <p:txBody>
          <a:bodyPr wrap="square" rtlCol="0">
            <a:spAutoFit/>
          </a:bodyPr>
          <a:lstStyle/>
          <a:p>
            <a:r>
              <a:rPr lang="en-IN" b="1" dirty="0" smtClean="0">
                <a:solidFill>
                  <a:schemeClr val="bg1"/>
                </a:solidFill>
                <a:latin typeface="Times New Roman" pitchFamily="18" charset="0"/>
                <a:cs typeface="Times New Roman" pitchFamily="18" charset="0"/>
              </a:rPr>
              <a:t>1. Price Prediction modelling </a:t>
            </a:r>
            <a:r>
              <a:rPr lang="en-IN" b="1" i="1" dirty="0" smtClean="0">
                <a:solidFill>
                  <a:schemeClr val="bg1"/>
                </a:solidFill>
                <a:latin typeface="Times New Roman" pitchFamily="18" charset="0"/>
                <a:cs typeface="Times New Roman" pitchFamily="18" charset="0"/>
              </a:rPr>
              <a:t>– </a:t>
            </a:r>
            <a:r>
              <a:rPr lang="en-IN" dirty="0" smtClean="0">
                <a:solidFill>
                  <a:schemeClr val="bg1"/>
                </a:solidFill>
                <a:latin typeface="Times New Roman" pitchFamily="18" charset="0"/>
                <a:cs typeface="Times New Roman" pitchFamily="18" charset="0"/>
              </a:rPr>
              <a:t>This allows predicting the prices of houses &amp; how they are varying in nature considering the different factors affecting the prices in real-time scenarios.</a:t>
            </a:r>
          </a:p>
          <a:p>
            <a:r>
              <a:rPr lang="en-IN" b="1" dirty="0" smtClean="0">
                <a:solidFill>
                  <a:schemeClr val="bg1"/>
                </a:solidFill>
                <a:latin typeface="Times New Roman" pitchFamily="18" charset="0"/>
                <a:cs typeface="Times New Roman" pitchFamily="18" charset="0"/>
              </a:rPr>
              <a:t> </a:t>
            </a:r>
            <a:endParaRPr lang="en-IN" dirty="0" smtClean="0">
              <a:solidFill>
                <a:schemeClr val="bg1"/>
              </a:solidFill>
              <a:latin typeface="Times New Roman" pitchFamily="18" charset="0"/>
              <a:cs typeface="Times New Roman" pitchFamily="18" charset="0"/>
            </a:endParaRPr>
          </a:p>
          <a:p>
            <a:r>
              <a:rPr lang="en-IN" b="1" dirty="0" smtClean="0">
                <a:solidFill>
                  <a:schemeClr val="bg1"/>
                </a:solidFill>
                <a:latin typeface="Times New Roman" pitchFamily="18" charset="0"/>
                <a:cs typeface="Times New Roman" pitchFamily="18" charset="0"/>
              </a:rPr>
              <a:t>2. Prediction of Sale Price </a:t>
            </a:r>
            <a:r>
              <a:rPr lang="en-IN" dirty="0" smtClean="0">
                <a:solidFill>
                  <a:schemeClr val="bg1"/>
                </a:solidFill>
                <a:latin typeface="Times New Roman" pitchFamily="18" charset="0"/>
                <a:cs typeface="Times New Roman" pitchFamily="18" charset="0"/>
              </a:rPr>
              <a:t>– This helps to predict the future revenues based on inputs from the past and different types of factors related to real estate &amp; property-related cases. This is best done using predictive data analytics to calculate the future values of houses. This helps in segregating houses, identifying the ones with high future value, and investing more resources in them.</a:t>
            </a:r>
          </a:p>
          <a:p>
            <a:r>
              <a:rPr lang="en-IN" b="1" dirty="0" smtClean="0">
                <a:solidFill>
                  <a:schemeClr val="bg1"/>
                </a:solidFill>
                <a:latin typeface="Times New Roman" pitchFamily="18" charset="0"/>
                <a:cs typeface="Times New Roman" pitchFamily="18" charset="0"/>
              </a:rPr>
              <a:t> </a:t>
            </a:r>
            <a:endParaRPr lang="en-IN" dirty="0" smtClean="0">
              <a:solidFill>
                <a:schemeClr val="bg1"/>
              </a:solidFill>
              <a:latin typeface="Times New Roman" pitchFamily="18" charset="0"/>
              <a:cs typeface="Times New Roman" pitchFamily="18" charset="0"/>
            </a:endParaRPr>
          </a:p>
          <a:p>
            <a:pPr lvl="0"/>
            <a:r>
              <a:rPr lang="en-IN" b="1" dirty="0" smtClean="0">
                <a:solidFill>
                  <a:schemeClr val="bg1"/>
                </a:solidFill>
                <a:latin typeface="Times New Roman" pitchFamily="18" charset="0"/>
                <a:cs typeface="Times New Roman" pitchFamily="18" charset="0"/>
              </a:rPr>
              <a:t>Deployment of ML models </a:t>
            </a:r>
            <a:r>
              <a:rPr lang="en-IN" dirty="0" smtClean="0">
                <a:solidFill>
                  <a:schemeClr val="bg1"/>
                </a:solidFill>
                <a:latin typeface="Times New Roman" pitchFamily="18" charset="0"/>
                <a:cs typeface="Times New Roman" pitchFamily="18" charset="0"/>
              </a:rPr>
              <a:t>– The Machine learning models can also predict the houses depending upon the needs of the buyers and recommend them, so customers can make final decisions as per the needs.</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latin typeface="Times New Roman" pitchFamily="18" charset="0"/>
                <a:ea typeface="Calibri" panose="020F0502020204030204" pitchFamily="34" charset="0"/>
                <a:cs typeface="Times New Roman" pitchFamily="18" charset="0"/>
              </a:rPr>
              <a:t>Limitations of this work and Scope for Future Work</a:t>
            </a:r>
            <a:endParaRPr lang="en-US" dirty="0">
              <a:latin typeface="Times New Roman" pitchFamily="18" charset="0"/>
              <a:cs typeface="Times New Roman" pitchFamily="18" charset="0"/>
            </a:endParaRPr>
          </a:p>
        </p:txBody>
      </p:sp>
      <p:sp>
        <p:nvSpPr>
          <p:cNvPr id="5" name="TextBox 4"/>
          <p:cNvSpPr txBox="1"/>
          <p:nvPr/>
        </p:nvSpPr>
        <p:spPr>
          <a:xfrm>
            <a:off x="539552" y="2283718"/>
            <a:ext cx="7272808" cy="2308324"/>
          </a:xfrm>
          <a:prstGeom prst="rect">
            <a:avLst/>
          </a:prstGeom>
          <a:noFill/>
        </p:spPr>
        <p:txBody>
          <a:bodyPr wrap="square" rtlCol="0">
            <a:spAutoFit/>
          </a:bodyPr>
          <a:lstStyle/>
          <a:p>
            <a:r>
              <a:rPr lang="en-IN" dirty="0">
                <a:solidFill>
                  <a:schemeClr val="bg1"/>
                </a:solidFill>
                <a:latin typeface="Times New Roman" pitchFamily="18" charset="0"/>
                <a:cs typeface="Times New Roman" pitchFamily="18" charset="0"/>
              </a:rPr>
              <a:t>Current model is limited to housing prediction data but this can further be improved for other sectors of property price prediction by training the model accordingly. The overall score can also be improved further by training the model with more specific data</a:t>
            </a:r>
            <a:r>
              <a:rPr lang="en-IN" dirty="0" smtClean="0">
                <a:solidFill>
                  <a:schemeClr val="bg1"/>
                </a:solidFill>
                <a:latin typeface="Times New Roman" pitchFamily="18" charset="0"/>
                <a:cs typeface="Times New Roman" pitchFamily="18" charset="0"/>
              </a:rPr>
              <a:t>.</a:t>
            </a:r>
          </a:p>
          <a:p>
            <a:endParaRPr lang="en-IN" dirty="0">
              <a:solidFill>
                <a:schemeClr val="bg1"/>
              </a:solidFill>
              <a:latin typeface="Times New Roman" pitchFamily="18" charset="0"/>
              <a:cs typeface="Times New Roman" pitchFamily="18" charset="0"/>
            </a:endParaRPr>
          </a:p>
          <a:p>
            <a:endParaRPr lang="en-IN" dirty="0" smtClean="0">
              <a:solidFill>
                <a:schemeClr val="bg1"/>
              </a:solidFill>
              <a:latin typeface="Times New Roman" pitchFamily="18" charset="0"/>
              <a:cs typeface="Times New Roman" pitchFamily="18" charset="0"/>
            </a:endParaRPr>
          </a:p>
          <a:p>
            <a:endParaRPr lang="en-IN" dirty="0">
              <a:solidFill>
                <a:schemeClr val="bg1"/>
              </a:solidFill>
              <a:latin typeface="Times New Roman" pitchFamily="18" charset="0"/>
              <a:cs typeface="Times New Roman"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0" y="-1640904"/>
            <a:ext cx="9144000" cy="8217634"/>
          </a:xfrm>
          <a:prstGeom prst="rect">
            <a:avLst/>
          </a:prstGeom>
          <a:noFill/>
        </p:spPr>
        <p:txBody>
          <a:bodyPr wrap="square" rtlCol="0" anchor="ctr" anchorCtr="1">
            <a:spAutoFit/>
          </a:bodyPr>
          <a:lstStyle/>
          <a:p>
            <a:pPr algn="ctr"/>
            <a:endParaRPr lang="en-IN" sz="7200" dirty="0" smtClean="0">
              <a:solidFill>
                <a:schemeClr val="bg1"/>
              </a:solidFill>
              <a:latin typeface="Gabriola" pitchFamily="82" charset="0"/>
            </a:endParaRPr>
          </a:p>
          <a:p>
            <a:pPr algn="ctr"/>
            <a:endParaRPr lang="en-IN" sz="7200" dirty="0">
              <a:solidFill>
                <a:schemeClr val="bg1"/>
              </a:solidFill>
              <a:latin typeface="Gabriola" pitchFamily="82" charset="0"/>
            </a:endParaRPr>
          </a:p>
          <a:p>
            <a:pPr algn="ctr"/>
            <a:endParaRPr lang="en-IN" sz="7200" dirty="0" smtClean="0">
              <a:solidFill>
                <a:schemeClr val="bg1"/>
              </a:solidFill>
              <a:latin typeface="Gabriola" pitchFamily="82" charset="0"/>
            </a:endParaRPr>
          </a:p>
          <a:p>
            <a:pPr algn="ctr"/>
            <a:r>
              <a:rPr lang="en-IN" sz="9600" dirty="0" smtClean="0">
                <a:solidFill>
                  <a:schemeClr val="bg1"/>
                </a:solidFill>
                <a:latin typeface="Gabriola" pitchFamily="82" charset="0"/>
              </a:rPr>
              <a:t>THANK YOU</a:t>
            </a:r>
          </a:p>
          <a:p>
            <a:pPr algn="ctr"/>
            <a:endParaRPr lang="en-IN" sz="7200" dirty="0">
              <a:solidFill>
                <a:schemeClr val="bg1"/>
              </a:solidFill>
              <a:latin typeface="Gabriola" pitchFamily="82" charset="0"/>
            </a:endParaRPr>
          </a:p>
          <a:p>
            <a:pPr algn="ctr"/>
            <a:endParaRPr lang="en-IN" sz="7200" dirty="0" smtClean="0">
              <a:solidFill>
                <a:schemeClr val="bg1"/>
              </a:solidFill>
              <a:latin typeface="Gabriola" pitchFamily="82" charset="0"/>
            </a:endParaRPr>
          </a:p>
          <a:p>
            <a:pPr algn="ctr"/>
            <a:endParaRPr lang="en-IN" sz="7200" dirty="0">
              <a:solidFill>
                <a:schemeClr val="bg1"/>
              </a:solidFill>
              <a:latin typeface="Gabriola" pitchFamily="82"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Software Requirement and Tools used</a:t>
            </a:r>
            <a:endParaRPr lang="en-US" dirty="0">
              <a:latin typeface="Times New Roman" pitchFamily="18" charset="0"/>
              <a:cs typeface="Times New Roman" pitchFamily="18" charset="0"/>
            </a:endParaRPr>
          </a:p>
        </p:txBody>
      </p:sp>
      <p:sp>
        <p:nvSpPr>
          <p:cNvPr id="4" name="TextBox 3"/>
          <p:cNvSpPr txBox="1"/>
          <p:nvPr/>
        </p:nvSpPr>
        <p:spPr>
          <a:xfrm>
            <a:off x="611560" y="1707654"/>
            <a:ext cx="8208912" cy="3323987"/>
          </a:xfrm>
          <a:prstGeom prst="rect">
            <a:avLst/>
          </a:prstGeom>
          <a:noFill/>
        </p:spPr>
        <p:txBody>
          <a:bodyPr wrap="square" rtlCol="0">
            <a:spAutoFit/>
          </a:bodyPr>
          <a:lstStyle/>
          <a:p>
            <a:pPr marL="285750" lvl="0" indent="-285750">
              <a:buFont typeface="Wingdings" pitchFamily="2" charset="2"/>
              <a:buChar char="Ø"/>
            </a:pPr>
            <a:r>
              <a:rPr lang="en-IN" sz="1600" dirty="0" smtClean="0">
                <a:solidFill>
                  <a:schemeClr val="bg1"/>
                </a:solidFill>
              </a:rPr>
              <a:t>Software Tools used:</a:t>
            </a:r>
          </a:p>
          <a:p>
            <a:r>
              <a:rPr lang="en-IN" sz="1600" dirty="0" smtClean="0">
                <a:solidFill>
                  <a:schemeClr val="bg1"/>
                </a:solidFill>
              </a:rPr>
              <a:t>     Programming language: Python 3.0</a:t>
            </a:r>
          </a:p>
          <a:p>
            <a:r>
              <a:rPr lang="en-IN" sz="1600" dirty="0" smtClean="0">
                <a:solidFill>
                  <a:schemeClr val="bg1"/>
                </a:solidFill>
              </a:rPr>
              <a:t>     Distribution: Anaconda Navigator</a:t>
            </a:r>
          </a:p>
          <a:p>
            <a:r>
              <a:rPr lang="en-IN" sz="1600" dirty="0" smtClean="0">
                <a:solidFill>
                  <a:schemeClr val="bg1"/>
                </a:solidFill>
              </a:rPr>
              <a:t>     Browser-based language shell: </a:t>
            </a:r>
            <a:r>
              <a:rPr lang="en-IN" sz="1600" dirty="0" err="1" smtClean="0">
                <a:solidFill>
                  <a:schemeClr val="bg1"/>
                </a:solidFill>
              </a:rPr>
              <a:t>Jupyter</a:t>
            </a:r>
            <a:r>
              <a:rPr lang="en-IN" sz="1600" dirty="0" smtClean="0">
                <a:solidFill>
                  <a:schemeClr val="bg1"/>
                </a:solidFill>
              </a:rPr>
              <a:t> Notebook</a:t>
            </a:r>
          </a:p>
          <a:p>
            <a:endParaRPr lang="en-IN" sz="1600" dirty="0" smtClean="0">
              <a:solidFill>
                <a:schemeClr val="bg1"/>
              </a:solidFill>
            </a:endParaRPr>
          </a:p>
          <a:p>
            <a:pPr marL="285750" indent="-285750">
              <a:buFont typeface="Wingdings" pitchFamily="2" charset="2"/>
              <a:buChar char="Ø"/>
            </a:pPr>
            <a:r>
              <a:rPr lang="en-IN" sz="1600" dirty="0" smtClean="0">
                <a:solidFill>
                  <a:schemeClr val="bg1"/>
                </a:solidFill>
              </a:rPr>
              <a:t> Libraries/Packages Used:</a:t>
            </a:r>
          </a:p>
          <a:p>
            <a:pPr lvl="0"/>
            <a:r>
              <a:rPr lang="en-IN" sz="1600" dirty="0">
                <a:solidFill>
                  <a:schemeClr val="bg1"/>
                </a:solidFill>
              </a:rPr>
              <a:t> </a:t>
            </a:r>
            <a:r>
              <a:rPr lang="en-IN" sz="1600" dirty="0" smtClean="0">
                <a:solidFill>
                  <a:schemeClr val="bg1"/>
                </a:solidFill>
              </a:rPr>
              <a:t>    </a:t>
            </a:r>
            <a:r>
              <a:rPr lang="en-IN" sz="1600" dirty="0" smtClean="0">
                <a:solidFill>
                  <a:schemeClr val="bg1"/>
                </a:solidFill>
              </a:rPr>
              <a:t>Pandas</a:t>
            </a:r>
          </a:p>
          <a:p>
            <a:pPr lvl="0"/>
            <a:r>
              <a:rPr lang="en-IN" sz="1600" dirty="0">
                <a:solidFill>
                  <a:schemeClr val="bg1"/>
                </a:solidFill>
              </a:rPr>
              <a:t> </a:t>
            </a:r>
            <a:r>
              <a:rPr lang="en-IN" sz="1600" dirty="0" smtClean="0">
                <a:solidFill>
                  <a:schemeClr val="bg1"/>
                </a:solidFill>
              </a:rPr>
              <a:t>    </a:t>
            </a:r>
            <a:r>
              <a:rPr lang="en-IN" sz="1600" dirty="0" smtClean="0">
                <a:solidFill>
                  <a:schemeClr val="bg1"/>
                </a:solidFill>
              </a:rPr>
              <a:t>Numpy</a:t>
            </a:r>
          </a:p>
          <a:p>
            <a:pPr lvl="0"/>
            <a:r>
              <a:rPr lang="en-IN" sz="1600" dirty="0">
                <a:solidFill>
                  <a:schemeClr val="bg1"/>
                </a:solidFill>
              </a:rPr>
              <a:t> </a:t>
            </a:r>
            <a:r>
              <a:rPr lang="en-IN" sz="1600" dirty="0" smtClean="0">
                <a:solidFill>
                  <a:schemeClr val="bg1"/>
                </a:solidFill>
              </a:rPr>
              <a:t>    </a:t>
            </a:r>
            <a:r>
              <a:rPr lang="en-IN" sz="1600" dirty="0" smtClean="0">
                <a:solidFill>
                  <a:schemeClr val="bg1"/>
                </a:solidFill>
              </a:rPr>
              <a:t>Matplotlib</a:t>
            </a:r>
          </a:p>
          <a:p>
            <a:pPr lvl="0"/>
            <a:r>
              <a:rPr lang="en-IN" sz="1600" dirty="0">
                <a:solidFill>
                  <a:schemeClr val="bg1"/>
                </a:solidFill>
              </a:rPr>
              <a:t> </a:t>
            </a:r>
            <a:r>
              <a:rPr lang="en-IN" sz="1600" dirty="0" smtClean="0">
                <a:solidFill>
                  <a:schemeClr val="bg1"/>
                </a:solidFill>
              </a:rPr>
              <a:t>    </a:t>
            </a:r>
            <a:r>
              <a:rPr lang="en-IN" sz="1600" dirty="0" smtClean="0">
                <a:solidFill>
                  <a:schemeClr val="bg1"/>
                </a:solidFill>
              </a:rPr>
              <a:t>Seaborn</a:t>
            </a:r>
          </a:p>
          <a:p>
            <a:pPr lvl="0"/>
            <a:r>
              <a:rPr lang="en-IN" sz="1600" dirty="0">
                <a:solidFill>
                  <a:schemeClr val="bg1"/>
                </a:solidFill>
              </a:rPr>
              <a:t> </a:t>
            </a:r>
            <a:r>
              <a:rPr lang="en-IN" sz="1600" dirty="0" smtClean="0">
                <a:solidFill>
                  <a:schemeClr val="bg1"/>
                </a:solidFill>
              </a:rPr>
              <a:t>    </a:t>
            </a:r>
            <a:r>
              <a:rPr lang="en-IN" sz="1600" dirty="0" smtClean="0">
                <a:solidFill>
                  <a:schemeClr val="bg1"/>
                </a:solidFill>
              </a:rPr>
              <a:t>Scipy.stats</a:t>
            </a:r>
          </a:p>
          <a:p>
            <a:pPr lvl="0"/>
            <a:r>
              <a:rPr lang="en-IN" sz="1600" dirty="0">
                <a:solidFill>
                  <a:schemeClr val="bg1"/>
                </a:solidFill>
              </a:rPr>
              <a:t> </a:t>
            </a:r>
            <a:r>
              <a:rPr lang="en-IN" sz="1600" dirty="0" smtClean="0">
                <a:solidFill>
                  <a:schemeClr val="bg1"/>
                </a:solidFill>
              </a:rPr>
              <a:t>    </a:t>
            </a:r>
            <a:r>
              <a:rPr lang="en-IN" sz="1600" dirty="0" smtClean="0">
                <a:solidFill>
                  <a:schemeClr val="bg1"/>
                </a:solidFill>
              </a:rPr>
              <a:t>Sklearn</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Data Analysis </a:t>
            </a:r>
            <a:r>
              <a:rPr lang="en-US" sz="32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Model Building Flowchart</a:t>
            </a:r>
            <a:endParaRPr lang="en-US" sz="3200" dirty="0">
              <a:latin typeface="Times New Roman" pitchFamily="18" charset="0"/>
              <a:cs typeface="Times New Roman" pitchFamily="18" charset="0"/>
            </a:endParaRPr>
          </a:p>
        </p:txBody>
      </p:sp>
      <p:sp>
        <p:nvSpPr>
          <p:cNvPr id="4" name="Rectangle 3">
            <a:extLst>
              <a:ext uri="{FF2B5EF4-FFF2-40B4-BE49-F238E27FC236}">
                <a16:creationId xmlns="" xmlns:a16="http://schemas.microsoft.com/office/drawing/2014/main" id="{74185B59-9B2A-4873-B613-BE9F99F90153}"/>
              </a:ext>
            </a:extLst>
          </p:cNvPr>
          <p:cNvSpPr/>
          <p:nvPr/>
        </p:nvSpPr>
        <p:spPr>
          <a:xfrm>
            <a:off x="395536" y="1491631"/>
            <a:ext cx="2016000" cy="6480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50000"/>
                  </a:schemeClr>
                </a:solidFill>
                <a:latin typeface="Times New Roman" pitchFamily="18" charset="0"/>
                <a:cs typeface="Times New Roman" pitchFamily="18" charset="0"/>
              </a:rPr>
              <a:t>Import Dependencies or Libraries</a:t>
            </a:r>
          </a:p>
        </p:txBody>
      </p:sp>
      <p:sp>
        <p:nvSpPr>
          <p:cNvPr id="5" name="Arrow: Right 15">
            <a:extLst>
              <a:ext uri="{FF2B5EF4-FFF2-40B4-BE49-F238E27FC236}">
                <a16:creationId xmlns="" xmlns:a16="http://schemas.microsoft.com/office/drawing/2014/main" id="{5B399CF3-0C6E-4AFE-99CD-3DD4B00C8142}"/>
              </a:ext>
            </a:extLst>
          </p:cNvPr>
          <p:cNvSpPr/>
          <p:nvPr/>
        </p:nvSpPr>
        <p:spPr>
          <a:xfrm>
            <a:off x="2411760" y="1563638"/>
            <a:ext cx="972000" cy="3600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6" name="Flowchart: Process 5">
            <a:extLst>
              <a:ext uri="{FF2B5EF4-FFF2-40B4-BE49-F238E27FC236}">
                <a16:creationId xmlns="" xmlns:a16="http://schemas.microsoft.com/office/drawing/2014/main" id="{D849A367-C8C0-452F-8EFC-9D5EAFDC6FAE}"/>
              </a:ext>
            </a:extLst>
          </p:cNvPr>
          <p:cNvSpPr/>
          <p:nvPr/>
        </p:nvSpPr>
        <p:spPr>
          <a:xfrm>
            <a:off x="3419872" y="1491630"/>
            <a:ext cx="2016000" cy="648000"/>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50000"/>
                  </a:schemeClr>
                </a:solidFill>
                <a:latin typeface="Times New Roman" pitchFamily="18" charset="0"/>
                <a:cs typeface="Times New Roman" pitchFamily="18" charset="0"/>
              </a:rPr>
              <a:t>Data</a:t>
            </a:r>
            <a:r>
              <a:rPr lang="en-US" dirty="0">
                <a:solidFill>
                  <a:schemeClr val="accent2">
                    <a:lumMod val="50000"/>
                  </a:schemeClr>
                </a:solidFill>
                <a:latin typeface="Times New Roman" pitchFamily="18" charset="0"/>
                <a:cs typeface="Times New Roman" pitchFamily="18" charset="0"/>
              </a:rPr>
              <a:t> </a:t>
            </a:r>
            <a:r>
              <a:rPr lang="en-US" sz="1600" dirty="0" smtClean="0">
                <a:solidFill>
                  <a:schemeClr val="accent2">
                    <a:lumMod val="50000"/>
                  </a:schemeClr>
                </a:solidFill>
                <a:latin typeface="Times New Roman" pitchFamily="18" charset="0"/>
                <a:cs typeface="Times New Roman" pitchFamily="18" charset="0"/>
              </a:rPr>
              <a:t>Collection</a:t>
            </a:r>
            <a:endParaRPr lang="en-US" sz="1600" dirty="0">
              <a:solidFill>
                <a:schemeClr val="accent2">
                  <a:lumMod val="50000"/>
                </a:schemeClr>
              </a:solidFill>
              <a:latin typeface="Times New Roman" pitchFamily="18" charset="0"/>
              <a:cs typeface="Times New Roman" pitchFamily="18" charset="0"/>
            </a:endParaRPr>
          </a:p>
        </p:txBody>
      </p:sp>
      <p:sp>
        <p:nvSpPr>
          <p:cNvPr id="7" name="Flowchart: Process 6">
            <a:extLst>
              <a:ext uri="{FF2B5EF4-FFF2-40B4-BE49-F238E27FC236}">
                <a16:creationId xmlns="" xmlns:a16="http://schemas.microsoft.com/office/drawing/2014/main" id="{9C60E313-BF0F-4F81-8AE5-4D9ED7A908FD}"/>
              </a:ext>
            </a:extLst>
          </p:cNvPr>
          <p:cNvSpPr/>
          <p:nvPr/>
        </p:nvSpPr>
        <p:spPr>
          <a:xfrm>
            <a:off x="6444208" y="1491630"/>
            <a:ext cx="2016000" cy="648000"/>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50000"/>
                  </a:schemeClr>
                </a:solidFill>
                <a:latin typeface="Times New Roman" pitchFamily="18" charset="0"/>
                <a:ea typeface="Verdana"/>
                <a:cs typeface="Times New Roman" pitchFamily="18" charset="0"/>
              </a:rPr>
              <a:t>Data </a:t>
            </a:r>
            <a:r>
              <a:rPr lang="en-US" sz="1600" dirty="0" smtClean="0">
                <a:solidFill>
                  <a:schemeClr val="accent2">
                    <a:lumMod val="50000"/>
                  </a:schemeClr>
                </a:solidFill>
                <a:latin typeface="Times New Roman" pitchFamily="18" charset="0"/>
                <a:ea typeface="Verdana"/>
                <a:cs typeface="Times New Roman" pitchFamily="18" charset="0"/>
              </a:rPr>
              <a:t>pre-processing</a:t>
            </a:r>
            <a:endParaRPr lang="en-US" sz="1600" dirty="0">
              <a:solidFill>
                <a:schemeClr val="accent2">
                  <a:lumMod val="50000"/>
                </a:schemeClr>
              </a:solidFill>
              <a:latin typeface="Times New Roman" pitchFamily="18" charset="0"/>
              <a:ea typeface="Verdana"/>
              <a:cs typeface="Times New Roman" pitchFamily="18" charset="0"/>
            </a:endParaRPr>
          </a:p>
        </p:txBody>
      </p:sp>
      <p:sp>
        <p:nvSpPr>
          <p:cNvPr id="8" name="Flowchart: Process 7">
            <a:extLst>
              <a:ext uri="{FF2B5EF4-FFF2-40B4-BE49-F238E27FC236}">
                <a16:creationId xmlns="" xmlns:a16="http://schemas.microsoft.com/office/drawing/2014/main" id="{5B394754-6E04-4563-B019-6BFB95FD3FBC}"/>
              </a:ext>
            </a:extLst>
          </p:cNvPr>
          <p:cNvSpPr/>
          <p:nvPr/>
        </p:nvSpPr>
        <p:spPr>
          <a:xfrm>
            <a:off x="6444208" y="2499742"/>
            <a:ext cx="2016000" cy="648000"/>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accent2">
                    <a:lumMod val="50000"/>
                  </a:schemeClr>
                </a:solidFill>
                <a:latin typeface="Times New Roman" pitchFamily="18" charset="0"/>
                <a:ea typeface="+mn-lt"/>
                <a:cs typeface="Times New Roman" pitchFamily="18" charset="0"/>
              </a:rPr>
              <a:t>Check </a:t>
            </a:r>
            <a:r>
              <a:rPr lang="en-US" sz="1600" dirty="0">
                <a:solidFill>
                  <a:schemeClr val="accent2">
                    <a:lumMod val="50000"/>
                  </a:schemeClr>
                </a:solidFill>
                <a:latin typeface="Times New Roman" pitchFamily="18" charset="0"/>
                <a:ea typeface="+mn-lt"/>
                <a:cs typeface="Times New Roman" pitchFamily="18" charset="0"/>
              </a:rPr>
              <a:t>for Null Values</a:t>
            </a:r>
            <a:endParaRPr lang="en-US" sz="1600" dirty="0">
              <a:solidFill>
                <a:schemeClr val="accent2">
                  <a:lumMod val="50000"/>
                </a:schemeClr>
              </a:solidFill>
              <a:latin typeface="Times New Roman" pitchFamily="18" charset="0"/>
              <a:cs typeface="Times New Roman" pitchFamily="18" charset="0"/>
            </a:endParaRPr>
          </a:p>
        </p:txBody>
      </p:sp>
      <p:sp>
        <p:nvSpPr>
          <p:cNvPr id="9" name="Flowchart: Process 8">
            <a:extLst>
              <a:ext uri="{FF2B5EF4-FFF2-40B4-BE49-F238E27FC236}">
                <a16:creationId xmlns="" xmlns:a16="http://schemas.microsoft.com/office/drawing/2014/main" id="{2FC606A0-2680-45E4-9160-800A99EE319C}"/>
              </a:ext>
            </a:extLst>
          </p:cNvPr>
          <p:cNvSpPr/>
          <p:nvPr/>
        </p:nvSpPr>
        <p:spPr>
          <a:xfrm>
            <a:off x="3419872" y="2499742"/>
            <a:ext cx="2016000" cy="648000"/>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50000"/>
                  </a:schemeClr>
                </a:solidFill>
                <a:latin typeface="Times New Roman" pitchFamily="18" charset="0"/>
                <a:ea typeface="+mn-lt"/>
                <a:cs typeface="Times New Roman" pitchFamily="18" charset="0"/>
              </a:rPr>
              <a:t>EDA and Visualization</a:t>
            </a:r>
            <a:endParaRPr lang="en-US" sz="1600" dirty="0">
              <a:solidFill>
                <a:schemeClr val="accent2">
                  <a:lumMod val="50000"/>
                </a:schemeClr>
              </a:solidFill>
              <a:latin typeface="Times New Roman" pitchFamily="18" charset="0"/>
              <a:cs typeface="Times New Roman" pitchFamily="18" charset="0"/>
            </a:endParaRPr>
          </a:p>
        </p:txBody>
      </p:sp>
      <p:sp>
        <p:nvSpPr>
          <p:cNvPr id="10" name="Flowchart: Process 9">
            <a:extLst>
              <a:ext uri="{FF2B5EF4-FFF2-40B4-BE49-F238E27FC236}">
                <a16:creationId xmlns="" xmlns:a16="http://schemas.microsoft.com/office/drawing/2014/main" id="{709CE74C-6B63-49B7-B89A-F9DB2628D540}"/>
              </a:ext>
            </a:extLst>
          </p:cNvPr>
          <p:cNvSpPr/>
          <p:nvPr/>
        </p:nvSpPr>
        <p:spPr>
          <a:xfrm>
            <a:off x="395536" y="2499742"/>
            <a:ext cx="2016000" cy="648000"/>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50000"/>
                  </a:schemeClr>
                </a:solidFill>
                <a:latin typeface="Times New Roman" pitchFamily="18" charset="0"/>
                <a:ea typeface="+mn-lt"/>
                <a:cs typeface="Times New Roman" pitchFamily="18" charset="0"/>
              </a:rPr>
              <a:t>Encoding</a:t>
            </a:r>
            <a:endParaRPr lang="en-US" sz="1600" dirty="0">
              <a:solidFill>
                <a:schemeClr val="accent2">
                  <a:lumMod val="50000"/>
                </a:schemeClr>
              </a:solidFill>
              <a:latin typeface="Times New Roman" pitchFamily="18" charset="0"/>
              <a:cs typeface="Times New Roman" pitchFamily="18" charset="0"/>
            </a:endParaRPr>
          </a:p>
        </p:txBody>
      </p:sp>
      <p:sp>
        <p:nvSpPr>
          <p:cNvPr id="11" name="Arrow: Left 19">
            <a:extLst>
              <a:ext uri="{FF2B5EF4-FFF2-40B4-BE49-F238E27FC236}">
                <a16:creationId xmlns="" xmlns:a16="http://schemas.microsoft.com/office/drawing/2014/main" id="{32FF2261-0203-4344-B6F8-E85D1E2810F3}"/>
              </a:ext>
            </a:extLst>
          </p:cNvPr>
          <p:cNvSpPr/>
          <p:nvPr/>
        </p:nvSpPr>
        <p:spPr>
          <a:xfrm>
            <a:off x="2411760" y="2643758"/>
            <a:ext cx="972000" cy="36000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2" name="Flowchart: Process 11">
            <a:extLst>
              <a:ext uri="{FF2B5EF4-FFF2-40B4-BE49-F238E27FC236}">
                <a16:creationId xmlns="" xmlns:a16="http://schemas.microsoft.com/office/drawing/2014/main" id="{9E690317-7BB6-4DD8-A8E2-C91521490E12}"/>
              </a:ext>
            </a:extLst>
          </p:cNvPr>
          <p:cNvSpPr/>
          <p:nvPr/>
        </p:nvSpPr>
        <p:spPr>
          <a:xfrm>
            <a:off x="395536" y="3507854"/>
            <a:ext cx="2016000" cy="648000"/>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2">
                    <a:lumMod val="50000"/>
                  </a:schemeClr>
                </a:solidFill>
                <a:latin typeface="Times New Roman" pitchFamily="18" charset="0"/>
                <a:cs typeface="Times New Roman" pitchFamily="18" charset="0"/>
              </a:rPr>
              <a:t>Check </a:t>
            </a:r>
            <a:r>
              <a:rPr lang="en-IN" sz="1600" dirty="0">
                <a:solidFill>
                  <a:schemeClr val="accent2">
                    <a:lumMod val="50000"/>
                  </a:schemeClr>
                </a:solidFill>
                <a:latin typeface="Times New Roman" pitchFamily="18" charset="0"/>
                <a:cs typeface="Times New Roman" pitchFamily="18" charset="0"/>
              </a:rPr>
              <a:t>for correlation</a:t>
            </a:r>
            <a:endParaRPr lang="en-US" sz="1600" dirty="0">
              <a:solidFill>
                <a:schemeClr val="accent2">
                  <a:lumMod val="50000"/>
                </a:schemeClr>
              </a:solidFill>
              <a:latin typeface="Times New Roman" pitchFamily="18" charset="0"/>
              <a:cs typeface="Times New Roman" pitchFamily="18" charset="0"/>
            </a:endParaRPr>
          </a:p>
        </p:txBody>
      </p:sp>
      <p:sp>
        <p:nvSpPr>
          <p:cNvPr id="13" name="Flowchart: Process 12">
            <a:extLst>
              <a:ext uri="{FF2B5EF4-FFF2-40B4-BE49-F238E27FC236}">
                <a16:creationId xmlns="" xmlns:a16="http://schemas.microsoft.com/office/drawing/2014/main" id="{D7F674E7-4B33-4083-9AE2-6EDF3F22E22D}"/>
              </a:ext>
            </a:extLst>
          </p:cNvPr>
          <p:cNvSpPr/>
          <p:nvPr/>
        </p:nvSpPr>
        <p:spPr>
          <a:xfrm>
            <a:off x="3419872" y="3507854"/>
            <a:ext cx="2016000" cy="648000"/>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accent2">
                    <a:lumMod val="50000"/>
                  </a:schemeClr>
                </a:solidFill>
                <a:latin typeface="Times New Roman" pitchFamily="18" charset="0"/>
                <a:cs typeface="Times New Roman" pitchFamily="18" charset="0"/>
              </a:rPr>
              <a:t>Check </a:t>
            </a:r>
            <a:r>
              <a:rPr lang="en-IN" sz="1600" dirty="0">
                <a:solidFill>
                  <a:schemeClr val="accent2">
                    <a:lumMod val="50000"/>
                  </a:schemeClr>
                </a:solidFill>
                <a:latin typeface="Times New Roman" pitchFamily="18" charset="0"/>
                <a:cs typeface="Times New Roman" pitchFamily="18" charset="0"/>
              </a:rPr>
              <a:t>for Outliers/Skewness</a:t>
            </a:r>
            <a:endParaRPr lang="en-US" sz="1600" dirty="0">
              <a:solidFill>
                <a:schemeClr val="accent2">
                  <a:lumMod val="50000"/>
                </a:schemeClr>
              </a:solidFill>
              <a:latin typeface="Times New Roman" pitchFamily="18" charset="0"/>
              <a:cs typeface="Times New Roman" pitchFamily="18" charset="0"/>
            </a:endParaRPr>
          </a:p>
        </p:txBody>
      </p:sp>
      <p:sp>
        <p:nvSpPr>
          <p:cNvPr id="14" name="Flowchart: Process 13">
            <a:extLst>
              <a:ext uri="{FF2B5EF4-FFF2-40B4-BE49-F238E27FC236}">
                <a16:creationId xmlns="" xmlns:a16="http://schemas.microsoft.com/office/drawing/2014/main" id="{B7E8BDA2-D943-41B7-893F-871E88CCB016}"/>
              </a:ext>
            </a:extLst>
          </p:cNvPr>
          <p:cNvSpPr/>
          <p:nvPr/>
        </p:nvSpPr>
        <p:spPr>
          <a:xfrm>
            <a:off x="6444208" y="3507854"/>
            <a:ext cx="2016000" cy="648000"/>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50000"/>
                  </a:schemeClr>
                </a:solidFill>
                <a:latin typeface="Times New Roman" pitchFamily="18" charset="0"/>
                <a:cs typeface="Times New Roman" pitchFamily="18" charset="0"/>
              </a:rPr>
              <a:t>Proceed for Model building</a:t>
            </a:r>
            <a:endParaRPr lang="en-US" sz="1600" dirty="0">
              <a:solidFill>
                <a:schemeClr val="accent2">
                  <a:lumMod val="50000"/>
                </a:schemeClr>
              </a:solidFill>
              <a:latin typeface="Times New Roman" pitchFamily="18" charset="0"/>
              <a:cs typeface="Times New Roman" pitchFamily="18" charset="0"/>
            </a:endParaRPr>
          </a:p>
        </p:txBody>
      </p:sp>
      <p:sp>
        <p:nvSpPr>
          <p:cNvPr id="15" name="Flowchart: Process 14">
            <a:extLst>
              <a:ext uri="{FF2B5EF4-FFF2-40B4-BE49-F238E27FC236}">
                <a16:creationId xmlns="" xmlns:a16="http://schemas.microsoft.com/office/drawing/2014/main" id="{57857663-CC4B-4B5F-8699-D39A18E51E45}"/>
              </a:ext>
            </a:extLst>
          </p:cNvPr>
          <p:cNvSpPr/>
          <p:nvPr/>
        </p:nvSpPr>
        <p:spPr>
          <a:xfrm>
            <a:off x="395536" y="4495500"/>
            <a:ext cx="2016000" cy="648000"/>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50000"/>
                  </a:schemeClr>
                </a:solidFill>
                <a:latin typeface="Times New Roman" pitchFamily="18" charset="0"/>
                <a:cs typeface="Times New Roman" pitchFamily="18" charset="0"/>
              </a:rPr>
              <a:t>Saving the </a:t>
            </a:r>
            <a:r>
              <a:rPr lang="en-IN" sz="1600" dirty="0" smtClean="0">
                <a:solidFill>
                  <a:schemeClr val="accent2">
                    <a:lumMod val="50000"/>
                  </a:schemeClr>
                </a:solidFill>
                <a:latin typeface="Times New Roman" pitchFamily="18" charset="0"/>
                <a:cs typeface="Times New Roman" pitchFamily="18" charset="0"/>
              </a:rPr>
              <a:t>Final Model</a:t>
            </a:r>
            <a:endParaRPr lang="en-US" sz="1600" dirty="0">
              <a:solidFill>
                <a:schemeClr val="accent2">
                  <a:lumMod val="50000"/>
                </a:schemeClr>
              </a:solidFill>
              <a:latin typeface="Times New Roman" pitchFamily="18" charset="0"/>
              <a:cs typeface="Times New Roman" pitchFamily="18" charset="0"/>
            </a:endParaRPr>
          </a:p>
        </p:txBody>
      </p:sp>
      <p:sp>
        <p:nvSpPr>
          <p:cNvPr id="16" name="Flowchart: Process 15">
            <a:extLst>
              <a:ext uri="{FF2B5EF4-FFF2-40B4-BE49-F238E27FC236}">
                <a16:creationId xmlns="" xmlns:a16="http://schemas.microsoft.com/office/drawing/2014/main" id="{B30717F6-385C-436E-A193-31A81D0D6356}"/>
              </a:ext>
            </a:extLst>
          </p:cNvPr>
          <p:cNvSpPr/>
          <p:nvPr/>
        </p:nvSpPr>
        <p:spPr>
          <a:xfrm>
            <a:off x="3419872" y="4495500"/>
            <a:ext cx="2016000" cy="648000"/>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50000"/>
                  </a:schemeClr>
                </a:solidFill>
                <a:latin typeface="Times New Roman" pitchFamily="18" charset="0"/>
                <a:cs typeface="Times New Roman" pitchFamily="18" charset="0"/>
              </a:rPr>
              <a:t>Hyper Parameter Tuning</a:t>
            </a:r>
            <a:endParaRPr lang="en-US" sz="1600" dirty="0">
              <a:solidFill>
                <a:schemeClr val="accent2">
                  <a:lumMod val="50000"/>
                </a:schemeClr>
              </a:solidFill>
              <a:latin typeface="Times New Roman" pitchFamily="18" charset="0"/>
              <a:cs typeface="Times New Roman" pitchFamily="18" charset="0"/>
            </a:endParaRPr>
          </a:p>
        </p:txBody>
      </p:sp>
      <p:sp>
        <p:nvSpPr>
          <p:cNvPr id="17" name="Flowchart: Process 16">
            <a:extLst>
              <a:ext uri="{FF2B5EF4-FFF2-40B4-BE49-F238E27FC236}">
                <a16:creationId xmlns="" xmlns:a16="http://schemas.microsoft.com/office/drawing/2014/main" id="{D5B130DB-3467-4FDC-B960-CF1C0017F540}"/>
              </a:ext>
            </a:extLst>
          </p:cNvPr>
          <p:cNvSpPr/>
          <p:nvPr/>
        </p:nvSpPr>
        <p:spPr>
          <a:xfrm>
            <a:off x="6444208" y="4495500"/>
            <a:ext cx="2016000" cy="648000"/>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50000"/>
                  </a:schemeClr>
                </a:solidFill>
                <a:latin typeface="Times New Roman" pitchFamily="18" charset="0"/>
                <a:cs typeface="Times New Roman" pitchFamily="18" charset="0"/>
              </a:rPr>
              <a:t>R2 Score, Cross Validation Score, MSE, RMSE, MAE</a:t>
            </a:r>
            <a:endParaRPr lang="en-US" sz="1600" dirty="0">
              <a:solidFill>
                <a:schemeClr val="accent2">
                  <a:lumMod val="50000"/>
                </a:schemeClr>
              </a:solidFill>
              <a:latin typeface="Times New Roman" pitchFamily="18" charset="0"/>
              <a:cs typeface="Times New Roman" pitchFamily="18" charset="0"/>
            </a:endParaRPr>
          </a:p>
        </p:txBody>
      </p:sp>
      <p:sp>
        <p:nvSpPr>
          <p:cNvPr id="18" name="Arrow: Down 18">
            <a:extLst>
              <a:ext uri="{FF2B5EF4-FFF2-40B4-BE49-F238E27FC236}">
                <a16:creationId xmlns="" xmlns:a16="http://schemas.microsoft.com/office/drawing/2014/main" id="{428498DB-E5DE-416F-A5E2-42B2EF41385E}"/>
              </a:ext>
            </a:extLst>
          </p:cNvPr>
          <p:cNvSpPr/>
          <p:nvPr/>
        </p:nvSpPr>
        <p:spPr>
          <a:xfrm>
            <a:off x="7236296" y="4155926"/>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9" name="Arrow: Right 15">
            <a:extLst>
              <a:ext uri="{FF2B5EF4-FFF2-40B4-BE49-F238E27FC236}">
                <a16:creationId xmlns="" xmlns:a16="http://schemas.microsoft.com/office/drawing/2014/main" id="{BB1D68DF-455B-4C5E-B70C-688CFBBD8349}"/>
              </a:ext>
            </a:extLst>
          </p:cNvPr>
          <p:cNvSpPr/>
          <p:nvPr/>
        </p:nvSpPr>
        <p:spPr>
          <a:xfrm>
            <a:off x="5436096" y="1563638"/>
            <a:ext cx="972000" cy="3600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0" name="Arrow: Right 15">
            <a:extLst>
              <a:ext uri="{FF2B5EF4-FFF2-40B4-BE49-F238E27FC236}">
                <a16:creationId xmlns="" xmlns:a16="http://schemas.microsoft.com/office/drawing/2014/main" id="{F43038D9-49F7-4281-AC62-F41912910FF6}"/>
              </a:ext>
            </a:extLst>
          </p:cNvPr>
          <p:cNvSpPr/>
          <p:nvPr/>
        </p:nvSpPr>
        <p:spPr>
          <a:xfrm>
            <a:off x="5436096" y="3651870"/>
            <a:ext cx="972000" cy="3600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1" name="Arrow: Right 15">
            <a:extLst>
              <a:ext uri="{FF2B5EF4-FFF2-40B4-BE49-F238E27FC236}">
                <a16:creationId xmlns="" xmlns:a16="http://schemas.microsoft.com/office/drawing/2014/main" id="{30FFBA96-A8AD-4DB3-B288-114477321C4B}"/>
              </a:ext>
            </a:extLst>
          </p:cNvPr>
          <p:cNvSpPr/>
          <p:nvPr/>
        </p:nvSpPr>
        <p:spPr>
          <a:xfrm>
            <a:off x="2411760" y="3651870"/>
            <a:ext cx="972000" cy="3600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2" name="Arrow: Left 19">
            <a:extLst>
              <a:ext uri="{FF2B5EF4-FFF2-40B4-BE49-F238E27FC236}">
                <a16:creationId xmlns="" xmlns:a16="http://schemas.microsoft.com/office/drawing/2014/main" id="{105F2329-7223-42EF-8140-E88D2CD50A71}"/>
              </a:ext>
            </a:extLst>
          </p:cNvPr>
          <p:cNvSpPr/>
          <p:nvPr/>
        </p:nvSpPr>
        <p:spPr>
          <a:xfrm>
            <a:off x="5436096" y="4659982"/>
            <a:ext cx="972000" cy="36000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3" name="Arrow: Left 19">
            <a:extLst>
              <a:ext uri="{FF2B5EF4-FFF2-40B4-BE49-F238E27FC236}">
                <a16:creationId xmlns="" xmlns:a16="http://schemas.microsoft.com/office/drawing/2014/main" id="{3F372187-5E45-422C-9650-FBBA3B59B248}"/>
              </a:ext>
            </a:extLst>
          </p:cNvPr>
          <p:cNvSpPr/>
          <p:nvPr/>
        </p:nvSpPr>
        <p:spPr>
          <a:xfrm>
            <a:off x="2411760" y="4659982"/>
            <a:ext cx="972000" cy="36000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4" name="Arrow: Left 19">
            <a:extLst>
              <a:ext uri="{FF2B5EF4-FFF2-40B4-BE49-F238E27FC236}">
                <a16:creationId xmlns="" xmlns:a16="http://schemas.microsoft.com/office/drawing/2014/main" id="{E30FCC4C-9FCB-4C2D-B290-23422E5C2828}"/>
              </a:ext>
            </a:extLst>
          </p:cNvPr>
          <p:cNvSpPr/>
          <p:nvPr/>
        </p:nvSpPr>
        <p:spPr>
          <a:xfrm>
            <a:off x="5436096" y="2643758"/>
            <a:ext cx="972000" cy="36000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5" name="Arrow: Down 18">
            <a:extLst>
              <a:ext uri="{FF2B5EF4-FFF2-40B4-BE49-F238E27FC236}">
                <a16:creationId xmlns="" xmlns:a16="http://schemas.microsoft.com/office/drawing/2014/main" id="{CB1D4625-7353-40B9-8698-CFF10A9EF8E2}"/>
              </a:ext>
            </a:extLst>
          </p:cNvPr>
          <p:cNvSpPr/>
          <p:nvPr/>
        </p:nvSpPr>
        <p:spPr>
          <a:xfrm>
            <a:off x="1187624" y="3147814"/>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26" name="Arrow: Down 18">
            <a:extLst>
              <a:ext uri="{FF2B5EF4-FFF2-40B4-BE49-F238E27FC236}">
                <a16:creationId xmlns="" xmlns:a16="http://schemas.microsoft.com/office/drawing/2014/main" id="{D2F3C627-310C-4840-A5D6-C8EC05912B5C}"/>
              </a:ext>
            </a:extLst>
          </p:cNvPr>
          <p:cNvSpPr/>
          <p:nvPr/>
        </p:nvSpPr>
        <p:spPr>
          <a:xfrm>
            <a:off x="7236296" y="213970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241" y="411510"/>
            <a:ext cx="7210396" cy="1512168"/>
          </a:xfrm>
        </p:spPr>
        <p:txBody>
          <a:bodyPr>
            <a:normAutofit fontScale="90000"/>
          </a:bodyPr>
          <a:lstStyle/>
          <a:p>
            <a:r>
              <a:rPr lang="en-IN" dirty="0" smtClean="0">
                <a:latin typeface="Times New Roman" pitchFamily="18" charset="0"/>
                <a:cs typeface="Times New Roman" pitchFamily="18" charset="0"/>
              </a:rPr>
              <a:t>Mathematical/ Analytical </a:t>
            </a:r>
            <a:r>
              <a:rPr lang="en-IN" dirty="0" smtClean="0">
                <a:latin typeface="Times New Roman" pitchFamily="18" charset="0"/>
                <a:cs typeface="Times New Roman" pitchFamily="18" charset="0"/>
              </a:rPr>
              <a:t>Modelling </a:t>
            </a:r>
            <a:r>
              <a:rPr lang="en-IN" dirty="0" smtClean="0">
                <a:latin typeface="Times New Roman" pitchFamily="18" charset="0"/>
                <a:cs typeface="Times New Roman" pitchFamily="18" charset="0"/>
              </a:rPr>
              <a:t>of the Problem</a:t>
            </a:r>
            <a:r>
              <a:rPr lang="en-IN" dirty="0" smtClean="0">
                <a:latin typeface="Calibri" panose="020F0502020204030204" pitchFamily="34" charset="0"/>
                <a:ea typeface="Calibri" panose="020F0502020204030204" pitchFamily="34" charset="0"/>
                <a:cs typeface="Times New Roman" panose="02020603050405020304" pitchFamily="18" charset="0"/>
              </a:rPr>
              <a:t/>
            </a:r>
            <a:br>
              <a:rPr lang="en-IN" dirty="0" smtClean="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TextBox 3"/>
          <p:cNvSpPr txBox="1"/>
          <p:nvPr/>
        </p:nvSpPr>
        <p:spPr>
          <a:xfrm>
            <a:off x="539552" y="1779662"/>
            <a:ext cx="8136904" cy="3354765"/>
          </a:xfrm>
          <a:prstGeom prst="rect">
            <a:avLst/>
          </a:prstGeom>
          <a:noFill/>
        </p:spPr>
        <p:txBody>
          <a:bodyPr wrap="square" rtlCol="0">
            <a:spAutoFit/>
          </a:bodyPr>
          <a:lstStyle/>
          <a:p>
            <a:pPr lvl="0" eaLnBrk="0" fontAlgn="base" hangingPunct="0">
              <a:spcBef>
                <a:spcPct val="0"/>
              </a:spcBef>
              <a:spcAft>
                <a:spcPct val="0"/>
              </a:spcAft>
              <a:buFont typeface="Wingdings" pitchFamily="2" charset="2"/>
              <a:buChar char="Ø"/>
            </a:pPr>
            <a:r>
              <a:rPr kumimoji="0" lang="en-US"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6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provided dataset is in CSV format. We will begin with loading the dataset and reading the dataset from the CSV file using the read_csv() function from the Pandas Python package. Next, we will perform Non-Graphical Exploratory Data Analysis (EDA) such as checking the data types and missing values using pandas info() function, Then, we will get statistical information about the numeric columns in our dataset using pandas.DataFrame.describe() method. After that, we will move on to perform graphical EDA to get more insights from our dataset and how the feature attribute affects the target attribute. </a:t>
            </a:r>
            <a:endParaRPr lang="en-US" sz="1600" dirty="0">
              <a:solidFill>
                <a:schemeClr val="bg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 typeface="Wingdings" pitchFamily="2" charset="2"/>
              <a:buChar char="Ø"/>
            </a:pPr>
            <a:r>
              <a:rPr kumimoji="0" lang="en-US" sz="1600" b="0" i="0" u="none" strike="noStrike" cap="none" normalizeH="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6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Next, we will perform data pre-processing to treat the missing values, dropping columns not helpful for our model prediction, removing outliers if there is, removing skewness, etc. Further, we will build a full pipeline for our model prediction. </a:t>
            </a:r>
            <a:endParaRPr kumimoji="0" lang="en-US" sz="16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 typeface="Wingdings" pitchFamily="2" charset="2"/>
              <a:buChar char="Ø"/>
            </a:pPr>
            <a:r>
              <a:rPr kumimoji="0" lang="en-US" sz="1600" b="0" i="0" u="none" strike="noStrike" cap="none" normalizeH="0" baseline="0" dirty="0" smtClean="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Since we have to predict house prices in this dataset therefore we will be building and training a few regression-based models to predict the price of the houses.</a:t>
            </a:r>
            <a:endParaRPr kumimoji="0" lang="en-US" sz="16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Working with the Dataset</a:t>
            </a:r>
            <a:endParaRPr lang="en-US" dirty="0">
              <a:latin typeface="Times New Roman" pitchFamily="18" charset="0"/>
              <a:cs typeface="Times New Roman" pitchFamily="18" charset="0"/>
            </a:endParaRPr>
          </a:p>
        </p:txBody>
      </p:sp>
      <p:pic>
        <p:nvPicPr>
          <p:cNvPr id="4" name="Picture 3" descr="1.PNG"/>
          <p:cNvPicPr>
            <a:picLocks noChangeAspect="1"/>
          </p:cNvPicPr>
          <p:nvPr/>
        </p:nvPicPr>
        <p:blipFill>
          <a:blip r:embed="rId2" cstate="print"/>
          <a:stretch>
            <a:fillRect/>
          </a:stretch>
        </p:blipFill>
        <p:spPr>
          <a:xfrm>
            <a:off x="611560" y="1923678"/>
            <a:ext cx="4565636" cy="3219822"/>
          </a:xfrm>
          <a:prstGeom prst="rect">
            <a:avLst/>
          </a:prstGeom>
        </p:spPr>
      </p:pic>
      <p:sp>
        <p:nvSpPr>
          <p:cNvPr id="6" name="TextBox 5"/>
          <p:cNvSpPr txBox="1"/>
          <p:nvPr/>
        </p:nvSpPr>
        <p:spPr>
          <a:xfrm>
            <a:off x="611560" y="1491630"/>
            <a:ext cx="3168352" cy="369332"/>
          </a:xfrm>
          <a:prstGeom prst="rect">
            <a:avLst/>
          </a:prstGeom>
          <a:noFill/>
        </p:spPr>
        <p:txBody>
          <a:bodyPr wrap="square" rtlCol="0">
            <a:spAutoFit/>
          </a:bodyPr>
          <a:lstStyle/>
          <a:p>
            <a:r>
              <a:rPr lang="en-IN" dirty="0" smtClean="0">
                <a:solidFill>
                  <a:schemeClr val="bg1"/>
                </a:solidFill>
                <a:latin typeface="Times New Roman" pitchFamily="18" charset="0"/>
                <a:cs typeface="Times New Roman" pitchFamily="18" charset="0"/>
              </a:rPr>
              <a:t>Importing Libraries:</a:t>
            </a:r>
            <a:endParaRPr lang="en-US" dirty="0">
              <a:solidFill>
                <a:schemeClr val="bg1"/>
              </a:solidFill>
              <a:latin typeface="Times New Roman" pitchFamily="18" charset="0"/>
              <a:cs typeface="Times New Roman" pitchFamily="18" charset="0"/>
            </a:endParaRPr>
          </a:p>
        </p:txBody>
      </p:sp>
      <p:pic>
        <p:nvPicPr>
          <p:cNvPr id="8" name="Picture 7" descr="2.PNG"/>
          <p:cNvPicPr>
            <a:picLocks noChangeAspect="1"/>
          </p:cNvPicPr>
          <p:nvPr/>
        </p:nvPicPr>
        <p:blipFill>
          <a:blip r:embed="rId3" cstate="print"/>
          <a:stretch>
            <a:fillRect/>
          </a:stretch>
        </p:blipFill>
        <p:spPr>
          <a:xfrm>
            <a:off x="5508104" y="1923678"/>
            <a:ext cx="3635896" cy="504896"/>
          </a:xfrm>
          <a:prstGeom prst="rect">
            <a:avLst/>
          </a:prstGeom>
        </p:spPr>
      </p:pic>
      <p:sp>
        <p:nvSpPr>
          <p:cNvPr id="9" name="TextBox 8"/>
          <p:cNvSpPr txBox="1"/>
          <p:nvPr/>
        </p:nvSpPr>
        <p:spPr>
          <a:xfrm>
            <a:off x="5436096" y="1491630"/>
            <a:ext cx="3168352" cy="369332"/>
          </a:xfrm>
          <a:prstGeom prst="rect">
            <a:avLst/>
          </a:prstGeom>
          <a:noFill/>
        </p:spPr>
        <p:txBody>
          <a:bodyPr wrap="square" rtlCol="0">
            <a:spAutoFit/>
          </a:bodyPr>
          <a:lstStyle/>
          <a:p>
            <a:r>
              <a:rPr lang="en-IN" dirty="0" smtClean="0">
                <a:solidFill>
                  <a:schemeClr val="bg1"/>
                </a:solidFill>
                <a:latin typeface="Times New Roman" pitchFamily="18" charset="0"/>
                <a:cs typeface="Times New Roman" pitchFamily="18" charset="0"/>
              </a:rPr>
              <a:t>Loading the Dataset:</a:t>
            </a:r>
            <a:endParaRPr lang="en-US"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B587E4A9-1405-4B4F-8BC3-512EE08D2EBF}"/>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tf00001054_wac</Template>
  <TotalTime>252</TotalTime>
  <Words>3544</Words>
  <Application>Microsoft Office PowerPoint</Application>
  <PresentationFormat>On-screen Show (16:9)</PresentationFormat>
  <Paragraphs>265</Paragraphs>
  <Slides>54</Slides>
  <Notes>0</Notes>
  <HiddenSlides>0</HiddenSlides>
  <MMClips>0</MMClips>
  <ScaleCrop>false</ScaleCrop>
  <HeadingPairs>
    <vt:vector size="4" baseType="variant">
      <vt:variant>
        <vt:lpstr>Theme</vt:lpstr>
      </vt:variant>
      <vt:variant>
        <vt:i4>4</vt:i4>
      </vt:variant>
      <vt:variant>
        <vt:lpstr>Slide Titles</vt:lpstr>
      </vt:variant>
      <vt:variant>
        <vt:i4>54</vt:i4>
      </vt:variant>
    </vt:vector>
  </HeadingPairs>
  <TitlesOfParts>
    <vt:vector size="58" baseType="lpstr">
      <vt:lpstr>1_Berlin</vt:lpstr>
      <vt:lpstr>Berlin</vt:lpstr>
      <vt:lpstr>2_Berlin</vt:lpstr>
      <vt:lpstr>3_Berlin</vt:lpstr>
      <vt:lpstr>Presentation on  HOUSE PRICE PREDICTION</vt:lpstr>
      <vt:lpstr>ACKNOWLEDGMENT</vt:lpstr>
      <vt:lpstr>INTRODUCTION</vt:lpstr>
      <vt:lpstr>Problem Statement</vt:lpstr>
      <vt:lpstr>Objectives of the study</vt:lpstr>
      <vt:lpstr>Software Requirement and Tools used</vt:lpstr>
      <vt:lpstr>Data Analysis - Model Building Flowchart</vt:lpstr>
      <vt:lpstr>Mathematical/ Analytical Modelling of the Problem </vt:lpstr>
      <vt:lpstr>Working with the Dataset</vt:lpstr>
      <vt:lpstr>Data Sources and their formats</vt:lpstr>
      <vt:lpstr>Data type Information</vt:lpstr>
      <vt:lpstr>Missing values in Dataset</vt:lpstr>
      <vt:lpstr>Statistical Summary of the data</vt:lpstr>
      <vt:lpstr>DATA PRE-PROCESSING</vt:lpstr>
      <vt:lpstr>EXPLORATORY DATA ANALYSIS (EDA)</vt:lpstr>
      <vt:lpstr>Univariate Analysis</vt:lpstr>
      <vt:lpstr>Observations</vt:lpstr>
      <vt:lpstr>Observations</vt:lpstr>
      <vt:lpstr>Observations</vt:lpstr>
      <vt:lpstr>EDA</vt:lpstr>
      <vt:lpstr>Distribution of Numerical Column</vt:lpstr>
      <vt:lpstr>Bivariate Analysis</vt:lpstr>
      <vt:lpstr>Bivariate Analysis</vt:lpstr>
      <vt:lpstr>Bivariate Analysis</vt:lpstr>
      <vt:lpstr>Bivariate Analysis</vt:lpstr>
      <vt:lpstr>Bivariate Analysis</vt:lpstr>
      <vt:lpstr>Bivariate Analysis</vt:lpstr>
      <vt:lpstr>Bivariate Analysis</vt:lpstr>
      <vt:lpstr>Bivariate Analysis</vt:lpstr>
      <vt:lpstr>Bivariate Analysis</vt:lpstr>
      <vt:lpstr>Checking Skewness</vt:lpstr>
      <vt:lpstr>Checking Outliers</vt:lpstr>
      <vt:lpstr>Building Pipeline</vt:lpstr>
      <vt:lpstr>Pipeline Step</vt:lpstr>
      <vt:lpstr>Pipeline Step</vt:lpstr>
      <vt:lpstr>Pipeline Step</vt:lpstr>
      <vt:lpstr>Pipeline Step</vt:lpstr>
      <vt:lpstr>Final Pipeline</vt:lpstr>
      <vt:lpstr>Passing Data through Pipeline</vt:lpstr>
      <vt:lpstr>Checking Multicollinearity</vt:lpstr>
      <vt:lpstr>Multicollinearity</vt:lpstr>
      <vt:lpstr>Target Column Transformation</vt:lpstr>
      <vt:lpstr>Splitting data for model building</vt:lpstr>
      <vt:lpstr>Training Models</vt:lpstr>
      <vt:lpstr>Results of Models</vt:lpstr>
      <vt:lpstr>Model Learning Curve</vt:lpstr>
      <vt:lpstr>Key Metrics for success in solving problem under consideration</vt:lpstr>
      <vt:lpstr>HYPERPARAMETER TUNING</vt:lpstr>
      <vt:lpstr>Final Model Metrics</vt:lpstr>
      <vt:lpstr>Prediction of Test Data</vt:lpstr>
      <vt:lpstr>Conclusion</vt:lpstr>
      <vt:lpstr>Learning Outcomes of the Study in respect of Data Science</vt:lpstr>
      <vt:lpstr>Limitations of this work and Scope for Future Work</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HOUSE PRICE PREDICTION</dc:title>
  <dc:creator>Jesica</dc:creator>
  <cp:lastModifiedBy>Jesica</cp:lastModifiedBy>
  <cp:revision>26</cp:revision>
  <dcterms:created xsi:type="dcterms:W3CDTF">2022-07-12T01:27:45Z</dcterms:created>
  <dcterms:modified xsi:type="dcterms:W3CDTF">2022-07-12T05:40:03Z</dcterms:modified>
</cp:coreProperties>
</file>