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8" r:id="rId3"/>
    <p:sldId id="263" r:id="rId4"/>
    <p:sldId id="261" r:id="rId5"/>
    <p:sldId id="264" r:id="rId6"/>
    <p:sldId id="262" r:id="rId7"/>
    <p:sldId id="260" r:id="rId8"/>
    <p:sldId id="259" r:id="rId9"/>
    <p:sldId id="257"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71"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14" r:id="rId83"/>
    <p:sldId id="272" r:id="rId84"/>
    <p:sldId id="286" r:id="rId85"/>
    <p:sldId id="285" r:id="rId8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E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92" d="100"/>
          <a:sy n="92" d="100"/>
        </p:scale>
        <p:origin x="-756" y="-102"/>
      </p:cViewPr>
      <p:guideLst>
        <p:guide orient="horz" pos="1620"/>
        <p:guide pos="2880"/>
      </p:guideLst>
    </p:cSldViewPr>
  </p:slideViewPr>
  <p:outlineViewPr>
    <p:cViewPr>
      <p:scale>
        <a:sx n="33" d="100"/>
        <a:sy n="33" d="100"/>
      </p:scale>
      <p:origin x="0" y="312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790972" y="3778934"/>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582216"/>
            <a:ext cx="8062912" cy="1102519"/>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1687710"/>
            <a:ext cx="8062912" cy="131445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4509492"/>
            <a:ext cx="5791200" cy="273844"/>
          </a:xfrm>
        </p:spPr>
        <p:txBody>
          <a:bodyPr tIns="0" bIns="0" anchor="t"/>
          <a:lstStyle>
            <a:lvl1pPr algn="r">
              <a:defRPr sz="1000"/>
            </a:lvl1pPr>
          </a:lstStyle>
          <a:p>
            <a:fld id="{A5CE5537-83EE-4F5A-9C80-4166F78DD757}" type="datetimeFigureOut">
              <a:rPr lang="en-US" smtClean="0"/>
              <a:t>6/11/2022</a:t>
            </a:fld>
            <a:endParaRPr lang="en-US" dirty="0"/>
          </a:p>
        </p:txBody>
      </p:sp>
      <p:sp>
        <p:nvSpPr>
          <p:cNvPr id="17" name="Footer Placeholder 16"/>
          <p:cNvSpPr>
            <a:spLocks noGrp="1"/>
          </p:cNvSpPr>
          <p:nvPr>
            <p:ph type="ftr" sz="quarter" idx="11"/>
          </p:nvPr>
        </p:nvSpPr>
        <p:spPr>
          <a:xfrm>
            <a:off x="1371600" y="4238028"/>
            <a:ext cx="5791200" cy="273844"/>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4314231"/>
            <a:ext cx="502920" cy="273844"/>
          </a:xfrm>
        </p:spPr>
        <p:txBody>
          <a:bodyPr anchor="ctr"/>
          <a:lstStyle>
            <a:lvl1pPr algn="ctr">
              <a:defRPr sz="1300">
                <a:solidFill>
                  <a:srgbClr val="FFFFFF"/>
                </a:solidFill>
              </a:defRPr>
            </a:lvl1pPr>
          </a:lstStyle>
          <a:p>
            <a:fld id="{86672120-CDB0-4553-A0F3-45C42930EAA4}"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CE5537-83EE-4F5A-9C80-4166F78DD757}"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672120-CDB0-4553-A0F3-45C42930EAA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57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857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CE5537-83EE-4F5A-9C80-4166F78DD757}"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672120-CDB0-4553-A0F3-45C42930EAA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1049274"/>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412106"/>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4860036"/>
            <a:ext cx="2133600" cy="226314"/>
          </a:xfrm>
        </p:spPr>
        <p:txBody>
          <a:bodyPr/>
          <a:lstStyle/>
          <a:p>
            <a:fld id="{A5CE5537-83EE-4F5A-9C80-4166F78DD757}" type="datetimeFigureOut">
              <a:rPr lang="en-US" smtClean="0"/>
              <a:t>6/11/2022</a:t>
            </a:fld>
            <a:endParaRPr lang="en-US" dirty="0"/>
          </a:p>
        </p:txBody>
      </p:sp>
      <p:sp>
        <p:nvSpPr>
          <p:cNvPr id="5" name="Footer Placeholder 4"/>
          <p:cNvSpPr>
            <a:spLocks noGrp="1"/>
          </p:cNvSpPr>
          <p:nvPr>
            <p:ph type="ftr" sz="quarter" idx="11"/>
          </p:nvPr>
        </p:nvSpPr>
        <p:spPr>
          <a:xfrm>
            <a:off x="457200" y="4860727"/>
            <a:ext cx="4260056" cy="225623"/>
          </a:xfrm>
        </p:spPr>
        <p:txBody>
          <a:bodyPr/>
          <a:lstStyle/>
          <a:p>
            <a:endParaRPr lang="en-US" dirty="0"/>
          </a:p>
        </p:txBody>
      </p:sp>
      <p:sp>
        <p:nvSpPr>
          <p:cNvPr id="6" name="Slide Number Placeholder 5"/>
          <p:cNvSpPr>
            <a:spLocks noGrp="1"/>
          </p:cNvSpPr>
          <p:nvPr>
            <p:ph type="sldNum" sz="quarter" idx="12"/>
          </p:nvPr>
        </p:nvSpPr>
        <p:spPr/>
        <p:txBody>
          <a:bodyPr/>
          <a:lstStyle/>
          <a:p>
            <a:fld id="{86672120-CDB0-4553-A0F3-45C42930EAA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5276"/>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790972" y="70339"/>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4857750"/>
            <a:ext cx="2133600" cy="228600"/>
          </a:xfrm>
        </p:spPr>
        <p:txBody>
          <a:bodyPr/>
          <a:lstStyle/>
          <a:p>
            <a:fld id="{A5CE5537-83EE-4F5A-9C80-4166F78DD757}" type="datetimeFigureOut">
              <a:rPr lang="en-US" smtClean="0"/>
              <a:t>6/11/2022</a:t>
            </a:fld>
            <a:endParaRPr lang="en-US" dirty="0"/>
          </a:p>
        </p:txBody>
      </p:sp>
      <p:sp>
        <p:nvSpPr>
          <p:cNvPr id="5" name="Footer Placeholder 4"/>
          <p:cNvSpPr>
            <a:spLocks noGrp="1"/>
          </p:cNvSpPr>
          <p:nvPr>
            <p:ph type="ftr" sz="quarter" idx="11"/>
          </p:nvPr>
        </p:nvSpPr>
        <p:spPr>
          <a:xfrm>
            <a:off x="2619376" y="4860727"/>
            <a:ext cx="4260056" cy="225623"/>
          </a:xfrm>
        </p:spPr>
        <p:txBody>
          <a:bodyPr/>
          <a:lstStyle/>
          <a:p>
            <a:endParaRPr lang="en-US" dirty="0"/>
          </a:p>
        </p:txBody>
      </p:sp>
      <p:sp>
        <p:nvSpPr>
          <p:cNvPr id="6" name="Slide Number Placeholder 5"/>
          <p:cNvSpPr>
            <a:spLocks noGrp="1"/>
          </p:cNvSpPr>
          <p:nvPr>
            <p:ph type="sldNum" sz="quarter" idx="12"/>
          </p:nvPr>
        </p:nvSpPr>
        <p:spPr>
          <a:xfrm>
            <a:off x="8451056" y="607219"/>
            <a:ext cx="502920" cy="225623"/>
          </a:xfrm>
        </p:spPr>
        <p:txBody>
          <a:bodyPr/>
          <a:lstStyle/>
          <a:p>
            <a:fld id="{86672120-CDB0-4553-A0F3-45C42930EAA4}" type="slidenum">
              <a:rPr lang="en-US" smtClean="0"/>
              <a:t>‹#›</a:t>
            </a:fld>
            <a:endParaRPr lang="en-US" dirty="0"/>
          </a:p>
        </p:txBody>
      </p:sp>
      <p:cxnSp>
        <p:nvCxnSpPr>
          <p:cNvPr id="11" name="Straight Connector 10"/>
          <p:cNvCxnSpPr/>
          <p:nvPr/>
        </p:nvCxnSpPr>
        <p:spPr>
          <a:xfrm rot="10800000">
            <a:off x="6468795" y="7036"/>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5276"/>
            <a:ext cx="9136966"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03599"/>
            <a:ext cx="7239000" cy="1021556"/>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225152"/>
            <a:ext cx="3886200" cy="17145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1828"/>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1828"/>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4860727"/>
            <a:ext cx="2133600" cy="226314"/>
          </a:xfrm>
        </p:spPr>
        <p:txBody>
          <a:bodyPr/>
          <a:lstStyle/>
          <a:p>
            <a:fld id="{A5CE5537-83EE-4F5A-9C80-4166F78DD757}" type="datetimeFigureOut">
              <a:rPr lang="en-US" smtClean="0"/>
              <a:t>6/11/2022</a:t>
            </a:fld>
            <a:endParaRPr lang="en-US" dirty="0"/>
          </a:p>
        </p:txBody>
      </p:sp>
      <p:sp>
        <p:nvSpPr>
          <p:cNvPr id="6" name="Footer Placeholder 5"/>
          <p:cNvSpPr>
            <a:spLocks noGrp="1"/>
          </p:cNvSpPr>
          <p:nvPr>
            <p:ph type="ftr" sz="quarter" idx="11"/>
          </p:nvPr>
        </p:nvSpPr>
        <p:spPr>
          <a:xfrm>
            <a:off x="457200" y="4860727"/>
            <a:ext cx="4260056" cy="226314"/>
          </a:xfrm>
        </p:spPr>
        <p:txBody>
          <a:bodyPr/>
          <a:lstStyle/>
          <a:p>
            <a:endParaRPr lang="en-US" dirty="0"/>
          </a:p>
        </p:txBody>
      </p:sp>
      <p:sp>
        <p:nvSpPr>
          <p:cNvPr id="7" name="Slide Number Placeholder 6"/>
          <p:cNvSpPr>
            <a:spLocks noGrp="1"/>
          </p:cNvSpPr>
          <p:nvPr>
            <p:ph type="sldNum" sz="quarter" idx="12"/>
          </p:nvPr>
        </p:nvSpPr>
        <p:spPr>
          <a:xfrm>
            <a:off x="7589520" y="4860727"/>
            <a:ext cx="502920" cy="226314"/>
          </a:xfrm>
        </p:spPr>
        <p:txBody>
          <a:bodyPr/>
          <a:lstStyle/>
          <a:p>
            <a:fld id="{86672120-CDB0-4553-A0F3-45C42930EAA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18049"/>
            <a:ext cx="1066800" cy="4615434"/>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18049"/>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2570343"/>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18049"/>
            <a:ext cx="6858000" cy="226314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2570343"/>
            <a:ext cx="6858000" cy="226314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4860727"/>
            <a:ext cx="2130552" cy="226314"/>
          </a:xfrm>
        </p:spPr>
        <p:txBody>
          <a:bodyPr/>
          <a:lstStyle/>
          <a:p>
            <a:fld id="{A5CE5537-83EE-4F5A-9C80-4166F78DD757}" type="datetimeFigureOut">
              <a:rPr lang="en-US" smtClean="0"/>
              <a:t>6/11/2022</a:t>
            </a:fld>
            <a:endParaRPr lang="en-US" dirty="0"/>
          </a:p>
        </p:txBody>
      </p:sp>
      <p:sp>
        <p:nvSpPr>
          <p:cNvPr id="8" name="Footer Placeholder 7"/>
          <p:cNvSpPr>
            <a:spLocks noGrp="1"/>
          </p:cNvSpPr>
          <p:nvPr>
            <p:ph type="ftr" sz="quarter" idx="11"/>
          </p:nvPr>
        </p:nvSpPr>
        <p:spPr>
          <a:xfrm>
            <a:off x="457200" y="4860727"/>
            <a:ext cx="4261104" cy="226314"/>
          </a:xfrm>
        </p:spPr>
        <p:txBody>
          <a:bodyPr/>
          <a:lstStyle/>
          <a:p>
            <a:endParaRPr lang="en-US" dirty="0"/>
          </a:p>
        </p:txBody>
      </p:sp>
      <p:sp>
        <p:nvSpPr>
          <p:cNvPr id="9" name="Slide Number Placeholder 8"/>
          <p:cNvSpPr>
            <a:spLocks noGrp="1"/>
          </p:cNvSpPr>
          <p:nvPr>
            <p:ph type="sldNum" sz="quarter" idx="12"/>
          </p:nvPr>
        </p:nvSpPr>
        <p:spPr>
          <a:xfrm>
            <a:off x="7589520" y="4862322"/>
            <a:ext cx="502920" cy="226314"/>
          </a:xfrm>
        </p:spPr>
        <p:txBody>
          <a:bodyPr/>
          <a:lstStyle>
            <a:lvl1pPr algn="ctr">
              <a:defRPr/>
            </a:lvl1pPr>
          </a:lstStyle>
          <a:p>
            <a:fld id="{86672120-CDB0-4553-A0F3-45C42930EAA4}"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CE5537-83EE-4F5A-9C80-4166F78DD757}" type="datetimeFigureOut">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672120-CDB0-4553-A0F3-45C42930EAA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4860727"/>
            <a:ext cx="2133600" cy="226314"/>
          </a:xfrm>
        </p:spPr>
        <p:txBody>
          <a:bodyPr/>
          <a:lstStyle/>
          <a:p>
            <a:fld id="{A5CE5537-83EE-4F5A-9C80-4166F78DD757}" type="datetimeFigureOut">
              <a:rPr lang="en-US" smtClean="0"/>
              <a:t>6/11/2022</a:t>
            </a:fld>
            <a:endParaRPr lang="en-US" dirty="0"/>
          </a:p>
        </p:txBody>
      </p:sp>
      <p:sp>
        <p:nvSpPr>
          <p:cNvPr id="3" name="Footer Placeholder 2"/>
          <p:cNvSpPr>
            <a:spLocks noGrp="1"/>
          </p:cNvSpPr>
          <p:nvPr>
            <p:ph type="ftr" sz="quarter" idx="11"/>
          </p:nvPr>
        </p:nvSpPr>
        <p:spPr>
          <a:xfrm>
            <a:off x="457200" y="4861418"/>
            <a:ext cx="4260056" cy="225623"/>
          </a:xfrm>
        </p:spPr>
        <p:txBody>
          <a:bodyPr/>
          <a:lstStyle/>
          <a:p>
            <a:endParaRPr lang="en-US" dirty="0"/>
          </a:p>
        </p:txBody>
      </p:sp>
      <p:sp>
        <p:nvSpPr>
          <p:cNvPr id="4" name="Slide Number Placeholder 3"/>
          <p:cNvSpPr>
            <a:spLocks noGrp="1"/>
          </p:cNvSpPr>
          <p:nvPr>
            <p:ph type="sldNum" sz="quarter" idx="12"/>
          </p:nvPr>
        </p:nvSpPr>
        <p:spPr>
          <a:xfrm>
            <a:off x="7589520" y="4860727"/>
            <a:ext cx="502920" cy="226314"/>
          </a:xfrm>
        </p:spPr>
        <p:txBody>
          <a:bodyPr/>
          <a:lstStyle/>
          <a:p>
            <a:fld id="{86672120-CDB0-4553-A0F3-45C42930EAA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5748"/>
            <a:ext cx="914400" cy="44577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275748"/>
            <a:ext cx="2438400" cy="44577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240030"/>
            <a:ext cx="5276088" cy="449199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4917186"/>
            <a:ext cx="2133600" cy="226314"/>
          </a:xfrm>
        </p:spPr>
        <p:txBody>
          <a:bodyPr/>
          <a:lstStyle>
            <a:lvl1pPr>
              <a:defRPr sz="900"/>
            </a:lvl1pPr>
          </a:lstStyle>
          <a:p>
            <a:fld id="{A5CE5537-83EE-4F5A-9C80-4166F78DD757}" type="datetimeFigureOut">
              <a:rPr lang="en-US" smtClean="0"/>
              <a:t>6/11/2022</a:t>
            </a:fld>
            <a:endParaRPr lang="en-US" dirty="0"/>
          </a:p>
        </p:txBody>
      </p:sp>
      <p:sp>
        <p:nvSpPr>
          <p:cNvPr id="6" name="Footer Placeholder 5"/>
          <p:cNvSpPr>
            <a:spLocks noGrp="1"/>
          </p:cNvSpPr>
          <p:nvPr>
            <p:ph type="ftr" sz="quarter" idx="11"/>
          </p:nvPr>
        </p:nvSpPr>
        <p:spPr>
          <a:xfrm>
            <a:off x="1135856" y="4917186"/>
            <a:ext cx="5143120" cy="226314"/>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4917186"/>
            <a:ext cx="502920" cy="226314"/>
          </a:xfrm>
        </p:spPr>
        <p:txBody>
          <a:bodyPr/>
          <a:lstStyle>
            <a:lvl1pPr>
              <a:defRPr sz="900"/>
            </a:lvl1pPr>
          </a:lstStyle>
          <a:p>
            <a:fld id="{86672120-CDB0-4553-A0F3-45C42930EAA4}"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13172"/>
            <a:ext cx="914400" cy="48006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280475"/>
            <a:ext cx="7333488" cy="41148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4400550"/>
            <a:ext cx="7333488" cy="51435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4917186"/>
            <a:ext cx="2103120" cy="226314"/>
          </a:xfrm>
        </p:spPr>
        <p:txBody>
          <a:bodyPr/>
          <a:lstStyle>
            <a:lvl1pPr>
              <a:defRPr sz="900"/>
            </a:lvl1pPr>
          </a:lstStyle>
          <a:p>
            <a:fld id="{A5CE5537-83EE-4F5A-9C80-4166F78DD757}" type="datetimeFigureOut">
              <a:rPr lang="en-US" smtClean="0"/>
              <a:t>6/11/2022</a:t>
            </a:fld>
            <a:endParaRPr lang="en-US" dirty="0"/>
          </a:p>
        </p:txBody>
      </p:sp>
      <p:sp>
        <p:nvSpPr>
          <p:cNvPr id="6" name="Footer Placeholder 5"/>
          <p:cNvSpPr>
            <a:spLocks noGrp="1"/>
          </p:cNvSpPr>
          <p:nvPr>
            <p:ph type="ftr" sz="quarter" idx="11"/>
          </p:nvPr>
        </p:nvSpPr>
        <p:spPr>
          <a:xfrm>
            <a:off x="1170432" y="4917877"/>
            <a:ext cx="4948072" cy="226314"/>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4917186"/>
            <a:ext cx="365760" cy="226314"/>
          </a:xfrm>
        </p:spPr>
        <p:txBody>
          <a:bodyPr/>
          <a:lstStyle>
            <a:lvl1pPr algn="ctr">
              <a:defRPr sz="900"/>
            </a:lvl1pPr>
          </a:lstStyle>
          <a:p>
            <a:fld id="{86672120-CDB0-4553-A0F3-45C42930EAA4}"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0552"/>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5276"/>
            <a:ext cx="9136966"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5" y="3711307"/>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00620"/>
            <a:ext cx="8229600" cy="1049274"/>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412106"/>
            <a:ext cx="8229600" cy="3429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4860727"/>
            <a:ext cx="2133600" cy="226314"/>
          </a:xfrm>
          <a:prstGeom prst="rect">
            <a:avLst/>
          </a:prstGeom>
        </p:spPr>
        <p:txBody>
          <a:bodyPr vert="horz" anchor="b"/>
          <a:lstStyle>
            <a:lvl1pPr algn="l" eaLnBrk="1" latinLnBrk="0" hangingPunct="1">
              <a:defRPr kumimoji="0" sz="1000" b="0">
                <a:solidFill>
                  <a:schemeClr val="tx1"/>
                </a:solidFill>
              </a:defRPr>
            </a:lvl1pPr>
          </a:lstStyle>
          <a:p>
            <a:fld id="{A5CE5537-83EE-4F5A-9C80-4166F78DD757}" type="datetimeFigureOut">
              <a:rPr lang="en-US" smtClean="0"/>
              <a:t>6/11/2022</a:t>
            </a:fld>
            <a:endParaRPr lang="en-US" dirty="0"/>
          </a:p>
        </p:txBody>
      </p:sp>
      <p:sp>
        <p:nvSpPr>
          <p:cNvPr id="3" name="Footer Placeholder 2"/>
          <p:cNvSpPr>
            <a:spLocks noGrp="1"/>
          </p:cNvSpPr>
          <p:nvPr>
            <p:ph type="ftr" sz="quarter" idx="3"/>
          </p:nvPr>
        </p:nvSpPr>
        <p:spPr>
          <a:xfrm>
            <a:off x="457200" y="4861418"/>
            <a:ext cx="4260056" cy="225623"/>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4860727"/>
            <a:ext cx="502920" cy="226314"/>
          </a:xfrm>
          <a:prstGeom prst="rect">
            <a:avLst/>
          </a:prstGeom>
        </p:spPr>
        <p:txBody>
          <a:bodyPr vert="horz" anchor="b"/>
          <a:lstStyle>
            <a:lvl1pPr algn="ctr" eaLnBrk="1" latinLnBrk="0" hangingPunct="1">
              <a:defRPr kumimoji="0" sz="1200">
                <a:solidFill>
                  <a:schemeClr val="tx1"/>
                </a:solidFill>
              </a:defRPr>
            </a:lvl1pPr>
          </a:lstStyle>
          <a:p>
            <a:fld id="{86672120-CDB0-4553-A0F3-45C42930EAA4}"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92080" y="3147814"/>
            <a:ext cx="3024336" cy="1477328"/>
          </a:xfrm>
          <a:prstGeom prst="rect">
            <a:avLst/>
          </a:prstGeom>
          <a:noFill/>
        </p:spPr>
        <p:txBody>
          <a:bodyPr wrap="square" rtlCol="0">
            <a:spAutoFit/>
          </a:bodyPr>
          <a:lstStyle/>
          <a:p>
            <a:pPr algn="r"/>
            <a:r>
              <a:rPr lang="en-IN" dirty="0" smtClean="0"/>
              <a:t>Submitted By: </a:t>
            </a:r>
          </a:p>
          <a:p>
            <a:pPr algn="r"/>
            <a:r>
              <a:rPr lang="en-IN" b="1" dirty="0" smtClean="0"/>
              <a:t>Jessica Ghimeliya</a:t>
            </a:r>
          </a:p>
          <a:p>
            <a:pPr algn="r"/>
            <a:endParaRPr lang="en-IN" b="1" dirty="0"/>
          </a:p>
          <a:p>
            <a:pPr algn="r"/>
            <a:r>
              <a:rPr lang="en-IN" b="1" dirty="0" smtClean="0"/>
              <a:t>Data Science Intern</a:t>
            </a:r>
          </a:p>
          <a:p>
            <a:pPr algn="r"/>
            <a:r>
              <a:rPr lang="en-IN" b="1" dirty="0" smtClean="0"/>
              <a:t>Flip Robo Technologies</a:t>
            </a:r>
            <a:endParaRPr lang="en-US" b="1" dirty="0"/>
          </a:p>
        </p:txBody>
      </p:sp>
      <p:sp>
        <p:nvSpPr>
          <p:cNvPr id="9" name="TextBox 8"/>
          <p:cNvSpPr txBox="1"/>
          <p:nvPr/>
        </p:nvSpPr>
        <p:spPr>
          <a:xfrm>
            <a:off x="467544" y="699542"/>
            <a:ext cx="8064896" cy="1754326"/>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IN"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E-retail factors for customer activation and retention: A case study from Indian e-commerce customers</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7534"/>
            <a:ext cx="4680520" cy="523220"/>
          </a:xfrm>
          <a:prstGeom prst="rect">
            <a:avLst/>
          </a:prstGeom>
          <a:noFill/>
        </p:spPr>
        <p:txBody>
          <a:bodyPr wrap="square" rtlCol="0">
            <a:spAutoFit/>
          </a:bodyPr>
          <a:lstStyle/>
          <a:p>
            <a:r>
              <a:rPr lang="en-IN" sz="2800" u="sng" dirty="0" smtClean="0">
                <a:solidFill>
                  <a:schemeClr val="bg1"/>
                </a:solidFill>
                <a:latin typeface="Times New Roman" pitchFamily="18" charset="0"/>
                <a:cs typeface="Times New Roman" pitchFamily="18" charset="0"/>
              </a:rPr>
              <a:t>Data type Information:</a:t>
            </a:r>
            <a:endParaRPr lang="en-US" sz="2800" u="sng" dirty="0">
              <a:solidFill>
                <a:schemeClr val="bg1"/>
              </a:solidFill>
              <a:latin typeface="Times New Roman" pitchFamily="18" charset="0"/>
              <a:cs typeface="Times New Roman" pitchFamily="18" charset="0"/>
            </a:endParaRPr>
          </a:p>
        </p:txBody>
      </p:sp>
      <p:sp>
        <p:nvSpPr>
          <p:cNvPr id="3" name="TextBox 2"/>
          <p:cNvSpPr txBox="1"/>
          <p:nvPr/>
        </p:nvSpPr>
        <p:spPr>
          <a:xfrm>
            <a:off x="539552" y="1491630"/>
            <a:ext cx="2880320" cy="1477328"/>
          </a:xfrm>
          <a:prstGeom prst="rect">
            <a:avLst/>
          </a:prstGeom>
          <a:noFill/>
        </p:spPr>
        <p:txBody>
          <a:bodyPr wrap="square" rtlCol="0">
            <a:spAutoFit/>
          </a:bodyPr>
          <a:lstStyle/>
          <a:p>
            <a:r>
              <a:rPr lang="en-IN" b="1" dirty="0" smtClean="0">
                <a:solidFill>
                  <a:srgbClr val="002060"/>
                </a:solidFill>
                <a:latin typeface="Times New Roman" pitchFamily="18" charset="0"/>
                <a:cs typeface="Times New Roman" pitchFamily="18" charset="0"/>
              </a:rPr>
              <a:t>Observations:</a:t>
            </a:r>
            <a:endParaRPr lang="en-IN" dirty="0" smtClean="0">
              <a:solidFill>
                <a:srgbClr val="002060"/>
              </a:solidFill>
              <a:latin typeface="Times New Roman" pitchFamily="18" charset="0"/>
              <a:cs typeface="Times New Roman" pitchFamily="18" charset="0"/>
            </a:endParaRPr>
          </a:p>
          <a:p>
            <a:pPr marL="285750" indent="-285750">
              <a:buFont typeface="Arial" panose="020B0604020202020204" pitchFamily="34" charset="0"/>
              <a:buChar char="•"/>
            </a:pPr>
            <a:r>
              <a:rPr lang="en-IN" dirty="0" smtClean="0">
                <a:solidFill>
                  <a:srgbClr val="002060"/>
                </a:solidFill>
                <a:latin typeface="Times New Roman" pitchFamily="18" charset="0"/>
                <a:cs typeface="Times New Roman" pitchFamily="18" charset="0"/>
              </a:rPr>
              <a:t>There are 1 numerical column and 70 categorical columns.</a:t>
            </a:r>
          </a:p>
          <a:p>
            <a:endParaRPr lang="en-US" dirty="0"/>
          </a:p>
        </p:txBody>
      </p:sp>
      <p:pic>
        <p:nvPicPr>
          <p:cNvPr id="3074" name="Picture 2" descr="C:\Users\Jesica\Desktop\5.PNG"/>
          <p:cNvPicPr>
            <a:picLocks noChangeAspect="1" noChangeArrowheads="1"/>
          </p:cNvPicPr>
          <p:nvPr/>
        </p:nvPicPr>
        <p:blipFill>
          <a:blip r:embed="rId2" cstate="print"/>
          <a:srcRect/>
          <a:stretch>
            <a:fillRect/>
          </a:stretch>
        </p:blipFill>
        <p:spPr bwMode="auto">
          <a:xfrm>
            <a:off x="3995937" y="627534"/>
            <a:ext cx="4968552" cy="417646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83518"/>
            <a:ext cx="6480720" cy="584775"/>
          </a:xfrm>
          <a:prstGeom prst="rect">
            <a:avLst/>
          </a:prstGeom>
          <a:noFill/>
        </p:spPr>
        <p:txBody>
          <a:bodyPr wrap="square" rtlCol="0">
            <a:spAutoFit/>
          </a:bodyPr>
          <a:lstStyle/>
          <a:p>
            <a:r>
              <a:rPr lang="en-IN" sz="3200" u="sng" dirty="0" smtClean="0">
                <a:solidFill>
                  <a:schemeClr val="bg1"/>
                </a:solidFill>
                <a:latin typeface="Times New Roman" pitchFamily="18" charset="0"/>
                <a:cs typeface="Times New Roman" pitchFamily="18" charset="0"/>
              </a:rPr>
              <a:t>Missing Values In dataset</a:t>
            </a:r>
            <a:endParaRPr lang="en-US" sz="3200" u="sng" dirty="0">
              <a:solidFill>
                <a:schemeClr val="bg1"/>
              </a:solidFill>
              <a:latin typeface="Times New Roman" pitchFamily="18" charset="0"/>
              <a:cs typeface="Times New Roman" pitchFamily="18" charset="0"/>
            </a:endParaRPr>
          </a:p>
        </p:txBody>
      </p:sp>
      <p:sp>
        <p:nvSpPr>
          <p:cNvPr id="3" name="TextBox 2"/>
          <p:cNvSpPr txBox="1"/>
          <p:nvPr/>
        </p:nvSpPr>
        <p:spPr>
          <a:xfrm>
            <a:off x="467544" y="1275606"/>
            <a:ext cx="3672408" cy="1292662"/>
          </a:xfrm>
          <a:prstGeom prst="rect">
            <a:avLst/>
          </a:prstGeom>
          <a:noFill/>
        </p:spPr>
        <p:txBody>
          <a:bodyPr wrap="square" rtlCol="0">
            <a:spAutoFit/>
          </a:bodyPr>
          <a:lstStyle/>
          <a:p>
            <a:r>
              <a:rPr lang="en-IN" sz="2000" dirty="0" smtClean="0">
                <a:solidFill>
                  <a:srgbClr val="002060"/>
                </a:solidFill>
                <a:latin typeface="Times New Roman" pitchFamily="18" charset="0"/>
                <a:cs typeface="Times New Roman" pitchFamily="18" charset="0"/>
              </a:rPr>
              <a:t>Observation:</a:t>
            </a:r>
          </a:p>
          <a:p>
            <a:r>
              <a:rPr lang="en-IN" sz="2000" dirty="0" smtClean="0">
                <a:solidFill>
                  <a:srgbClr val="002060"/>
                </a:solidFill>
                <a:latin typeface="Times New Roman" pitchFamily="18" charset="0"/>
                <a:cs typeface="Times New Roman" pitchFamily="18" charset="0"/>
              </a:rPr>
              <a:t>There are no missing values present in the dataset.</a:t>
            </a:r>
          </a:p>
          <a:p>
            <a:endParaRPr lang="en-US" dirty="0"/>
          </a:p>
        </p:txBody>
      </p:sp>
      <p:pic>
        <p:nvPicPr>
          <p:cNvPr id="4098" name="Picture 2" descr="C:\Users\Jesica\Desktop\6.PNG"/>
          <p:cNvPicPr>
            <a:picLocks noChangeAspect="1" noChangeArrowheads="1"/>
          </p:cNvPicPr>
          <p:nvPr/>
        </p:nvPicPr>
        <p:blipFill>
          <a:blip r:embed="rId2" cstate="print"/>
          <a:srcRect/>
          <a:stretch>
            <a:fillRect/>
          </a:stretch>
        </p:blipFill>
        <p:spPr bwMode="auto">
          <a:xfrm>
            <a:off x="3995936" y="1275606"/>
            <a:ext cx="4824536" cy="367240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83518"/>
            <a:ext cx="4968552" cy="523220"/>
          </a:xfrm>
          <a:prstGeom prst="rect">
            <a:avLst/>
          </a:prstGeom>
          <a:noFill/>
        </p:spPr>
        <p:txBody>
          <a:bodyPr wrap="square" rtlCol="0">
            <a:spAutoFit/>
          </a:bodyPr>
          <a:lstStyle/>
          <a:p>
            <a:r>
              <a:rPr lang="en-IN" sz="2800" u="sng" dirty="0" smtClean="0">
                <a:solidFill>
                  <a:schemeClr val="bg1"/>
                </a:solidFill>
                <a:latin typeface="Times New Roman" pitchFamily="18" charset="0"/>
                <a:cs typeface="Times New Roman" pitchFamily="18" charset="0"/>
              </a:rPr>
              <a:t>Visualizations:</a:t>
            </a:r>
            <a:endParaRPr lang="en-US" sz="2800" u="sng" dirty="0">
              <a:solidFill>
                <a:schemeClr val="bg1"/>
              </a:solidFill>
              <a:latin typeface="Times New Roman" pitchFamily="18" charset="0"/>
              <a:cs typeface="Times New Roman" pitchFamily="18" charset="0"/>
            </a:endParaRPr>
          </a:p>
        </p:txBody>
      </p:sp>
      <p:sp>
        <p:nvSpPr>
          <p:cNvPr id="3" name="TextBox 2"/>
          <p:cNvSpPr txBox="1"/>
          <p:nvPr/>
        </p:nvSpPr>
        <p:spPr>
          <a:xfrm>
            <a:off x="611560" y="1419622"/>
            <a:ext cx="7560840" cy="2400657"/>
          </a:xfrm>
          <a:prstGeom prst="rect">
            <a:avLst/>
          </a:prstGeom>
          <a:noFill/>
        </p:spPr>
        <p:txBody>
          <a:bodyPr wrap="square" rtlCol="0">
            <a:spAutoFit/>
          </a:bodyPr>
          <a:lstStyle/>
          <a:p>
            <a:pPr>
              <a:buFont typeface="Wingdings" pitchFamily="2" charset="2"/>
              <a:buChar char="Ø"/>
            </a:pPr>
            <a:r>
              <a:rPr lang="en-IN" sz="2400" dirty="0" smtClean="0">
                <a:solidFill>
                  <a:srgbClr val="002060"/>
                </a:solidFill>
                <a:latin typeface="Times New Roman" panose="02020603050405020304" pitchFamily="18" charset="0"/>
                <a:cs typeface="Times New Roman" panose="02020603050405020304" pitchFamily="18" charset="0"/>
              </a:rPr>
              <a:t>Univariate Analysis</a:t>
            </a:r>
            <a:r>
              <a:rPr lang="en-IN" dirty="0" smtClean="0">
                <a:solidFill>
                  <a:srgbClr val="002060"/>
                </a:solidFill>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Univariate analysis is the simplest  form of data analysis where the data being analyzed contains only one variable. </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 this project analysis, I have used count-plot because it helped to understand each feature of data like people of which age used which site more, which type of device more to order any product, and people of which age or gender researched about the product before buying it, etc.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3519"/>
            <a:ext cx="8496944"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Some of count plots, pie plots and the observations made from them are shown.</a:t>
            </a:r>
            <a:endParaRPr lang="en-US" dirty="0"/>
          </a:p>
        </p:txBody>
      </p:sp>
      <p:pic>
        <p:nvPicPr>
          <p:cNvPr id="5122" name="Picture 2" descr="C:\Users\Jesica\Desktop\1.PNG"/>
          <p:cNvPicPr>
            <a:picLocks noChangeAspect="1" noChangeArrowheads="1"/>
          </p:cNvPicPr>
          <p:nvPr/>
        </p:nvPicPr>
        <p:blipFill>
          <a:blip r:embed="rId2" cstate="print"/>
          <a:srcRect/>
          <a:stretch>
            <a:fillRect/>
          </a:stretch>
        </p:blipFill>
        <p:spPr bwMode="auto">
          <a:xfrm>
            <a:off x="467544" y="987574"/>
            <a:ext cx="8440738" cy="3209925"/>
          </a:xfrm>
          <a:prstGeom prst="rect">
            <a:avLst/>
          </a:prstGeom>
          <a:noFill/>
        </p:spPr>
      </p:pic>
      <p:sp>
        <p:nvSpPr>
          <p:cNvPr id="4" name="TextBox 3"/>
          <p:cNvSpPr txBox="1"/>
          <p:nvPr/>
        </p:nvSpPr>
        <p:spPr>
          <a:xfrm>
            <a:off x="395536" y="4443958"/>
            <a:ext cx="8208912"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endParaRPr lang="en-US" sz="1600" dirty="0" smtClean="0">
              <a:latin typeface="Times New Roman" pitchFamily="18" charset="0"/>
              <a:cs typeface="Times New Roman" pitchFamily="18" charset="0"/>
            </a:endParaRPr>
          </a:p>
          <a:p>
            <a:r>
              <a:rPr lang="en-US" sz="1600" dirty="0" smtClean="0">
                <a:solidFill>
                  <a:srgbClr val="002060"/>
                </a:solidFill>
                <a:latin typeface="Times New Roman" pitchFamily="18" charset="0"/>
                <a:cs typeface="Times New Roman" pitchFamily="18" charset="0"/>
              </a:rPr>
              <a:t>We can see that Female(181) respondents are more in comparison to the Male(88) respondents.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esica\Desktop\a.PNG"/>
          <p:cNvPicPr>
            <a:picLocks noChangeAspect="1" noChangeArrowheads="1"/>
          </p:cNvPicPr>
          <p:nvPr/>
        </p:nvPicPr>
        <p:blipFill>
          <a:blip r:embed="rId2" cstate="print"/>
          <a:srcRect/>
          <a:stretch>
            <a:fillRect/>
          </a:stretch>
        </p:blipFill>
        <p:spPr bwMode="auto">
          <a:xfrm>
            <a:off x="467544" y="339503"/>
            <a:ext cx="8374063" cy="3096343"/>
          </a:xfrm>
          <a:prstGeom prst="rect">
            <a:avLst/>
          </a:prstGeom>
          <a:noFill/>
        </p:spPr>
      </p:pic>
      <p:sp>
        <p:nvSpPr>
          <p:cNvPr id="3" name="TextBox 2"/>
          <p:cNvSpPr txBox="1"/>
          <p:nvPr/>
        </p:nvSpPr>
        <p:spPr>
          <a:xfrm>
            <a:off x="467544" y="3651870"/>
            <a:ext cx="6552728" cy="1661993"/>
          </a:xfrm>
          <a:prstGeom prst="rect">
            <a:avLst/>
          </a:prstGeom>
          <a:noFill/>
        </p:spPr>
        <p:txBody>
          <a:bodyPr wrap="square" rtlCol="0">
            <a:spAutoFit/>
          </a:bodyPr>
          <a:lstStyle/>
          <a:p>
            <a:r>
              <a:rPr lang="en-IN" sz="1400" dirty="0" smtClean="0">
                <a:solidFill>
                  <a:srgbClr val="002060"/>
                </a:solidFill>
                <a:latin typeface="Times New Roman" pitchFamily="18" charset="0"/>
                <a:cs typeface="Times New Roman" pitchFamily="18" charset="0"/>
              </a:rPr>
              <a:t>Observation:</a:t>
            </a:r>
          </a:p>
          <a:p>
            <a:r>
              <a:rPr lang="en-US" sz="1400" dirty="0">
                <a:solidFill>
                  <a:srgbClr val="002060"/>
                </a:solidFill>
                <a:latin typeface="Times New Roman" pitchFamily="18" charset="0"/>
                <a:cs typeface="Times New Roman" pitchFamily="18" charset="0"/>
              </a:rPr>
              <a:t>From the plots we can clearly see that most of the respondents are from the following three categories:-</a:t>
            </a:r>
          </a:p>
          <a:p>
            <a:r>
              <a:rPr lang="en-US" sz="1400" dirty="0" smtClean="0">
                <a:solidFill>
                  <a:srgbClr val="002060"/>
                </a:solidFill>
                <a:latin typeface="Times New Roman" pitchFamily="18" charset="0"/>
                <a:cs typeface="Times New Roman" pitchFamily="18" charset="0"/>
              </a:rPr>
              <a:t>1) 31-40 years 2) 21-30 years 3) 41-50 </a:t>
            </a:r>
            <a:r>
              <a:rPr lang="en-US" sz="1400" dirty="0">
                <a:solidFill>
                  <a:srgbClr val="002060"/>
                </a:solidFill>
                <a:latin typeface="Times New Roman" pitchFamily="18" charset="0"/>
                <a:cs typeface="Times New Roman" pitchFamily="18" charset="0"/>
              </a:rPr>
              <a:t>years</a:t>
            </a:r>
          </a:p>
          <a:p>
            <a:r>
              <a:rPr lang="en-US" sz="1400" dirty="0">
                <a:solidFill>
                  <a:srgbClr val="002060"/>
                </a:solidFill>
                <a:latin typeface="Times New Roman" pitchFamily="18" charset="0"/>
                <a:cs typeface="Times New Roman" pitchFamily="18" charset="0"/>
              </a:rPr>
              <a:t>Very few respondents are from these two categories :-</a:t>
            </a:r>
          </a:p>
          <a:p>
            <a:r>
              <a:rPr lang="en-US" sz="1400" dirty="0" smtClean="0">
                <a:solidFill>
                  <a:srgbClr val="002060"/>
                </a:solidFill>
                <a:latin typeface="Times New Roman" pitchFamily="18" charset="0"/>
                <a:cs typeface="Times New Roman" pitchFamily="18" charset="0"/>
              </a:rPr>
              <a:t>1) Less </a:t>
            </a:r>
            <a:r>
              <a:rPr lang="en-US" sz="1400" dirty="0">
                <a:solidFill>
                  <a:srgbClr val="002060"/>
                </a:solidFill>
                <a:latin typeface="Times New Roman" pitchFamily="18" charset="0"/>
                <a:cs typeface="Times New Roman" pitchFamily="18" charset="0"/>
              </a:rPr>
              <a:t>than 20 </a:t>
            </a:r>
            <a:r>
              <a:rPr lang="en-US" sz="1400" dirty="0" smtClean="0">
                <a:solidFill>
                  <a:srgbClr val="002060"/>
                </a:solidFill>
                <a:latin typeface="Times New Roman" pitchFamily="18" charset="0"/>
                <a:cs typeface="Times New Roman" pitchFamily="18" charset="0"/>
              </a:rPr>
              <a:t>years 2) 51 </a:t>
            </a:r>
            <a:r>
              <a:rPr lang="en-US" sz="1400" dirty="0">
                <a:solidFill>
                  <a:srgbClr val="002060"/>
                </a:solidFill>
                <a:latin typeface="Times New Roman" pitchFamily="18" charset="0"/>
                <a:cs typeface="Times New Roman" pitchFamily="18" charset="0"/>
              </a:rPr>
              <a:t>years and above.</a:t>
            </a:r>
          </a:p>
          <a:p>
            <a:endParaRPr lang="en-US"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Jesica\Desktop\sadad.PNG"/>
          <p:cNvPicPr>
            <a:picLocks noChangeAspect="1" noChangeArrowheads="1"/>
          </p:cNvPicPr>
          <p:nvPr/>
        </p:nvPicPr>
        <p:blipFill>
          <a:blip r:embed="rId2" cstate="print"/>
          <a:srcRect/>
          <a:stretch>
            <a:fillRect/>
          </a:stretch>
        </p:blipFill>
        <p:spPr bwMode="auto">
          <a:xfrm>
            <a:off x="539552" y="339503"/>
            <a:ext cx="8278813" cy="3024336"/>
          </a:xfrm>
          <a:prstGeom prst="rect">
            <a:avLst/>
          </a:prstGeom>
          <a:noFill/>
        </p:spPr>
      </p:pic>
      <p:sp>
        <p:nvSpPr>
          <p:cNvPr id="3" name="TextBox 2"/>
          <p:cNvSpPr txBox="1"/>
          <p:nvPr/>
        </p:nvSpPr>
        <p:spPr>
          <a:xfrm>
            <a:off x="539552" y="3507854"/>
            <a:ext cx="6840760" cy="1846659"/>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endParaRPr lang="en-US" sz="1600" dirty="0" smtClean="0">
              <a:solidFill>
                <a:srgbClr val="002060"/>
              </a:solidFill>
              <a:latin typeface="Times New Roman" pitchFamily="18" charset="0"/>
              <a:cs typeface="Times New Roman" pitchFamily="18" charset="0"/>
            </a:endParaRPr>
          </a:p>
          <a:p>
            <a:r>
              <a:rPr lang="en-US" sz="1600" dirty="0" smtClean="0">
                <a:solidFill>
                  <a:srgbClr val="002060"/>
                </a:solidFill>
                <a:latin typeface="Times New Roman" pitchFamily="18" charset="0"/>
                <a:cs typeface="Times New Roman" pitchFamily="18" charset="0"/>
              </a:rPr>
              <a:t>We </a:t>
            </a:r>
            <a:r>
              <a:rPr lang="en-US" sz="1600" dirty="0">
                <a:solidFill>
                  <a:srgbClr val="002060"/>
                </a:solidFill>
                <a:latin typeface="Times New Roman" pitchFamily="18" charset="0"/>
                <a:cs typeface="Times New Roman" pitchFamily="18" charset="0"/>
              </a:rPr>
              <a:t>can see that most people are ordering from Delhi &amp; least people are ordering from Bulandshahr</a:t>
            </a:r>
          </a:p>
          <a:p>
            <a:r>
              <a:rPr lang="en-US" sz="1600" dirty="0">
                <a:solidFill>
                  <a:srgbClr val="002060"/>
                </a:solidFill>
                <a:latin typeface="Times New Roman" pitchFamily="18" charset="0"/>
                <a:cs typeface="Times New Roman" pitchFamily="18" charset="0"/>
              </a:rPr>
              <a:t>Shopping_cities in decreasing order:</a:t>
            </a:r>
          </a:p>
          <a:p>
            <a:r>
              <a:rPr lang="en-US" sz="1600" dirty="0">
                <a:solidFill>
                  <a:srgbClr val="002060"/>
                </a:solidFill>
                <a:latin typeface="Times New Roman" pitchFamily="18" charset="0"/>
                <a:cs typeface="Times New Roman" pitchFamily="18" charset="0"/>
              </a:rPr>
              <a:t>1.Delhi &gt; 2.Greater Noida &gt; 3.Noida &gt; 4.Bangalore &gt; 5.Karnal &gt; 6.Solan &gt; 7.Ghaziabad &gt; 8.Gurgaon &gt; 9.Merrut &gt; 10.Noradabad &gt; 11.Bulandshahr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Jesica\Desktop\bhjbh.PNG"/>
          <p:cNvPicPr>
            <a:picLocks noChangeAspect="1" noChangeArrowheads="1"/>
          </p:cNvPicPr>
          <p:nvPr/>
        </p:nvPicPr>
        <p:blipFill>
          <a:blip r:embed="rId2" cstate="print"/>
          <a:srcRect/>
          <a:stretch>
            <a:fillRect/>
          </a:stretch>
        </p:blipFill>
        <p:spPr bwMode="auto">
          <a:xfrm>
            <a:off x="467544" y="267494"/>
            <a:ext cx="8145463" cy="3240360"/>
          </a:xfrm>
          <a:prstGeom prst="rect">
            <a:avLst/>
          </a:prstGeom>
          <a:noFill/>
        </p:spPr>
      </p:pic>
      <p:sp>
        <p:nvSpPr>
          <p:cNvPr id="3" name="TextBox 2"/>
          <p:cNvSpPr txBox="1"/>
          <p:nvPr/>
        </p:nvSpPr>
        <p:spPr>
          <a:xfrm>
            <a:off x="467544" y="3867894"/>
            <a:ext cx="7704856" cy="1077218"/>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endParaRPr lang="en-US" sz="1600" dirty="0" smtClean="0">
              <a:solidFill>
                <a:srgbClr val="002060"/>
              </a:solidFill>
              <a:latin typeface="Times New Roman" pitchFamily="18" charset="0"/>
              <a:cs typeface="Times New Roman" pitchFamily="18" charset="0"/>
            </a:endParaRPr>
          </a:p>
          <a:p>
            <a:r>
              <a:rPr lang="en-US" sz="1600" dirty="0" smtClean="0">
                <a:solidFill>
                  <a:srgbClr val="002060"/>
                </a:solidFill>
                <a:latin typeface="Times New Roman" pitchFamily="18" charset="0"/>
                <a:cs typeface="Times New Roman" pitchFamily="18" charset="0"/>
              </a:rPr>
              <a:t>We </a:t>
            </a:r>
            <a:r>
              <a:rPr lang="en-US" sz="1600" dirty="0">
                <a:solidFill>
                  <a:srgbClr val="002060"/>
                </a:solidFill>
                <a:latin typeface="Times New Roman" pitchFamily="18" charset="0"/>
                <a:cs typeface="Times New Roman" pitchFamily="18" charset="0"/>
              </a:rPr>
              <a:t>can see that most of the online shoppers of our dataset have more than 4 years </a:t>
            </a:r>
            <a:r>
              <a:rPr lang="en-US" sz="1600" dirty="0" smtClean="0">
                <a:solidFill>
                  <a:srgbClr val="002060"/>
                </a:solidFill>
                <a:latin typeface="Times New Roman" pitchFamily="18" charset="0"/>
                <a:cs typeface="Times New Roman" pitchFamily="18" charset="0"/>
              </a:rPr>
              <a:t>of shopping experience </a:t>
            </a:r>
            <a:endParaRPr lang="en-US" sz="16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Very few of the shoppers have experience of 1-2 years</a:t>
            </a:r>
            <a:r>
              <a:rPr lang="en-US" sz="1600" dirty="0" smtClean="0">
                <a:solidFill>
                  <a:srgbClr val="002060"/>
                </a:solidFill>
                <a:latin typeface="Times New Roman" pitchFamily="18" charset="0"/>
                <a:cs typeface="Times New Roman" pitchFamily="18" charset="0"/>
              </a:rPr>
              <a:t>.</a:t>
            </a: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Jesica\Desktop\bjhbjh.PNG"/>
          <p:cNvPicPr>
            <a:picLocks noChangeAspect="1" noChangeArrowheads="1"/>
          </p:cNvPicPr>
          <p:nvPr/>
        </p:nvPicPr>
        <p:blipFill>
          <a:blip r:embed="rId2" cstate="print"/>
          <a:srcRect/>
          <a:stretch>
            <a:fillRect/>
          </a:stretch>
        </p:blipFill>
        <p:spPr bwMode="auto">
          <a:xfrm>
            <a:off x="323528" y="267494"/>
            <a:ext cx="8602663" cy="3672408"/>
          </a:xfrm>
          <a:prstGeom prst="rect">
            <a:avLst/>
          </a:prstGeom>
          <a:noFill/>
        </p:spPr>
      </p:pic>
      <p:sp>
        <p:nvSpPr>
          <p:cNvPr id="3" name="TextBox 2"/>
          <p:cNvSpPr txBox="1"/>
          <p:nvPr/>
        </p:nvSpPr>
        <p:spPr>
          <a:xfrm>
            <a:off x="395536" y="4227934"/>
            <a:ext cx="828092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smtClean="0">
                <a:solidFill>
                  <a:srgbClr val="002060"/>
                </a:solidFill>
                <a:latin typeface="Times New Roman" pitchFamily="18" charset="0"/>
                <a:cs typeface="Times New Roman" pitchFamily="18" charset="0"/>
              </a:rPr>
              <a:t>From the above plots we can conclude that majority people purchase less than 10 times in last one year</a:t>
            </a: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Jesica\Desktop\tyrtf.PNG"/>
          <p:cNvPicPr>
            <a:picLocks noChangeAspect="1" noChangeArrowheads="1"/>
          </p:cNvPicPr>
          <p:nvPr/>
        </p:nvPicPr>
        <p:blipFill>
          <a:blip r:embed="rId2" cstate="print"/>
          <a:srcRect/>
          <a:stretch>
            <a:fillRect/>
          </a:stretch>
        </p:blipFill>
        <p:spPr bwMode="auto">
          <a:xfrm>
            <a:off x="395536" y="267494"/>
            <a:ext cx="8278813" cy="3171825"/>
          </a:xfrm>
          <a:prstGeom prst="rect">
            <a:avLst/>
          </a:prstGeom>
          <a:noFill/>
        </p:spPr>
      </p:pic>
      <p:sp>
        <p:nvSpPr>
          <p:cNvPr id="3" name="TextBox 2"/>
          <p:cNvSpPr txBox="1"/>
          <p:nvPr/>
        </p:nvSpPr>
        <p:spPr>
          <a:xfrm>
            <a:off x="395536" y="3795886"/>
            <a:ext cx="8208912"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smtClean="0">
                <a:solidFill>
                  <a:srgbClr val="002060"/>
                </a:solidFill>
                <a:latin typeface="Times New Roman" pitchFamily="18" charset="0"/>
                <a:cs typeface="Times New Roman" pitchFamily="18" charset="0"/>
              </a:rPr>
              <a:t>From the above plots we can conclude that most of people depend on "Mobile Internet" &amp; followed by "Wi-Fi" for the online shopping.</a:t>
            </a: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Jesica\Desktop\lkij.PNG"/>
          <p:cNvPicPr>
            <a:picLocks noChangeAspect="1" noChangeArrowheads="1"/>
          </p:cNvPicPr>
          <p:nvPr/>
        </p:nvPicPr>
        <p:blipFill>
          <a:blip r:embed="rId2" cstate="print"/>
          <a:srcRect/>
          <a:stretch>
            <a:fillRect/>
          </a:stretch>
        </p:blipFill>
        <p:spPr bwMode="auto">
          <a:xfrm>
            <a:off x="467544" y="555526"/>
            <a:ext cx="8383588" cy="3048001"/>
          </a:xfrm>
          <a:prstGeom prst="rect">
            <a:avLst/>
          </a:prstGeom>
          <a:noFill/>
        </p:spPr>
      </p:pic>
      <p:sp>
        <p:nvSpPr>
          <p:cNvPr id="3" name="TextBox 2"/>
          <p:cNvSpPr txBox="1"/>
          <p:nvPr/>
        </p:nvSpPr>
        <p:spPr>
          <a:xfrm>
            <a:off x="467544" y="4011910"/>
            <a:ext cx="8280920"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smtClean="0">
                <a:solidFill>
                  <a:srgbClr val="002060"/>
                </a:solidFill>
                <a:latin typeface="Times New Roman" pitchFamily="18" charset="0"/>
                <a:cs typeface="Times New Roman" pitchFamily="18" charset="0"/>
              </a:rPr>
              <a:t>Above plots clearly say that "Smartphone" is the most popular device followed by the "Laptop".</a:t>
            </a: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653648"/>
            <a:ext cx="8147248" cy="3187458"/>
          </a:xfrm>
        </p:spPr>
        <p:txBody>
          <a:bodyPr>
            <a:normAutofit fontScale="77500" lnSpcReduction="20000"/>
          </a:bodyPr>
          <a:lstStyle/>
          <a:p>
            <a:pPr marL="0" indent="0">
              <a:buNone/>
            </a:pPr>
            <a:r>
              <a:rPr lang="en-IN" sz="2300" dirty="0" smtClean="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marL="0" indent="0">
              <a:buNone/>
            </a:pPr>
            <a:r>
              <a:rPr lang="en-IN" sz="2300" dirty="0" smtClean="0">
                <a:latin typeface="Times New Roman" panose="02020603050405020304" pitchFamily="18" charset="0"/>
                <a:cs typeface="Times New Roman" panose="02020603050405020304" pitchFamily="18" charset="0"/>
              </a:rPr>
              <a:t>A comprehensive review of the literature, theories and models have been carried out to propose the models for customer activation and customer retention. </a:t>
            </a:r>
            <a:endParaRPr lang="en-IN" sz="2300" dirty="0" smtClean="0">
              <a:latin typeface="Times New Roman" panose="02020603050405020304" pitchFamily="18" charset="0"/>
              <a:cs typeface="Times New Roman" panose="02020603050405020304" pitchFamily="18" charset="0"/>
            </a:endParaRPr>
          </a:p>
          <a:p>
            <a:pPr marL="0" indent="0">
              <a:buNone/>
            </a:pPr>
            <a:endParaRPr lang="en-IN" sz="2300" dirty="0" smtClean="0">
              <a:latin typeface="Times New Roman" panose="02020603050405020304" pitchFamily="18" charset="0"/>
              <a:cs typeface="Times New Roman" panose="02020603050405020304" pitchFamily="18" charset="0"/>
            </a:endParaRPr>
          </a:p>
          <a:p>
            <a:pPr marL="0" indent="0">
              <a:buNone/>
            </a:pPr>
            <a:r>
              <a:rPr lang="en-IN" sz="2300" dirty="0" smtClean="0">
                <a:latin typeface="Times New Roman" panose="02020603050405020304" pitchFamily="18" charset="0"/>
                <a:cs typeface="Times New Roman" panose="02020603050405020304" pitchFamily="18"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a:buNone/>
            </a:pPr>
            <a:endParaRPr lang="en-US" dirty="0"/>
          </a:p>
        </p:txBody>
      </p:sp>
      <p:sp>
        <p:nvSpPr>
          <p:cNvPr id="4" name="TextBox 3"/>
          <p:cNvSpPr txBox="1"/>
          <p:nvPr/>
        </p:nvSpPr>
        <p:spPr>
          <a:xfrm>
            <a:off x="0" y="1005577"/>
            <a:ext cx="914400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800" dirty="0" smtClean="0">
                <a:solidFill>
                  <a:srgbClr val="002060"/>
                </a:solidFill>
                <a:latin typeface="Times New Roman" panose="02020603050405020304" pitchFamily="18" charset="0"/>
                <a:cs typeface="Times New Roman" panose="02020603050405020304" pitchFamily="18" charset="0"/>
              </a:rPr>
              <a:t>      Business Problem Framing: </a:t>
            </a:r>
            <a:endParaRPr lang="en-US" sz="2800" dirty="0">
              <a:solidFill>
                <a:srgbClr val="002060"/>
              </a:solidFill>
            </a:endParaRPr>
          </a:p>
        </p:txBody>
      </p:sp>
      <p:sp>
        <p:nvSpPr>
          <p:cNvPr id="6" name="TextBox 5"/>
          <p:cNvSpPr txBox="1"/>
          <p:nvPr/>
        </p:nvSpPr>
        <p:spPr>
          <a:xfrm>
            <a:off x="539552" y="267495"/>
            <a:ext cx="8352928" cy="584775"/>
          </a:xfrm>
          <a:prstGeom prst="rect">
            <a:avLst/>
          </a:prstGeom>
          <a:noFill/>
        </p:spPr>
        <p:txBody>
          <a:bodyPr wrap="square" rtlCol="0">
            <a:spAutoFit/>
          </a:bodyPr>
          <a:lstStyle/>
          <a:p>
            <a:r>
              <a:rPr lang="en-IN" sz="3200" u="sng" dirty="0" smtClean="0">
                <a:solidFill>
                  <a:schemeClr val="bg1"/>
                </a:solidFill>
                <a:latin typeface="Times New Roman" pitchFamily="18" charset="0"/>
                <a:cs typeface="Times New Roman" pitchFamily="18" charset="0"/>
              </a:rPr>
              <a:t>Introduction</a:t>
            </a:r>
            <a:endParaRPr lang="en-US" sz="3200" u="sng" dirty="0">
              <a:solidFill>
                <a:schemeClr val="bg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Jesica\Desktop\dfgdfvh.PNG"/>
          <p:cNvPicPr>
            <a:picLocks noChangeAspect="1" noChangeArrowheads="1"/>
          </p:cNvPicPr>
          <p:nvPr/>
        </p:nvPicPr>
        <p:blipFill>
          <a:blip r:embed="rId2" cstate="print"/>
          <a:srcRect/>
          <a:stretch>
            <a:fillRect/>
          </a:stretch>
        </p:blipFill>
        <p:spPr bwMode="auto">
          <a:xfrm>
            <a:off x="539552" y="339502"/>
            <a:ext cx="7974013" cy="3143251"/>
          </a:xfrm>
          <a:prstGeom prst="rect">
            <a:avLst/>
          </a:prstGeom>
          <a:noFill/>
        </p:spPr>
      </p:pic>
      <p:sp>
        <p:nvSpPr>
          <p:cNvPr id="3" name="TextBox 2"/>
          <p:cNvSpPr txBox="1"/>
          <p:nvPr/>
        </p:nvSpPr>
        <p:spPr>
          <a:xfrm>
            <a:off x="467544" y="3867894"/>
            <a:ext cx="792088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smtClean="0">
                <a:solidFill>
                  <a:srgbClr val="002060"/>
                </a:solidFill>
                <a:latin typeface="Times New Roman" pitchFamily="18" charset="0"/>
                <a:cs typeface="Times New Roman" pitchFamily="18" charset="0"/>
              </a:rPr>
              <a:t>The data which we have it is saying most people have screen size apart from 4.7,5.5,5 inches. But the screen size does not matter for the online shopping.</a:t>
            </a: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Jesica\Desktop\hggh.PNG"/>
          <p:cNvPicPr>
            <a:picLocks noChangeAspect="1" noChangeArrowheads="1"/>
          </p:cNvPicPr>
          <p:nvPr/>
        </p:nvPicPr>
        <p:blipFill>
          <a:blip r:embed="rId2" cstate="print"/>
          <a:srcRect/>
          <a:stretch>
            <a:fillRect/>
          </a:stretch>
        </p:blipFill>
        <p:spPr bwMode="auto">
          <a:xfrm>
            <a:off x="467544" y="483518"/>
            <a:ext cx="8316913" cy="3384376"/>
          </a:xfrm>
          <a:prstGeom prst="rect">
            <a:avLst/>
          </a:prstGeom>
          <a:noFill/>
        </p:spPr>
      </p:pic>
      <p:sp>
        <p:nvSpPr>
          <p:cNvPr id="3" name="TextBox 2"/>
          <p:cNvSpPr txBox="1"/>
          <p:nvPr/>
        </p:nvSpPr>
        <p:spPr>
          <a:xfrm>
            <a:off x="395536" y="3939902"/>
            <a:ext cx="8280920" cy="1631216"/>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most people prefer Credit/Debit card for their payment options.</a:t>
            </a:r>
          </a:p>
          <a:p>
            <a:r>
              <a:rPr lang="en-US" sz="1600" dirty="0">
                <a:solidFill>
                  <a:srgbClr val="002060"/>
                </a:solidFill>
                <a:latin typeface="Times New Roman" pitchFamily="18" charset="0"/>
                <a:cs typeface="Times New Roman" pitchFamily="18" charset="0"/>
              </a:rPr>
              <a:t>After Credit/Debit card comes the Cash on Delivery(COD).</a:t>
            </a:r>
          </a:p>
          <a:p>
            <a:r>
              <a:rPr lang="en-US" sz="1600" dirty="0">
                <a:solidFill>
                  <a:srgbClr val="002060"/>
                </a:solidFill>
                <a:latin typeface="Times New Roman" pitchFamily="18" charset="0"/>
                <a:cs typeface="Times New Roman" pitchFamily="18" charset="0"/>
              </a:rPr>
              <a:t>Least people go with E-wallets(Paytm</a:t>
            </a:r>
            <a:r>
              <a:rPr lang="en-US" sz="1600" dirty="0" smtClean="0">
                <a:solidFill>
                  <a:srgbClr val="002060"/>
                </a:solidFill>
                <a:latin typeface="Times New Roman" pitchFamily="18" charset="0"/>
                <a:cs typeface="Times New Roman" pitchFamily="18" charset="0"/>
              </a:rPr>
              <a:t>, Freecharge</a:t>
            </a:r>
            <a:r>
              <a:rPr lang="en-US" sz="1600" dirty="0">
                <a:solidFill>
                  <a:srgbClr val="002060"/>
                </a:solidFill>
                <a:latin typeface="Times New Roman" pitchFamily="18" charset="0"/>
                <a:cs typeface="Times New Roman" pitchFamily="18" charset="0"/>
              </a:rPr>
              <a:t>).</a:t>
            </a:r>
          </a:p>
          <a:p>
            <a:endParaRPr lang="en-IN"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Jesica\Desktop\trhgf.PNG"/>
          <p:cNvPicPr>
            <a:picLocks noChangeAspect="1" noChangeArrowheads="1"/>
          </p:cNvPicPr>
          <p:nvPr/>
        </p:nvPicPr>
        <p:blipFill>
          <a:blip r:embed="rId2" cstate="print"/>
          <a:srcRect/>
          <a:stretch>
            <a:fillRect/>
          </a:stretch>
        </p:blipFill>
        <p:spPr bwMode="auto">
          <a:xfrm>
            <a:off x="395536" y="339502"/>
            <a:ext cx="8374063" cy="3038475"/>
          </a:xfrm>
          <a:prstGeom prst="rect">
            <a:avLst/>
          </a:prstGeom>
          <a:noFill/>
        </p:spPr>
      </p:pic>
      <p:sp>
        <p:nvSpPr>
          <p:cNvPr id="3" name="TextBox 2"/>
          <p:cNvSpPr txBox="1"/>
          <p:nvPr/>
        </p:nvSpPr>
        <p:spPr>
          <a:xfrm>
            <a:off x="395536" y="3723878"/>
            <a:ext cx="5472608" cy="138499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people are using the windows phone/windows.</a:t>
            </a:r>
          </a:p>
          <a:p>
            <a:r>
              <a:rPr lang="en-US" sz="1600" dirty="0">
                <a:solidFill>
                  <a:srgbClr val="002060"/>
                </a:solidFill>
                <a:latin typeface="Times New Roman" pitchFamily="18" charset="0"/>
                <a:cs typeface="Times New Roman" pitchFamily="18" charset="0"/>
              </a:rPr>
              <a:t>Very few people are using the </a:t>
            </a:r>
            <a:r>
              <a:rPr lang="en-US" sz="1600" dirty="0" smtClean="0">
                <a:solidFill>
                  <a:srgbClr val="002060"/>
                </a:solidFill>
                <a:latin typeface="Times New Roman" pitchFamily="18" charset="0"/>
                <a:cs typeface="Times New Roman" pitchFamily="18" charset="0"/>
              </a:rPr>
              <a:t>IOS/MAC operating system</a:t>
            </a:r>
            <a:r>
              <a:rPr lang="en-US" sz="1600" dirty="0">
                <a:solidFill>
                  <a:srgbClr val="002060"/>
                </a:solidFill>
                <a:latin typeface="Times New Roman" pitchFamily="18" charset="0"/>
                <a:cs typeface="Times New Roman" pitchFamily="18" charset="0"/>
              </a:rPr>
              <a:t>.</a:t>
            </a:r>
          </a:p>
          <a:p>
            <a:r>
              <a:rPr lang="en-IN" dirty="0" smtClean="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Jesica\Desktop\jkhkh.PNG"/>
          <p:cNvPicPr>
            <a:picLocks noChangeAspect="1" noChangeArrowheads="1"/>
          </p:cNvPicPr>
          <p:nvPr/>
        </p:nvPicPr>
        <p:blipFill>
          <a:blip r:embed="rId2" cstate="print"/>
          <a:srcRect/>
          <a:stretch>
            <a:fillRect/>
          </a:stretch>
        </p:blipFill>
        <p:spPr bwMode="auto">
          <a:xfrm>
            <a:off x="395536" y="411510"/>
            <a:ext cx="8355013" cy="3190875"/>
          </a:xfrm>
          <a:prstGeom prst="rect">
            <a:avLst/>
          </a:prstGeom>
          <a:noFill/>
        </p:spPr>
      </p:pic>
      <p:sp>
        <p:nvSpPr>
          <p:cNvPr id="3" name="TextBox 2"/>
          <p:cNvSpPr txBox="1"/>
          <p:nvPr/>
        </p:nvSpPr>
        <p:spPr>
          <a:xfrm>
            <a:off x="395536" y="3795886"/>
            <a:ext cx="8352928" cy="1107996"/>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mostly people use "</a:t>
            </a:r>
            <a:r>
              <a:rPr lang="en-US" sz="1600" dirty="0" smtClean="0">
                <a:solidFill>
                  <a:srgbClr val="002060"/>
                </a:solidFill>
                <a:latin typeface="Times New Roman" pitchFamily="18" charset="0"/>
                <a:cs typeface="Times New Roman" pitchFamily="18" charset="0"/>
              </a:rPr>
              <a:t>Google chrome</a:t>
            </a:r>
            <a:r>
              <a:rPr lang="en-US" sz="1600" dirty="0">
                <a:solidFill>
                  <a:srgbClr val="002060"/>
                </a:solidFill>
                <a:latin typeface="Times New Roman" pitchFamily="18" charset="0"/>
                <a:cs typeface="Times New Roman" pitchFamily="18" charset="0"/>
              </a:rPr>
              <a:t>" followed by "Safari".</a:t>
            </a:r>
          </a:p>
          <a:p>
            <a:r>
              <a:rPr lang="en-US" sz="1600" dirty="0">
                <a:solidFill>
                  <a:srgbClr val="002060"/>
                </a:solidFill>
                <a:latin typeface="Times New Roman" pitchFamily="18" charset="0"/>
                <a:cs typeface="Times New Roman" pitchFamily="18" charset="0"/>
              </a:rPr>
              <a:t>Very less people use "Mozilla Firefox" &amp; "Opera".</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939902"/>
            <a:ext cx="828092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smtClean="0">
                <a:solidFill>
                  <a:srgbClr val="002060"/>
                </a:solidFill>
                <a:latin typeface="Times New Roman" pitchFamily="18" charset="0"/>
                <a:cs typeface="Times New Roman" pitchFamily="18" charset="0"/>
              </a:rPr>
              <a:t>Search Engine is the channel which is used mostly by the people for the first time to arrive at their favorite online store.</a:t>
            </a:r>
            <a:endParaRPr lang="en-US" sz="1600" dirty="0">
              <a:solidFill>
                <a:srgbClr val="002060"/>
              </a:solidFill>
              <a:latin typeface="Times New Roman" pitchFamily="18" charset="0"/>
              <a:cs typeface="Times New Roman" pitchFamily="18" charset="0"/>
            </a:endParaRPr>
          </a:p>
        </p:txBody>
      </p:sp>
      <p:pic>
        <p:nvPicPr>
          <p:cNvPr id="16386" name="Picture 2" descr="C:\Users\Jesica\Desktop\rgfrtg.PNG"/>
          <p:cNvPicPr>
            <a:picLocks noChangeAspect="1" noChangeArrowheads="1"/>
          </p:cNvPicPr>
          <p:nvPr/>
        </p:nvPicPr>
        <p:blipFill>
          <a:blip r:embed="rId2" cstate="print"/>
          <a:srcRect/>
          <a:stretch>
            <a:fillRect/>
          </a:stretch>
        </p:blipFill>
        <p:spPr bwMode="auto">
          <a:xfrm>
            <a:off x="395536" y="339502"/>
            <a:ext cx="8374063" cy="328612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795886"/>
            <a:ext cx="8136904"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After first visit, mostly people again use online store via search engine or applications and then followed by direct URL. Very Less of the people are using via e-mail and social media.</a:t>
            </a:r>
          </a:p>
        </p:txBody>
      </p:sp>
      <p:pic>
        <p:nvPicPr>
          <p:cNvPr id="17410" name="Picture 2" descr="C:\Users\Jesica\Desktop\kjihnj.PNG"/>
          <p:cNvPicPr>
            <a:picLocks noChangeAspect="1" noChangeArrowheads="1"/>
          </p:cNvPicPr>
          <p:nvPr/>
        </p:nvPicPr>
        <p:blipFill>
          <a:blip r:embed="rId2" cstate="print"/>
          <a:srcRect/>
          <a:stretch>
            <a:fillRect/>
          </a:stretch>
        </p:blipFill>
        <p:spPr bwMode="auto">
          <a:xfrm>
            <a:off x="395536" y="339502"/>
            <a:ext cx="8393112" cy="324036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939902"/>
            <a:ext cx="8352928"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smtClean="0">
                <a:solidFill>
                  <a:srgbClr val="002060"/>
                </a:solidFill>
                <a:latin typeface="Times New Roman" pitchFamily="18" charset="0"/>
                <a:cs typeface="Times New Roman" pitchFamily="18" charset="0"/>
              </a:rPr>
              <a:t>For making a purchase decision most of the people spent more than 15 mins to explore the e-retail store.</a:t>
            </a:r>
            <a:endParaRPr lang="en-US" sz="1600" dirty="0">
              <a:solidFill>
                <a:srgbClr val="002060"/>
              </a:solidFill>
              <a:latin typeface="Times New Roman" pitchFamily="18" charset="0"/>
              <a:cs typeface="Times New Roman" pitchFamily="18" charset="0"/>
            </a:endParaRPr>
          </a:p>
        </p:txBody>
      </p:sp>
      <p:pic>
        <p:nvPicPr>
          <p:cNvPr id="18434" name="Picture 2" descr="C:\Users\Jesica\Desktop\lhmkgn.PNG"/>
          <p:cNvPicPr>
            <a:picLocks noChangeAspect="1" noChangeArrowheads="1"/>
          </p:cNvPicPr>
          <p:nvPr/>
        </p:nvPicPr>
        <p:blipFill>
          <a:blip r:embed="rId2" cstate="print"/>
          <a:srcRect/>
          <a:stretch>
            <a:fillRect/>
          </a:stretch>
        </p:blipFill>
        <p:spPr bwMode="auto">
          <a:xfrm>
            <a:off x="467544" y="339502"/>
            <a:ext cx="8231188" cy="338437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939902"/>
            <a:ext cx="8280920"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smtClean="0">
                <a:solidFill>
                  <a:srgbClr val="002060"/>
                </a:solidFill>
                <a:latin typeface="Times New Roman" pitchFamily="18" charset="0"/>
                <a:cs typeface="Times New Roman" pitchFamily="18" charset="0"/>
              </a:rPr>
              <a:t>Sometimes most of the people do abandoned the items in list while shopping online.</a:t>
            </a:r>
            <a:endParaRPr lang="en-US" sz="1600" dirty="0">
              <a:solidFill>
                <a:srgbClr val="002060"/>
              </a:solidFill>
              <a:latin typeface="Times New Roman" pitchFamily="18" charset="0"/>
              <a:cs typeface="Times New Roman" pitchFamily="18" charset="0"/>
            </a:endParaRPr>
          </a:p>
        </p:txBody>
      </p:sp>
      <p:pic>
        <p:nvPicPr>
          <p:cNvPr id="19458" name="Picture 2" descr="C:\Users\Jesica\Desktop\uthgrtj.PNG"/>
          <p:cNvPicPr>
            <a:picLocks noChangeAspect="1" noChangeArrowheads="1"/>
          </p:cNvPicPr>
          <p:nvPr/>
        </p:nvPicPr>
        <p:blipFill>
          <a:blip r:embed="rId2" cstate="print"/>
          <a:srcRect/>
          <a:stretch>
            <a:fillRect/>
          </a:stretch>
        </p:blipFill>
        <p:spPr bwMode="auto">
          <a:xfrm>
            <a:off x="467544" y="339502"/>
            <a:ext cx="8078788" cy="345638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11910"/>
            <a:ext cx="8784976"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people abandoned the items of their list because they have waited for" Better_alternative_offers" followed by "Promo code not applicable".</a:t>
            </a:r>
          </a:p>
        </p:txBody>
      </p:sp>
      <p:pic>
        <p:nvPicPr>
          <p:cNvPr id="20482" name="Picture 2" descr="C:\Users\Jesica\Desktop\nfjnvj.PNG"/>
          <p:cNvPicPr>
            <a:picLocks noChangeAspect="1" noChangeArrowheads="1"/>
          </p:cNvPicPr>
          <p:nvPr/>
        </p:nvPicPr>
        <p:blipFill>
          <a:blip r:embed="rId2" cstate="print"/>
          <a:srcRect/>
          <a:stretch>
            <a:fillRect/>
          </a:stretch>
        </p:blipFill>
        <p:spPr bwMode="auto">
          <a:xfrm>
            <a:off x="323528" y="267494"/>
            <a:ext cx="8679185" cy="354868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155926"/>
            <a:ext cx="8496944"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people strongly agree that the content must be easy to read and understand.</a:t>
            </a:r>
          </a:p>
        </p:txBody>
      </p:sp>
      <p:pic>
        <p:nvPicPr>
          <p:cNvPr id="21506" name="Picture 2" descr="C:\Users\Jesica\Desktop\dfvcxz.PNG"/>
          <p:cNvPicPr>
            <a:picLocks noChangeAspect="1" noChangeArrowheads="1"/>
          </p:cNvPicPr>
          <p:nvPr/>
        </p:nvPicPr>
        <p:blipFill>
          <a:blip r:embed="rId2" cstate="print"/>
          <a:srcRect/>
          <a:stretch>
            <a:fillRect/>
          </a:stretch>
        </p:blipFill>
        <p:spPr bwMode="auto">
          <a:xfrm>
            <a:off x="539552" y="411510"/>
            <a:ext cx="8135938" cy="345638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3648"/>
            <a:ext cx="8229600" cy="3187458"/>
          </a:xfrm>
        </p:spPr>
        <p:txBody>
          <a:bodyPr>
            <a:normAutofit/>
          </a:bodyPr>
          <a:lstStyle/>
          <a:p>
            <a:pPr marL="0" indent="0">
              <a:buNone/>
            </a:pPr>
            <a:r>
              <a:rPr lang="en-IN" sz="1800" dirty="0" smtClean="0">
                <a:latin typeface="Times New Roman" panose="02020603050405020304" pitchFamily="18" charset="0"/>
                <a:cs typeface="Times New Roman" panose="02020603050405020304" pitchFamily="18" charset="0"/>
              </a:rPr>
              <a:t>Customer retention refers to the ability of a company or product to retain </a:t>
            </a:r>
            <a:r>
              <a:rPr lang="en-IN" sz="1800" dirty="0" smtClean="0">
                <a:latin typeface="Times New Roman" panose="02020603050405020304" pitchFamily="18" charset="0"/>
                <a:cs typeface="Times New Roman" panose="02020603050405020304" pitchFamily="18" charset="0"/>
              </a:rPr>
              <a:t>their customers </a:t>
            </a:r>
            <a:r>
              <a:rPr lang="en-IN" sz="1800" dirty="0" smtClean="0">
                <a:latin typeface="Times New Roman" panose="02020603050405020304" pitchFamily="18" charset="0"/>
                <a:cs typeface="Times New Roman" panose="02020603050405020304" pitchFamily="18" charset="0"/>
              </a:rPr>
              <a:t>over some specified period. High customer retention means customers of the product or business tend to return to, continue to buy or in some other way not defect to another product or business, or to non-use entirely. Selling organizations generally attempt to reduce customer defections. </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Customer </a:t>
            </a:r>
            <a:r>
              <a:rPr lang="en-IN" sz="1800" dirty="0" smtClean="0">
                <a:latin typeface="Times New Roman" panose="02020603050405020304" pitchFamily="18" charset="0"/>
                <a:cs typeface="Times New Roman" panose="02020603050405020304" pitchFamily="18" charset="0"/>
              </a:rPr>
              <a:t>retention starts with the first contact an organization has with a customer and continues throughout the entire lifetime of a relationship and successful retention efforts take this entire lifecycle into account. A company's ability to attract and retain new customers is related not only to its product or services, but also to the way it services its existing customers, the value the customers actually perceive as a result of utilizing the solutions, and the reputation it creates within and across the marketplace.</a:t>
            </a: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1005577"/>
            <a:ext cx="914400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Conceptual Background of the Domain Problem </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67544" y="267494"/>
            <a:ext cx="8424936" cy="584775"/>
          </a:xfrm>
          <a:prstGeom prst="rect">
            <a:avLst/>
          </a:prstGeom>
          <a:noFill/>
        </p:spPr>
        <p:txBody>
          <a:bodyPr wrap="square" rtlCol="0">
            <a:spAutoFit/>
          </a:bodyPr>
          <a:lstStyle/>
          <a:p>
            <a:r>
              <a:rPr lang="en-IN" sz="3200" u="sng" dirty="0" smtClean="0">
                <a:solidFill>
                  <a:schemeClr val="bg1"/>
                </a:solidFill>
                <a:latin typeface="Times New Roman" pitchFamily="18" charset="0"/>
                <a:cs typeface="Times New Roman" pitchFamily="18" charset="0"/>
              </a:rPr>
              <a:t>Introduction</a:t>
            </a:r>
            <a:endParaRPr lang="en-US" sz="3200" u="sng" dirty="0">
              <a:solidFill>
                <a:schemeClr val="bg1"/>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867894"/>
            <a:ext cx="8136904"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people strongly agree that product </a:t>
            </a:r>
            <a:r>
              <a:rPr lang="en-US" sz="1600" dirty="0" smtClean="0">
                <a:solidFill>
                  <a:srgbClr val="002060"/>
                </a:solidFill>
                <a:latin typeface="Times New Roman" pitchFamily="18" charset="0"/>
                <a:cs typeface="Times New Roman" pitchFamily="18" charset="0"/>
              </a:rPr>
              <a:t>comparison </a:t>
            </a:r>
            <a:r>
              <a:rPr lang="en-US" sz="1600" dirty="0">
                <a:solidFill>
                  <a:srgbClr val="002060"/>
                </a:solidFill>
                <a:latin typeface="Times New Roman" pitchFamily="18" charset="0"/>
                <a:cs typeface="Times New Roman" pitchFamily="18" charset="0"/>
              </a:rPr>
              <a:t>is very much important.</a:t>
            </a:r>
          </a:p>
        </p:txBody>
      </p:sp>
      <p:pic>
        <p:nvPicPr>
          <p:cNvPr id="22530" name="Picture 2" descr="C:\Users\Jesica\Desktop\nbjghfj.PNG"/>
          <p:cNvPicPr>
            <a:picLocks noChangeAspect="1" noChangeArrowheads="1"/>
          </p:cNvPicPr>
          <p:nvPr/>
        </p:nvPicPr>
        <p:blipFill>
          <a:blip r:embed="rId2" cstate="print"/>
          <a:srcRect/>
          <a:stretch>
            <a:fillRect/>
          </a:stretch>
        </p:blipFill>
        <p:spPr bwMode="auto">
          <a:xfrm>
            <a:off x="539552" y="411510"/>
            <a:ext cx="8183563" cy="345638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939902"/>
            <a:ext cx="8208912"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Mostly people agree and some of people strongly agree that complete information on products is important for purchase decision.</a:t>
            </a:r>
          </a:p>
        </p:txBody>
      </p:sp>
      <p:pic>
        <p:nvPicPr>
          <p:cNvPr id="23554" name="Picture 2" descr="C:\Users\Jesica\Desktop\nirgfj.PNG"/>
          <p:cNvPicPr>
            <a:picLocks noChangeAspect="1" noChangeArrowheads="1"/>
          </p:cNvPicPr>
          <p:nvPr/>
        </p:nvPicPr>
        <p:blipFill>
          <a:blip r:embed="rId2" cstate="print"/>
          <a:srcRect/>
          <a:stretch>
            <a:fillRect/>
          </a:stretch>
        </p:blipFill>
        <p:spPr bwMode="auto">
          <a:xfrm>
            <a:off x="467544" y="339502"/>
            <a:ext cx="8454777" cy="340042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Jesica\Desktop\tgngu.PNG"/>
          <p:cNvPicPr>
            <a:picLocks noChangeAspect="1" noChangeArrowheads="1"/>
          </p:cNvPicPr>
          <p:nvPr/>
        </p:nvPicPr>
        <p:blipFill>
          <a:blip r:embed="rId2" cstate="print"/>
          <a:srcRect/>
          <a:stretch>
            <a:fillRect/>
          </a:stretch>
        </p:blipFill>
        <p:spPr bwMode="auto">
          <a:xfrm>
            <a:off x="395536" y="339502"/>
            <a:ext cx="8335963" cy="3533775"/>
          </a:xfrm>
          <a:prstGeom prst="rect">
            <a:avLst/>
          </a:prstGeom>
          <a:noFill/>
        </p:spPr>
      </p:pic>
      <p:sp>
        <p:nvSpPr>
          <p:cNvPr id="3" name="TextBox 2"/>
          <p:cNvSpPr txBox="1"/>
          <p:nvPr/>
        </p:nvSpPr>
        <p:spPr>
          <a:xfrm>
            <a:off x="467544" y="4083918"/>
            <a:ext cx="8136904" cy="861774"/>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From the above plots we can say that most of the people agree with "Importance of all relevant information on listed products must be stated clearly"</a:t>
            </a: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939902"/>
            <a:ext cx="8136904"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Mostly people strongly agree that "ease in navigation of website" is very important.</a:t>
            </a:r>
          </a:p>
          <a:p>
            <a:r>
              <a:rPr lang="en-US" sz="1600" dirty="0">
                <a:solidFill>
                  <a:srgbClr val="002060"/>
                </a:solidFill>
                <a:latin typeface="Times New Roman" pitchFamily="18" charset="0"/>
                <a:cs typeface="Times New Roman" pitchFamily="18" charset="0"/>
              </a:rPr>
              <a:t>Very less people dis-agree with "Important of ease in navigation of </a:t>
            </a:r>
            <a:r>
              <a:rPr lang="en-US" sz="1600" dirty="0" smtClean="0">
                <a:solidFill>
                  <a:srgbClr val="002060"/>
                </a:solidFill>
                <a:latin typeface="Times New Roman" pitchFamily="18" charset="0"/>
                <a:cs typeface="Times New Roman" pitchFamily="18" charset="0"/>
              </a:rPr>
              <a:t>website“.</a:t>
            </a:r>
            <a:endParaRPr lang="en-US" sz="1600" dirty="0">
              <a:solidFill>
                <a:srgbClr val="002060"/>
              </a:solidFill>
              <a:latin typeface="Times New Roman" pitchFamily="18" charset="0"/>
              <a:cs typeface="Times New Roman" pitchFamily="18" charset="0"/>
            </a:endParaRPr>
          </a:p>
        </p:txBody>
      </p:sp>
      <p:pic>
        <p:nvPicPr>
          <p:cNvPr id="25602" name="Picture 2" descr="C:\Users\Jesica\Desktop\urhf.PNG"/>
          <p:cNvPicPr>
            <a:picLocks noChangeAspect="1" noChangeArrowheads="1"/>
          </p:cNvPicPr>
          <p:nvPr/>
        </p:nvPicPr>
        <p:blipFill>
          <a:blip r:embed="rId2" cstate="print"/>
          <a:srcRect/>
          <a:stretch>
            <a:fillRect/>
          </a:stretch>
        </p:blipFill>
        <p:spPr bwMode="auto">
          <a:xfrm>
            <a:off x="323528" y="483518"/>
            <a:ext cx="8574088" cy="3171826"/>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867894"/>
            <a:ext cx="8280920"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Mostly people agree followed by strongly agree with the importance of </a:t>
            </a:r>
            <a:r>
              <a:rPr lang="en-US" sz="1600" dirty="0" smtClean="0">
                <a:solidFill>
                  <a:srgbClr val="002060"/>
                </a:solidFill>
                <a:latin typeface="Times New Roman" pitchFamily="18" charset="0"/>
                <a:cs typeface="Times New Roman" pitchFamily="18" charset="0"/>
              </a:rPr>
              <a:t>loading processing speed</a:t>
            </a:r>
            <a:r>
              <a:rPr lang="en-US" sz="1600" dirty="0">
                <a:solidFill>
                  <a:srgbClr val="002060"/>
                </a:solidFill>
                <a:latin typeface="Times New Roman" pitchFamily="18" charset="0"/>
                <a:cs typeface="Times New Roman" pitchFamily="18" charset="0"/>
              </a:rPr>
              <a:t>.</a:t>
            </a:r>
          </a:p>
        </p:txBody>
      </p:sp>
      <p:pic>
        <p:nvPicPr>
          <p:cNvPr id="26626" name="Picture 2" descr="C:\Users\Jesica\Desktop\nxckska.PNG"/>
          <p:cNvPicPr>
            <a:picLocks noChangeAspect="1" noChangeArrowheads="1"/>
          </p:cNvPicPr>
          <p:nvPr/>
        </p:nvPicPr>
        <p:blipFill>
          <a:blip r:embed="rId2" cstate="print"/>
          <a:srcRect/>
          <a:stretch>
            <a:fillRect/>
          </a:stretch>
        </p:blipFill>
        <p:spPr bwMode="auto">
          <a:xfrm>
            <a:off x="395536" y="411510"/>
            <a:ext cx="8440738" cy="325755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939902"/>
            <a:ext cx="8352928"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most of our respondents strongly agree to the point that "userfriendly interface of the website" is very important.</a:t>
            </a:r>
          </a:p>
        </p:txBody>
      </p:sp>
      <p:pic>
        <p:nvPicPr>
          <p:cNvPr id="27650" name="Picture 2" descr="C:\Users\Jesica\Desktop\ktih.PNG"/>
          <p:cNvPicPr>
            <a:picLocks noChangeAspect="1" noChangeArrowheads="1"/>
          </p:cNvPicPr>
          <p:nvPr/>
        </p:nvPicPr>
        <p:blipFill>
          <a:blip r:embed="rId2" cstate="print"/>
          <a:srcRect/>
          <a:stretch>
            <a:fillRect/>
          </a:stretch>
        </p:blipFill>
        <p:spPr bwMode="auto">
          <a:xfrm>
            <a:off x="323528" y="267494"/>
            <a:ext cx="8568952" cy="3456384"/>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939902"/>
            <a:ext cx="8496944"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Many of the respondents strongly believe that if payment methods are convenient then it will be good for online shoppers.</a:t>
            </a:r>
          </a:p>
        </p:txBody>
      </p:sp>
      <p:pic>
        <p:nvPicPr>
          <p:cNvPr id="28674" name="Picture 2" descr="C:\Users\Jesica\Desktop\urhfjdfnd.PNG"/>
          <p:cNvPicPr>
            <a:picLocks noChangeAspect="1" noChangeArrowheads="1"/>
          </p:cNvPicPr>
          <p:nvPr/>
        </p:nvPicPr>
        <p:blipFill>
          <a:blip r:embed="rId2" cstate="print"/>
          <a:srcRect/>
          <a:stretch>
            <a:fillRect/>
          </a:stretch>
        </p:blipFill>
        <p:spPr bwMode="auto">
          <a:xfrm>
            <a:off x="467544" y="411510"/>
            <a:ext cx="8174038" cy="315277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723878"/>
            <a:ext cx="8064896"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Many of the respondents strongly trust that the online retail store will fulfill its part of the transaction at the stipulated time.</a:t>
            </a:r>
          </a:p>
        </p:txBody>
      </p:sp>
      <p:pic>
        <p:nvPicPr>
          <p:cNvPr id="29698" name="Picture 2" descr="C:\Users\Jesica\Desktop\zxbcjd.PNG"/>
          <p:cNvPicPr>
            <a:picLocks noChangeAspect="1" noChangeArrowheads="1"/>
          </p:cNvPicPr>
          <p:nvPr/>
        </p:nvPicPr>
        <p:blipFill>
          <a:blip r:embed="rId2" cstate="print"/>
          <a:srcRect/>
          <a:stretch>
            <a:fillRect/>
          </a:stretch>
        </p:blipFill>
        <p:spPr bwMode="auto">
          <a:xfrm>
            <a:off x="323528" y="339502"/>
            <a:ext cx="8507413" cy="331236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83918"/>
            <a:ext cx="8424936"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of Customers firmly believe that approach of "Readiness to help the customers always" is the most important concern.</a:t>
            </a:r>
          </a:p>
        </p:txBody>
      </p:sp>
      <p:pic>
        <p:nvPicPr>
          <p:cNvPr id="30722" name="Picture 2" descr="C:\Users\Jesica\Desktop\ojkjnc.PNG"/>
          <p:cNvPicPr>
            <a:picLocks noChangeAspect="1" noChangeArrowheads="1"/>
          </p:cNvPicPr>
          <p:nvPr/>
        </p:nvPicPr>
        <p:blipFill>
          <a:blip r:embed="rId2" cstate="print"/>
          <a:srcRect/>
          <a:stretch>
            <a:fillRect/>
          </a:stretch>
        </p:blipFill>
        <p:spPr bwMode="auto">
          <a:xfrm>
            <a:off x="323528" y="411510"/>
            <a:ext cx="8374063" cy="3456384"/>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435846"/>
            <a:ext cx="7848872" cy="1569660"/>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As we all know that privacy is the most vital thing as all the customers data like credit-card number, debit-card number, are stored in the retailers database, and customer believes on the company that it will not breach the private data policy.</a:t>
            </a:r>
          </a:p>
          <a:p>
            <a:r>
              <a:rPr lang="en-US" sz="1600" dirty="0">
                <a:solidFill>
                  <a:srgbClr val="002060"/>
                </a:solidFill>
                <a:latin typeface="Times New Roman" pitchFamily="18" charset="0"/>
                <a:cs typeface="Times New Roman" pitchFamily="18" charset="0"/>
              </a:rPr>
              <a:t>Our records also shows that most of customers strongly believe that online store must guarantee the privacy of the data of customers</a:t>
            </a:r>
            <a:r>
              <a:rPr lang="en-US" sz="1600" dirty="0" smtClean="0">
                <a:solidFill>
                  <a:srgbClr val="002060"/>
                </a:solidFill>
                <a:latin typeface="Times New Roman" pitchFamily="18" charset="0"/>
                <a:cs typeface="Times New Roman" pitchFamily="18" charset="0"/>
              </a:rPr>
              <a:t>.</a:t>
            </a:r>
            <a:endParaRPr lang="en-US" dirty="0"/>
          </a:p>
        </p:txBody>
      </p:sp>
      <p:pic>
        <p:nvPicPr>
          <p:cNvPr id="31746" name="Picture 2" descr="C:\Users\Jesica\Desktop\uhcxjxc.PNG"/>
          <p:cNvPicPr>
            <a:picLocks noChangeAspect="1" noChangeArrowheads="1"/>
          </p:cNvPicPr>
          <p:nvPr/>
        </p:nvPicPr>
        <p:blipFill>
          <a:blip r:embed="rId2" cstate="print"/>
          <a:srcRect/>
          <a:stretch>
            <a:fillRect/>
          </a:stretch>
        </p:blipFill>
        <p:spPr bwMode="auto">
          <a:xfrm>
            <a:off x="467544" y="267494"/>
            <a:ext cx="8355013" cy="31432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2106"/>
            <a:ext cx="8686800" cy="3429000"/>
          </a:xfrm>
        </p:spPr>
        <p:txBody>
          <a:bodyPr>
            <a:normAutofit lnSpcReduction="10000"/>
          </a:bodyPr>
          <a:lstStyle/>
          <a:p>
            <a:pPr>
              <a:buNone/>
            </a:pPr>
            <a:r>
              <a:rPr lang="en-IN" sz="2600"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Successful </a:t>
            </a:r>
            <a:r>
              <a:rPr lang="en-IN" sz="2200" dirty="0" smtClean="0">
                <a:latin typeface="Times New Roman" panose="02020603050405020304" pitchFamily="18" charset="0"/>
                <a:cs typeface="Times New Roman" panose="02020603050405020304" pitchFamily="18" charset="0"/>
              </a:rPr>
              <a:t>customer retention involves more than </a:t>
            </a:r>
            <a:r>
              <a:rPr lang="en-IN" sz="2200" dirty="0" smtClean="0">
                <a:latin typeface="Times New Roman" panose="02020603050405020304" pitchFamily="18" charset="0"/>
                <a:cs typeface="Times New Roman" panose="02020603050405020304" pitchFamily="18" charset="0"/>
              </a:rPr>
              <a:t>giving the </a:t>
            </a:r>
            <a:r>
              <a:rPr lang="en-IN" sz="2200" dirty="0" smtClean="0">
                <a:latin typeface="Times New Roman" panose="02020603050405020304" pitchFamily="18" charset="0"/>
                <a:cs typeface="Times New Roman" panose="02020603050405020304" pitchFamily="18" charset="0"/>
              </a:rPr>
              <a:t>customer what they expect. Generating loyal advocates of the brand might mean exceeding customer expectations. Creating customer loyalty puts </a:t>
            </a:r>
            <a:r>
              <a:rPr lang="en-IN" sz="2200" dirty="0" smtClean="0">
                <a:latin typeface="Times New Roman" panose="02020603050405020304" pitchFamily="18" charset="0"/>
                <a:cs typeface="Times New Roman" panose="02020603050405020304" pitchFamily="18" charset="0"/>
              </a:rPr>
              <a:t>customer </a:t>
            </a:r>
            <a:r>
              <a:rPr lang="en-IN" sz="2200" dirty="0" smtClean="0">
                <a:latin typeface="Times New Roman" panose="02020603050405020304" pitchFamily="18" charset="0"/>
                <a:cs typeface="Times New Roman" panose="02020603050405020304" pitchFamily="18" charset="0"/>
              </a:rPr>
              <a:t>value rather than maximizing profits and shareholder value at the centre of business strategy'. </a:t>
            </a:r>
            <a:endParaRPr lang="en-IN" sz="2200" dirty="0" smtClean="0">
              <a:latin typeface="Times New Roman" panose="02020603050405020304" pitchFamily="18" charset="0"/>
              <a:cs typeface="Times New Roman" panose="02020603050405020304" pitchFamily="18" charset="0"/>
            </a:endParaRPr>
          </a:p>
          <a:p>
            <a:pPr>
              <a:buNone/>
            </a:pPr>
            <a:endParaRPr lang="en-IN" sz="2200" dirty="0" smtClean="0">
              <a:latin typeface="Times New Roman" panose="02020603050405020304" pitchFamily="18" charset="0"/>
              <a:cs typeface="Times New Roman" panose="02020603050405020304" pitchFamily="18" charset="0"/>
            </a:endParaRPr>
          </a:p>
          <a:p>
            <a:pPr>
              <a:buNone/>
            </a:pPr>
            <a:r>
              <a:rPr lang="en-IN" sz="2200" dirty="0" smtClean="0">
                <a:latin typeface="Times New Roman" panose="02020603050405020304" pitchFamily="18" charset="0"/>
                <a:cs typeface="Times New Roman" panose="02020603050405020304" pitchFamily="18" charset="0"/>
              </a:rPr>
              <a:t>     The </a:t>
            </a:r>
            <a:r>
              <a:rPr lang="en-IN" sz="2200" dirty="0" smtClean="0">
                <a:latin typeface="Times New Roman" panose="02020603050405020304" pitchFamily="18" charset="0"/>
                <a:cs typeface="Times New Roman" panose="02020603050405020304" pitchFamily="18" charset="0"/>
              </a:rPr>
              <a:t>key differentiation in a competitive environment is often the delivery of a consistently high standard of customer service. Furthermore, in the emerging world of Customer Success, retention is a major objective.</a:t>
            </a:r>
          </a:p>
          <a:p>
            <a:pPr>
              <a:buNone/>
            </a:pPr>
            <a:endParaRPr lang="en-US" dirty="0"/>
          </a:p>
        </p:txBody>
      </p:sp>
      <p:sp>
        <p:nvSpPr>
          <p:cNvPr id="4" name="TextBox 3"/>
          <p:cNvSpPr txBox="1"/>
          <p:nvPr/>
        </p:nvSpPr>
        <p:spPr>
          <a:xfrm>
            <a:off x="539552" y="555526"/>
            <a:ext cx="8136904" cy="584775"/>
          </a:xfrm>
          <a:prstGeom prst="rect">
            <a:avLst/>
          </a:prstGeom>
          <a:noFill/>
        </p:spPr>
        <p:txBody>
          <a:bodyPr wrap="square" rtlCol="0">
            <a:spAutoFit/>
          </a:bodyPr>
          <a:lstStyle/>
          <a:p>
            <a:r>
              <a:rPr lang="en-US" sz="3200" u="sng" dirty="0" smtClean="0">
                <a:solidFill>
                  <a:schemeClr val="bg1"/>
                </a:solidFill>
                <a:latin typeface="Times New Roman" panose="02020603050405020304" pitchFamily="18" charset="0"/>
                <a:cs typeface="Times New Roman" panose="02020603050405020304" pitchFamily="18" charset="0"/>
              </a:rPr>
              <a:t>Motivation for the Problem Undertaken</a:t>
            </a:r>
            <a:endParaRPr lang="en-US" sz="3200" u="sng"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11910"/>
            <a:ext cx="8568952"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of the customers expect that their online store must provide the assistance to them through various modes like </a:t>
            </a:r>
            <a:r>
              <a:rPr lang="en-US" sz="1600" dirty="0" smtClean="0">
                <a:solidFill>
                  <a:srgbClr val="002060"/>
                </a:solidFill>
                <a:latin typeface="Times New Roman" pitchFamily="18" charset="0"/>
                <a:cs typeface="Times New Roman" pitchFamily="18" charset="0"/>
              </a:rPr>
              <a:t>("Email", "Text messages", "Phone </a:t>
            </a:r>
            <a:r>
              <a:rPr lang="en-US" sz="1600" dirty="0">
                <a:solidFill>
                  <a:srgbClr val="002060"/>
                </a:solidFill>
                <a:latin typeface="Times New Roman" pitchFamily="18" charset="0"/>
                <a:cs typeface="Times New Roman" pitchFamily="18" charset="0"/>
              </a:rPr>
              <a:t>Call").</a:t>
            </a:r>
          </a:p>
        </p:txBody>
      </p:sp>
      <p:pic>
        <p:nvPicPr>
          <p:cNvPr id="32770" name="Picture 2" descr="C:\Users\Jesica\Desktop\eusdhs.PNG"/>
          <p:cNvPicPr>
            <a:picLocks noChangeAspect="1" noChangeArrowheads="1"/>
          </p:cNvPicPr>
          <p:nvPr/>
        </p:nvPicPr>
        <p:blipFill>
          <a:blip r:embed="rId2" cstate="print"/>
          <a:srcRect/>
          <a:stretch>
            <a:fillRect/>
          </a:stretch>
        </p:blipFill>
        <p:spPr bwMode="auto">
          <a:xfrm>
            <a:off x="467544" y="483518"/>
            <a:ext cx="8240713" cy="3312368"/>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83918"/>
            <a:ext cx="792088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Mostly of the customers are inclined towards the perks of monetary benefits while shopping in the forms of </a:t>
            </a:r>
            <a:r>
              <a:rPr lang="en-US" sz="1600" dirty="0" smtClean="0">
                <a:solidFill>
                  <a:srgbClr val="002060"/>
                </a:solidFill>
                <a:latin typeface="Times New Roman" pitchFamily="18" charset="0"/>
                <a:cs typeface="Times New Roman" pitchFamily="18" charset="0"/>
              </a:rPr>
              <a:t>coupons, discount </a:t>
            </a:r>
            <a:r>
              <a:rPr lang="en-US" sz="1600" dirty="0">
                <a:solidFill>
                  <a:srgbClr val="002060"/>
                </a:solidFill>
                <a:latin typeface="Times New Roman" pitchFamily="18" charset="0"/>
                <a:cs typeface="Times New Roman" pitchFamily="18" charset="0"/>
              </a:rPr>
              <a:t>offers etc.</a:t>
            </a:r>
          </a:p>
        </p:txBody>
      </p:sp>
      <p:pic>
        <p:nvPicPr>
          <p:cNvPr id="33794" name="Picture 2" descr="C:\Users\Jesica\Desktop\ojjvhbj.PNG"/>
          <p:cNvPicPr>
            <a:picLocks noChangeAspect="1" noChangeArrowheads="1"/>
          </p:cNvPicPr>
          <p:nvPr/>
        </p:nvPicPr>
        <p:blipFill>
          <a:blip r:embed="rId2" cstate="print"/>
          <a:srcRect/>
          <a:stretch>
            <a:fillRect/>
          </a:stretch>
        </p:blipFill>
        <p:spPr bwMode="auto">
          <a:xfrm>
            <a:off x="395536" y="555526"/>
            <a:ext cx="8469313" cy="3181351"/>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795886"/>
            <a:ext cx="7992888" cy="1077218"/>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people agree that they enjoy the online shopping.</a:t>
            </a:r>
          </a:p>
          <a:p>
            <a:r>
              <a:rPr lang="en-US" sz="1600" dirty="0">
                <a:solidFill>
                  <a:srgbClr val="002060"/>
                </a:solidFill>
                <a:latin typeface="Times New Roman" pitchFamily="18" charset="0"/>
                <a:cs typeface="Times New Roman" pitchFamily="18" charset="0"/>
              </a:rPr>
              <a:t>Many of respondents are also unconcerned about the enjoyment.</a:t>
            </a:r>
          </a:p>
          <a:p>
            <a:r>
              <a:rPr lang="en-US" sz="1600" dirty="0">
                <a:solidFill>
                  <a:srgbClr val="002060"/>
                </a:solidFill>
                <a:latin typeface="Times New Roman" pitchFamily="18" charset="0"/>
                <a:cs typeface="Times New Roman" pitchFamily="18" charset="0"/>
              </a:rPr>
              <a:t>Very few of them disagree with the fact of enjoyment while online </a:t>
            </a:r>
            <a:r>
              <a:rPr lang="en-US" sz="1600" dirty="0" smtClean="0">
                <a:solidFill>
                  <a:srgbClr val="002060"/>
                </a:solidFill>
                <a:latin typeface="Times New Roman" pitchFamily="18" charset="0"/>
                <a:cs typeface="Times New Roman" pitchFamily="18" charset="0"/>
              </a:rPr>
              <a:t>shopping.</a:t>
            </a:r>
            <a:endParaRPr lang="en-US" dirty="0"/>
          </a:p>
        </p:txBody>
      </p:sp>
      <p:pic>
        <p:nvPicPr>
          <p:cNvPr id="34818" name="Picture 2" descr="C:\Users\Jesica\Desktop\waaaads.PNG"/>
          <p:cNvPicPr>
            <a:picLocks noChangeAspect="1" noChangeArrowheads="1"/>
          </p:cNvPicPr>
          <p:nvPr/>
        </p:nvPicPr>
        <p:blipFill>
          <a:blip r:embed="rId2" cstate="print"/>
          <a:srcRect/>
          <a:stretch>
            <a:fillRect/>
          </a:stretch>
        </p:blipFill>
        <p:spPr bwMode="auto">
          <a:xfrm>
            <a:off x="467544" y="411510"/>
            <a:ext cx="8516938" cy="314325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939902"/>
            <a:ext cx="7848872"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Mostly people </a:t>
            </a:r>
            <a:r>
              <a:rPr lang="en-US" sz="1600" dirty="0" smtClean="0">
                <a:solidFill>
                  <a:srgbClr val="002060"/>
                </a:solidFill>
                <a:latin typeface="Times New Roman" pitchFamily="18" charset="0"/>
                <a:cs typeface="Times New Roman" pitchFamily="18" charset="0"/>
              </a:rPr>
              <a:t>strongly </a:t>
            </a:r>
            <a:r>
              <a:rPr lang="en-US" sz="1600" dirty="0">
                <a:solidFill>
                  <a:srgbClr val="002060"/>
                </a:solidFill>
                <a:latin typeface="Times New Roman" pitchFamily="18" charset="0"/>
                <a:cs typeface="Times New Roman" pitchFamily="18" charset="0"/>
              </a:rPr>
              <a:t>agree with </a:t>
            </a:r>
            <a:r>
              <a:rPr lang="en-US" sz="1600" dirty="0" smtClean="0">
                <a:solidFill>
                  <a:srgbClr val="002060"/>
                </a:solidFill>
                <a:latin typeface="Times New Roman" pitchFamily="18" charset="0"/>
                <a:cs typeface="Times New Roman" pitchFamily="18" charset="0"/>
              </a:rPr>
              <a:t>online </a:t>
            </a:r>
            <a:r>
              <a:rPr lang="en-US" sz="1600" dirty="0">
                <a:solidFill>
                  <a:srgbClr val="002060"/>
                </a:solidFill>
                <a:latin typeface="Times New Roman" pitchFamily="18" charset="0"/>
                <a:cs typeface="Times New Roman" pitchFamily="18" charset="0"/>
              </a:rPr>
              <a:t>shopping is flexible and convenient</a:t>
            </a:r>
          </a:p>
        </p:txBody>
      </p:sp>
      <p:pic>
        <p:nvPicPr>
          <p:cNvPr id="35842" name="Picture 2" descr="C:\Users\Jesica\Desktop\oinfjgn.PNG"/>
          <p:cNvPicPr>
            <a:picLocks noChangeAspect="1" noChangeArrowheads="1"/>
          </p:cNvPicPr>
          <p:nvPr/>
        </p:nvPicPr>
        <p:blipFill>
          <a:blip r:embed="rId2" cstate="print"/>
          <a:srcRect/>
          <a:stretch>
            <a:fillRect/>
          </a:stretch>
        </p:blipFill>
        <p:spPr bwMode="auto">
          <a:xfrm>
            <a:off x="323528" y="483518"/>
            <a:ext cx="8602663" cy="313372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573840"/>
            <a:ext cx="7560840" cy="1569660"/>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As we all know that replacement and return policy is very much important for a customer since if the product which he/she </a:t>
            </a:r>
            <a:r>
              <a:rPr lang="en-US" sz="1600" dirty="0" smtClean="0">
                <a:solidFill>
                  <a:srgbClr val="002060"/>
                </a:solidFill>
                <a:latin typeface="Times New Roman" pitchFamily="18" charset="0"/>
                <a:cs typeface="Times New Roman" pitchFamily="18" charset="0"/>
              </a:rPr>
              <a:t>bought, not performing </a:t>
            </a:r>
            <a:r>
              <a:rPr lang="en-US" sz="1600" dirty="0">
                <a:solidFill>
                  <a:srgbClr val="002060"/>
                </a:solidFill>
                <a:latin typeface="Times New Roman" pitchFamily="18" charset="0"/>
                <a:cs typeface="Times New Roman" pitchFamily="18" charset="0"/>
              </a:rPr>
              <a:t>well then they can return it to the seller without any problem by giving proper reason of return of product.</a:t>
            </a:r>
          </a:p>
          <a:p>
            <a:r>
              <a:rPr lang="en-US" sz="1600" dirty="0">
                <a:solidFill>
                  <a:srgbClr val="002060"/>
                </a:solidFill>
                <a:latin typeface="Times New Roman" pitchFamily="18" charset="0"/>
                <a:cs typeface="Times New Roman" pitchFamily="18" charset="0"/>
              </a:rPr>
              <a:t>Most of the customers are agreeing with the fact that there must be customer friendly return or replacement policy must be present for the product</a:t>
            </a:r>
            <a:r>
              <a:rPr lang="en-US" sz="1600" dirty="0" smtClean="0">
                <a:solidFill>
                  <a:srgbClr val="002060"/>
                </a:solidFill>
                <a:latin typeface="Times New Roman" pitchFamily="18" charset="0"/>
                <a:cs typeface="Times New Roman" pitchFamily="18" charset="0"/>
              </a:rPr>
              <a:t>.</a:t>
            </a:r>
            <a:endParaRPr lang="en-US" dirty="0"/>
          </a:p>
        </p:txBody>
      </p:sp>
      <p:pic>
        <p:nvPicPr>
          <p:cNvPr id="36866" name="Picture 2" descr="C:\Users\Jesica\Desktop\ityuth.PNG"/>
          <p:cNvPicPr>
            <a:picLocks noChangeAspect="1" noChangeArrowheads="1"/>
          </p:cNvPicPr>
          <p:nvPr/>
        </p:nvPicPr>
        <p:blipFill>
          <a:blip r:embed="rId2" cstate="print"/>
          <a:srcRect/>
          <a:stretch>
            <a:fillRect/>
          </a:stretch>
        </p:blipFill>
        <p:spPr bwMode="auto">
          <a:xfrm>
            <a:off x="323528" y="339502"/>
            <a:ext cx="8497888" cy="3152775"/>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11910"/>
            <a:ext cx="7776864"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Mostly people strongly agree with "Loyalty program is benefit of online shopping"</a:t>
            </a:r>
          </a:p>
        </p:txBody>
      </p:sp>
      <p:pic>
        <p:nvPicPr>
          <p:cNvPr id="37890" name="Picture 2" descr="C:\Users\Jesica\Desktop\uefndmg.PNG"/>
          <p:cNvPicPr>
            <a:picLocks noChangeAspect="1" noChangeArrowheads="1"/>
          </p:cNvPicPr>
          <p:nvPr/>
        </p:nvPicPr>
        <p:blipFill>
          <a:blip r:embed="rId2" cstate="print"/>
          <a:srcRect/>
          <a:stretch>
            <a:fillRect/>
          </a:stretch>
        </p:blipFill>
        <p:spPr bwMode="auto">
          <a:xfrm>
            <a:off x="467544" y="339502"/>
            <a:ext cx="8393113" cy="345638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543062"/>
            <a:ext cx="8568952" cy="1323439"/>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all know that quality information about the product helps us to understand the product well and we can decide upon reading the details whether to go for the shopping or not.</a:t>
            </a:r>
          </a:p>
          <a:p>
            <a:r>
              <a:rPr lang="en-US" sz="1600" dirty="0">
                <a:solidFill>
                  <a:srgbClr val="002060"/>
                </a:solidFill>
                <a:latin typeface="Times New Roman" pitchFamily="18" charset="0"/>
                <a:cs typeface="Times New Roman" pitchFamily="18" charset="0"/>
              </a:rPr>
              <a:t>Customers are strongly agreeing with importance of the presence of the quality information present in the dashboard improves the satisfaction of the customers</a:t>
            </a:r>
            <a:r>
              <a:rPr lang="en-US" sz="1600" dirty="0" smtClean="0">
                <a:solidFill>
                  <a:srgbClr val="002060"/>
                </a:solidFill>
                <a:latin typeface="Times New Roman" pitchFamily="18" charset="0"/>
                <a:cs typeface="Times New Roman" pitchFamily="18" charset="0"/>
              </a:rPr>
              <a:t>.</a:t>
            </a:r>
            <a:endParaRPr lang="en-US" dirty="0"/>
          </a:p>
        </p:txBody>
      </p:sp>
      <p:pic>
        <p:nvPicPr>
          <p:cNvPr id="38914" name="Picture 2" descr="C:\Users\Jesica\Desktop\lkkdnsd.PNG"/>
          <p:cNvPicPr>
            <a:picLocks noChangeAspect="1" noChangeArrowheads="1"/>
          </p:cNvPicPr>
          <p:nvPr/>
        </p:nvPicPr>
        <p:blipFill>
          <a:blip r:embed="rId2" cstate="print"/>
          <a:srcRect/>
          <a:stretch>
            <a:fillRect/>
          </a:stretch>
        </p:blipFill>
        <p:spPr bwMode="auto">
          <a:xfrm>
            <a:off x="467544" y="339502"/>
            <a:ext cx="8193088" cy="31527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867894"/>
            <a:ext cx="8136904"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Mostly people strongly agree for deriving satisfaction while shopping on a good quality website or a application.</a:t>
            </a:r>
          </a:p>
        </p:txBody>
      </p:sp>
      <p:pic>
        <p:nvPicPr>
          <p:cNvPr id="39938" name="Picture 2" descr="C:\Users\Jesica\Desktop\kfnjfnv.PNG"/>
          <p:cNvPicPr>
            <a:picLocks noChangeAspect="1" noChangeArrowheads="1"/>
          </p:cNvPicPr>
          <p:nvPr/>
        </p:nvPicPr>
        <p:blipFill>
          <a:blip r:embed="rId2" cstate="print"/>
          <a:srcRect/>
          <a:stretch>
            <a:fillRect/>
          </a:stretch>
        </p:blipFill>
        <p:spPr bwMode="auto">
          <a:xfrm>
            <a:off x="467544" y="339502"/>
            <a:ext cx="8240713" cy="3384376"/>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11910"/>
            <a:ext cx="8496944"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from the plots that many customers believe that benefit derived from the online shopping leads to customer satisfaction.</a:t>
            </a:r>
          </a:p>
        </p:txBody>
      </p:sp>
      <p:pic>
        <p:nvPicPr>
          <p:cNvPr id="40962" name="Picture 2" descr="C:\Users\Jesica\Desktop\lasjncjx.PNG"/>
          <p:cNvPicPr>
            <a:picLocks noChangeAspect="1" noChangeArrowheads="1"/>
          </p:cNvPicPr>
          <p:nvPr/>
        </p:nvPicPr>
        <p:blipFill>
          <a:blip r:embed="rId2" cstate="print"/>
          <a:srcRect/>
          <a:stretch>
            <a:fillRect/>
          </a:stretch>
        </p:blipFill>
        <p:spPr bwMode="auto">
          <a:xfrm>
            <a:off x="467544" y="411510"/>
            <a:ext cx="8355013" cy="3419475"/>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83918"/>
            <a:ext cx="8568952"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mostly people strongly agree with existence of user satisfaction with trust on the online seller.</a:t>
            </a:r>
          </a:p>
        </p:txBody>
      </p:sp>
      <p:pic>
        <p:nvPicPr>
          <p:cNvPr id="41986" name="Picture 2" descr="C:\Users\Jesica\Desktop\mfv f.PNG"/>
          <p:cNvPicPr>
            <a:picLocks noChangeAspect="1" noChangeArrowheads="1"/>
          </p:cNvPicPr>
          <p:nvPr/>
        </p:nvPicPr>
        <p:blipFill>
          <a:blip r:embed="rId2" cstate="print"/>
          <a:srcRect/>
          <a:stretch>
            <a:fillRect/>
          </a:stretch>
        </p:blipFill>
        <p:spPr bwMode="auto">
          <a:xfrm>
            <a:off x="467544" y="411510"/>
            <a:ext cx="8269288" cy="345638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95487"/>
            <a:ext cx="8496944" cy="1077218"/>
          </a:xfrm>
          <a:prstGeom prst="rect">
            <a:avLst/>
          </a:prstGeom>
          <a:noFill/>
        </p:spPr>
        <p:txBody>
          <a:bodyPr wrap="square" rtlCol="0">
            <a:spAutoFit/>
          </a:bodyPr>
          <a:lstStyle/>
          <a:p>
            <a:r>
              <a:rPr lang="en-IN" sz="3200" u="sng" dirty="0" smtClean="0">
                <a:solidFill>
                  <a:schemeClr val="bg1"/>
                </a:solidFill>
                <a:latin typeface="Times New Roman" pitchFamily="18" charset="0"/>
                <a:cs typeface="Times New Roman" pitchFamily="18" charset="0"/>
              </a:rPr>
              <a:t>Diagrammatic Representation of Customer Retention</a:t>
            </a:r>
            <a:endParaRPr lang="en-US" sz="3200" u="sng" dirty="0">
              <a:solidFill>
                <a:schemeClr val="bg1"/>
              </a:solidFill>
              <a:latin typeface="Times New Roman" pitchFamily="18" charset="0"/>
              <a:cs typeface="Times New Roman" pitchFamily="18" charset="0"/>
            </a:endParaRPr>
          </a:p>
        </p:txBody>
      </p:sp>
      <p:pic>
        <p:nvPicPr>
          <p:cNvPr id="5" name="Picture 4" descr="https://www.researchgate.net/profile/Vikas_Kumar146/publication/346412647/figure/fig1/AS:962618307145728@1606517497246/Proposed-customer-retention-model_W640.jpg"/>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1521" y="1491630"/>
            <a:ext cx="6552727" cy="3312368"/>
          </a:xfrm>
          <a:prstGeom prst="rect">
            <a:avLst/>
          </a:prstGeom>
          <a:noFill/>
          <a:ln>
            <a:noFill/>
          </a:ln>
        </p:spPr>
      </p:pic>
      <p:sp>
        <p:nvSpPr>
          <p:cNvPr id="7" name="TextBox 6"/>
          <p:cNvSpPr txBox="1"/>
          <p:nvPr/>
        </p:nvSpPr>
        <p:spPr>
          <a:xfrm>
            <a:off x="7020272" y="1491631"/>
            <a:ext cx="1872208" cy="3816429"/>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The customer retention is based on three main factors: Hedonic value, Perceived Risk and Utilitarian</a:t>
            </a:r>
          </a:p>
          <a:p>
            <a:r>
              <a:rPr lang="en-IN" sz="1400" dirty="0" smtClean="0">
                <a:latin typeface="Times New Roman" panose="02020603050405020304" pitchFamily="18" charset="0"/>
                <a:cs typeface="Times New Roman" panose="02020603050405020304" pitchFamily="18" charset="0"/>
              </a:rPr>
              <a:t>The hedonic value has five values: Gratification, Role, Best </a:t>
            </a:r>
            <a:r>
              <a:rPr lang="en-IN" sz="1400" dirty="0">
                <a:latin typeface="Times New Roman" panose="02020603050405020304" pitchFamily="18" charset="0"/>
                <a:cs typeface="Times New Roman" panose="02020603050405020304" pitchFamily="18" charset="0"/>
              </a:rPr>
              <a:t>D</a:t>
            </a:r>
            <a:r>
              <a:rPr lang="en-IN" sz="1400" dirty="0" smtClean="0">
                <a:latin typeface="Times New Roman" panose="02020603050405020304" pitchFamily="18" charset="0"/>
                <a:cs typeface="Times New Roman" panose="02020603050405020304" pitchFamily="18" charset="0"/>
              </a:rPr>
              <a:t>eal, Social, Adventure.</a:t>
            </a:r>
          </a:p>
          <a:p>
            <a:r>
              <a:rPr lang="en-IN" sz="1400" dirty="0" smtClean="0">
                <a:latin typeface="Times New Roman" panose="02020603050405020304" pitchFamily="18" charset="0"/>
                <a:cs typeface="Times New Roman" panose="02020603050405020304" pitchFamily="18" charset="0"/>
              </a:rPr>
              <a:t>The Utilitarian value has four values: Product Offering, Convenience, Product Information, Monetary Saving.</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83918"/>
            <a:ext cx="8424936"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many people agree with offering a wide variety of listed product in different category</a:t>
            </a:r>
          </a:p>
        </p:txBody>
      </p:sp>
      <p:pic>
        <p:nvPicPr>
          <p:cNvPr id="43010" name="Picture 2" descr="C:\Users\Jesica\Desktop\ncvmdf.PNG"/>
          <p:cNvPicPr>
            <a:picLocks noChangeAspect="1" noChangeArrowheads="1"/>
          </p:cNvPicPr>
          <p:nvPr/>
        </p:nvPicPr>
        <p:blipFill>
          <a:blip r:embed="rId2" cstate="print"/>
          <a:srcRect/>
          <a:stretch>
            <a:fillRect/>
          </a:stretch>
        </p:blipFill>
        <p:spPr bwMode="auto">
          <a:xfrm>
            <a:off x="467544" y="411510"/>
            <a:ext cx="8316913" cy="3528392"/>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155926"/>
            <a:ext cx="8424936"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Mostly people are strongly agreeing that there should be complete and relevant information of every products</a:t>
            </a:r>
            <a:r>
              <a:rPr lang="en-US" sz="1600" dirty="0" smtClean="0">
                <a:solidFill>
                  <a:srgbClr val="002060"/>
                </a:solidFill>
                <a:latin typeface="Times New Roman" pitchFamily="18" charset="0"/>
                <a:cs typeface="Times New Roman" pitchFamily="18" charset="0"/>
              </a:rPr>
              <a:t>.</a:t>
            </a:r>
            <a:endParaRPr lang="en-US" sz="1600" dirty="0">
              <a:solidFill>
                <a:srgbClr val="002060"/>
              </a:solidFill>
              <a:latin typeface="Times New Roman" pitchFamily="18" charset="0"/>
              <a:cs typeface="Times New Roman" pitchFamily="18" charset="0"/>
            </a:endParaRPr>
          </a:p>
        </p:txBody>
      </p:sp>
      <p:pic>
        <p:nvPicPr>
          <p:cNvPr id="44034" name="Picture 2" descr="C:\Users\Jesica\Desktop\wifdmmf.PNG"/>
          <p:cNvPicPr>
            <a:picLocks noChangeAspect="1" noChangeArrowheads="1"/>
          </p:cNvPicPr>
          <p:nvPr/>
        </p:nvPicPr>
        <p:blipFill>
          <a:blip r:embed="rId2" cstate="print"/>
          <a:srcRect/>
          <a:stretch>
            <a:fillRect/>
          </a:stretch>
        </p:blipFill>
        <p:spPr bwMode="auto">
          <a:xfrm>
            <a:off x="467544" y="411510"/>
            <a:ext cx="8355012" cy="3528392"/>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83918"/>
            <a:ext cx="8136904"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large amount of people strongly agree with "Monetary savings"</a:t>
            </a:r>
          </a:p>
        </p:txBody>
      </p:sp>
      <p:pic>
        <p:nvPicPr>
          <p:cNvPr id="45058" name="Picture 2" descr="C:\Users\Jesica\Desktop\lofjefe.PNG"/>
          <p:cNvPicPr>
            <a:picLocks noChangeAspect="1" noChangeArrowheads="1"/>
          </p:cNvPicPr>
          <p:nvPr/>
        </p:nvPicPr>
        <p:blipFill>
          <a:blip r:embed="rId2" cstate="print"/>
          <a:srcRect/>
          <a:stretch>
            <a:fillRect/>
          </a:stretch>
        </p:blipFill>
        <p:spPr bwMode="auto">
          <a:xfrm>
            <a:off x="395536" y="339502"/>
            <a:ext cx="8412163" cy="3528392"/>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83918"/>
            <a:ext cx="8280920"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people are agree with convenience of patronizing the online retailer.</a:t>
            </a:r>
          </a:p>
        </p:txBody>
      </p:sp>
      <p:pic>
        <p:nvPicPr>
          <p:cNvPr id="46082" name="Picture 2" descr="C:\Users\Jesica\Desktop\nfvnfjv.PNG"/>
          <p:cNvPicPr>
            <a:picLocks noChangeAspect="1" noChangeArrowheads="1"/>
          </p:cNvPicPr>
          <p:nvPr/>
        </p:nvPicPr>
        <p:blipFill>
          <a:blip r:embed="rId2" cstate="print"/>
          <a:srcRect/>
          <a:stretch>
            <a:fillRect/>
          </a:stretch>
        </p:blipFill>
        <p:spPr bwMode="auto">
          <a:xfrm>
            <a:off x="467544" y="483518"/>
            <a:ext cx="8278813" cy="3384376"/>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939902"/>
            <a:ext cx="828092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Some of people agree that shopping online gives you the sense of adventure and some of people are indifferent and dis-agree with this.</a:t>
            </a:r>
          </a:p>
        </p:txBody>
      </p:sp>
      <p:pic>
        <p:nvPicPr>
          <p:cNvPr id="47106" name="Picture 2" descr="C:\Users\Jesica\Desktop\kitujg.PNG"/>
          <p:cNvPicPr>
            <a:picLocks noChangeAspect="1" noChangeArrowheads="1"/>
          </p:cNvPicPr>
          <p:nvPr/>
        </p:nvPicPr>
        <p:blipFill>
          <a:blip r:embed="rId2" cstate="print"/>
          <a:srcRect/>
          <a:stretch>
            <a:fillRect/>
          </a:stretch>
        </p:blipFill>
        <p:spPr bwMode="auto">
          <a:xfrm>
            <a:off x="350837" y="411510"/>
            <a:ext cx="8541643" cy="3312368"/>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11910"/>
            <a:ext cx="8424936" cy="1077218"/>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from the above plots that there is some mixed kind of response on "Shopping on your preferred </a:t>
            </a:r>
            <a:r>
              <a:rPr lang="en-US" sz="1600" dirty="0" smtClean="0">
                <a:solidFill>
                  <a:srgbClr val="002060"/>
                </a:solidFill>
                <a:latin typeface="Times New Roman" pitchFamily="18" charset="0"/>
                <a:cs typeface="Times New Roman" pitchFamily="18" charset="0"/>
              </a:rPr>
              <a:t>e-retailer </a:t>
            </a:r>
            <a:r>
              <a:rPr lang="en-US" sz="1600" dirty="0">
                <a:solidFill>
                  <a:srgbClr val="002060"/>
                </a:solidFill>
                <a:latin typeface="Times New Roman" pitchFamily="18" charset="0"/>
                <a:cs typeface="Times New Roman" pitchFamily="18" charset="0"/>
              </a:rPr>
              <a:t>enhances your social status</a:t>
            </a:r>
            <a:r>
              <a:rPr lang="en-US" sz="1600" dirty="0" smtClean="0">
                <a:solidFill>
                  <a:srgbClr val="002060"/>
                </a:solidFill>
                <a:latin typeface="Times New Roman" pitchFamily="18" charset="0"/>
                <a:cs typeface="Times New Roman" pitchFamily="18" charset="0"/>
              </a:rPr>
              <a:t>", Most </a:t>
            </a:r>
            <a:r>
              <a:rPr lang="en-US" sz="1600" dirty="0">
                <a:solidFill>
                  <a:srgbClr val="002060"/>
                </a:solidFill>
                <a:latin typeface="Times New Roman" pitchFamily="18" charset="0"/>
                <a:cs typeface="Times New Roman" pitchFamily="18" charset="0"/>
              </a:rPr>
              <a:t>of the respondent are not concerned about </a:t>
            </a:r>
            <a:r>
              <a:rPr lang="en-US" sz="1600" dirty="0" smtClean="0">
                <a:solidFill>
                  <a:srgbClr val="002060"/>
                </a:solidFill>
                <a:latin typeface="Times New Roman" pitchFamily="18" charset="0"/>
                <a:cs typeface="Times New Roman" pitchFamily="18" charset="0"/>
              </a:rPr>
              <a:t>it, Some </a:t>
            </a:r>
            <a:r>
              <a:rPr lang="en-US" sz="1600" dirty="0">
                <a:solidFill>
                  <a:srgbClr val="002060"/>
                </a:solidFill>
                <a:latin typeface="Times New Roman" pitchFamily="18" charset="0"/>
                <a:cs typeface="Times New Roman" pitchFamily="18" charset="0"/>
              </a:rPr>
              <a:t>of are strongly concerned about it.</a:t>
            </a:r>
          </a:p>
        </p:txBody>
      </p:sp>
      <p:pic>
        <p:nvPicPr>
          <p:cNvPr id="48130" name="Picture 2" descr="C:\Users\Jesica\Desktop\uthekej.PNG"/>
          <p:cNvPicPr>
            <a:picLocks noChangeAspect="1" noChangeArrowheads="1"/>
          </p:cNvPicPr>
          <p:nvPr/>
        </p:nvPicPr>
        <p:blipFill>
          <a:blip r:embed="rId2" cstate="print"/>
          <a:srcRect/>
          <a:stretch>
            <a:fillRect/>
          </a:stretch>
        </p:blipFill>
        <p:spPr bwMode="auto">
          <a:xfrm>
            <a:off x="395536" y="339502"/>
            <a:ext cx="8364538" cy="3456384"/>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939902"/>
            <a:ext cx="8640960" cy="1077218"/>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endParaRPr lang="en-US" sz="1600" dirty="0" smtClean="0">
              <a:solidFill>
                <a:srgbClr val="002060"/>
              </a:solidFill>
              <a:latin typeface="Times New Roman" pitchFamily="18" charset="0"/>
              <a:cs typeface="Times New Roman" pitchFamily="18" charset="0"/>
            </a:endParaRPr>
          </a:p>
          <a:p>
            <a:r>
              <a:rPr lang="en-US" sz="1600" dirty="0" smtClean="0">
                <a:solidFill>
                  <a:srgbClr val="002060"/>
                </a:solidFill>
                <a:latin typeface="Times New Roman" pitchFamily="18" charset="0"/>
                <a:cs typeface="Times New Roman" pitchFamily="18" charset="0"/>
              </a:rPr>
              <a:t>We </a:t>
            </a:r>
            <a:r>
              <a:rPr lang="en-US" sz="1600" dirty="0">
                <a:solidFill>
                  <a:srgbClr val="002060"/>
                </a:solidFill>
                <a:latin typeface="Times New Roman" pitchFamily="18" charset="0"/>
                <a:cs typeface="Times New Roman" pitchFamily="18" charset="0"/>
              </a:rPr>
              <a:t>can see from the above plots that there is some mixed kind of response on "Gratification feeling while shopping from the </a:t>
            </a:r>
            <a:r>
              <a:rPr lang="en-US" sz="1600" dirty="0" smtClean="0">
                <a:solidFill>
                  <a:srgbClr val="002060"/>
                </a:solidFill>
                <a:latin typeface="Times New Roman" pitchFamily="18" charset="0"/>
                <a:cs typeface="Times New Roman" pitchFamily="18" charset="0"/>
              </a:rPr>
              <a:t>favorite  retailer", Most </a:t>
            </a:r>
            <a:r>
              <a:rPr lang="en-US" sz="1600" dirty="0">
                <a:solidFill>
                  <a:srgbClr val="002060"/>
                </a:solidFill>
                <a:latin typeface="Times New Roman" pitchFamily="18" charset="0"/>
                <a:cs typeface="Times New Roman" pitchFamily="18" charset="0"/>
              </a:rPr>
              <a:t>of the respondent are not concerned about it</a:t>
            </a:r>
            <a:r>
              <a:rPr lang="en-US" sz="1600" dirty="0" smtClean="0">
                <a:solidFill>
                  <a:srgbClr val="002060"/>
                </a:solidFill>
                <a:latin typeface="Times New Roman" pitchFamily="18" charset="0"/>
                <a:cs typeface="Times New Roman" pitchFamily="18" charset="0"/>
              </a:rPr>
              <a:t>, Some </a:t>
            </a:r>
            <a:r>
              <a:rPr lang="en-US" sz="1600" dirty="0">
                <a:solidFill>
                  <a:srgbClr val="002060"/>
                </a:solidFill>
                <a:latin typeface="Times New Roman" pitchFamily="18" charset="0"/>
                <a:cs typeface="Times New Roman" pitchFamily="18" charset="0"/>
              </a:rPr>
              <a:t>of very strongly concerned about it.</a:t>
            </a:r>
          </a:p>
        </p:txBody>
      </p:sp>
      <p:pic>
        <p:nvPicPr>
          <p:cNvPr id="49154" name="Picture 2" descr="C:\Users\Jesica\Desktop\pithmt.PNG"/>
          <p:cNvPicPr>
            <a:picLocks noChangeAspect="1" noChangeArrowheads="1"/>
          </p:cNvPicPr>
          <p:nvPr/>
        </p:nvPicPr>
        <p:blipFill>
          <a:blip r:embed="rId2" cstate="print"/>
          <a:srcRect/>
          <a:stretch>
            <a:fillRect/>
          </a:stretch>
        </p:blipFill>
        <p:spPr bwMode="auto">
          <a:xfrm>
            <a:off x="255588" y="339502"/>
            <a:ext cx="8636892" cy="3384376"/>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939902"/>
            <a:ext cx="8712968" cy="1077218"/>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from the above plots that there is some mixed kind of response on "Shopping on the website helps you fulfill certain </a:t>
            </a:r>
            <a:r>
              <a:rPr lang="en-US" sz="1600" dirty="0" smtClean="0">
                <a:solidFill>
                  <a:srgbClr val="002060"/>
                </a:solidFill>
                <a:latin typeface="Times New Roman" pitchFamily="18" charset="0"/>
                <a:cs typeface="Times New Roman" pitchFamily="18" charset="0"/>
              </a:rPr>
              <a:t> roles", Most </a:t>
            </a:r>
            <a:r>
              <a:rPr lang="en-US" sz="1600" dirty="0">
                <a:solidFill>
                  <a:srgbClr val="002060"/>
                </a:solidFill>
                <a:latin typeface="Times New Roman" pitchFamily="18" charset="0"/>
                <a:cs typeface="Times New Roman" pitchFamily="18" charset="0"/>
              </a:rPr>
              <a:t>of the respondent are not concerned about it</a:t>
            </a:r>
            <a:r>
              <a:rPr lang="en-US" sz="1600" dirty="0" smtClean="0">
                <a:solidFill>
                  <a:srgbClr val="002060"/>
                </a:solidFill>
                <a:latin typeface="Times New Roman" pitchFamily="18" charset="0"/>
                <a:cs typeface="Times New Roman" pitchFamily="18" charset="0"/>
              </a:rPr>
              <a:t>, Some </a:t>
            </a:r>
            <a:r>
              <a:rPr lang="en-US" sz="1600" dirty="0">
                <a:solidFill>
                  <a:srgbClr val="002060"/>
                </a:solidFill>
                <a:latin typeface="Times New Roman" pitchFamily="18" charset="0"/>
                <a:cs typeface="Times New Roman" pitchFamily="18" charset="0"/>
              </a:rPr>
              <a:t>of are concerned about it.</a:t>
            </a:r>
          </a:p>
        </p:txBody>
      </p:sp>
      <p:pic>
        <p:nvPicPr>
          <p:cNvPr id="50178" name="Picture 2" descr="C:\Users\Jesica\Desktop\irejddf.PNG"/>
          <p:cNvPicPr>
            <a:picLocks noChangeAspect="1" noChangeArrowheads="1"/>
          </p:cNvPicPr>
          <p:nvPr/>
        </p:nvPicPr>
        <p:blipFill>
          <a:blip r:embed="rId2" cstate="print"/>
          <a:srcRect/>
          <a:stretch>
            <a:fillRect/>
          </a:stretch>
        </p:blipFill>
        <p:spPr bwMode="auto">
          <a:xfrm>
            <a:off x="251520" y="267494"/>
            <a:ext cx="8640960" cy="3528392"/>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867894"/>
            <a:ext cx="8136904"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All of us expect value for the money whenever we shop anything from anywhere.</a:t>
            </a:r>
          </a:p>
          <a:p>
            <a:r>
              <a:rPr lang="en-US" sz="1600" dirty="0">
                <a:solidFill>
                  <a:srgbClr val="002060"/>
                </a:solidFill>
                <a:latin typeface="Times New Roman" pitchFamily="18" charset="0"/>
                <a:cs typeface="Times New Roman" pitchFamily="18" charset="0"/>
              </a:rPr>
              <a:t>Here also the respondents are also stick to the value for money statement</a:t>
            </a:r>
            <a:r>
              <a:rPr lang="en-US" sz="1600" dirty="0" smtClean="0">
                <a:solidFill>
                  <a:srgbClr val="002060"/>
                </a:solidFill>
                <a:latin typeface="Times New Roman" pitchFamily="18" charset="0"/>
                <a:cs typeface="Times New Roman" pitchFamily="18" charset="0"/>
              </a:rPr>
              <a:t>.</a:t>
            </a:r>
            <a:endParaRPr lang="en-US" dirty="0"/>
          </a:p>
        </p:txBody>
      </p:sp>
      <p:pic>
        <p:nvPicPr>
          <p:cNvPr id="51202" name="Picture 2" descr="C:\Users\Jesica\Desktop\undnd vc.PNG"/>
          <p:cNvPicPr>
            <a:picLocks noChangeAspect="1" noChangeArrowheads="1"/>
          </p:cNvPicPr>
          <p:nvPr/>
        </p:nvPicPr>
        <p:blipFill>
          <a:blip r:embed="rId2" cstate="print"/>
          <a:srcRect/>
          <a:stretch>
            <a:fillRect/>
          </a:stretch>
        </p:blipFill>
        <p:spPr bwMode="auto">
          <a:xfrm>
            <a:off x="323528" y="411510"/>
            <a:ext cx="8545513" cy="3384376"/>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443958"/>
            <a:ext cx="8640960"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of the Customers have shopped from all ("Amazon</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Flipkart</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Paytm</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Myntra</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Snapdeal").</a:t>
            </a:r>
          </a:p>
        </p:txBody>
      </p:sp>
      <p:pic>
        <p:nvPicPr>
          <p:cNvPr id="52226" name="Picture 2" descr="C:\Users\Jesica\Desktop\iutghfjgd.PNG"/>
          <p:cNvPicPr>
            <a:picLocks noChangeAspect="1" noChangeArrowheads="1"/>
          </p:cNvPicPr>
          <p:nvPr/>
        </p:nvPicPr>
        <p:blipFill>
          <a:blip r:embed="rId2" cstate="print"/>
          <a:srcRect/>
          <a:stretch>
            <a:fillRect/>
          </a:stretch>
        </p:blipFill>
        <p:spPr bwMode="auto">
          <a:xfrm>
            <a:off x="395536" y="267494"/>
            <a:ext cx="7907338" cy="406489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3558"/>
            <a:ext cx="8229600" cy="4299942"/>
          </a:xfrm>
        </p:spPr>
        <p:txBody>
          <a:bodyPr>
            <a:normAutofit fontScale="77500" lnSpcReduction="20000"/>
          </a:bodyPr>
          <a:lstStyle/>
          <a:p>
            <a:pPr>
              <a:buClr>
                <a:srgbClr val="002060"/>
              </a:buClr>
              <a:buFont typeface="Wingdings" pitchFamily="2" charset="2"/>
              <a:buChar char="Ø"/>
            </a:pPr>
            <a:r>
              <a:rPr lang="en-IN" sz="2600" dirty="0" smtClean="0">
                <a:latin typeface="Times New Roman" pitchFamily="18" charset="0"/>
                <a:cs typeface="Times New Roman" pitchFamily="18" charset="0"/>
              </a:rPr>
              <a:t>Hardware Used: </a:t>
            </a:r>
          </a:p>
          <a:p>
            <a:pPr lvl="1">
              <a:buClr>
                <a:srgbClr val="002060"/>
              </a:buClr>
              <a:buFont typeface="Wingdings" pitchFamily="2" charset="2"/>
              <a:buChar char="§"/>
            </a:pPr>
            <a:r>
              <a:rPr lang="en-IN" sz="2100" dirty="0" smtClean="0">
                <a:latin typeface="Times New Roman" pitchFamily="18" charset="0"/>
                <a:cs typeface="Times New Roman" pitchFamily="18" charset="0"/>
              </a:rPr>
              <a:t>RAM: 8 GB </a:t>
            </a:r>
          </a:p>
          <a:p>
            <a:pPr lvl="1">
              <a:buClr>
                <a:srgbClr val="002060"/>
              </a:buClr>
              <a:buFont typeface="Wingdings" pitchFamily="2" charset="2"/>
              <a:buChar char="§"/>
            </a:pPr>
            <a:r>
              <a:rPr lang="it-IT" sz="2100" dirty="0" smtClean="0">
                <a:latin typeface="Times New Roman" pitchFamily="18" charset="0"/>
                <a:cs typeface="Times New Roman" pitchFamily="18" charset="0"/>
              </a:rPr>
              <a:t>CPU: AMD A8 Quad Core 2.2 Ghz </a:t>
            </a:r>
          </a:p>
          <a:p>
            <a:pPr lvl="1">
              <a:buClr>
                <a:srgbClr val="002060"/>
              </a:buClr>
              <a:buFont typeface="Wingdings" pitchFamily="2" charset="2"/>
              <a:buChar char="§"/>
            </a:pPr>
            <a:r>
              <a:rPr lang="fr-FR" sz="2100" dirty="0" smtClean="0">
                <a:latin typeface="Times New Roman" pitchFamily="18" charset="0"/>
                <a:cs typeface="Times New Roman" pitchFamily="18" charset="0"/>
              </a:rPr>
              <a:t>GPU: AMD Redon R5 Graphics </a:t>
            </a:r>
          </a:p>
          <a:p>
            <a:pPr>
              <a:buClr>
                <a:srgbClr val="002060"/>
              </a:buClr>
            </a:pPr>
            <a:endParaRPr lang="en-IN" dirty="0" smtClean="0">
              <a:latin typeface="Times New Roman" pitchFamily="18" charset="0"/>
              <a:cs typeface="Times New Roman" pitchFamily="18" charset="0"/>
            </a:endParaRPr>
          </a:p>
          <a:p>
            <a:pPr>
              <a:buClr>
                <a:srgbClr val="002060"/>
              </a:buClr>
              <a:buFont typeface="Wingdings" pitchFamily="2" charset="2"/>
              <a:buChar char="Ø"/>
            </a:pPr>
            <a:r>
              <a:rPr lang="en-IN" sz="2600" dirty="0" smtClean="0">
                <a:latin typeface="Times New Roman" pitchFamily="18" charset="0"/>
                <a:cs typeface="Times New Roman" pitchFamily="18" charset="0"/>
              </a:rPr>
              <a:t>Software Tools used: </a:t>
            </a:r>
          </a:p>
          <a:p>
            <a:pPr lvl="1">
              <a:buClr>
                <a:srgbClr val="002060"/>
              </a:buClr>
              <a:buFont typeface="Wingdings" pitchFamily="2" charset="2"/>
              <a:buChar char="§"/>
            </a:pPr>
            <a:r>
              <a:rPr lang="en-IN" sz="2100" dirty="0" smtClean="0">
                <a:latin typeface="Times New Roman" pitchFamily="18" charset="0"/>
                <a:cs typeface="Times New Roman" pitchFamily="18" charset="0"/>
              </a:rPr>
              <a:t> Programming language: Python 3.0 </a:t>
            </a:r>
          </a:p>
          <a:p>
            <a:pPr lvl="1">
              <a:buClr>
                <a:srgbClr val="002060"/>
              </a:buClr>
              <a:buFont typeface="Wingdings" pitchFamily="2" charset="2"/>
              <a:buChar char="§"/>
            </a:pPr>
            <a:r>
              <a:rPr lang="en-IN" sz="2100" dirty="0" smtClean="0">
                <a:latin typeface="Times New Roman" pitchFamily="18" charset="0"/>
                <a:cs typeface="Times New Roman" pitchFamily="18" charset="0"/>
              </a:rPr>
              <a:t> Distribution: Anaconda Navigator </a:t>
            </a:r>
          </a:p>
          <a:p>
            <a:pPr lvl="1">
              <a:buClr>
                <a:srgbClr val="002060"/>
              </a:buClr>
              <a:buFont typeface="Wingdings" pitchFamily="2" charset="2"/>
              <a:buChar char="§"/>
            </a:pPr>
            <a:r>
              <a:rPr lang="en-IN" sz="2100" dirty="0" smtClean="0">
                <a:latin typeface="Times New Roman" pitchFamily="18" charset="0"/>
                <a:cs typeface="Times New Roman" pitchFamily="18" charset="0"/>
              </a:rPr>
              <a:t> Browser-based language shell: Jupyter Notebook </a:t>
            </a:r>
          </a:p>
          <a:p>
            <a:pPr>
              <a:buClr>
                <a:srgbClr val="002060"/>
              </a:buClr>
            </a:pPr>
            <a:endParaRPr lang="en-IN" dirty="0" smtClean="0">
              <a:latin typeface="Times New Roman" pitchFamily="18" charset="0"/>
              <a:cs typeface="Times New Roman" pitchFamily="18" charset="0"/>
            </a:endParaRPr>
          </a:p>
          <a:p>
            <a:pPr>
              <a:buClr>
                <a:srgbClr val="002060"/>
              </a:buClr>
              <a:buFont typeface="Wingdings" pitchFamily="2" charset="2"/>
              <a:buChar char="Ø"/>
            </a:pPr>
            <a:r>
              <a:rPr lang="en-IN" sz="2600" dirty="0" smtClean="0">
                <a:latin typeface="Times New Roman" pitchFamily="18" charset="0"/>
                <a:cs typeface="Times New Roman" pitchFamily="18" charset="0"/>
              </a:rPr>
              <a:t>Libraries/Packages Used: </a:t>
            </a:r>
          </a:p>
          <a:p>
            <a:pPr lvl="1">
              <a:buClr>
                <a:srgbClr val="002060"/>
              </a:buClr>
              <a:buFont typeface="Wingdings" panose="05000000000000000000" pitchFamily="2" charset="2"/>
              <a:buChar char="§"/>
            </a:pPr>
            <a:r>
              <a:rPr lang="en-IN" sz="2100" dirty="0" smtClean="0">
                <a:latin typeface="Times New Roman" pitchFamily="18" charset="0"/>
                <a:cs typeface="Times New Roman" pitchFamily="18" charset="0"/>
              </a:rPr>
              <a:t> Pandas </a:t>
            </a:r>
          </a:p>
          <a:p>
            <a:pPr lvl="1">
              <a:buClr>
                <a:srgbClr val="002060"/>
              </a:buClr>
              <a:buFont typeface="Wingdings" panose="05000000000000000000" pitchFamily="2" charset="2"/>
              <a:buChar char="§"/>
            </a:pPr>
            <a:r>
              <a:rPr lang="en-IN" sz="2100" dirty="0" smtClean="0">
                <a:latin typeface="Times New Roman" pitchFamily="18" charset="0"/>
                <a:cs typeface="Times New Roman" pitchFamily="18" charset="0"/>
              </a:rPr>
              <a:t> Numpy </a:t>
            </a:r>
          </a:p>
          <a:p>
            <a:pPr lvl="1">
              <a:buClr>
                <a:srgbClr val="002060"/>
              </a:buClr>
              <a:buFont typeface="Wingdings" panose="05000000000000000000" pitchFamily="2" charset="2"/>
              <a:buChar char="§"/>
            </a:pPr>
            <a:r>
              <a:rPr lang="en-IN" sz="2100" dirty="0" smtClean="0">
                <a:latin typeface="Times New Roman" pitchFamily="18" charset="0"/>
                <a:cs typeface="Times New Roman" pitchFamily="18" charset="0"/>
              </a:rPr>
              <a:t> Matplotlib </a:t>
            </a:r>
          </a:p>
          <a:p>
            <a:pPr lvl="1">
              <a:buClr>
                <a:srgbClr val="002060"/>
              </a:buClr>
              <a:buFont typeface="Wingdings" panose="05000000000000000000" pitchFamily="2" charset="2"/>
              <a:buChar char="§"/>
            </a:pPr>
            <a:r>
              <a:rPr lang="en-IN" sz="2100" dirty="0" smtClean="0">
                <a:latin typeface="Times New Roman" pitchFamily="18" charset="0"/>
                <a:cs typeface="Times New Roman" pitchFamily="18" charset="0"/>
              </a:rPr>
              <a:t> Seaborn </a:t>
            </a:r>
          </a:p>
          <a:p>
            <a:pPr>
              <a:buNone/>
            </a:pPr>
            <a:endParaRPr lang="en-US" dirty="0"/>
          </a:p>
        </p:txBody>
      </p:sp>
      <p:sp>
        <p:nvSpPr>
          <p:cNvPr id="4" name="TextBox 3"/>
          <p:cNvSpPr txBox="1"/>
          <p:nvPr/>
        </p:nvSpPr>
        <p:spPr>
          <a:xfrm>
            <a:off x="467544" y="267494"/>
            <a:ext cx="8136904" cy="523220"/>
          </a:xfrm>
          <a:prstGeom prst="rect">
            <a:avLst/>
          </a:prstGeom>
          <a:noFill/>
        </p:spPr>
        <p:txBody>
          <a:bodyPr wrap="square" rtlCol="0">
            <a:spAutoFit/>
          </a:bodyPr>
          <a:lstStyle/>
          <a:p>
            <a:r>
              <a:rPr lang="en-IN" sz="2800" u="sng" dirty="0" smtClean="0">
                <a:solidFill>
                  <a:schemeClr val="bg1"/>
                </a:solidFill>
                <a:latin typeface="Times New Roman" panose="02020603050405020304" pitchFamily="18" charset="0"/>
                <a:cs typeface="Times New Roman" panose="02020603050405020304" pitchFamily="18" charset="0"/>
              </a:rPr>
              <a:t>Hardware and Software Requirements and Tools Used:</a:t>
            </a:r>
            <a:endParaRPr lang="en-US" sz="2800" u="sng"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155926"/>
            <a:ext cx="8424936"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Most of the Customers have agreed that all("Amazon</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Flipkart</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Paytm</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Myntra</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Snapdeal") these websites or applications are easy to use.</a:t>
            </a:r>
          </a:p>
        </p:txBody>
      </p:sp>
      <p:pic>
        <p:nvPicPr>
          <p:cNvPr id="53250" name="Picture 2" descr="C:\Users\Jesica\Desktop\wawas.PNG"/>
          <p:cNvPicPr>
            <a:picLocks noChangeAspect="1" noChangeArrowheads="1"/>
          </p:cNvPicPr>
          <p:nvPr/>
        </p:nvPicPr>
        <p:blipFill>
          <a:blip r:embed="rId2" cstate="print"/>
          <a:srcRect/>
          <a:stretch>
            <a:fillRect/>
          </a:stretch>
        </p:blipFill>
        <p:spPr bwMode="auto">
          <a:xfrm>
            <a:off x="467544" y="267494"/>
            <a:ext cx="8097838" cy="3819178"/>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312503"/>
            <a:ext cx="8496944"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There are two website/applications (Amazon.in, Flipkart.com) that visually good as per the customer analysis.</a:t>
            </a:r>
          </a:p>
        </p:txBody>
      </p:sp>
      <p:pic>
        <p:nvPicPr>
          <p:cNvPr id="54274" name="Picture 2" descr="C:\Users\Jesica\Desktop\urkjfngnd.PNG"/>
          <p:cNvPicPr>
            <a:picLocks noChangeAspect="1" noChangeArrowheads="1"/>
          </p:cNvPicPr>
          <p:nvPr/>
        </p:nvPicPr>
        <p:blipFill>
          <a:blip r:embed="rId2" cstate="print"/>
          <a:srcRect/>
          <a:stretch>
            <a:fillRect/>
          </a:stretch>
        </p:blipFill>
        <p:spPr bwMode="auto">
          <a:xfrm>
            <a:off x="467544" y="195487"/>
            <a:ext cx="7964487" cy="4032448"/>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443958"/>
            <a:ext cx="8640960"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Only two websites/application (Amazon.in, Flipkart.com) have offers on wide variety of products.</a:t>
            </a:r>
          </a:p>
        </p:txBody>
      </p:sp>
      <p:pic>
        <p:nvPicPr>
          <p:cNvPr id="55298" name="Picture 2" descr="C:\Users\Jesica\Desktop\uerfhdjfn.PNG"/>
          <p:cNvPicPr>
            <a:picLocks noChangeAspect="1" noChangeArrowheads="1"/>
          </p:cNvPicPr>
          <p:nvPr/>
        </p:nvPicPr>
        <p:blipFill>
          <a:blip r:embed="rId2" cstate="print"/>
          <a:srcRect/>
          <a:stretch>
            <a:fillRect/>
          </a:stretch>
        </p:blipFill>
        <p:spPr bwMode="auto">
          <a:xfrm>
            <a:off x="323528" y="123479"/>
            <a:ext cx="8352928" cy="4248472"/>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312503"/>
            <a:ext cx="8712968"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Only two websites/application (Amazon.in, Flipkart.com) have complete and relevant description of products.</a:t>
            </a:r>
          </a:p>
        </p:txBody>
      </p:sp>
      <p:pic>
        <p:nvPicPr>
          <p:cNvPr id="56322" name="Picture 2" descr="C:\Users\Jesica\Desktop\lkghfh.PNG"/>
          <p:cNvPicPr>
            <a:picLocks noChangeAspect="1" noChangeArrowheads="1"/>
          </p:cNvPicPr>
          <p:nvPr/>
        </p:nvPicPr>
        <p:blipFill>
          <a:blip r:embed="rId2" cstate="print"/>
          <a:srcRect/>
          <a:stretch>
            <a:fillRect/>
          </a:stretch>
        </p:blipFill>
        <p:spPr bwMode="auto">
          <a:xfrm>
            <a:off x="395536" y="123479"/>
            <a:ext cx="8424936" cy="4104455"/>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66282"/>
            <a:ext cx="8640960" cy="1077218"/>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most responsive and fast website is "Amazon.com</a:t>
            </a:r>
            <a:r>
              <a:rPr lang="en-US" sz="1600" dirty="0" smtClean="0">
                <a:solidFill>
                  <a:srgbClr val="002060"/>
                </a:solidFill>
                <a:latin typeface="Times New Roman" pitchFamily="18" charset="0"/>
                <a:cs typeface="Times New Roman" pitchFamily="18" charset="0"/>
              </a:rPr>
              <a:t>", "</a:t>
            </a:r>
            <a:r>
              <a:rPr lang="en-US" sz="1600" dirty="0">
                <a:solidFill>
                  <a:srgbClr val="002060"/>
                </a:solidFill>
                <a:latin typeface="Times New Roman" pitchFamily="18" charset="0"/>
                <a:cs typeface="Times New Roman" pitchFamily="18" charset="0"/>
              </a:rPr>
              <a:t>Paytm" followed by "Flipkart.com"</a:t>
            </a:r>
          </a:p>
          <a:p>
            <a:r>
              <a:rPr lang="en-US" sz="1600" dirty="0">
                <a:solidFill>
                  <a:srgbClr val="002060"/>
                </a:solidFill>
                <a:latin typeface="Times New Roman" pitchFamily="18" charset="0"/>
                <a:cs typeface="Times New Roman" pitchFamily="18" charset="0"/>
              </a:rPr>
              <a:t>Slowest website is the "</a:t>
            </a:r>
            <a:r>
              <a:rPr lang="en-US" sz="1600" dirty="0" smtClean="0">
                <a:solidFill>
                  <a:srgbClr val="002060"/>
                </a:solidFill>
                <a:latin typeface="Times New Roman" pitchFamily="18" charset="0"/>
                <a:cs typeface="Times New Roman" pitchFamily="18" charset="0"/>
              </a:rPr>
              <a:t>Snapdeal.com“.</a:t>
            </a:r>
            <a:endParaRPr lang="en-US" sz="1600" dirty="0">
              <a:solidFill>
                <a:srgbClr val="002060"/>
              </a:solidFill>
              <a:latin typeface="Times New Roman" pitchFamily="18" charset="0"/>
              <a:cs typeface="Times New Roman" pitchFamily="18" charset="0"/>
            </a:endParaRPr>
          </a:p>
        </p:txBody>
      </p:sp>
      <p:pic>
        <p:nvPicPr>
          <p:cNvPr id="57346" name="Picture 2" descr="C:\Users\Jesica\Desktop\kfjgfg.PNG"/>
          <p:cNvPicPr>
            <a:picLocks noChangeAspect="1" noChangeArrowheads="1"/>
          </p:cNvPicPr>
          <p:nvPr/>
        </p:nvPicPr>
        <p:blipFill>
          <a:blip r:embed="rId2" cstate="print"/>
          <a:srcRect/>
          <a:stretch>
            <a:fillRect/>
          </a:stretch>
        </p:blipFill>
        <p:spPr bwMode="auto">
          <a:xfrm>
            <a:off x="323528" y="195486"/>
            <a:ext cx="8496944" cy="3816424"/>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558725"/>
            <a:ext cx="8568952"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Amazon.in is more reliable followed by Paytm.com, Flipkart.com and Myntra.com.</a:t>
            </a:r>
          </a:p>
        </p:txBody>
      </p:sp>
      <p:pic>
        <p:nvPicPr>
          <p:cNvPr id="58370" name="Picture 2" descr="C:\Users\Jesica\Desktop\khjfhdthd.PNG"/>
          <p:cNvPicPr>
            <a:picLocks noChangeAspect="1" noChangeArrowheads="1"/>
          </p:cNvPicPr>
          <p:nvPr/>
        </p:nvPicPr>
        <p:blipFill>
          <a:blip r:embed="rId2" cstate="print"/>
          <a:srcRect/>
          <a:stretch>
            <a:fillRect/>
          </a:stretch>
        </p:blipFill>
        <p:spPr bwMode="auto">
          <a:xfrm>
            <a:off x="395536" y="195486"/>
            <a:ext cx="8496944" cy="432048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299942"/>
            <a:ext cx="864096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Amazon.in website or application has the quickness to complete purchase followed by Flipkart.com and Paytm.com.</a:t>
            </a:r>
          </a:p>
        </p:txBody>
      </p:sp>
      <p:pic>
        <p:nvPicPr>
          <p:cNvPr id="59394" name="Picture 2" descr="C:\Users\Jesica\Desktop\uerhdfdnv.PNG"/>
          <p:cNvPicPr>
            <a:picLocks noChangeAspect="1" noChangeArrowheads="1"/>
          </p:cNvPicPr>
          <p:nvPr/>
        </p:nvPicPr>
        <p:blipFill>
          <a:blip r:embed="rId2" cstate="print"/>
          <a:srcRect/>
          <a:stretch>
            <a:fillRect/>
          </a:stretch>
        </p:blipFill>
        <p:spPr bwMode="auto">
          <a:xfrm>
            <a:off x="251520" y="195486"/>
            <a:ext cx="8568952" cy="4104456"/>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016" y="4558725"/>
            <a:ext cx="8856984"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Amazon.in and Flipkart.com have more payment options rather than other online platforms.</a:t>
            </a:r>
          </a:p>
        </p:txBody>
      </p:sp>
      <p:pic>
        <p:nvPicPr>
          <p:cNvPr id="60418" name="Picture 2" descr="C:\Users\Jesica\Desktop\qhdhd.PNG"/>
          <p:cNvPicPr>
            <a:picLocks noChangeAspect="1" noChangeArrowheads="1"/>
          </p:cNvPicPr>
          <p:nvPr/>
        </p:nvPicPr>
        <p:blipFill>
          <a:blip r:embed="rId2" cstate="print"/>
          <a:srcRect/>
          <a:stretch>
            <a:fillRect/>
          </a:stretch>
        </p:blipFill>
        <p:spPr bwMode="auto">
          <a:xfrm>
            <a:off x="323528" y="195486"/>
            <a:ext cx="8352928" cy="4248472"/>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587974"/>
            <a:ext cx="8856984"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"Amazon.com" delivers the product fastly followed by the "Flipkart.com".</a:t>
            </a:r>
          </a:p>
        </p:txBody>
      </p:sp>
      <p:pic>
        <p:nvPicPr>
          <p:cNvPr id="61442" name="Picture 2" descr="C:\Users\Jesica\Desktop\uhgfdng.PNG"/>
          <p:cNvPicPr>
            <a:picLocks noChangeAspect="1" noChangeArrowheads="1"/>
          </p:cNvPicPr>
          <p:nvPr/>
        </p:nvPicPr>
        <p:blipFill>
          <a:blip r:embed="rId2" cstate="print"/>
          <a:srcRect/>
          <a:stretch>
            <a:fillRect/>
          </a:stretch>
        </p:blipFill>
        <p:spPr bwMode="auto">
          <a:xfrm>
            <a:off x="395536" y="195486"/>
            <a:ext cx="8208912" cy="432048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443958"/>
            <a:ext cx="8820472"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"Amazon.in" has more privacy for the customers' information followed by Flipkart.com.</a:t>
            </a:r>
          </a:p>
        </p:txBody>
      </p:sp>
      <p:pic>
        <p:nvPicPr>
          <p:cNvPr id="62466" name="Picture 2" descr="C:\Users\Jesica\Desktop\mvnbcmb.PNG"/>
          <p:cNvPicPr>
            <a:picLocks noChangeAspect="1" noChangeArrowheads="1"/>
          </p:cNvPicPr>
          <p:nvPr/>
        </p:nvPicPr>
        <p:blipFill>
          <a:blip r:embed="rId2" cstate="print"/>
          <a:srcRect/>
          <a:stretch>
            <a:fillRect/>
          </a:stretch>
        </p:blipFill>
        <p:spPr bwMode="auto">
          <a:xfrm>
            <a:off x="395536" y="195487"/>
            <a:ext cx="8145463" cy="417646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483518"/>
            <a:ext cx="7704856" cy="584775"/>
          </a:xfrm>
          <a:prstGeom prst="rect">
            <a:avLst/>
          </a:prstGeom>
          <a:noFill/>
        </p:spPr>
        <p:txBody>
          <a:bodyPr wrap="square" rtlCol="0">
            <a:spAutoFit/>
          </a:bodyPr>
          <a:lstStyle/>
          <a:p>
            <a:r>
              <a:rPr lang="en-IN" sz="3200" u="sng" dirty="0" smtClean="0">
                <a:solidFill>
                  <a:schemeClr val="bg1"/>
                </a:solidFill>
                <a:latin typeface="Times New Roman" panose="02020603050405020304" pitchFamily="18" charset="0"/>
                <a:cs typeface="Times New Roman" panose="02020603050405020304" pitchFamily="18" charset="0"/>
              </a:rPr>
              <a:t>Analytical Problem Framing:</a:t>
            </a:r>
            <a:endParaRPr lang="en-US" sz="3200" u="sng" dirty="0">
              <a:solidFill>
                <a:schemeClr val="bg1"/>
              </a:solidFill>
            </a:endParaRPr>
          </a:p>
        </p:txBody>
      </p:sp>
      <p:sp>
        <p:nvSpPr>
          <p:cNvPr id="5" name="TextBox 4"/>
          <p:cNvSpPr txBox="1"/>
          <p:nvPr/>
        </p:nvSpPr>
        <p:spPr>
          <a:xfrm>
            <a:off x="467544" y="1491630"/>
            <a:ext cx="8136904" cy="3200876"/>
          </a:xfrm>
          <a:prstGeom prst="rect">
            <a:avLst/>
          </a:prstGeom>
          <a:noFill/>
        </p:spPr>
        <p:txBody>
          <a:bodyPr wrap="square" rtlCol="0">
            <a:spAutoFit/>
          </a:bodyPr>
          <a:lstStyle/>
          <a:p>
            <a:pPr>
              <a:buFont typeface="Wingdings" pitchFamily="2" charset="2"/>
              <a:buChar char="Ø"/>
            </a:pPr>
            <a:r>
              <a:rPr lang="en-IN" sz="2400" dirty="0" smtClean="0">
                <a:solidFill>
                  <a:srgbClr val="002060"/>
                </a:solidFill>
                <a:latin typeface="Times New Roman" panose="02020603050405020304" pitchFamily="18" charset="0"/>
                <a:cs typeface="Times New Roman" panose="02020603050405020304" pitchFamily="18" charset="0"/>
              </a:rPr>
              <a:t>  Mathematical/ Analytical Modelling of the Problem :</a:t>
            </a:r>
          </a:p>
          <a:p>
            <a:pPr marL="400050" lvl="1" indent="0">
              <a:buNone/>
            </a:pPr>
            <a:r>
              <a:rPr lang="en-IN" sz="2000" dirty="0" smtClean="0">
                <a:latin typeface="Times New Roman" panose="02020603050405020304" pitchFamily="18" charset="0"/>
                <a:cs typeface="Times New Roman" panose="02020603050405020304" pitchFamily="18" charset="0"/>
              </a:rPr>
              <a:t>The dataset is being provided by Flip Robo Technologies in .xlsx (Microsoft Excel) format and contains 269 records with 71 features.</a:t>
            </a:r>
          </a:p>
          <a:p>
            <a:pPr marL="400050" lvl="1" indent="0">
              <a:buNone/>
            </a:pPr>
            <a:r>
              <a:rPr lang="en-IN" sz="2000" dirty="0" smtClean="0">
                <a:latin typeface="Times New Roman" panose="02020603050405020304" pitchFamily="18" charset="0"/>
                <a:cs typeface="Times New Roman" panose="02020603050405020304" pitchFamily="18" charset="0"/>
              </a:rPr>
              <a:t>We began with loading the dataset and reading the dataset from the xlsx file using the read_excel() function from the Pandas Python package. Next, we performed Non-Graphical Exploratory Data Analysis (EDA) such as checking the data types and missing values using pandas info() function. </a:t>
            </a:r>
          </a:p>
          <a:p>
            <a:pPr marL="400050" lvl="1" indent="0">
              <a:buNone/>
            </a:pPr>
            <a:r>
              <a:rPr lang="en-IN" sz="2000" dirty="0" smtClean="0">
                <a:latin typeface="Times New Roman" panose="02020603050405020304" pitchFamily="18" charset="0"/>
                <a:cs typeface="Times New Roman" panose="02020603050405020304" pitchFamily="18" charset="0"/>
              </a:rPr>
              <a:t>Later, we performed graphical EDA to get more insights from our dataset.</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312503"/>
            <a:ext cx="9037512" cy="830997"/>
          </a:xfrm>
          <a:prstGeom prst="rect">
            <a:avLst/>
          </a:prstGeom>
          <a:noFill/>
        </p:spPr>
        <p:txBody>
          <a:bodyPr wrap="square" rtlCol="0">
            <a:spAutoFit/>
          </a:bodyPr>
          <a:lstStyle/>
          <a:p>
            <a:r>
              <a:rPr lang="en-US" sz="1600" dirty="0" smtClean="0">
                <a:solidFill>
                  <a:srgbClr val="002060"/>
                </a:solidFill>
                <a:latin typeface="Times New Roman" pitchFamily="18" charset="0"/>
                <a:cs typeface="Times New Roman" pitchFamily="18" charset="0"/>
              </a:rPr>
              <a:t>Observation:</a:t>
            </a:r>
          </a:p>
          <a:p>
            <a:r>
              <a:rPr lang="en-US" sz="1600" dirty="0" smtClean="0">
                <a:solidFill>
                  <a:srgbClr val="002060"/>
                </a:solidFill>
                <a:latin typeface="Times New Roman" pitchFamily="18" charset="0"/>
                <a:cs typeface="Times New Roman" pitchFamily="18" charset="0"/>
              </a:rPr>
              <a:t>We </a:t>
            </a:r>
            <a:r>
              <a:rPr lang="en-US" sz="1600" dirty="0">
                <a:solidFill>
                  <a:srgbClr val="002060"/>
                </a:solidFill>
                <a:latin typeface="Times New Roman" pitchFamily="18" charset="0"/>
                <a:cs typeface="Times New Roman" pitchFamily="18" charset="0"/>
              </a:rPr>
              <a:t>can see that "Amazon.in" has more security of customer financial information followed by "Flipkart.com".</a:t>
            </a:r>
          </a:p>
        </p:txBody>
      </p:sp>
      <p:pic>
        <p:nvPicPr>
          <p:cNvPr id="63490" name="Picture 2" descr="C:\Users\Jesica\Desktop\gbfgfdv.PNG"/>
          <p:cNvPicPr>
            <a:picLocks noChangeAspect="1" noChangeArrowheads="1"/>
          </p:cNvPicPr>
          <p:nvPr/>
        </p:nvPicPr>
        <p:blipFill>
          <a:blip r:embed="rId2" cstate="print"/>
          <a:srcRect/>
          <a:stretch>
            <a:fillRect/>
          </a:stretch>
        </p:blipFill>
        <p:spPr bwMode="auto">
          <a:xfrm>
            <a:off x="323528" y="195486"/>
            <a:ext cx="8568952" cy="4052986"/>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4558725"/>
            <a:ext cx="8640960" cy="58477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"Amazon.in" has perceived trustworthiness followed by "Flipkart.com".</a:t>
            </a:r>
          </a:p>
        </p:txBody>
      </p:sp>
      <p:pic>
        <p:nvPicPr>
          <p:cNvPr id="64514" name="Picture 2" descr="C:\Users\Jesica\Desktop\jdhsbshd.PNG"/>
          <p:cNvPicPr>
            <a:picLocks noChangeAspect="1" noChangeArrowheads="1"/>
          </p:cNvPicPr>
          <p:nvPr/>
        </p:nvPicPr>
        <p:blipFill>
          <a:blip r:embed="rId2" cstate="print"/>
          <a:srcRect/>
          <a:stretch>
            <a:fillRect/>
          </a:stretch>
        </p:blipFill>
        <p:spPr bwMode="auto">
          <a:xfrm>
            <a:off x="323528" y="195486"/>
            <a:ext cx="8280920" cy="432048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312503"/>
            <a:ext cx="828092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"Amazon.in", "Flipkart.com", "Myntra.com" and "Snapdeal.com" have online assistance through multi channels.</a:t>
            </a:r>
          </a:p>
        </p:txBody>
      </p:sp>
      <p:pic>
        <p:nvPicPr>
          <p:cNvPr id="65538" name="Picture 2" descr="C:\Users\Jesica\Desktop\irfjfdgjdf.PNG"/>
          <p:cNvPicPr>
            <a:picLocks noChangeAspect="1" noChangeArrowheads="1"/>
          </p:cNvPicPr>
          <p:nvPr/>
        </p:nvPicPr>
        <p:blipFill>
          <a:blip r:embed="rId2" cstate="print"/>
          <a:srcRect/>
          <a:stretch>
            <a:fillRect/>
          </a:stretch>
        </p:blipFill>
        <p:spPr bwMode="auto">
          <a:xfrm>
            <a:off x="323528" y="195486"/>
            <a:ext cx="8496944" cy="4032447"/>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299942"/>
            <a:ext cx="8568952"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"Amazon.in" have longer time to get logged in followed by "Paytm.com" then "Myntra.com" then "Flipkart.com".</a:t>
            </a:r>
          </a:p>
        </p:txBody>
      </p:sp>
      <p:pic>
        <p:nvPicPr>
          <p:cNvPr id="66562" name="Picture 2" descr="C:\Users\Jesica\Desktop\dfsdfsdf.PNG"/>
          <p:cNvPicPr>
            <a:picLocks noChangeAspect="1" noChangeArrowheads="1"/>
          </p:cNvPicPr>
          <p:nvPr/>
        </p:nvPicPr>
        <p:blipFill>
          <a:blip r:embed="rId2" cstate="print"/>
          <a:srcRect/>
          <a:stretch>
            <a:fillRect/>
          </a:stretch>
        </p:blipFill>
        <p:spPr bwMode="auto">
          <a:xfrm>
            <a:off x="323528" y="195487"/>
            <a:ext cx="8537326" cy="4032448"/>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312503"/>
            <a:ext cx="8568952"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"Amazon.in" has longer time in displaying graphics and photos followed by "Myntra.com", "Snapdeal.com".</a:t>
            </a:r>
          </a:p>
        </p:txBody>
      </p:sp>
      <p:pic>
        <p:nvPicPr>
          <p:cNvPr id="67586" name="Picture 2" descr="C:\Users\Jesica\Desktop\nvmcn.PNG"/>
          <p:cNvPicPr>
            <a:picLocks noChangeAspect="1" noChangeArrowheads="1"/>
          </p:cNvPicPr>
          <p:nvPr/>
        </p:nvPicPr>
        <p:blipFill>
          <a:blip r:embed="rId2" cstate="print"/>
          <a:srcRect/>
          <a:stretch>
            <a:fillRect/>
          </a:stretch>
        </p:blipFill>
        <p:spPr bwMode="auto">
          <a:xfrm>
            <a:off x="323528" y="339502"/>
            <a:ext cx="8449890" cy="3826669"/>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371950"/>
            <a:ext cx="8352928"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"Myntra.com" have declared the prices of the products very late followed by "Paytm.com", "Snapdeal.com" and "Flipkart.com".</a:t>
            </a:r>
          </a:p>
        </p:txBody>
      </p:sp>
      <p:pic>
        <p:nvPicPr>
          <p:cNvPr id="68610" name="Picture 2" descr="C:\Users\Jesica\Desktop\mncvmn.PNG"/>
          <p:cNvPicPr>
            <a:picLocks noChangeAspect="1" noChangeArrowheads="1"/>
          </p:cNvPicPr>
          <p:nvPr/>
        </p:nvPicPr>
        <p:blipFill>
          <a:blip r:embed="rId2" cstate="print"/>
          <a:srcRect/>
          <a:stretch>
            <a:fillRect/>
          </a:stretch>
        </p:blipFill>
        <p:spPr bwMode="auto">
          <a:xfrm>
            <a:off x="395536" y="195486"/>
            <a:ext cx="8429500" cy="4104456"/>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371950"/>
            <a:ext cx="828092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"Myntra.com" and "Paytm.com" takes more time to load the page followed by "Flipkart.com" and "Snapdeal.com".</a:t>
            </a:r>
          </a:p>
        </p:txBody>
      </p:sp>
      <p:pic>
        <p:nvPicPr>
          <p:cNvPr id="69634" name="Picture 2" descr="C:\Users\Jesica\Desktop\mkmkvf.PNG"/>
          <p:cNvPicPr>
            <a:picLocks noChangeAspect="1" noChangeArrowheads="1"/>
          </p:cNvPicPr>
          <p:nvPr/>
        </p:nvPicPr>
        <p:blipFill>
          <a:blip r:embed="rId2" cstate="print"/>
          <a:srcRect/>
          <a:stretch>
            <a:fillRect/>
          </a:stretch>
        </p:blipFill>
        <p:spPr bwMode="auto">
          <a:xfrm>
            <a:off x="395536" y="267494"/>
            <a:ext cx="8496944" cy="4032448"/>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155926"/>
            <a:ext cx="8352928" cy="1384995"/>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clearly see from the plot that "Snapdeal" has constraints on payment methods for many products followed by "Amazon".</a:t>
            </a:r>
          </a:p>
          <a:p>
            <a:r>
              <a:rPr lang="en-US" sz="1600" dirty="0">
                <a:solidFill>
                  <a:srgbClr val="002060"/>
                </a:solidFill>
                <a:latin typeface="Times New Roman" pitchFamily="18" charset="0"/>
                <a:cs typeface="Times New Roman" pitchFamily="18" charset="0"/>
              </a:rPr>
              <a:t>Myntra and </a:t>
            </a:r>
            <a:r>
              <a:rPr lang="en-US" sz="1600" dirty="0" smtClean="0">
                <a:solidFill>
                  <a:srgbClr val="002060"/>
                </a:solidFill>
                <a:latin typeface="Times New Roman" pitchFamily="18" charset="0"/>
                <a:cs typeface="Times New Roman" pitchFamily="18" charset="0"/>
              </a:rPr>
              <a:t>Snapdeal </a:t>
            </a:r>
            <a:r>
              <a:rPr lang="en-US" sz="1600" dirty="0">
                <a:solidFill>
                  <a:srgbClr val="002060"/>
                </a:solidFill>
                <a:latin typeface="Times New Roman" pitchFamily="18" charset="0"/>
                <a:cs typeface="Times New Roman" pitchFamily="18" charset="0"/>
              </a:rPr>
              <a:t>are open to different payment methods.</a:t>
            </a:r>
          </a:p>
          <a:p>
            <a:endParaRPr lang="en-US" dirty="0"/>
          </a:p>
        </p:txBody>
      </p:sp>
      <p:pic>
        <p:nvPicPr>
          <p:cNvPr id="70658" name="Picture 2" descr="C:\Users\Jesica\Desktop\kjdfn.PNG"/>
          <p:cNvPicPr>
            <a:picLocks noChangeAspect="1" noChangeArrowheads="1"/>
          </p:cNvPicPr>
          <p:nvPr/>
        </p:nvPicPr>
        <p:blipFill>
          <a:blip r:embed="rId2" cstate="print"/>
          <a:srcRect/>
          <a:stretch>
            <a:fillRect/>
          </a:stretch>
        </p:blipFill>
        <p:spPr bwMode="auto">
          <a:xfrm>
            <a:off x="395536" y="267494"/>
            <a:ext cx="8352927" cy="3888432"/>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11911"/>
            <a:ext cx="8568952" cy="1077218"/>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From the above data given by the respondents we can clearly say that most quickly delivering website is </a:t>
            </a:r>
            <a:r>
              <a:rPr lang="en-US" sz="1600" dirty="0" smtClean="0">
                <a:solidFill>
                  <a:srgbClr val="002060"/>
                </a:solidFill>
                <a:latin typeface="Times New Roman" pitchFamily="18" charset="0"/>
                <a:cs typeface="Times New Roman" pitchFamily="18" charset="0"/>
              </a:rPr>
              <a:t>‘Myntra’. From </a:t>
            </a:r>
            <a:r>
              <a:rPr lang="en-US" sz="1600" dirty="0">
                <a:solidFill>
                  <a:srgbClr val="002060"/>
                </a:solidFill>
                <a:latin typeface="Times New Roman" pitchFamily="18" charset="0"/>
                <a:cs typeface="Times New Roman" pitchFamily="18" charset="0"/>
              </a:rPr>
              <a:t>the data ,most lately delivering website is "Paytm</a:t>
            </a:r>
            <a:r>
              <a:rPr lang="en-US" sz="1600" dirty="0" smtClean="0">
                <a:solidFill>
                  <a:srgbClr val="002060"/>
                </a:solidFill>
                <a:latin typeface="Times New Roman" pitchFamily="18" charset="0"/>
                <a:cs typeface="Times New Roman" pitchFamily="18" charset="0"/>
              </a:rPr>
              <a:t>". Flipkart </a:t>
            </a:r>
            <a:r>
              <a:rPr lang="en-US" sz="1600" dirty="0">
                <a:solidFill>
                  <a:srgbClr val="002060"/>
                </a:solidFill>
                <a:latin typeface="Times New Roman" pitchFamily="18" charset="0"/>
                <a:cs typeface="Times New Roman" pitchFamily="18" charset="0"/>
              </a:rPr>
              <a:t>and Amazon both deliver the product on average time</a:t>
            </a:r>
            <a:r>
              <a:rPr lang="en-US" sz="1600" dirty="0" smtClean="0">
                <a:solidFill>
                  <a:srgbClr val="002060"/>
                </a:solidFill>
                <a:latin typeface="Times New Roman" pitchFamily="18" charset="0"/>
                <a:cs typeface="Times New Roman" pitchFamily="18" charset="0"/>
              </a:rPr>
              <a:t>.</a:t>
            </a:r>
            <a:endParaRPr lang="en-US" dirty="0"/>
          </a:p>
        </p:txBody>
      </p:sp>
      <p:pic>
        <p:nvPicPr>
          <p:cNvPr id="71682" name="Picture 2" descr="C:\Users\Jesica\Desktop\nbjfbfm.PNG"/>
          <p:cNvPicPr>
            <a:picLocks noChangeAspect="1" noChangeArrowheads="1"/>
          </p:cNvPicPr>
          <p:nvPr/>
        </p:nvPicPr>
        <p:blipFill>
          <a:blip r:embed="rId2" cstate="print"/>
          <a:srcRect/>
          <a:stretch>
            <a:fillRect/>
          </a:stretch>
        </p:blipFill>
        <p:spPr bwMode="auto">
          <a:xfrm>
            <a:off x="323528" y="123479"/>
            <a:ext cx="8352927" cy="3888431"/>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312503"/>
            <a:ext cx="8892480"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"Amazon.in" is likely to change design in website or application then "Paytm.com".</a:t>
            </a:r>
          </a:p>
          <a:p>
            <a:r>
              <a:rPr lang="en-US" sz="1600" dirty="0">
                <a:solidFill>
                  <a:srgbClr val="002060"/>
                </a:solidFill>
                <a:latin typeface="Times New Roman" pitchFamily="18" charset="0"/>
                <a:cs typeface="Times New Roman" pitchFamily="18" charset="0"/>
              </a:rPr>
              <a:t>Other platforms are very less likely to change the designs of website or application</a:t>
            </a:r>
            <a:r>
              <a:rPr lang="en-US" sz="1600" dirty="0" smtClean="0">
                <a:solidFill>
                  <a:srgbClr val="002060"/>
                </a:solidFill>
                <a:latin typeface="Times New Roman" pitchFamily="18" charset="0"/>
                <a:cs typeface="Times New Roman" pitchFamily="18" charset="0"/>
              </a:rPr>
              <a:t>.</a:t>
            </a:r>
            <a:endParaRPr lang="en-US" sz="1600" dirty="0">
              <a:solidFill>
                <a:srgbClr val="002060"/>
              </a:solidFill>
              <a:latin typeface="Times New Roman" pitchFamily="18" charset="0"/>
              <a:cs typeface="Times New Roman" pitchFamily="18" charset="0"/>
            </a:endParaRPr>
          </a:p>
        </p:txBody>
      </p:sp>
      <p:pic>
        <p:nvPicPr>
          <p:cNvPr id="72706" name="Picture 2" descr="C:\Users\Jesica\Desktop\knbjfnbjf.PNG"/>
          <p:cNvPicPr>
            <a:picLocks noChangeAspect="1" noChangeArrowheads="1"/>
          </p:cNvPicPr>
          <p:nvPr/>
        </p:nvPicPr>
        <p:blipFill>
          <a:blip r:embed="rId2" cstate="print"/>
          <a:srcRect/>
          <a:stretch>
            <a:fillRect/>
          </a:stretch>
        </p:blipFill>
        <p:spPr bwMode="auto">
          <a:xfrm>
            <a:off x="467544" y="267494"/>
            <a:ext cx="8352928" cy="40324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555526"/>
            <a:ext cx="8424936" cy="584775"/>
          </a:xfrm>
          <a:prstGeom prst="rect">
            <a:avLst/>
          </a:prstGeom>
          <a:noFill/>
        </p:spPr>
        <p:txBody>
          <a:bodyPr wrap="square" rtlCol="0">
            <a:spAutoFit/>
          </a:bodyPr>
          <a:lstStyle/>
          <a:p>
            <a:r>
              <a:rPr lang="en-US" sz="3200" u="sng" dirty="0" smtClean="0">
                <a:solidFill>
                  <a:schemeClr val="bg1"/>
                </a:solidFill>
                <a:latin typeface="Times New Roman" pitchFamily="18" charset="0"/>
                <a:cs typeface="Times New Roman" pitchFamily="18" charset="0"/>
              </a:rPr>
              <a:t>Working with the Dataset</a:t>
            </a:r>
            <a:endParaRPr lang="en-US" sz="3200" u="sng" dirty="0">
              <a:solidFill>
                <a:schemeClr val="bg1"/>
              </a:solidFill>
            </a:endParaRPr>
          </a:p>
        </p:txBody>
      </p:sp>
      <p:sp>
        <p:nvSpPr>
          <p:cNvPr id="6" name="TextBox 5"/>
          <p:cNvSpPr txBox="1"/>
          <p:nvPr/>
        </p:nvSpPr>
        <p:spPr>
          <a:xfrm>
            <a:off x="539552" y="1491630"/>
            <a:ext cx="3240360" cy="338554"/>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Importing Libraries/Packages</a:t>
            </a:r>
            <a:endParaRPr lang="en-US" dirty="0">
              <a:solidFill>
                <a:srgbClr val="002060"/>
              </a:solidFill>
              <a:latin typeface="Times New Roman" pitchFamily="18" charset="0"/>
              <a:cs typeface="Times New Roman" pitchFamily="18" charset="0"/>
            </a:endParaRPr>
          </a:p>
        </p:txBody>
      </p:sp>
      <p:pic>
        <p:nvPicPr>
          <p:cNvPr id="1026" name="Picture 2" descr="C:\Users\Jesica\Desktop\1.PNG"/>
          <p:cNvPicPr>
            <a:picLocks noChangeAspect="1" noChangeArrowheads="1"/>
          </p:cNvPicPr>
          <p:nvPr/>
        </p:nvPicPr>
        <p:blipFill>
          <a:blip r:embed="rId2" cstate="print"/>
          <a:srcRect/>
          <a:stretch>
            <a:fillRect/>
          </a:stretch>
        </p:blipFill>
        <p:spPr bwMode="auto">
          <a:xfrm>
            <a:off x="611560" y="1995686"/>
            <a:ext cx="4010025" cy="1440160"/>
          </a:xfrm>
          <a:prstGeom prst="rect">
            <a:avLst/>
          </a:prstGeom>
          <a:noFill/>
        </p:spPr>
      </p:pic>
      <p:pic>
        <p:nvPicPr>
          <p:cNvPr id="1027" name="Picture 3" descr="C:\Users\Jesica\Desktop\2.PNG"/>
          <p:cNvPicPr>
            <a:picLocks noChangeAspect="1" noChangeArrowheads="1"/>
          </p:cNvPicPr>
          <p:nvPr/>
        </p:nvPicPr>
        <p:blipFill>
          <a:blip r:embed="rId3" cstate="print"/>
          <a:srcRect/>
          <a:stretch>
            <a:fillRect/>
          </a:stretch>
        </p:blipFill>
        <p:spPr bwMode="auto">
          <a:xfrm>
            <a:off x="4860032" y="1995686"/>
            <a:ext cx="4095750" cy="619125"/>
          </a:xfrm>
          <a:prstGeom prst="rect">
            <a:avLst/>
          </a:prstGeom>
          <a:noFill/>
        </p:spPr>
      </p:pic>
      <p:sp>
        <p:nvSpPr>
          <p:cNvPr id="9" name="TextBox 8"/>
          <p:cNvSpPr txBox="1"/>
          <p:nvPr/>
        </p:nvSpPr>
        <p:spPr>
          <a:xfrm>
            <a:off x="4860032" y="1419622"/>
            <a:ext cx="3312368" cy="338554"/>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Loading the dataset:</a:t>
            </a:r>
            <a:endParaRPr lang="en-US" dirty="0">
              <a:solidFill>
                <a:srgbClr val="00206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312503"/>
            <a:ext cx="8352928" cy="830997"/>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From the above plot, we can see that "Amazon.in" has frequent disruption while moving from one </a:t>
            </a:r>
            <a:r>
              <a:rPr lang="en-US" sz="1600" dirty="0" smtClean="0">
                <a:solidFill>
                  <a:srgbClr val="002060"/>
                </a:solidFill>
                <a:latin typeface="Times New Roman" pitchFamily="18" charset="0"/>
                <a:cs typeface="Times New Roman" pitchFamily="18" charset="0"/>
              </a:rPr>
              <a:t>page </a:t>
            </a:r>
            <a:r>
              <a:rPr lang="en-US" sz="1600" dirty="0">
                <a:solidFill>
                  <a:srgbClr val="002060"/>
                </a:solidFill>
                <a:latin typeface="Times New Roman" pitchFamily="18" charset="0"/>
                <a:cs typeface="Times New Roman" pitchFamily="18" charset="0"/>
              </a:rPr>
              <a:t>to another followed by "Myntra.com", "Snapdeal.com", "Paytm.com" and "Flipkart.com"</a:t>
            </a:r>
          </a:p>
        </p:txBody>
      </p:sp>
      <p:pic>
        <p:nvPicPr>
          <p:cNvPr id="73730" name="Picture 2" descr="C:\Users\Jesica\Desktop\kdjfnvj.PNG"/>
          <p:cNvPicPr>
            <a:picLocks noChangeAspect="1" noChangeArrowheads="1"/>
          </p:cNvPicPr>
          <p:nvPr/>
        </p:nvPicPr>
        <p:blipFill>
          <a:blip r:embed="rId2" cstate="print"/>
          <a:srcRect/>
          <a:stretch>
            <a:fillRect/>
          </a:stretch>
        </p:blipFill>
        <p:spPr bwMode="auto">
          <a:xfrm>
            <a:off x="395536" y="195487"/>
            <a:ext cx="8136904" cy="4032448"/>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299942"/>
            <a:ext cx="8784976" cy="861774"/>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From the polls we can say that most efficient website is "Amazon" followed by "Flipkart".</a:t>
            </a:r>
          </a:p>
          <a:p>
            <a:r>
              <a:rPr lang="en-US" sz="1600" dirty="0">
                <a:solidFill>
                  <a:srgbClr val="002060"/>
                </a:solidFill>
                <a:latin typeface="Times New Roman" pitchFamily="18" charset="0"/>
                <a:cs typeface="Times New Roman" pitchFamily="18" charset="0"/>
              </a:rPr>
              <a:t>Most inefficient website is </a:t>
            </a:r>
            <a:r>
              <a:rPr lang="en-US" sz="1600" dirty="0" smtClean="0">
                <a:solidFill>
                  <a:srgbClr val="002060"/>
                </a:solidFill>
                <a:latin typeface="Times New Roman" pitchFamily="18" charset="0"/>
                <a:cs typeface="Times New Roman" pitchFamily="18" charset="0"/>
              </a:rPr>
              <a:t>"Snapdeal".</a:t>
            </a:r>
          </a:p>
        </p:txBody>
      </p:sp>
      <p:pic>
        <p:nvPicPr>
          <p:cNvPr id="74754" name="Picture 2" descr="C:\Users\Jesica\Desktop\bjhbfejbd.PNG"/>
          <p:cNvPicPr>
            <a:picLocks noChangeAspect="1" noChangeArrowheads="1"/>
          </p:cNvPicPr>
          <p:nvPr/>
        </p:nvPicPr>
        <p:blipFill>
          <a:blip r:embed="rId2" cstate="print"/>
          <a:srcRect/>
          <a:stretch>
            <a:fillRect/>
          </a:stretch>
        </p:blipFill>
        <p:spPr bwMode="auto">
          <a:xfrm>
            <a:off x="323528" y="195486"/>
            <a:ext cx="8496943" cy="396044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35504"/>
            <a:ext cx="8424936" cy="1107996"/>
          </a:xfrm>
          <a:prstGeom prst="rect">
            <a:avLst/>
          </a:prstGeom>
          <a:noFill/>
        </p:spPr>
        <p:txBody>
          <a:bodyPr wrap="square" rtlCol="0">
            <a:spAutoFit/>
          </a:bodyPr>
          <a:lstStyle/>
          <a:p>
            <a:r>
              <a:rPr lang="en-IN" sz="1600" dirty="0" smtClean="0">
                <a:solidFill>
                  <a:srgbClr val="002060"/>
                </a:solidFill>
                <a:latin typeface="Times New Roman" pitchFamily="18" charset="0"/>
                <a:cs typeface="Times New Roman" pitchFamily="18" charset="0"/>
              </a:rPr>
              <a:t>Observation:</a:t>
            </a:r>
          </a:p>
          <a:p>
            <a:r>
              <a:rPr lang="en-US" sz="1600" dirty="0">
                <a:solidFill>
                  <a:srgbClr val="002060"/>
                </a:solidFill>
                <a:latin typeface="Times New Roman" pitchFamily="18" charset="0"/>
                <a:cs typeface="Times New Roman" pitchFamily="18" charset="0"/>
              </a:rPr>
              <a:t>We can see that the best choice of most of the people is "Amazon" followed by "Flipkart" &amp; "Myntra".</a:t>
            </a:r>
          </a:p>
          <a:p>
            <a:r>
              <a:rPr lang="en-US" sz="1600" dirty="0">
                <a:solidFill>
                  <a:srgbClr val="002060"/>
                </a:solidFill>
                <a:latin typeface="Times New Roman" pitchFamily="18" charset="0"/>
                <a:cs typeface="Times New Roman" pitchFamily="18" charset="0"/>
              </a:rPr>
              <a:t>Very few people will recommend "Snapdeal" &amp; "Paytm</a:t>
            </a:r>
            <a:r>
              <a:rPr lang="en-US" sz="1600" dirty="0" smtClean="0">
                <a:solidFill>
                  <a:srgbClr val="002060"/>
                </a:solidFill>
                <a:latin typeface="Times New Roman" pitchFamily="18" charset="0"/>
                <a:cs typeface="Times New Roman" pitchFamily="18" charset="0"/>
              </a:rPr>
              <a:t>".</a:t>
            </a:r>
            <a:endParaRPr lang="en-US" sz="1600" dirty="0">
              <a:solidFill>
                <a:srgbClr val="002060"/>
              </a:solidFill>
              <a:latin typeface="Times New Roman" pitchFamily="18" charset="0"/>
              <a:cs typeface="Times New Roman" pitchFamily="18" charset="0"/>
            </a:endParaRPr>
          </a:p>
        </p:txBody>
      </p:sp>
      <p:pic>
        <p:nvPicPr>
          <p:cNvPr id="75778" name="Picture 2" descr="C:\Users\Jesica\Desktop\gnfjnb.PNG"/>
          <p:cNvPicPr>
            <a:picLocks noChangeAspect="1" noChangeArrowheads="1"/>
          </p:cNvPicPr>
          <p:nvPr/>
        </p:nvPicPr>
        <p:blipFill>
          <a:blip r:embed="rId2" cstate="print"/>
          <a:srcRect/>
          <a:stretch>
            <a:fillRect/>
          </a:stretch>
        </p:blipFill>
        <p:spPr bwMode="auto">
          <a:xfrm>
            <a:off x="395536" y="195486"/>
            <a:ext cx="8352928" cy="3803427"/>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411510"/>
            <a:ext cx="8280920" cy="584775"/>
          </a:xfrm>
          <a:prstGeom prst="rect">
            <a:avLst/>
          </a:prstGeom>
          <a:noFill/>
        </p:spPr>
        <p:txBody>
          <a:bodyPr wrap="square" rtlCol="0">
            <a:spAutoFit/>
          </a:bodyPr>
          <a:lstStyle/>
          <a:p>
            <a:r>
              <a:rPr lang="en-IN" sz="3200" u="sng" dirty="0" smtClean="0">
                <a:solidFill>
                  <a:schemeClr val="bg1"/>
                </a:solidFill>
                <a:latin typeface="Times New Roman" pitchFamily="18" charset="0"/>
                <a:cs typeface="Times New Roman" pitchFamily="18" charset="0"/>
              </a:rPr>
              <a:t>Analysis</a:t>
            </a:r>
            <a:endParaRPr lang="en-US" sz="3200" u="sng" dirty="0">
              <a:solidFill>
                <a:schemeClr val="bg1"/>
              </a:solidFill>
              <a:latin typeface="Times New Roman" pitchFamily="18" charset="0"/>
              <a:cs typeface="Times New Roman" pitchFamily="18" charset="0"/>
            </a:endParaRPr>
          </a:p>
        </p:txBody>
      </p:sp>
      <p:sp>
        <p:nvSpPr>
          <p:cNvPr id="4" name="TextBox 3"/>
          <p:cNvSpPr txBox="1"/>
          <p:nvPr/>
        </p:nvSpPr>
        <p:spPr>
          <a:xfrm>
            <a:off x="467544" y="1491630"/>
            <a:ext cx="8352928" cy="3139321"/>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ea typeface="Arial Unicode MS" pitchFamily="34" charset="-128"/>
                <a:cs typeface="Times New Roman" pitchFamily="18" charset="0"/>
              </a:rPr>
              <a:t>  </a:t>
            </a:r>
            <a:r>
              <a:rPr lang="en-US" dirty="0" smtClean="0">
                <a:latin typeface="Times New Roman" pitchFamily="18" charset="0"/>
                <a:ea typeface="Arial Unicode MS" pitchFamily="34" charset="-128"/>
                <a:cs typeface="Times New Roman" pitchFamily="18" charset="0"/>
              </a:rPr>
              <a:t>Amazon.in </a:t>
            </a:r>
            <a:r>
              <a:rPr lang="en-US" dirty="0">
                <a:latin typeface="Times New Roman" pitchFamily="18" charset="0"/>
                <a:ea typeface="Arial Unicode MS" pitchFamily="34" charset="-128"/>
                <a:cs typeface="Times New Roman" pitchFamily="18" charset="0"/>
              </a:rPr>
              <a:t>is the peoples favorite choice for the online shopping ,since it is offering the sales of its products with various additional benefits like “Fastest delivering orders", "Fastest loading and responsive website", "More products are available for any section of item</a:t>
            </a:r>
            <a:r>
              <a:rPr lang="en-US" dirty="0" smtClean="0">
                <a:latin typeface="Times New Roman" pitchFamily="18" charset="0"/>
                <a:ea typeface="Arial Unicode MS" pitchFamily="34" charset="-128"/>
                <a:cs typeface="Times New Roman" pitchFamily="18" charset="0"/>
              </a:rPr>
              <a:t>”, </a:t>
            </a:r>
            <a:r>
              <a:rPr lang="en-US" dirty="0">
                <a:latin typeface="Times New Roman" pitchFamily="18" charset="0"/>
                <a:ea typeface="Arial Unicode MS" pitchFamily="34" charset="-128"/>
                <a:cs typeface="Times New Roman" pitchFamily="18" charset="0"/>
              </a:rPr>
              <a:t>etc</a:t>
            </a:r>
            <a:r>
              <a:rPr lang="en-US" dirty="0" smtClean="0">
                <a:latin typeface="Times New Roman" pitchFamily="18" charset="0"/>
                <a:ea typeface="Arial Unicode MS" pitchFamily="34" charset="-128"/>
                <a:cs typeface="Times New Roman" pitchFamily="18" charset="0"/>
              </a:rPr>
              <a:t>. Flipkart </a:t>
            </a:r>
            <a:r>
              <a:rPr lang="en-US" dirty="0">
                <a:latin typeface="Times New Roman" pitchFamily="18" charset="0"/>
                <a:ea typeface="Arial Unicode MS" pitchFamily="34" charset="-128"/>
                <a:cs typeface="Times New Roman" pitchFamily="18" charset="0"/>
              </a:rPr>
              <a:t>is also performing good but it comes after the Amazon</a:t>
            </a:r>
            <a:r>
              <a:rPr lang="en-US" dirty="0" smtClean="0">
                <a:latin typeface="Times New Roman" pitchFamily="18" charset="0"/>
                <a:ea typeface="Arial Unicode MS" pitchFamily="34" charset="-128"/>
                <a:cs typeface="Times New Roman" pitchFamily="18" charset="0"/>
              </a:rPr>
              <a:t>.</a:t>
            </a:r>
          </a:p>
          <a:p>
            <a:endParaRPr lang="en-US" dirty="0">
              <a:latin typeface="Times New Roman" pitchFamily="18" charset="0"/>
              <a:ea typeface="Arial Unicode MS" pitchFamily="34" charset="-128"/>
              <a:cs typeface="Times New Roman" pitchFamily="18" charset="0"/>
            </a:endParaRPr>
          </a:p>
          <a:p>
            <a:pPr>
              <a:buFont typeface="Wingdings" pitchFamily="2" charset="2"/>
              <a:buChar char="Ø"/>
            </a:pPr>
            <a:r>
              <a:rPr lang="en-US" dirty="0" smtClean="0">
                <a:latin typeface="Times New Roman" pitchFamily="18" charset="0"/>
                <a:ea typeface="Arial Unicode MS" pitchFamily="34" charset="-128"/>
                <a:cs typeface="Times New Roman" pitchFamily="18" charset="0"/>
              </a:rPr>
              <a:t>  Least </a:t>
            </a:r>
            <a:r>
              <a:rPr lang="en-US" dirty="0">
                <a:latin typeface="Times New Roman" pitchFamily="18" charset="0"/>
                <a:ea typeface="Arial Unicode MS" pitchFamily="34" charset="-128"/>
                <a:cs typeface="Times New Roman" pitchFamily="18" charset="0"/>
              </a:rPr>
              <a:t>rated online retailer companies are Snapdeal.com and Paytm.com ,very less proportion of the population are following them due to the various reasons like “Very long delivery periods", "Slow loading website", "Less varieties of the products are listed on them” etc</a:t>
            </a:r>
            <a:r>
              <a:rPr lang="en-US" dirty="0" smtClean="0">
                <a:latin typeface="Times New Roman" pitchFamily="18" charset="0"/>
                <a:ea typeface="Arial Unicode MS" pitchFamily="34" charset="-128"/>
                <a:cs typeface="Times New Roman" pitchFamily="18" charset="0"/>
              </a:rPr>
              <a:t>.</a:t>
            </a:r>
          </a:p>
          <a:p>
            <a:pPr>
              <a:buFont typeface="Wingdings" pitchFamily="2" charset="2"/>
              <a:buChar char="Ø"/>
            </a:pPr>
            <a:endParaRPr lang="en-IN" dirty="0">
              <a:latin typeface="Times New Roman" pitchFamily="18" charset="0"/>
              <a:ea typeface="Arial Unicode MS" pitchFamily="34" charset="-128"/>
              <a:cs typeface="Times New Roman" pitchFamily="18" charset="0"/>
            </a:endParaRPr>
          </a:p>
          <a:p>
            <a:endParaRPr lang="en-US" dirty="0" smtClean="0">
              <a:latin typeface="Times New Roman" pitchFamily="18" charset="0"/>
              <a:ea typeface="Arial Unicode MS" pitchFamily="34" charset="-128"/>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419622"/>
            <a:ext cx="7344816" cy="2862322"/>
          </a:xfrm>
          <a:prstGeom prst="rect">
            <a:avLst/>
          </a:prstGeom>
          <a:noFill/>
        </p:spPr>
        <p:txBody>
          <a:bodyPr wrap="square" rtlCol="0">
            <a:spAutoFit/>
          </a:bodyPr>
          <a:lstStyle/>
          <a:p>
            <a:pPr>
              <a:buFont typeface="Wingdings" pitchFamily="2" charset="2"/>
              <a:buChar char="Ø"/>
            </a:pPr>
            <a:r>
              <a:rPr lang="en-US" dirty="0" smtClean="0">
                <a:latin typeface="Times New Roman" pitchFamily="18" charset="0"/>
                <a:ea typeface="Arial Unicode MS" pitchFamily="34" charset="-128"/>
                <a:cs typeface="Times New Roman" pitchFamily="18" charset="0"/>
              </a:rPr>
              <a:t>  When customers are satisfied with a company or service, there is a high possibility that they will share their experience with other people Therefore it is crucial for E-commerce to take into account their customer satisfaction because this will retain customer loyalty as well as attract potential customers.</a:t>
            </a:r>
          </a:p>
          <a:p>
            <a:endParaRPr lang="en-US" dirty="0" smtClean="0">
              <a:latin typeface="Times New Roman" pitchFamily="18" charset="0"/>
              <a:ea typeface="Arial Unicode MS" pitchFamily="34" charset="-128"/>
              <a:cs typeface="Times New Roman" pitchFamily="18" charset="0"/>
            </a:endParaRPr>
          </a:p>
          <a:p>
            <a:pPr>
              <a:buFont typeface="Wingdings" pitchFamily="2" charset="2"/>
              <a:buChar char="Ø"/>
            </a:pPr>
            <a:r>
              <a:rPr lang="en-US" dirty="0" smtClean="0">
                <a:latin typeface="Times New Roman" pitchFamily="18" charset="0"/>
                <a:ea typeface="Arial Unicode MS" pitchFamily="34" charset="-128"/>
                <a:cs typeface="Times New Roman" pitchFamily="18" charset="0"/>
              </a:rPr>
              <a:t>  To conclude, having the right customer retention strategy will keep sellers company growing if they know how to take advantage of it. Then customers will find their way back and continue buying stuff from the best company.</a:t>
            </a:r>
          </a:p>
          <a:p>
            <a:endParaRPr lang="en-US" dirty="0"/>
          </a:p>
        </p:txBody>
      </p:sp>
      <p:sp>
        <p:nvSpPr>
          <p:cNvPr id="3" name="TextBox 2"/>
          <p:cNvSpPr txBox="1"/>
          <p:nvPr/>
        </p:nvSpPr>
        <p:spPr>
          <a:xfrm>
            <a:off x="611560" y="411510"/>
            <a:ext cx="4464496" cy="584775"/>
          </a:xfrm>
          <a:prstGeom prst="rect">
            <a:avLst/>
          </a:prstGeom>
          <a:noFill/>
        </p:spPr>
        <p:txBody>
          <a:bodyPr wrap="square" rtlCol="0">
            <a:spAutoFit/>
          </a:bodyPr>
          <a:lstStyle/>
          <a:p>
            <a:r>
              <a:rPr lang="en-IN" sz="3200" u="sng" dirty="0" smtClean="0">
                <a:solidFill>
                  <a:schemeClr val="bg1"/>
                </a:solidFill>
                <a:latin typeface="Times New Roman" pitchFamily="18" charset="0"/>
                <a:cs typeface="Times New Roman" pitchFamily="18" charset="0"/>
              </a:rPr>
              <a:t>Conclusion</a:t>
            </a:r>
            <a:endParaRPr lang="en-US" sz="3200" u="sng" dirty="0">
              <a:solidFill>
                <a:schemeClr val="bg1"/>
              </a:solidFill>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1851670"/>
            <a:ext cx="5616624" cy="1200329"/>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IN" sz="7200" b="1" dirty="0" smtClean="0">
                <a:ln w="50800"/>
                <a:solidFill>
                  <a:schemeClr val="bg1">
                    <a:shade val="50000"/>
                  </a:schemeClr>
                </a:solidFill>
                <a:latin typeface="Arial Unicode MS" pitchFamily="34" charset="-128"/>
                <a:ea typeface="Arial Unicode MS" pitchFamily="34" charset="-128"/>
                <a:cs typeface="Arial Unicode MS" pitchFamily="34" charset="-128"/>
              </a:rPr>
              <a:t>THANK YOU</a:t>
            </a:r>
            <a:endParaRPr lang="en-US" sz="7200" b="1" dirty="0">
              <a:ln w="50800"/>
              <a:solidFill>
                <a:schemeClr val="bg1">
                  <a:shade val="50000"/>
                </a:schemeClr>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67494"/>
            <a:ext cx="7992888" cy="584775"/>
          </a:xfrm>
          <a:prstGeom prst="rect">
            <a:avLst/>
          </a:prstGeom>
          <a:noFill/>
        </p:spPr>
        <p:txBody>
          <a:bodyPr wrap="square" rtlCol="0">
            <a:spAutoFit/>
          </a:bodyPr>
          <a:lstStyle/>
          <a:p>
            <a:r>
              <a:rPr lang="en-IN" sz="3200" u="sng"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Sources and their formats</a:t>
            </a:r>
            <a:endParaRPr lang="en-US" sz="3200" u="sng" dirty="0">
              <a:solidFill>
                <a:schemeClr val="bg1"/>
              </a:solidFill>
            </a:endParaRPr>
          </a:p>
        </p:txBody>
      </p:sp>
      <p:pic>
        <p:nvPicPr>
          <p:cNvPr id="2050" name="Picture 2" descr="C:\Users\Jesica\Desktop\3.PNG"/>
          <p:cNvPicPr>
            <a:picLocks noChangeAspect="1" noChangeArrowheads="1"/>
          </p:cNvPicPr>
          <p:nvPr/>
        </p:nvPicPr>
        <p:blipFill>
          <a:blip r:embed="rId2" cstate="print"/>
          <a:srcRect/>
          <a:stretch>
            <a:fillRect/>
          </a:stretch>
        </p:blipFill>
        <p:spPr bwMode="auto">
          <a:xfrm>
            <a:off x="539552" y="987574"/>
            <a:ext cx="8208912" cy="2730798"/>
          </a:xfrm>
          <a:prstGeom prst="rect">
            <a:avLst/>
          </a:prstGeom>
          <a:noFill/>
        </p:spPr>
      </p:pic>
      <p:pic>
        <p:nvPicPr>
          <p:cNvPr id="2051" name="Picture 3" descr="C:\Users\Jesica\Desktop\4.PNG"/>
          <p:cNvPicPr>
            <a:picLocks noChangeAspect="1" noChangeArrowheads="1"/>
          </p:cNvPicPr>
          <p:nvPr/>
        </p:nvPicPr>
        <p:blipFill>
          <a:blip r:embed="rId3" cstate="print"/>
          <a:srcRect/>
          <a:stretch>
            <a:fillRect/>
          </a:stretch>
        </p:blipFill>
        <p:spPr bwMode="auto">
          <a:xfrm>
            <a:off x="539552" y="4011910"/>
            <a:ext cx="3181350" cy="790575"/>
          </a:xfrm>
          <a:prstGeom prst="rect">
            <a:avLst/>
          </a:prstGeom>
          <a:noFill/>
        </p:spPr>
      </p:pic>
      <p:sp>
        <p:nvSpPr>
          <p:cNvPr id="8" name="TextBox 7"/>
          <p:cNvSpPr txBox="1"/>
          <p:nvPr/>
        </p:nvSpPr>
        <p:spPr>
          <a:xfrm>
            <a:off x="4499992" y="4011910"/>
            <a:ext cx="4104456" cy="646331"/>
          </a:xfrm>
          <a:prstGeom prst="rect">
            <a:avLst/>
          </a:prstGeom>
          <a:noFill/>
        </p:spPr>
        <p:txBody>
          <a:bodyPr wrap="square" rtlCol="0">
            <a:spAutoFit/>
          </a:bodyPr>
          <a:lstStyle/>
          <a:p>
            <a:r>
              <a:rPr lang="en-IN" dirty="0" smtClean="0">
                <a:solidFill>
                  <a:srgbClr val="002060"/>
                </a:solidFill>
                <a:latin typeface="Times New Roman" pitchFamily="18" charset="0"/>
                <a:cs typeface="Times New Roman" pitchFamily="18" charset="0"/>
              </a:rPr>
              <a:t>Observation:</a:t>
            </a:r>
          </a:p>
          <a:p>
            <a:pPr lvl="0"/>
            <a:r>
              <a:rPr lang="en-IN" dirty="0" smtClean="0">
                <a:solidFill>
                  <a:srgbClr val="002060"/>
                </a:solidFill>
                <a:latin typeface="Times New Roman" pitchFamily="18" charset="0"/>
                <a:ea typeface="Calibri" panose="020F0502020204030204" pitchFamily="34" charset="0"/>
                <a:cs typeface="Times New Roman" pitchFamily="18" charset="0"/>
              </a:rPr>
              <a:t>Data has 269 rows and 71 columns</a:t>
            </a:r>
            <a:endParaRPr lang="en-IN" dirty="0">
              <a:solidFill>
                <a:srgbClr val="002060"/>
              </a:solidFill>
              <a:latin typeface="Times New Roman" pitchFamily="18" charset="0"/>
              <a:ea typeface="Calibri" panose="020F0502020204030204" pitchFamily="34"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466</TotalTime>
  <Words>3015</Words>
  <Application>Microsoft Office PowerPoint</Application>
  <PresentationFormat>On-screen Show (16:9)</PresentationFormat>
  <Paragraphs>234</Paragraphs>
  <Slides>85</Slides>
  <Notes>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Verve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Jesica</dc:creator>
  <cp:lastModifiedBy>Jesica</cp:lastModifiedBy>
  <cp:revision>50</cp:revision>
  <dcterms:created xsi:type="dcterms:W3CDTF">2022-06-11T23:25:56Z</dcterms:created>
  <dcterms:modified xsi:type="dcterms:W3CDTF">2022-06-12T07:12:42Z</dcterms:modified>
</cp:coreProperties>
</file>