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82" r:id="rId4"/>
    <p:sldId id="260" r:id="rId5"/>
    <p:sldId id="261" r:id="rId6"/>
    <p:sldId id="26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A8B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9/22/2022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9/22/2022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9/22/2022</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9/22/2022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9/22/2022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9/22/2022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9/22/2022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9/22/2022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9/22/2022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9/22/2022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9/22/2022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9/22/2022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228600" y="5513294"/>
            <a:ext cx="11362766" cy="1035424"/>
          </a:xfrm>
        </p:spPr>
        <p:txBody>
          <a:bodyPr>
            <a:normAutofit/>
          </a:bodyPr>
          <a:lstStyle/>
          <a:p>
            <a:r>
              <a:rPr lang="en-US" sz="6000" b="1" u="sng" dirty="0" smtClean="0">
                <a:latin typeface="Tw Cen MT" pitchFamily="34" charset="0"/>
              </a:rPr>
              <a:t>Malignant Comment Classification</a:t>
            </a:r>
            <a:endParaRPr lang="en-US" sz="6000" b="1" u="sng" dirty="0">
              <a:latin typeface="Tw Cen MT" pitchFamily="34" charset="0"/>
            </a:endParaRPr>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latin typeface="Algerian" pitchFamily="82" charset="0"/>
              </a:rPr>
              <a:t>By </a:t>
            </a:r>
            <a:r>
              <a:rPr lang="en-US" dirty="0" smtClean="0">
                <a:solidFill>
                  <a:schemeClr val="tx1">
                    <a:lumMod val="85000"/>
                    <a:lumOff val="15000"/>
                  </a:schemeClr>
                </a:solidFill>
                <a:latin typeface="Algerian" pitchFamily="82" charset="0"/>
              </a:rPr>
              <a:t>Jessica Ghimeliya</a:t>
            </a:r>
            <a:endParaRPr lang="en-US" sz="2400" dirty="0">
              <a:solidFill>
                <a:schemeClr val="tx1">
                  <a:lumMod val="85000"/>
                  <a:lumOff val="15000"/>
                </a:schemeClr>
              </a:solidFill>
              <a:latin typeface="Algerian" pitchFamily="82" charset="0"/>
            </a:endParaRPr>
          </a:p>
        </p:txBody>
      </p:sp>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580" name="Picture 4" descr="Cyberbullying: 8 Reasons Kids Turn To Cyberbullying: Causes &amp; impacts"/>
          <p:cNvPicPr>
            <a:picLocks noChangeAspect="1" noChangeArrowheads="1"/>
          </p:cNvPicPr>
          <p:nvPr/>
        </p:nvPicPr>
        <p:blipFill>
          <a:blip r:embed="rId2" cstate="print"/>
          <a:srcRect/>
          <a:stretch>
            <a:fillRect/>
          </a:stretch>
        </p:blipFill>
        <p:spPr bwMode="auto">
          <a:xfrm>
            <a:off x="337523" y="215153"/>
            <a:ext cx="11200054" cy="4450976"/>
          </a:xfrm>
          <a:prstGeom prst="rect">
            <a:avLst/>
          </a:prstGeom>
          <a:noFill/>
        </p:spPr>
      </p:pic>
    </p:spTree>
    <p:extLst>
      <p:ext uri="{BB962C8B-B14F-4D97-AF65-F5344CB8AC3E}">
        <p14:creationId xmlns=""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0"/>
            <a:ext cx="5016138" cy="584775"/>
          </a:xfrm>
          <a:prstGeom prst="rect">
            <a:avLst/>
          </a:prstGeom>
          <a:noFill/>
        </p:spPr>
        <p:txBody>
          <a:bodyPr wrap="square" rtlCol="0">
            <a:spAutoFit/>
          </a:bodyPr>
          <a:lstStyle/>
          <a:p>
            <a:r>
              <a:rPr lang="en-US" sz="3200" b="1" u="sng" dirty="0" smtClean="0">
                <a:latin typeface="Tw Cen MT" pitchFamily="34" charset="0"/>
              </a:rPr>
              <a:t>Pie Plot:-</a:t>
            </a:r>
            <a:endParaRPr lang="en-US" sz="3200" b="1" u="sng" dirty="0">
              <a:latin typeface="Tw Cen MT" pitchFamily="34" charset="0"/>
            </a:endParaRPr>
          </a:p>
        </p:txBody>
      </p:sp>
      <p:pic>
        <p:nvPicPr>
          <p:cNvPr id="40962" name="Picture 2"/>
          <p:cNvPicPr>
            <a:picLocks noChangeAspect="1" noChangeArrowheads="1"/>
          </p:cNvPicPr>
          <p:nvPr/>
        </p:nvPicPr>
        <p:blipFill>
          <a:blip r:embed="rId2" cstate="print"/>
          <a:srcRect/>
          <a:stretch>
            <a:fillRect/>
          </a:stretch>
        </p:blipFill>
        <p:spPr bwMode="auto">
          <a:xfrm>
            <a:off x="999035" y="770979"/>
            <a:ext cx="10731409" cy="54817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4271554" cy="646331"/>
          </a:xfrm>
          <a:prstGeom prst="rect">
            <a:avLst/>
          </a:prstGeom>
          <a:noFill/>
        </p:spPr>
        <p:txBody>
          <a:bodyPr wrap="square" rtlCol="0">
            <a:spAutoFit/>
          </a:bodyPr>
          <a:lstStyle/>
          <a:p>
            <a:r>
              <a:rPr lang="en-US" sz="3600" b="1" u="sng" dirty="0" smtClean="0">
                <a:latin typeface="Tw Cen MT" pitchFamily="34" charset="0"/>
              </a:rPr>
              <a:t>Word Cloud:-</a:t>
            </a:r>
            <a:endParaRPr lang="en-US" sz="3600" b="1" u="sng" dirty="0">
              <a:latin typeface="Tw Cen MT"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64645" y="611099"/>
            <a:ext cx="3884841" cy="277218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036423" y="600891"/>
            <a:ext cx="4023360" cy="2814277"/>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8020594" y="613955"/>
            <a:ext cx="4171406" cy="2795452"/>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20359" y="3357154"/>
            <a:ext cx="3763812" cy="2991396"/>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4046184" y="3396343"/>
            <a:ext cx="3961347" cy="2952205"/>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8064394" y="3383280"/>
            <a:ext cx="4127606" cy="29652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0"/>
            <a:ext cx="3892731" cy="646331"/>
          </a:xfrm>
          <a:prstGeom prst="rect">
            <a:avLst/>
          </a:prstGeom>
          <a:noFill/>
        </p:spPr>
        <p:txBody>
          <a:bodyPr wrap="square" rtlCol="0">
            <a:spAutoFit/>
          </a:bodyPr>
          <a:lstStyle/>
          <a:p>
            <a:r>
              <a:rPr lang="en-US" sz="3600" b="1" u="sng" dirty="0" smtClean="0">
                <a:latin typeface="Tw Cen MT" pitchFamily="34" charset="0"/>
              </a:rPr>
              <a:t>Heat Map:-</a:t>
            </a:r>
          </a:p>
        </p:txBody>
      </p:sp>
      <p:pic>
        <p:nvPicPr>
          <p:cNvPr id="44034" name="Picture 2"/>
          <p:cNvPicPr>
            <a:picLocks noChangeAspect="1" noChangeArrowheads="1"/>
          </p:cNvPicPr>
          <p:nvPr/>
        </p:nvPicPr>
        <p:blipFill>
          <a:blip r:embed="rId2" cstate="print"/>
          <a:srcRect/>
          <a:stretch>
            <a:fillRect/>
          </a:stretch>
        </p:blipFill>
        <p:spPr bwMode="auto">
          <a:xfrm>
            <a:off x="1789612" y="784315"/>
            <a:ext cx="7759336" cy="52351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0"/>
            <a:ext cx="4911635" cy="707886"/>
          </a:xfrm>
          <a:prstGeom prst="rect">
            <a:avLst/>
          </a:prstGeom>
          <a:noFill/>
        </p:spPr>
        <p:txBody>
          <a:bodyPr wrap="square" rtlCol="0">
            <a:spAutoFit/>
          </a:bodyPr>
          <a:lstStyle/>
          <a:p>
            <a:r>
              <a:rPr lang="en-US" sz="4000" b="1" u="sng" dirty="0" smtClean="0">
                <a:latin typeface="Tw Cen MT" pitchFamily="34" charset="0"/>
              </a:rPr>
              <a:t>Pandas Profiling:-:-</a:t>
            </a:r>
            <a:endParaRPr lang="en-US" sz="4000" b="1" u="sng" dirty="0">
              <a:latin typeface="Tw Cen MT" pitchFamily="34" charset="0"/>
            </a:endParaRPr>
          </a:p>
        </p:txBody>
      </p:sp>
      <p:pic>
        <p:nvPicPr>
          <p:cNvPr id="3" name="Picture 2">
            <a:extLst>
              <a:ext uri="{FF2B5EF4-FFF2-40B4-BE49-F238E27FC236}">
                <a16:creationId xmlns="" xmlns:a16="http://schemas.microsoft.com/office/drawing/2014/main" id="{04ECD6A8-AAA6-45C5-9B85-4FF9846B99E2}"/>
              </a:ext>
            </a:extLst>
          </p:cNvPr>
          <p:cNvPicPr>
            <a:picLocks noChangeAspect="1"/>
          </p:cNvPicPr>
          <p:nvPr/>
        </p:nvPicPr>
        <p:blipFill>
          <a:blip r:embed="rId2" cstate="print"/>
          <a:stretch>
            <a:fillRect/>
          </a:stretch>
        </p:blipFill>
        <p:spPr>
          <a:xfrm>
            <a:off x="1971324" y="1120432"/>
            <a:ext cx="8335269" cy="5196012"/>
          </a:xfrm>
          <a:prstGeom prst="rect">
            <a:avLst/>
          </a:prstGeom>
          <a:effectLst>
            <a:glow rad="127000">
              <a:schemeClr val="bg2">
                <a:lumMod val="20000"/>
                <a:lumOff val="80000"/>
              </a:schemeClr>
            </a:glo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156754"/>
            <a:ext cx="10424160" cy="646331"/>
          </a:xfrm>
          <a:prstGeom prst="rect">
            <a:avLst/>
          </a:prstGeom>
          <a:noFill/>
        </p:spPr>
        <p:txBody>
          <a:bodyPr wrap="square" rtlCol="0">
            <a:spAutoFit/>
          </a:bodyPr>
          <a:lstStyle/>
          <a:p>
            <a:r>
              <a:rPr lang="en-US" sz="3600" b="1" u="sng" dirty="0" smtClean="0">
                <a:latin typeface="Tw Cen MT" pitchFamily="34" charset="0"/>
              </a:rPr>
              <a:t>Customized Define Classification Functions:-</a:t>
            </a:r>
            <a:endParaRPr lang="en-US" sz="3600" b="1" u="sng" dirty="0">
              <a:latin typeface="Tw Cen MT"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62384" y="819015"/>
            <a:ext cx="11089685" cy="329578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35047" y="4163514"/>
            <a:ext cx="11043147" cy="219809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7563394" cy="646331"/>
          </a:xfrm>
          <a:prstGeom prst="rect">
            <a:avLst/>
          </a:prstGeom>
          <a:noFill/>
        </p:spPr>
        <p:txBody>
          <a:bodyPr wrap="square" rtlCol="0">
            <a:spAutoFit/>
          </a:bodyPr>
          <a:lstStyle/>
          <a:p>
            <a:r>
              <a:rPr lang="en-US" sz="3600" b="1" u="sng" dirty="0" smtClean="0">
                <a:latin typeface="Tw Cen MT" pitchFamily="34" charset="0"/>
              </a:rPr>
              <a:t>All Model’s Scores:-</a:t>
            </a:r>
            <a:endParaRPr lang="en-US" sz="3600" b="1" u="sng" dirty="0">
              <a:latin typeface="Tw Cen MT" pitchFamily="34" charset="0"/>
            </a:endParaRPr>
          </a:p>
        </p:txBody>
      </p:sp>
      <p:graphicFrame>
        <p:nvGraphicFramePr>
          <p:cNvPr id="3" name="Table 2"/>
          <p:cNvGraphicFramePr>
            <a:graphicFrameLocks noGrp="1"/>
          </p:cNvGraphicFramePr>
          <p:nvPr/>
        </p:nvGraphicFramePr>
        <p:xfrm>
          <a:off x="822959" y="1045023"/>
          <a:ext cx="10450288" cy="4872450"/>
        </p:xfrm>
        <a:graphic>
          <a:graphicData uri="http://schemas.openxmlformats.org/drawingml/2006/table">
            <a:tbl>
              <a:tblPr/>
              <a:tblGrid>
                <a:gridCol w="3080517"/>
                <a:gridCol w="2605236"/>
                <a:gridCol w="1032706"/>
                <a:gridCol w="2581768"/>
                <a:gridCol w="1150061"/>
              </a:tblGrid>
              <a:tr h="487245">
                <a:tc>
                  <a:txBody>
                    <a:bodyPr/>
                    <a:lstStyle/>
                    <a:p>
                      <a:pPr algn="ctr" fontAlgn="b"/>
                      <a:r>
                        <a:rPr lang="en-US" sz="1800" b="1" i="0" u="none" strike="noStrike" dirty="0">
                          <a:solidFill>
                            <a:srgbClr val="000000"/>
                          </a:solidFill>
                          <a:latin typeface="Tw Cen MT"/>
                        </a:rPr>
                        <a:t>Model's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Testing Accuracy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F1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Cross Validation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Differnce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87245">
                <a:tc>
                  <a:txBody>
                    <a:bodyPr/>
                    <a:lstStyle/>
                    <a:p>
                      <a:pPr algn="ctr" fontAlgn="b"/>
                      <a:r>
                        <a:rPr lang="en-US" sz="1800" b="0" i="0" u="none" strike="noStrike">
                          <a:solidFill>
                            <a:srgbClr val="000000"/>
                          </a:solidFill>
                          <a:latin typeface="Tw Cen MT"/>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91.59%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67.03%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95.61%</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4.02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DecisionTree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91.59%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62.93%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93.89%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2.29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Random Forest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94.51%</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72.56%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95.47%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0.96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AdaBoostClassifier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93.55%</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66.97%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94.78%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1.23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GradientBoostingClassifier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94.18</a:t>
                      </a:r>
                      <a:r>
                        <a:rPr lang="en-US" sz="1800" b="0" i="0" u="none" strike="noStrike" dirty="0">
                          <a:solidFill>
                            <a:srgbClr val="000000"/>
                          </a:solidFill>
                          <a:latin typeface="Tw Cen M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68.52%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94.24%</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0.056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ExtraTreesClassifier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73.39%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95.48%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0.45</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SVC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94.83%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65.18%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95.70%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0.87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dirty="0" smtClean="0">
                          <a:solidFill>
                            <a:srgbClr val="000000"/>
                          </a:solidFill>
                          <a:latin typeface="Tw Cen MT"/>
                        </a:rPr>
                        <a:t>SGDC Classifier</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89.88%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62.62%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94.90%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5.02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IN" sz="1800" b="0" i="0" u="none" strike="noStrike" dirty="0" smtClean="0">
                          <a:solidFill>
                            <a:srgbClr val="000000"/>
                          </a:solidFill>
                          <a:latin typeface="Tw Cen MT"/>
                        </a:rPr>
                        <a:t>Multinomial NB</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92.08%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67.77%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94.68%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2.60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6" y="0"/>
            <a:ext cx="8686800" cy="646331"/>
          </a:xfrm>
          <a:prstGeom prst="rect">
            <a:avLst/>
          </a:prstGeom>
          <a:noFill/>
        </p:spPr>
        <p:txBody>
          <a:bodyPr wrap="square" rtlCol="0">
            <a:spAutoFit/>
          </a:bodyPr>
          <a:lstStyle/>
          <a:p>
            <a:r>
              <a:rPr lang="en-US" sz="3600" b="1" u="sng" dirty="0" smtClean="0">
                <a:latin typeface="Tw Cen MT" pitchFamily="34" charset="0"/>
              </a:rPr>
              <a:t>Printing Random Forest Scores:-</a:t>
            </a:r>
            <a:endParaRPr lang="en-US" sz="3600" b="1" u="sng" dirty="0">
              <a:latin typeface="Tw Cen MT"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567418" y="815068"/>
            <a:ext cx="10797268" cy="515465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
            <a:ext cx="6165668" cy="523220"/>
          </a:xfrm>
          <a:prstGeom prst="rect">
            <a:avLst/>
          </a:prstGeom>
          <a:noFill/>
        </p:spPr>
        <p:txBody>
          <a:bodyPr wrap="square" rtlCol="0">
            <a:spAutoFit/>
          </a:bodyPr>
          <a:lstStyle/>
          <a:p>
            <a:r>
              <a:rPr lang="en-US" sz="2800" b="1" i="1" u="sng" dirty="0" smtClean="0">
                <a:latin typeface="Tw Cen MT" pitchFamily="34" charset="0"/>
              </a:rPr>
              <a:t>ROC AUC Curve For Random Forest:-</a:t>
            </a:r>
            <a:endParaRPr lang="en-US" sz="2800" b="1" i="1" u="sng" dirty="0">
              <a:latin typeface="Tw Cen MT" pitchFamily="34" charset="0"/>
            </a:endParaRPr>
          </a:p>
        </p:txBody>
      </p:sp>
      <p:sp>
        <p:nvSpPr>
          <p:cNvPr id="3" name="TextBox 2"/>
          <p:cNvSpPr txBox="1"/>
          <p:nvPr/>
        </p:nvSpPr>
        <p:spPr>
          <a:xfrm>
            <a:off x="5455924" y="169819"/>
            <a:ext cx="6165668" cy="523220"/>
          </a:xfrm>
          <a:prstGeom prst="rect">
            <a:avLst/>
          </a:prstGeom>
          <a:noFill/>
        </p:spPr>
        <p:txBody>
          <a:bodyPr wrap="square" rtlCol="0">
            <a:spAutoFit/>
          </a:bodyPr>
          <a:lstStyle/>
          <a:p>
            <a:r>
              <a:rPr lang="en-US" sz="2800" b="1" i="1" u="sng" dirty="0" smtClean="0">
                <a:latin typeface="Tw Cen MT" pitchFamily="34" charset="0"/>
              </a:rPr>
              <a:t>ROC AUC Curve For Extra Trees Classifier:-</a:t>
            </a:r>
            <a:endParaRPr lang="en-US" sz="2800" b="1" i="1" u="sng" dirty="0">
              <a:latin typeface="Tw Cen MT" pitchFamily="34" charset="0"/>
            </a:endParaRPr>
          </a:p>
        </p:txBody>
      </p:sp>
      <p:pic>
        <p:nvPicPr>
          <p:cNvPr id="49154" name="Picture 2"/>
          <p:cNvPicPr>
            <a:picLocks noChangeAspect="1" noChangeArrowheads="1"/>
          </p:cNvPicPr>
          <p:nvPr/>
        </p:nvPicPr>
        <p:blipFill>
          <a:blip r:embed="rId2" cstate="print"/>
          <a:srcRect/>
          <a:stretch>
            <a:fillRect/>
          </a:stretch>
        </p:blipFill>
        <p:spPr bwMode="auto">
          <a:xfrm>
            <a:off x="216355" y="1025435"/>
            <a:ext cx="4982664" cy="464384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cstate="print"/>
          <a:srcRect/>
          <a:stretch>
            <a:fillRect/>
          </a:stretch>
        </p:blipFill>
        <p:spPr bwMode="auto">
          <a:xfrm>
            <a:off x="6101851" y="1039722"/>
            <a:ext cx="5580812" cy="444667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274320"/>
            <a:ext cx="5421085" cy="523220"/>
          </a:xfrm>
          <a:prstGeom prst="rect">
            <a:avLst/>
          </a:prstGeom>
          <a:noFill/>
        </p:spPr>
        <p:txBody>
          <a:bodyPr wrap="square" rtlCol="0">
            <a:spAutoFit/>
          </a:bodyPr>
          <a:lstStyle/>
          <a:p>
            <a:r>
              <a:rPr lang="en-US" sz="2800" b="1" u="sng" dirty="0" smtClean="0"/>
              <a:t>Correlation Matrix:-</a:t>
            </a:r>
            <a:endParaRPr lang="en-US" sz="2800" b="1" u="sng" dirty="0"/>
          </a:p>
        </p:txBody>
      </p:sp>
      <p:pic>
        <p:nvPicPr>
          <p:cNvPr id="50178" name="Picture 2"/>
          <p:cNvPicPr>
            <a:picLocks noChangeAspect="1" noChangeArrowheads="1"/>
          </p:cNvPicPr>
          <p:nvPr/>
        </p:nvPicPr>
        <p:blipFill>
          <a:blip r:embed="rId2" cstate="print"/>
          <a:srcRect/>
          <a:stretch>
            <a:fillRect/>
          </a:stretch>
        </p:blipFill>
        <p:spPr bwMode="auto">
          <a:xfrm>
            <a:off x="1403440" y="893853"/>
            <a:ext cx="8236947" cy="511506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4" y="156754"/>
            <a:ext cx="6635932" cy="646331"/>
          </a:xfrm>
          <a:prstGeom prst="rect">
            <a:avLst/>
          </a:prstGeom>
          <a:noFill/>
        </p:spPr>
        <p:txBody>
          <a:bodyPr wrap="square" rtlCol="0">
            <a:spAutoFit/>
          </a:bodyPr>
          <a:lstStyle/>
          <a:p>
            <a:r>
              <a:rPr lang="en-US" sz="3600" b="1" u="sng" dirty="0" smtClean="0">
                <a:latin typeface="Tw Cen MT" pitchFamily="34" charset="0"/>
              </a:rPr>
              <a:t>Hyper-Parameter Tuning:-</a:t>
            </a:r>
            <a:endParaRPr lang="en-US" sz="3600" b="1" u="sng" dirty="0">
              <a:latin typeface="Tw Cen MT"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872899" y="837656"/>
            <a:ext cx="9446758" cy="19431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84056" y="2750412"/>
            <a:ext cx="9435601" cy="3905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911678" y="3147332"/>
            <a:ext cx="9421042" cy="2000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a:t>
            </a:r>
            <a:endParaRPr lang="en-US" dirty="0"/>
          </a:p>
        </p:txBody>
      </p:sp>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10" name="TextBox 9"/>
          <p:cNvSpPr txBox="1"/>
          <p:nvPr/>
        </p:nvSpPr>
        <p:spPr>
          <a:xfrm>
            <a:off x="1136469" y="2037806"/>
            <a:ext cx="10502537" cy="4247317"/>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latin typeface="Tw Cen MT" pitchFamily="34" charset="0"/>
              </a:rPr>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These debates may arise due to differences in opinion and may often result in fights over the social media during which offensive language termed as malignant comments may be used from one side.</a:t>
            </a:r>
          </a:p>
          <a:p>
            <a:r>
              <a:rPr lang="en-US" dirty="0" smtClean="0">
                <a:latin typeface="Tw Cen MT" pitchFamily="34" charset="0"/>
              </a:rPr>
              <a:t> </a:t>
            </a:r>
          </a:p>
          <a:p>
            <a:pPr marL="285750" indent="-285750">
              <a:buFont typeface="Courier New" panose="02070309020205020404" pitchFamily="49" charset="0"/>
              <a:buChar char="o"/>
            </a:pPr>
            <a:r>
              <a:rPr lang="en-US" dirty="0" smtClean="0">
                <a:latin typeface="Tw Cen MT" pitchFamily="34" charset="0"/>
              </a:rPr>
              <a:t>This clearly pose the threat of abuse and harassment online.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Therefore it results in different platforms and communities finding it very difficult to facilitate fair conversation and are often forced to either limit user comments or get dissolved by shutting down user comments completely.</a:t>
            </a:r>
            <a:endParaRPr lang="en-IN" dirty="0" smtClean="0">
              <a:latin typeface="Tw Cen MT" pitchFamily="34" charset="0"/>
            </a:endParaRPr>
          </a:p>
          <a:p>
            <a:endParaRPr lang="en-US" dirty="0">
              <a:latin typeface="Tw Cen MT" pitchFamily="34" charset="0"/>
            </a:endParaRPr>
          </a:p>
        </p:txBody>
      </p:sp>
    </p:spTree>
    <p:extLst>
      <p:ext uri="{BB962C8B-B14F-4D97-AF65-F5344CB8AC3E}">
        <p14:creationId xmlns="" xmlns:p14="http://schemas.microsoft.com/office/powerpoint/2010/main"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8B26B-9B76-4FC8-9CDF-C1DC6E52A35A}"/>
              </a:ext>
            </a:extLst>
          </p:cNvPr>
          <p:cNvSpPr txBox="1">
            <a:spLocks/>
          </p:cNvSpPr>
          <p:nvPr/>
        </p:nvSpPr>
        <p:spPr>
          <a:xfrm>
            <a:off x="392623" y="339645"/>
            <a:ext cx="11369068" cy="1002552"/>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700" b="1" i="0" u="sng" strike="noStrike" kern="1200" cap="none" spc="-50" normalizeH="0" baseline="0" noProof="0" smtClean="0">
                <a:ln>
                  <a:noFill/>
                </a:ln>
                <a:solidFill>
                  <a:schemeClr val="tx1">
                    <a:lumMod val="75000"/>
                    <a:lumOff val="25000"/>
                  </a:schemeClr>
                </a:solidFill>
                <a:effectLst/>
                <a:uLnTx/>
                <a:uFillTx/>
                <a:latin typeface="Tw Cen MT" pitchFamily="34" charset="0"/>
                <a:ea typeface="+mj-ea"/>
                <a:cs typeface="+mj-cs"/>
              </a:rPr>
              <a:t>Key Findings and Conclusions of the Study</a:t>
            </a:r>
            <a:endParaRPr kumimoji="0" lang="en-IN" sz="4700" b="1" i="0" u="sng" strike="noStrike" kern="1200" cap="none" spc="-50" normalizeH="0" baseline="0" noProof="0" dirty="0">
              <a:ln>
                <a:noFill/>
              </a:ln>
              <a:solidFill>
                <a:schemeClr val="tx1">
                  <a:lumMod val="75000"/>
                  <a:lumOff val="25000"/>
                </a:schemeClr>
              </a:solidFill>
              <a:effectLst/>
              <a:uLnTx/>
              <a:uFillTx/>
              <a:latin typeface="Tw Cen MT" pitchFamily="34" charset="0"/>
              <a:ea typeface="+mj-ea"/>
              <a:cs typeface="+mj-cs"/>
            </a:endParaRPr>
          </a:p>
        </p:txBody>
      </p:sp>
      <p:sp>
        <p:nvSpPr>
          <p:cNvPr id="3" name="TextBox 2"/>
          <p:cNvSpPr txBox="1"/>
          <p:nvPr/>
        </p:nvSpPr>
        <p:spPr>
          <a:xfrm>
            <a:off x="1162594" y="1293223"/>
            <a:ext cx="9601200" cy="3736087"/>
          </a:xfrm>
          <a:prstGeom prst="rect">
            <a:avLst/>
          </a:prstGeom>
          <a:noFill/>
        </p:spPr>
        <p:txBody>
          <a:bodyPr wrap="square" rtlCol="0">
            <a:spAutoFit/>
          </a:bodyPr>
          <a:lstStyle/>
          <a:p>
            <a:pPr>
              <a:lnSpc>
                <a:spcPct val="150000"/>
              </a:lnSpc>
              <a:buFont typeface="Wingdings" pitchFamily="2" charset="2"/>
              <a:buChar char="Ø"/>
            </a:pPr>
            <a:r>
              <a:rPr lang="en-US" sz="2000" dirty="0" smtClean="0">
                <a:latin typeface="Tw Cen MT" pitchFamily="34" charset="0"/>
              </a:rPr>
              <a:t> The survey discovered that just a small percentage of online users use unparliamentarily language.</a:t>
            </a:r>
          </a:p>
          <a:p>
            <a:pPr>
              <a:lnSpc>
                <a:spcPct val="150000"/>
              </a:lnSpc>
              <a:buFont typeface="Wingdings" pitchFamily="2" charset="2"/>
              <a:buChar char="Ø"/>
            </a:pPr>
            <a:r>
              <a:rPr lang="en-US" sz="2000" dirty="0" smtClean="0">
                <a:latin typeface="Tw Cen MT" pitchFamily="34" charset="0"/>
              </a:rPr>
              <a:t>And the majority of these phrases contain a lot of stop words and are pretty lengthy.</a:t>
            </a:r>
          </a:p>
          <a:p>
            <a:pPr>
              <a:lnSpc>
                <a:spcPct val="150000"/>
              </a:lnSpc>
              <a:buFont typeface="Wingdings" pitchFamily="2" charset="2"/>
              <a:buChar char="Ø"/>
            </a:pPr>
            <a:r>
              <a:rPr lang="en-US" sz="2000" dirty="0" smtClean="0">
                <a:latin typeface="Tw Cen MT" pitchFamily="34" charset="0"/>
              </a:rPr>
              <a:t>As previously said, a few motivated rude mobs use harsh language in internet forums to harass individuals and prevent them from doing what they are not permitted to do.</a:t>
            </a:r>
          </a:p>
          <a:p>
            <a:pPr>
              <a:lnSpc>
                <a:spcPct val="150000"/>
              </a:lnSpc>
              <a:buFont typeface="Wingdings" pitchFamily="2" charset="2"/>
              <a:buChar char="Ø"/>
            </a:pPr>
            <a:r>
              <a:rPr lang="en-US" sz="2000" dirty="0" smtClean="0">
                <a:latin typeface="Tw Cen MT" pitchFamily="34" charset="0"/>
              </a:rPr>
              <a:t>Our research aids online forums and social media in enforcing a prohibition on swearing or the use of profanity on these platforms.</a:t>
            </a:r>
            <a:endParaRPr lang="en-IN" sz="2000" dirty="0" smtClean="0">
              <a:latin typeface="Tw Cen MT" pitchFamily="34" charset="0"/>
            </a:endParaRPr>
          </a:p>
          <a:p>
            <a:pPr>
              <a:lnSpc>
                <a:spcPct val="150000"/>
              </a:lnSpc>
              <a:buFont typeface="Arial" pitchFamily="34" charset="0"/>
              <a:buChar char="•"/>
            </a:pPr>
            <a:endParaRPr lang="en-US" sz="2000" dirty="0">
              <a:latin typeface="Tw Cen MT"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469" y="0"/>
            <a:ext cx="6518365" cy="769441"/>
          </a:xfrm>
          <a:prstGeom prst="rect">
            <a:avLst/>
          </a:prstGeom>
          <a:noFill/>
        </p:spPr>
        <p:txBody>
          <a:bodyPr wrap="square" rtlCol="0">
            <a:spAutoFit/>
          </a:bodyPr>
          <a:lstStyle/>
          <a:p>
            <a:r>
              <a:rPr lang="en-US" sz="4400" b="1" u="sng" dirty="0" smtClean="0">
                <a:latin typeface="Tw Cen MT" pitchFamily="34" charset="0"/>
              </a:rPr>
              <a:t>Conclusion:-</a:t>
            </a:r>
            <a:endParaRPr lang="en-US" sz="4400" b="1" u="sng" dirty="0">
              <a:latin typeface="Tw Cen MT" pitchFamily="34" charset="0"/>
            </a:endParaRPr>
          </a:p>
        </p:txBody>
      </p:sp>
      <p:sp>
        <p:nvSpPr>
          <p:cNvPr id="3" name="TextBox 2"/>
          <p:cNvSpPr txBox="1"/>
          <p:nvPr/>
        </p:nvSpPr>
        <p:spPr>
          <a:xfrm>
            <a:off x="1175657" y="1188720"/>
            <a:ext cx="9457509" cy="4154984"/>
          </a:xfrm>
          <a:prstGeom prst="rect">
            <a:avLst/>
          </a:prstGeom>
          <a:noFill/>
        </p:spPr>
        <p:txBody>
          <a:bodyPr wrap="square" rtlCol="0">
            <a:spAutoFit/>
          </a:bodyPr>
          <a:lstStyle/>
          <a:p>
            <a:r>
              <a:rPr lang="en-US" sz="2400" dirty="0" smtClean="0">
                <a:latin typeface="Tw Cen MT" pitchFamily="34" charset="0"/>
              </a:rPr>
              <a:t>Problems faced while working in this project:</a:t>
            </a:r>
          </a:p>
          <a:p>
            <a:pPr marL="285750" indent="-285750">
              <a:buFont typeface="Courier New" panose="02070309020205020404" pitchFamily="49" charset="0"/>
              <a:buChar char="o"/>
            </a:pPr>
            <a:r>
              <a:rPr lang="en-US" sz="2400" dirty="0" smtClean="0">
                <a:latin typeface="Tw Cen MT" pitchFamily="34" charset="0"/>
              </a:rPr>
              <a:t>More computational power was required as it took more than 2 hours</a:t>
            </a:r>
          </a:p>
          <a:p>
            <a:pPr marL="285750" indent="-285750">
              <a:buFont typeface="Courier New" panose="02070309020205020404" pitchFamily="49" charset="0"/>
              <a:buChar char="o"/>
            </a:pPr>
            <a:r>
              <a:rPr lang="en-US" sz="2400" dirty="0" smtClean="0">
                <a:latin typeface="Tw Cen MT" pitchFamily="34" charset="0"/>
              </a:rPr>
              <a:t>Imbalanced dataset and bad comment texts</a:t>
            </a:r>
          </a:p>
          <a:p>
            <a:pPr marL="285750" indent="-285750">
              <a:buFont typeface="Courier New" panose="02070309020205020404" pitchFamily="49" charset="0"/>
              <a:buChar char="o"/>
            </a:pPr>
            <a:r>
              <a:rPr lang="en-US" sz="2400" dirty="0" smtClean="0">
                <a:latin typeface="Tw Cen MT" pitchFamily="34" charset="0"/>
              </a:rPr>
              <a:t>Good parameters could not be obtained using hyper parameter tuning as time was consumed more  </a:t>
            </a:r>
          </a:p>
          <a:p>
            <a:endParaRPr lang="en-US" sz="2400" dirty="0" smtClean="0">
              <a:latin typeface="Tw Cen MT" pitchFamily="34" charset="0"/>
            </a:endParaRPr>
          </a:p>
          <a:p>
            <a:r>
              <a:rPr lang="en-US" sz="2400" dirty="0" smtClean="0">
                <a:latin typeface="Tw Cen MT" pitchFamily="34" charset="0"/>
              </a:rPr>
              <a:t>Areas of improvement:</a:t>
            </a:r>
          </a:p>
          <a:p>
            <a:pPr marL="285750" indent="-285750">
              <a:buFont typeface="Courier New" panose="02070309020205020404" pitchFamily="49" charset="0"/>
              <a:buChar char="o"/>
            </a:pPr>
            <a:r>
              <a:rPr lang="en-US" sz="2400" dirty="0" smtClean="0">
                <a:latin typeface="Tw Cen MT" pitchFamily="34" charset="0"/>
              </a:rPr>
              <a:t>Could be provided with a good dataset which does not take more time.</a:t>
            </a:r>
          </a:p>
          <a:p>
            <a:pPr marL="285750" indent="-285750">
              <a:buFont typeface="Courier New" panose="02070309020205020404" pitchFamily="49" charset="0"/>
              <a:buChar char="o"/>
            </a:pPr>
            <a:r>
              <a:rPr lang="en-US" sz="2400" dirty="0" smtClean="0">
                <a:latin typeface="Tw Cen MT" pitchFamily="34" charset="0"/>
              </a:rPr>
              <a:t>Less time complexity</a:t>
            </a:r>
          </a:p>
          <a:p>
            <a:pPr marL="285750" indent="-285750">
              <a:buFont typeface="Courier New" panose="02070309020205020404" pitchFamily="49" charset="0"/>
              <a:buChar char="o"/>
            </a:pPr>
            <a:r>
              <a:rPr lang="en-US" sz="2400" dirty="0" smtClean="0">
                <a:latin typeface="Tw Cen MT" pitchFamily="34" charset="0"/>
              </a:rPr>
              <a:t>Providing a proper balanced dataset with less errors.</a:t>
            </a:r>
          </a:p>
          <a:p>
            <a:endParaRPr lang="en-US" sz="2400" dirty="0">
              <a:latin typeface="Tw Cen MT"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30" name="AutoShape 6"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0446" y="692332"/>
            <a:ext cx="11247120" cy="3785652"/>
          </a:xfrm>
          <a:prstGeom prst="rect">
            <a:avLst/>
          </a:prstGeom>
          <a:noFill/>
        </p:spPr>
        <p:txBody>
          <a:bodyPr wrap="square" rtlCol="0">
            <a:spAutoFit/>
          </a:bodyPr>
          <a:lstStyle/>
          <a:p>
            <a:pPr algn="ctr"/>
            <a:r>
              <a:rPr lang="en-US" sz="12000" dirty="0" smtClean="0">
                <a:latin typeface="Ravie" pitchFamily="82" charset="0"/>
              </a:rPr>
              <a:t>Thank</a:t>
            </a:r>
          </a:p>
          <a:p>
            <a:pPr algn="ctr"/>
            <a:r>
              <a:rPr lang="en-US" sz="12000" dirty="0" smtClean="0">
                <a:latin typeface="Ravie" pitchFamily="82" charset="0"/>
              </a:rPr>
              <a:t>You…!!!</a:t>
            </a:r>
            <a:endParaRPr lang="en-US" sz="12000" dirty="0">
              <a:latin typeface="Ravie"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roblem Solving | Guy Harris: The Recovering Enginee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86638" y="1998617"/>
            <a:ext cx="3005362" cy="2671948"/>
          </a:xfrm>
          <a:prstGeom prst="rect">
            <a:avLst/>
          </a:prstGeom>
        </p:spPr>
      </p:pic>
      <p:sp>
        <p:nvSpPr>
          <p:cNvPr id="3" name="TextBox 2"/>
          <p:cNvSpPr txBox="1"/>
          <p:nvPr/>
        </p:nvSpPr>
        <p:spPr>
          <a:xfrm>
            <a:off x="195942" y="195943"/>
            <a:ext cx="11996057" cy="584775"/>
          </a:xfrm>
          <a:prstGeom prst="rect">
            <a:avLst/>
          </a:prstGeom>
          <a:solidFill>
            <a:srgbClr val="92D050"/>
          </a:solidFill>
          <a:ln>
            <a:noFill/>
          </a:ln>
        </p:spPr>
        <p:txBody>
          <a:bodyPr wrap="square" rtlCol="0">
            <a:spAutoFit/>
          </a:bodyPr>
          <a:lstStyle/>
          <a:p>
            <a:r>
              <a:rPr lang="en-US" sz="3200" dirty="0" smtClean="0">
                <a:latin typeface="Tw Cen MT" pitchFamily="34" charset="0"/>
              </a:rPr>
              <a:t>Problem Statement:</a:t>
            </a:r>
            <a:endParaRPr lang="en-US" sz="3200" dirty="0">
              <a:latin typeface="Tw Cen MT" pitchFamily="34" charset="0"/>
            </a:endParaRPr>
          </a:p>
        </p:txBody>
      </p:sp>
      <p:sp>
        <p:nvSpPr>
          <p:cNvPr id="4" name="TextBox 3"/>
          <p:cNvSpPr txBox="1"/>
          <p:nvPr/>
        </p:nvSpPr>
        <p:spPr>
          <a:xfrm>
            <a:off x="300446" y="1045029"/>
            <a:ext cx="8582297" cy="5047536"/>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Tw Cen MT"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sz="1600" dirty="0" smtClean="0">
                <a:latin typeface="Tw Cen MT" pitchFamily="34" charset="0"/>
              </a:rPr>
              <a:t>Online hate, described as abusive language, aggression, cyber 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sz="1600" dirty="0" smtClean="0">
                <a:latin typeface="Tw Cen MT"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sz="1600" dirty="0" smtClean="0">
                <a:latin typeface="Tw Cen MT"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pPr marL="285750" indent="-285750">
              <a:buFont typeface="Courier New" panose="02070309020205020404" pitchFamily="49" charset="0"/>
              <a:buChar char="o"/>
            </a:pPr>
            <a:r>
              <a:rPr lang="en-US" sz="1600" dirty="0" smtClean="0">
                <a:latin typeface="Tw Cen MT" pitchFamily="34" charset="0"/>
              </a:rPr>
              <a:t>Our goal is to build a prototype of online hate and abuse comment classifier which can used to classify hate and offensive comments so that it can be controlled and restricted from spreading hatred and cyber bullying.</a:t>
            </a:r>
            <a:endParaRPr lang="en-IN" sz="1600" dirty="0" smtClean="0">
              <a:latin typeface="Tw Cen MT" pitchFamily="34" charset="0"/>
            </a:endParaRPr>
          </a:p>
          <a:p>
            <a:endParaRPr lang="en-US" sz="1600" dirty="0">
              <a:latin typeface="Tw Cen M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5" name="TextBox 4"/>
          <p:cNvSpPr txBox="1"/>
          <p:nvPr/>
        </p:nvSpPr>
        <p:spPr>
          <a:xfrm>
            <a:off x="457200" y="1959429"/>
            <a:ext cx="11299371" cy="4247317"/>
          </a:xfrm>
          <a:prstGeom prst="rect">
            <a:avLst/>
          </a:prstGeom>
          <a:noFill/>
        </p:spPr>
        <p:txBody>
          <a:bodyPr wrap="square" rtlCol="0">
            <a:spAutoFit/>
          </a:bodyPr>
          <a:lstStyle/>
          <a:p>
            <a:r>
              <a:rPr lang="en-US" dirty="0" smtClean="0">
                <a:latin typeface="Tw Cen MT"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smtClean="0">
                <a:latin typeface="Tw Cen MT" pitchFamily="34" charset="0"/>
              </a:rPr>
              <a:t>The label can be either 0 or 1, where 0 denotes a NO while 1 denotes a YES. There are various comments which have multiple labels. The first attribute is a unique ID associated with each comment.   </a:t>
            </a:r>
          </a:p>
          <a:p>
            <a:r>
              <a:rPr lang="en-US" dirty="0" smtClean="0">
                <a:latin typeface="Tw Cen MT" pitchFamily="34" charset="0"/>
              </a:rPr>
              <a:t>The data set includes:</a:t>
            </a:r>
          </a:p>
          <a:p>
            <a:r>
              <a:rPr lang="en-US" dirty="0" smtClean="0">
                <a:latin typeface="Tw Cen MT" pitchFamily="34" charset="0"/>
              </a:rPr>
              <a:t>-	Malignant: It is the Label column, which includes values 0 and 1, denoting if the comment is malignant or not. </a:t>
            </a:r>
          </a:p>
          <a:p>
            <a:r>
              <a:rPr lang="en-US" dirty="0" smtClean="0">
                <a:latin typeface="Tw Cen MT" pitchFamily="34" charset="0"/>
              </a:rPr>
              <a:t>-	Highly Malignant: It denotes comments that are highly malignant and hurtful. </a:t>
            </a:r>
          </a:p>
          <a:p>
            <a:r>
              <a:rPr lang="en-US" dirty="0" smtClean="0">
                <a:latin typeface="Tw Cen MT" pitchFamily="34" charset="0"/>
              </a:rPr>
              <a:t>-	Rude: It denotes comments that are very rude and offensive.</a:t>
            </a:r>
          </a:p>
          <a:p>
            <a:r>
              <a:rPr lang="en-US" dirty="0" smtClean="0">
                <a:latin typeface="Tw Cen MT" pitchFamily="34" charset="0"/>
              </a:rPr>
              <a:t>-	Threat: It contains indication of the comments that are giving any threat to someone. 	</a:t>
            </a:r>
          </a:p>
          <a:p>
            <a:r>
              <a:rPr lang="en-US" dirty="0" smtClean="0">
                <a:latin typeface="Tw Cen MT" pitchFamily="34" charset="0"/>
              </a:rPr>
              <a:t>-	Abuse: It is for comments that are abusive in nature. </a:t>
            </a:r>
          </a:p>
          <a:p>
            <a:r>
              <a:rPr lang="en-US" dirty="0" smtClean="0">
                <a:latin typeface="Tw Cen MT" pitchFamily="34" charset="0"/>
              </a:rPr>
              <a:t>-	Loathe: It describes the comments which are hateful and loathing in nature.  </a:t>
            </a:r>
          </a:p>
          <a:p>
            <a:r>
              <a:rPr lang="en-US" dirty="0" smtClean="0">
                <a:latin typeface="Tw Cen MT" pitchFamily="34" charset="0"/>
              </a:rPr>
              <a:t>-	ID: It includes unique Ids associated with each comment text given.   </a:t>
            </a:r>
          </a:p>
          <a:p>
            <a:r>
              <a:rPr lang="en-US" dirty="0" smtClean="0">
                <a:latin typeface="Tw Cen MT" pitchFamily="34" charset="0"/>
              </a:rPr>
              <a:t>-	Comment text: This column contains the comments extracted from various social media platforms.</a:t>
            </a:r>
            <a:endParaRPr lang="en-IN" dirty="0" smtClean="0">
              <a:latin typeface="Tw Cen MT" pitchFamily="34" charset="0"/>
            </a:endParaRPr>
          </a:p>
          <a:p>
            <a:endParaRPr lang="en-US" b="1" dirty="0">
              <a:latin typeface="Tw Cen MT" pitchFamily="34" charset="0"/>
            </a:endParaRPr>
          </a:p>
        </p:txBody>
      </p:sp>
    </p:spTree>
    <p:extLst>
      <p:ext uri="{BB962C8B-B14F-4D97-AF65-F5344CB8AC3E}">
        <p14:creationId xmlns="" xmlns:p14="http://schemas.microsoft.com/office/powerpoint/2010/main" val="29203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t>Loading Dataset</a:t>
            </a:r>
          </a:p>
          <a:p>
            <a:r>
              <a:rPr lang="en-US" dirty="0" smtClean="0"/>
              <a:t>Pre-Processing</a:t>
            </a:r>
          </a:p>
          <a:p>
            <a:r>
              <a:rPr lang="en-US" dirty="0" smtClean="0"/>
              <a:t>Data Analysis</a:t>
            </a:r>
          </a:p>
          <a:p>
            <a:r>
              <a:rPr lang="en-US" dirty="0" smtClean="0"/>
              <a:t>Data Cleaning</a:t>
            </a:r>
          </a:p>
          <a:p>
            <a:r>
              <a:rPr lang="en-US" dirty="0" smtClean="0"/>
              <a:t>Scaling</a:t>
            </a:r>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1118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1370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57014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9800" y="405899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599131"/>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0798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69800" y="55299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4989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Pre-Processing:-</a:t>
            </a:r>
            <a:endParaRPr lang="en-US" u="sng" dirty="0"/>
          </a:p>
        </p:txBody>
      </p:sp>
      <p:sp>
        <p:nvSpPr>
          <p:cNvPr id="9" name="TextBox 8"/>
          <p:cNvSpPr txBox="1"/>
          <p:nvPr/>
        </p:nvSpPr>
        <p:spPr>
          <a:xfrm>
            <a:off x="1280160" y="2024743"/>
            <a:ext cx="9444446" cy="3477875"/>
          </a:xfrm>
          <a:prstGeom prst="rect">
            <a:avLst/>
          </a:prstGeom>
          <a:noFill/>
        </p:spPr>
        <p:txBody>
          <a:bodyPr wrap="square" rtlCol="0">
            <a:spAutoFit/>
          </a:bodyPr>
          <a:lstStyle/>
          <a:p>
            <a:r>
              <a:rPr lang="en-IN" sz="2000" dirty="0" smtClean="0">
                <a:latin typeface="Tw Cen MT" pitchFamily="34" charset="0"/>
              </a:rPr>
              <a:t>1. Load dataset </a:t>
            </a:r>
          </a:p>
          <a:p>
            <a:r>
              <a:rPr lang="en-IN" sz="2000" dirty="0" smtClean="0">
                <a:latin typeface="Tw Cen MT" pitchFamily="34" charset="0"/>
              </a:rPr>
              <a:t>2. Remove null values </a:t>
            </a:r>
          </a:p>
          <a:p>
            <a:r>
              <a:rPr lang="en-IN" sz="2000" dirty="0" smtClean="0">
                <a:latin typeface="Tw Cen MT" pitchFamily="34" charset="0"/>
              </a:rPr>
              <a:t>3. Drop column id </a:t>
            </a:r>
          </a:p>
          <a:p>
            <a:r>
              <a:rPr lang="en-IN" sz="2000" dirty="0" smtClean="0">
                <a:latin typeface="Tw Cen MT" pitchFamily="34" charset="0"/>
              </a:rPr>
              <a:t>4. Convert comment text to lower case and replace '\n' with single space. </a:t>
            </a:r>
          </a:p>
          <a:p>
            <a:r>
              <a:rPr lang="en-IN" sz="2000" dirty="0" smtClean="0">
                <a:latin typeface="Tw Cen MT" pitchFamily="34" charset="0"/>
              </a:rPr>
              <a:t>5. Keep only text data i.e.. </a:t>
            </a:r>
            <a:r>
              <a:rPr lang="en-IN" sz="2000" dirty="0" smtClean="0">
                <a:latin typeface="Tw Cen MT" pitchFamily="34" charset="0"/>
              </a:rPr>
              <a:t>a</a:t>
            </a:r>
            <a:r>
              <a:rPr lang="en-IN" sz="2000" dirty="0" smtClean="0">
                <a:latin typeface="Tw Cen MT" pitchFamily="34" charset="0"/>
              </a:rPr>
              <a:t>-z </a:t>
            </a:r>
            <a:r>
              <a:rPr lang="en-IN" sz="2000" dirty="0" smtClean="0">
                <a:latin typeface="Tw Cen MT" pitchFamily="34" charset="0"/>
              </a:rPr>
              <a:t>and remove other data from comment text. </a:t>
            </a:r>
          </a:p>
          <a:p>
            <a:r>
              <a:rPr lang="en-IN" sz="2000" dirty="0" smtClean="0">
                <a:latin typeface="Tw Cen MT" pitchFamily="34" charset="0"/>
              </a:rPr>
              <a:t>6. Remove stop words and punctuations </a:t>
            </a:r>
          </a:p>
          <a:p>
            <a:r>
              <a:rPr lang="en-IN" sz="2000" dirty="0" smtClean="0">
                <a:latin typeface="Tw Cen MT" pitchFamily="34" charset="0"/>
              </a:rPr>
              <a:t>7. Apply Stemming using Snowball Stemmer </a:t>
            </a:r>
          </a:p>
          <a:p>
            <a:r>
              <a:rPr lang="en-IN" sz="2000" dirty="0" smtClean="0">
                <a:latin typeface="Tw Cen MT" pitchFamily="34" charset="0"/>
              </a:rPr>
              <a:t>8. Convert text to vectors using </a:t>
            </a:r>
            <a:r>
              <a:rPr lang="en-IN" sz="2000" dirty="0" err="1" smtClean="0">
                <a:latin typeface="Tw Cen MT" pitchFamily="34" charset="0"/>
              </a:rPr>
              <a:t>TfidfVectorizer</a:t>
            </a:r>
            <a:r>
              <a:rPr lang="en-IN" sz="2000" dirty="0" smtClean="0">
                <a:latin typeface="Tw Cen MT" pitchFamily="34" charset="0"/>
              </a:rPr>
              <a:t> </a:t>
            </a:r>
          </a:p>
          <a:p>
            <a:r>
              <a:rPr lang="en-IN" sz="2000" dirty="0" smtClean="0">
                <a:latin typeface="Tw Cen MT" pitchFamily="34" charset="0"/>
              </a:rPr>
              <a:t>9. Load saved or serialized model </a:t>
            </a:r>
          </a:p>
          <a:p>
            <a:r>
              <a:rPr lang="en-IN" sz="2000" dirty="0" smtClean="0">
                <a:latin typeface="Tw Cen MT" pitchFamily="34" charset="0"/>
              </a:rPr>
              <a:t>10. Predict values for multi class label</a:t>
            </a:r>
          </a:p>
          <a:p>
            <a:endParaRPr lang="en-US" sz="2000" dirty="0">
              <a:latin typeface="Tw Cen MT" pitchFamily="34" charset="0"/>
            </a:endParaRPr>
          </a:p>
        </p:txBody>
      </p:sp>
    </p:spTree>
    <p:extLst>
      <p:ext uri="{BB962C8B-B14F-4D97-AF65-F5344CB8AC3E}">
        <p14:creationId xmlns="" xmlns:p14="http://schemas.microsoft.com/office/powerpoint/2010/main"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13509"/>
            <a:ext cx="4010297" cy="523220"/>
          </a:xfrm>
          <a:prstGeom prst="rect">
            <a:avLst/>
          </a:prstGeom>
          <a:noFill/>
        </p:spPr>
        <p:txBody>
          <a:bodyPr wrap="square" rtlCol="0">
            <a:spAutoFit/>
          </a:bodyPr>
          <a:lstStyle/>
          <a:p>
            <a:r>
              <a:rPr lang="en-US" sz="2800" b="1" dirty="0" smtClean="0">
                <a:latin typeface="Tw Cen MT" pitchFamily="34" charset="0"/>
              </a:rPr>
              <a:t>Loading Dataset:-</a:t>
            </a:r>
            <a:endParaRPr lang="en-US" sz="2800" b="1" dirty="0">
              <a:latin typeface="Tw Cen MT" pitchFamily="34" charset="0"/>
            </a:endParaRPr>
          </a:p>
        </p:txBody>
      </p:sp>
      <p:sp>
        <p:nvSpPr>
          <p:cNvPr id="5" name="TextBox 4"/>
          <p:cNvSpPr txBox="1"/>
          <p:nvPr/>
        </p:nvSpPr>
        <p:spPr>
          <a:xfrm>
            <a:off x="8307977" y="222069"/>
            <a:ext cx="3239589" cy="523220"/>
          </a:xfrm>
          <a:prstGeom prst="rect">
            <a:avLst/>
          </a:prstGeom>
          <a:noFill/>
        </p:spPr>
        <p:txBody>
          <a:bodyPr wrap="square" rtlCol="0">
            <a:spAutoFit/>
          </a:bodyPr>
          <a:lstStyle/>
          <a:p>
            <a:r>
              <a:rPr lang="en-US" sz="2800" b="1" dirty="0" smtClean="0">
                <a:latin typeface="Tw Cen MT" pitchFamily="34" charset="0"/>
              </a:rPr>
              <a:t>Missing Values:</a:t>
            </a:r>
            <a:endParaRPr lang="en-US" sz="2800" b="1" dirty="0">
              <a:latin typeface="Tw Cen M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66713" y="986246"/>
            <a:ext cx="7235870" cy="478753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854724" y="972775"/>
            <a:ext cx="3954099" cy="433074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0"/>
            <a:ext cx="11782697" cy="646331"/>
          </a:xfrm>
          <a:prstGeom prst="rect">
            <a:avLst/>
          </a:prstGeom>
          <a:noFill/>
        </p:spPr>
        <p:txBody>
          <a:bodyPr wrap="square" rtlCol="0">
            <a:spAutoFit/>
          </a:bodyPr>
          <a:lstStyle/>
          <a:p>
            <a:r>
              <a:rPr lang="en-US" sz="3600" b="1" dirty="0" smtClean="0">
                <a:latin typeface="Tw Cen MT" pitchFamily="34" charset="0"/>
              </a:rPr>
              <a:t>Count Plots:-</a:t>
            </a:r>
            <a:endParaRPr lang="en-US" sz="3600" b="1" dirty="0">
              <a:latin typeface="Tw Cen MT" pitchFamily="34" charset="0"/>
            </a:endParaRPr>
          </a:p>
        </p:txBody>
      </p:sp>
      <p:pic>
        <p:nvPicPr>
          <p:cNvPr id="38914" name="Picture 2"/>
          <p:cNvPicPr>
            <a:picLocks noChangeAspect="1" noChangeArrowheads="1"/>
          </p:cNvPicPr>
          <p:nvPr/>
        </p:nvPicPr>
        <p:blipFill>
          <a:blip r:embed="rId2" cstate="print"/>
          <a:srcRect/>
          <a:stretch>
            <a:fillRect/>
          </a:stretch>
        </p:blipFill>
        <p:spPr bwMode="auto">
          <a:xfrm>
            <a:off x="1" y="771952"/>
            <a:ext cx="3958045" cy="2611328"/>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cstate="print"/>
          <a:srcRect/>
          <a:stretch>
            <a:fillRect/>
          </a:stretch>
        </p:blipFill>
        <p:spPr bwMode="auto">
          <a:xfrm>
            <a:off x="3823878" y="731520"/>
            <a:ext cx="3974647" cy="2717073"/>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cstate="print"/>
          <a:srcRect/>
          <a:stretch>
            <a:fillRect/>
          </a:stretch>
        </p:blipFill>
        <p:spPr bwMode="auto">
          <a:xfrm>
            <a:off x="1319348" y="3560990"/>
            <a:ext cx="4519341" cy="2617741"/>
          </a:xfrm>
          <a:prstGeom prst="rect">
            <a:avLst/>
          </a:prstGeom>
          <a:noFill/>
          <a:ln w="9525">
            <a:noFill/>
            <a:miter lim="800000"/>
            <a:headEnd/>
            <a:tailEnd/>
          </a:ln>
          <a:effectLst/>
        </p:spPr>
      </p:pic>
      <p:pic>
        <p:nvPicPr>
          <p:cNvPr id="38917" name="Picture 5"/>
          <p:cNvPicPr>
            <a:picLocks noChangeAspect="1" noChangeArrowheads="1"/>
          </p:cNvPicPr>
          <p:nvPr/>
        </p:nvPicPr>
        <p:blipFill>
          <a:blip r:embed="rId5" cstate="print"/>
          <a:srcRect/>
          <a:stretch>
            <a:fillRect/>
          </a:stretch>
        </p:blipFill>
        <p:spPr bwMode="auto">
          <a:xfrm>
            <a:off x="6157369" y="3501661"/>
            <a:ext cx="4319042" cy="2690133"/>
          </a:xfrm>
          <a:prstGeom prst="rect">
            <a:avLst/>
          </a:prstGeom>
          <a:noFill/>
          <a:ln w="9525">
            <a:noFill/>
            <a:miter lim="800000"/>
            <a:headEnd/>
            <a:tailEnd/>
          </a:ln>
          <a:effectLst/>
        </p:spPr>
      </p:pic>
      <p:pic>
        <p:nvPicPr>
          <p:cNvPr id="38918" name="Picture 6"/>
          <p:cNvPicPr>
            <a:picLocks noChangeAspect="1" noChangeArrowheads="1"/>
          </p:cNvPicPr>
          <p:nvPr/>
        </p:nvPicPr>
        <p:blipFill>
          <a:blip r:embed="rId6" cstate="print"/>
          <a:srcRect/>
          <a:stretch>
            <a:fillRect/>
          </a:stretch>
        </p:blipFill>
        <p:spPr bwMode="auto">
          <a:xfrm>
            <a:off x="7891532" y="704780"/>
            <a:ext cx="4300468" cy="280913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6413863" cy="523220"/>
          </a:xfrm>
          <a:prstGeom prst="rect">
            <a:avLst/>
          </a:prstGeom>
          <a:noFill/>
        </p:spPr>
        <p:txBody>
          <a:bodyPr wrap="square" rtlCol="0">
            <a:spAutoFit/>
          </a:bodyPr>
          <a:lstStyle/>
          <a:p>
            <a:r>
              <a:rPr lang="en-US" sz="2800" b="1" u="sng" dirty="0" smtClean="0">
                <a:latin typeface="Tw Cen MT" pitchFamily="34" charset="0"/>
              </a:rPr>
              <a:t>Distribution Plots:-</a:t>
            </a:r>
            <a:endParaRPr lang="en-US" sz="2800" b="1" u="sng" dirty="0">
              <a:latin typeface="Tw Cen MT" pitchFamily="34" charset="0"/>
            </a:endParaRPr>
          </a:p>
        </p:txBody>
      </p:sp>
      <p:pic>
        <p:nvPicPr>
          <p:cNvPr id="39938" name="Picture 2"/>
          <p:cNvPicPr>
            <a:picLocks noChangeAspect="1" noChangeArrowheads="1"/>
          </p:cNvPicPr>
          <p:nvPr/>
        </p:nvPicPr>
        <p:blipFill>
          <a:blip r:embed="rId2" cstate="print"/>
          <a:srcRect/>
          <a:stretch>
            <a:fillRect/>
          </a:stretch>
        </p:blipFill>
        <p:spPr bwMode="auto">
          <a:xfrm>
            <a:off x="229143" y="561703"/>
            <a:ext cx="4277541" cy="576072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cstate="print"/>
          <a:srcRect/>
          <a:stretch>
            <a:fillRect/>
          </a:stretch>
        </p:blipFill>
        <p:spPr bwMode="auto">
          <a:xfrm>
            <a:off x="4741818" y="624296"/>
            <a:ext cx="7236822" cy="57765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955</Words>
  <Application>Microsoft Office PowerPoint</Application>
  <PresentationFormat>Custom</PresentationFormat>
  <Paragraphs>133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1_RetrospectVTI</vt:lpstr>
      <vt:lpstr>Malignant Comment Classification</vt:lpstr>
      <vt:lpstr>Introduction:-</vt:lpstr>
      <vt:lpstr>Slide 3</vt:lpstr>
      <vt:lpstr>Abstract :- </vt:lpstr>
      <vt:lpstr>Steps to Follow:-</vt:lpstr>
      <vt:lpstr>Pre-Processing:-</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2022-06-07T12:41:19Z</dcterms:created>
  <dcterms:modified xsi:type="dcterms:W3CDTF">2022-09-23T06:10:31Z</dcterms:modified>
</cp:coreProperties>
</file>