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4"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autoAdjust="0"/>
  </p:normalViewPr>
  <p:slideViewPr>
    <p:cSldViewPr>
      <p:cViewPr varScale="1">
        <p:scale>
          <a:sx n="92" d="100"/>
          <a:sy n="92" d="100"/>
        </p:scale>
        <p:origin x="-75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dirty="0" smtClean="0">
              <a:latin typeface="Times New Roman" pitchFamily="18" charset="0"/>
              <a:cs typeface="Times New Roman" pitchFamily="18" charset="0"/>
            </a:rPr>
            <a:t>Data Cleaning</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 xmlns:dgm14="http://schemas.microsoft.com/office/drawing/2010/diagram"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Import the collected data from web scraping</a:t>
          </a:r>
        </a:p>
      </dgm:t>
      <dgm:extLst>
        <a:ext uri="{E40237B7-FDA0-4F09-8148-C483321AD2D9}">
          <dgm14:cNvPr xmlns=""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smtClean="0">
              <a:latin typeface="Times New Roman" pitchFamily="18" charset="0"/>
              <a:cs typeface="Times New Roman" pitchFamily="18" charset="0"/>
            </a:rPr>
            <a:t>Exploratory Data Analysis</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 xmlns:dgm14="http://schemas.microsoft.com/office/drawing/2010/diagram"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Check through all the dataset information like datatype, missing value, duplicate value etc.</a:t>
          </a:r>
        </a:p>
      </dgm:t>
      <dgm:extLst>
        <a:ext uri="{E40237B7-FDA0-4F09-8148-C483321AD2D9}">
          <dgm14:cNvPr xmlns=""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Visualization and Data Preprocessing</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latin typeface="Times New Roman" pitchFamily="18" charset="0"/>
              <a:cs typeface="Times New Roman" pitchFamily="18" charset="0"/>
            </a:rPr>
            <a:t>Use various visualization methods to check the data distribution identify presence of outliers and skewness</a:t>
          </a:r>
        </a:p>
      </dgm:t>
      <dgm:extLst>
        <a:ext uri="{E40237B7-FDA0-4F09-8148-C483321AD2D9}">
          <dgm14:cNvPr xmlns=""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latin typeface="Times New Roman" pitchFamily="18" charset="0"/>
              <a:cs typeface="Times New Roman" pitchFamily="18" charset="0"/>
            </a:rPr>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EFF5F228-DA0B-43EC-9AF5-7B2BFABDFA3F}" type="pres">
      <dgm:prSet presAssocID="{51FB8555-540F-4EF7-8D46-8ABB018A3B6F}" presName="linearFlow" presStyleCnt="0">
        <dgm:presLayoutVars>
          <dgm:dir/>
          <dgm:animLvl val="lvl"/>
          <dgm:resizeHandles val="exact"/>
        </dgm:presLayoutVars>
      </dgm:prSet>
      <dgm:spPr/>
      <dgm:t>
        <a:bodyPr/>
        <a:lstStyle/>
        <a:p>
          <a:endParaRPr lang="en-US"/>
        </a:p>
      </dgm:t>
    </dgm:pt>
    <dgm:pt modelId="{8CA8CC02-A676-48FB-8DB3-D20E7E01E935}" type="pres">
      <dgm:prSet presAssocID="{C1C0BC68-A810-4B5F-92EF-C6470DBD2260}" presName="composite" presStyleCnt="0"/>
      <dgm:spPr/>
      <dgm:t>
        <a:bodyPr/>
        <a:lstStyle/>
        <a:p>
          <a:endParaRPr lang="en-US"/>
        </a:p>
      </dgm:t>
    </dgm:pt>
    <dgm:pt modelId="{9DA4BFB5-792A-4A09-8DEB-D17B1CD36548}"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692AC4D2-650F-4F45-A9DC-5C461111316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B321D75D-E7D2-4B7E-A6B3-C6A3503321B4}" type="pres">
      <dgm:prSet presAssocID="{F5287809-3C15-4CCC-8752-80339C1152A5}" presName="sp" presStyleCnt="0"/>
      <dgm:spPr/>
      <dgm:t>
        <a:bodyPr/>
        <a:lstStyle/>
        <a:p>
          <a:endParaRPr lang="en-US"/>
        </a:p>
      </dgm:t>
    </dgm:pt>
    <dgm:pt modelId="{33B3A301-EA61-4EED-B6AB-467D5F5F3BA5}" type="pres">
      <dgm:prSet presAssocID="{5D787C97-D980-4440-B210-928D6982299A}" presName="composite" presStyleCnt="0"/>
      <dgm:spPr/>
      <dgm:t>
        <a:bodyPr/>
        <a:lstStyle/>
        <a:p>
          <a:endParaRPr lang="en-US"/>
        </a:p>
      </dgm:t>
    </dgm:pt>
    <dgm:pt modelId="{35A6F33F-8983-4987-9E3F-3880A2BE0B8F}"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F3C63053-8D3F-4595-866A-796C76C78922}"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B811C098-8A1F-45C6-AD8D-CF1C8EDBFE7F}" type="pres">
      <dgm:prSet presAssocID="{C1CF9C7E-E63B-423A-9EB1-3CB2E27F093C}" presName="sp" presStyleCnt="0"/>
      <dgm:spPr/>
      <dgm:t>
        <a:bodyPr/>
        <a:lstStyle/>
        <a:p>
          <a:endParaRPr lang="en-US"/>
        </a:p>
      </dgm:t>
    </dgm:pt>
    <dgm:pt modelId="{A2FA9E67-6ECC-45DB-9820-0F34E71C595E}" type="pres">
      <dgm:prSet presAssocID="{7E5BF415-DD7C-46CE-81EA-C533FD19D64E}" presName="composite" presStyleCnt="0"/>
      <dgm:spPr/>
      <dgm:t>
        <a:bodyPr/>
        <a:lstStyle/>
        <a:p>
          <a:endParaRPr lang="en-US"/>
        </a:p>
      </dgm:t>
    </dgm:pt>
    <dgm:pt modelId="{41BF2F66-330D-4F22-821F-2719F3D32F3D}"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74E8D47E-B3EA-4BFD-A2E1-7C2C5B2313DC}"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72AB9A24-EE36-451C-8EF7-3B344E5B95D1}" type="presOf" srcId="{7E5BF415-DD7C-46CE-81EA-C533FD19D64E}" destId="{41BF2F66-330D-4F22-821F-2719F3D32F3D}" srcOrd="0" destOrd="0" presId="urn:microsoft.com/office/officeart/2005/8/layout/chevron2"/>
    <dgm:cxn modelId="{E10243A6-C389-4104-B71D-A648E2667677}" type="presOf" srcId="{4537B24E-F32C-4F73-9C4F-EDE47D952988}" destId="{74E8D47E-B3EA-4BFD-A2E1-7C2C5B2313DC}" srcOrd="0" destOrd="0" presId="urn:microsoft.com/office/officeart/2005/8/layout/chevron2"/>
    <dgm:cxn modelId="{EF937618-31E4-41FD-95FD-B7E8D1B9EB0A}" type="presOf" srcId="{51FB8555-540F-4EF7-8D46-8ABB018A3B6F}" destId="{EFF5F228-DA0B-43EC-9AF5-7B2BFABDFA3F}" srcOrd="0" destOrd="0" presId="urn:microsoft.com/office/officeart/2005/8/layout/chevron2"/>
    <dgm:cxn modelId="{CB9F96BD-DB30-41F3-B790-D5529282E086}" type="presOf" srcId="{C1C0BC68-A810-4B5F-92EF-C6470DBD2260}" destId="{9DA4BFB5-792A-4A09-8DEB-D17B1CD36548}" srcOrd="0" destOrd="0"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A43FAA08-C1D1-4ED4-BEC6-2DFAD47ED490}" type="presOf" srcId="{EC30385C-94E2-463C-9938-AC727EF3A0BD}" destId="{692AC4D2-650F-4F45-A9DC-5C4611113169}" srcOrd="0" destOrd="0"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48197E46-25AE-46DD-9A3D-6231E6769E94}" type="presOf" srcId="{89EC74D7-8ED6-4609-997D-DDAF8AB36679}" destId="{F3C63053-8D3F-4595-866A-796C76C78922}" srcOrd="0" destOrd="0" presId="urn:microsoft.com/office/officeart/2005/8/layout/chevron2"/>
    <dgm:cxn modelId="{CA594CD4-A67B-41C8-B89E-13A79654B83B}" type="presOf" srcId="{5D787C97-D980-4440-B210-928D6982299A}" destId="{35A6F33F-8983-4987-9E3F-3880A2BE0B8F}" srcOrd="0" destOrd="0"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2F38AD6A-D9AE-424E-8B75-88B41824093E}" type="presOf" srcId="{B5446597-79E7-4762-BA53-6548F31530A7}" destId="{692AC4D2-650F-4F45-A9DC-5C4611113169}" srcOrd="0" destOrd="1" presId="urn:microsoft.com/office/officeart/2005/8/layout/chevron2"/>
    <dgm:cxn modelId="{A55E7C9C-370C-48E5-9B2A-7C55F4D78C6C}" type="presOf" srcId="{820BBFEE-DF64-4D92-B301-9FAA74709D1F}" destId="{F3C63053-8D3F-4595-866A-796C76C78922}" srcOrd="0" destOrd="1" presId="urn:microsoft.com/office/officeart/2005/8/layout/chevron2"/>
    <dgm:cxn modelId="{CD58DACC-0970-4EA1-9549-7B7430D4B390}" type="presOf" srcId="{129662DD-405A-4B1A-AC34-14BCC38CDDE6}" destId="{74E8D47E-B3EA-4BFD-A2E1-7C2C5B2313DC}"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33372E14-EE8F-4DBD-83FE-C35FF137D164}" type="presParOf" srcId="{EFF5F228-DA0B-43EC-9AF5-7B2BFABDFA3F}" destId="{8CA8CC02-A676-48FB-8DB3-D20E7E01E935}" srcOrd="0" destOrd="0" presId="urn:microsoft.com/office/officeart/2005/8/layout/chevron2"/>
    <dgm:cxn modelId="{2F618E79-4A12-4C54-BB7C-12D217AB6C14}" type="presParOf" srcId="{8CA8CC02-A676-48FB-8DB3-D20E7E01E935}" destId="{9DA4BFB5-792A-4A09-8DEB-D17B1CD36548}" srcOrd="0" destOrd="0" presId="urn:microsoft.com/office/officeart/2005/8/layout/chevron2"/>
    <dgm:cxn modelId="{6BB1B162-187E-4D1D-A4DA-C25D068A203A}" type="presParOf" srcId="{8CA8CC02-A676-48FB-8DB3-D20E7E01E935}" destId="{692AC4D2-650F-4F45-A9DC-5C4611113169}" srcOrd="1" destOrd="0" presId="urn:microsoft.com/office/officeart/2005/8/layout/chevron2"/>
    <dgm:cxn modelId="{231389FF-EB9F-4D62-9C3B-009603CE9499}" type="presParOf" srcId="{EFF5F228-DA0B-43EC-9AF5-7B2BFABDFA3F}" destId="{B321D75D-E7D2-4B7E-A6B3-C6A3503321B4}" srcOrd="1" destOrd="0" presId="urn:microsoft.com/office/officeart/2005/8/layout/chevron2"/>
    <dgm:cxn modelId="{1B5A6C8C-FF4A-4FCF-9BCC-826CF9598631}" type="presParOf" srcId="{EFF5F228-DA0B-43EC-9AF5-7B2BFABDFA3F}" destId="{33B3A301-EA61-4EED-B6AB-467D5F5F3BA5}" srcOrd="2" destOrd="0" presId="urn:microsoft.com/office/officeart/2005/8/layout/chevron2"/>
    <dgm:cxn modelId="{9BDD5C5F-DB0B-4F4B-BB7B-0F2DCF3D5451}" type="presParOf" srcId="{33B3A301-EA61-4EED-B6AB-467D5F5F3BA5}" destId="{35A6F33F-8983-4987-9E3F-3880A2BE0B8F}" srcOrd="0" destOrd="0" presId="urn:microsoft.com/office/officeart/2005/8/layout/chevron2"/>
    <dgm:cxn modelId="{E3FE7D01-49A0-491E-A0E1-FE9D5B00E3C2}" type="presParOf" srcId="{33B3A301-EA61-4EED-B6AB-467D5F5F3BA5}" destId="{F3C63053-8D3F-4595-866A-796C76C78922}" srcOrd="1" destOrd="0" presId="urn:microsoft.com/office/officeart/2005/8/layout/chevron2"/>
    <dgm:cxn modelId="{A58F1D6C-4F5C-4D09-8F39-C49CE166F520}" type="presParOf" srcId="{EFF5F228-DA0B-43EC-9AF5-7B2BFABDFA3F}" destId="{B811C098-8A1F-45C6-AD8D-CF1C8EDBFE7F}" srcOrd="3" destOrd="0" presId="urn:microsoft.com/office/officeart/2005/8/layout/chevron2"/>
    <dgm:cxn modelId="{191999F4-F468-4DD5-8A09-A296018AA01C}" type="presParOf" srcId="{EFF5F228-DA0B-43EC-9AF5-7B2BFABDFA3F}" destId="{A2FA9E67-6ECC-45DB-9820-0F34E71C595E}" srcOrd="4" destOrd="0" presId="urn:microsoft.com/office/officeart/2005/8/layout/chevron2"/>
    <dgm:cxn modelId="{8C56D8A7-C43F-4EBF-91DA-D97A25B311ED}" type="presParOf" srcId="{A2FA9E67-6ECC-45DB-9820-0F34E71C595E}" destId="{41BF2F66-330D-4F22-821F-2719F3D32F3D}" srcOrd="0" destOrd="0" presId="urn:microsoft.com/office/officeart/2005/8/layout/chevron2"/>
    <dgm:cxn modelId="{1E07E8EE-7997-4409-811D-111E564C12A5}" type="presParOf" srcId="{A2FA9E67-6ECC-45DB-9820-0F34E71C595E}" destId="{74E8D47E-B3EA-4BFD-A2E1-7C2C5B2313DC}"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smtClean="0">
              <a:latin typeface="Times New Roman" pitchFamily="18" charset="0"/>
              <a:cs typeface="Times New Roman" pitchFamily="18" charset="0"/>
            </a:rPr>
            <a:t>Model Building</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 xmlns:dgm14="http://schemas.microsoft.com/office/drawing/2010/diagram"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Create appropriate Regression Machine Learning model function</a:t>
          </a:r>
        </a:p>
      </dgm:t>
      <dgm:extLst>
        <a:ext uri="{E40237B7-FDA0-4F09-8148-C483321AD2D9}">
          <dgm14:cNvPr xmlns=""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dirty="0" smtClean="0">
              <a:latin typeface="Times New Roman" pitchFamily="18" charset="0"/>
              <a:cs typeface="Times New Roman" pitchFamily="18" charset="0"/>
            </a:rPr>
            <a:t>Model Evaluation</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 xmlns:dgm14="http://schemas.microsoft.com/office/drawing/2010/diagram"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Usage of evaluation metrics to check the accuracy of the models over trained and test data inputs</a:t>
          </a:r>
        </a:p>
      </dgm:t>
      <dgm:extLst>
        <a:ext uri="{E40237B7-FDA0-4F09-8148-C483321AD2D9}">
          <dgm14:cNvPr xmlns=""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Hyperparameter Tuning Best Model</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custT="1"/>
      <dgm:spPr/>
      <dgm:t>
        <a:bodyPr/>
        <a:lstStyle/>
        <a:p>
          <a:r>
            <a:rPr lang="en-US" sz="1400" dirty="0">
              <a:latin typeface="Times New Roman" pitchFamily="18" charset="0"/>
              <a:cs typeface="Times New Roman" pitchFamily="18" charset="0"/>
            </a:rPr>
            <a:t>Choosing the appropriate Regression Machine Learning model to check various parameter permutation and combinations</a:t>
          </a:r>
        </a:p>
      </dgm:t>
      <dgm:extLst>
        <a:ext uri="{E40237B7-FDA0-4F09-8148-C483321AD2D9}">
          <dgm14:cNvPr xmlns=""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custT="1"/>
      <dgm:spPr/>
      <dgm:t>
        <a:bodyPr/>
        <a:lstStyle/>
        <a:p>
          <a:r>
            <a:rPr lang="en-US" sz="1400" dirty="0">
              <a:latin typeface="Times New Roman" pitchFamily="18" charset="0"/>
              <a:cs typeface="Times New Roman" pitchFamily="18" charset="0"/>
            </a:rPr>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440DF79D-7156-432C-8CE7-ACBC3B6A2670}" type="pres">
      <dgm:prSet presAssocID="{51FB8555-540F-4EF7-8D46-8ABB018A3B6F}" presName="linearFlow" presStyleCnt="0">
        <dgm:presLayoutVars>
          <dgm:dir/>
          <dgm:animLvl val="lvl"/>
          <dgm:resizeHandles val="exact"/>
        </dgm:presLayoutVars>
      </dgm:prSet>
      <dgm:spPr/>
      <dgm:t>
        <a:bodyPr/>
        <a:lstStyle/>
        <a:p>
          <a:endParaRPr lang="en-US"/>
        </a:p>
      </dgm:t>
    </dgm:pt>
    <dgm:pt modelId="{78D3A2AA-F4A8-473A-B9FA-7B654853D89D}" type="pres">
      <dgm:prSet presAssocID="{C1C0BC68-A810-4B5F-92EF-C6470DBD2260}" presName="composite" presStyleCnt="0"/>
      <dgm:spPr/>
      <dgm:t>
        <a:bodyPr/>
        <a:lstStyle/>
        <a:p>
          <a:endParaRPr lang="en-US"/>
        </a:p>
      </dgm:t>
    </dgm:pt>
    <dgm:pt modelId="{37752082-1397-4B26-896D-BE0D8E608726}"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C480F060-AE90-446B-8C43-9ED52C6CCBE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E1366B00-85C9-4E9D-87AC-41BDD6EF128E}" type="pres">
      <dgm:prSet presAssocID="{F5287809-3C15-4CCC-8752-80339C1152A5}" presName="sp" presStyleCnt="0"/>
      <dgm:spPr/>
      <dgm:t>
        <a:bodyPr/>
        <a:lstStyle/>
        <a:p>
          <a:endParaRPr lang="en-US"/>
        </a:p>
      </dgm:t>
    </dgm:pt>
    <dgm:pt modelId="{0891B26D-E4F6-43EA-8F78-1A842A9A3588}" type="pres">
      <dgm:prSet presAssocID="{5D787C97-D980-4440-B210-928D6982299A}" presName="composite" presStyleCnt="0"/>
      <dgm:spPr/>
      <dgm:t>
        <a:bodyPr/>
        <a:lstStyle/>
        <a:p>
          <a:endParaRPr lang="en-US"/>
        </a:p>
      </dgm:t>
    </dgm:pt>
    <dgm:pt modelId="{61A3E79B-228D-4BE7-8E41-C8BE09168E90}"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117581B1-E2BC-4095-8C42-1D88EA66E61D}"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80AE0C60-3FEF-49EF-9404-EC67C3BAB1F5}" type="pres">
      <dgm:prSet presAssocID="{C1CF9C7E-E63B-423A-9EB1-3CB2E27F093C}" presName="sp" presStyleCnt="0"/>
      <dgm:spPr/>
      <dgm:t>
        <a:bodyPr/>
        <a:lstStyle/>
        <a:p>
          <a:endParaRPr lang="en-US"/>
        </a:p>
      </dgm:t>
    </dgm:pt>
    <dgm:pt modelId="{0CEA256A-8AE5-4F12-B912-5C05A06685A6}" type="pres">
      <dgm:prSet presAssocID="{7E5BF415-DD7C-46CE-81EA-C533FD19D64E}" presName="composite" presStyleCnt="0"/>
      <dgm:spPr/>
      <dgm:t>
        <a:bodyPr/>
        <a:lstStyle/>
        <a:p>
          <a:endParaRPr lang="en-US"/>
        </a:p>
      </dgm:t>
    </dgm:pt>
    <dgm:pt modelId="{D96A53B6-1909-497B-A435-19C284614483}"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86F0BB22-4DEF-4AD9-9094-D652C0870946}"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C5374BEA-A876-47D8-949D-0E14B789CAF3}" type="presOf" srcId="{4537B24E-F32C-4F73-9C4F-EDE47D952988}" destId="{86F0BB22-4DEF-4AD9-9094-D652C0870946}" srcOrd="0" destOrd="0" presId="urn:microsoft.com/office/officeart/2005/8/layout/chevron2"/>
    <dgm:cxn modelId="{6B4A8FC9-6EAF-4261-A475-658EAD8AAAC7}" type="presOf" srcId="{5D787C97-D980-4440-B210-928D6982299A}" destId="{61A3E79B-228D-4BE7-8E41-C8BE09168E90}" srcOrd="0" destOrd="0" presId="urn:microsoft.com/office/officeart/2005/8/layout/chevron2"/>
    <dgm:cxn modelId="{1DBB2263-27BB-4031-A63B-8F9B4798BC36}" type="presOf" srcId="{820BBFEE-DF64-4D92-B301-9FAA74709D1F}" destId="{117581B1-E2BC-4095-8C42-1D88EA66E61D}" srcOrd="0" destOrd="1"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B09C07DD-D04A-4B44-B273-BEF10A76FB00}" type="presOf" srcId="{51FB8555-540F-4EF7-8D46-8ABB018A3B6F}" destId="{440DF79D-7156-432C-8CE7-ACBC3B6A2670}" srcOrd="0" destOrd="0" presId="urn:microsoft.com/office/officeart/2005/8/layout/chevron2"/>
    <dgm:cxn modelId="{39F861E2-07FF-4F3C-BBF2-E088BC887202}" type="presOf" srcId="{7E5BF415-DD7C-46CE-81EA-C533FD19D64E}" destId="{D96A53B6-1909-497B-A435-19C284614483}" srcOrd="0" destOrd="0" presId="urn:microsoft.com/office/officeart/2005/8/layout/chevron2"/>
    <dgm:cxn modelId="{3037C609-A6F8-4D9A-B2C6-E10BCEF17B52}" type="presOf" srcId="{B5446597-79E7-4762-BA53-6548F31530A7}" destId="{C480F060-AE90-446B-8C43-9ED52C6CCBE9}" srcOrd="0" destOrd="1"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9F86B53D-119B-43DB-A395-84CE04D36B4A}" type="presOf" srcId="{89EC74D7-8ED6-4609-997D-DDAF8AB36679}" destId="{117581B1-E2BC-4095-8C42-1D88EA66E61D}" srcOrd="0" destOrd="0" presId="urn:microsoft.com/office/officeart/2005/8/layout/chevron2"/>
    <dgm:cxn modelId="{6C02CB53-EA0D-4350-B53D-A62BF4A3799C}" type="presOf" srcId="{C1C0BC68-A810-4B5F-92EF-C6470DBD2260}" destId="{37752082-1397-4B26-896D-BE0D8E608726}" srcOrd="0" destOrd="0"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AE8E5F84-FF0D-41F4-BCD3-7BC1C448DA80}" type="presOf" srcId="{129662DD-405A-4B1A-AC34-14BCC38CDDE6}" destId="{86F0BB22-4DEF-4AD9-9094-D652C0870946}"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E502E4CE-8CE5-4345-9A0A-9C1A0AE2F39D}" type="presOf" srcId="{EC30385C-94E2-463C-9938-AC727EF3A0BD}" destId="{C480F060-AE90-446B-8C43-9ED52C6CCBE9}" srcOrd="0" destOrd="0" presId="urn:microsoft.com/office/officeart/2005/8/layout/chevron2"/>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BA61407E-2302-4276-99C0-4073CF95CDE0}" type="presParOf" srcId="{440DF79D-7156-432C-8CE7-ACBC3B6A2670}" destId="{78D3A2AA-F4A8-473A-B9FA-7B654853D89D}" srcOrd="0" destOrd="0" presId="urn:microsoft.com/office/officeart/2005/8/layout/chevron2"/>
    <dgm:cxn modelId="{A30C77E3-47D6-405B-9423-108176D64EE2}" type="presParOf" srcId="{78D3A2AA-F4A8-473A-B9FA-7B654853D89D}" destId="{37752082-1397-4B26-896D-BE0D8E608726}" srcOrd="0" destOrd="0" presId="urn:microsoft.com/office/officeart/2005/8/layout/chevron2"/>
    <dgm:cxn modelId="{7715C0A7-6022-4734-ACF6-78C9DD841421}" type="presParOf" srcId="{78D3A2AA-F4A8-473A-B9FA-7B654853D89D}" destId="{C480F060-AE90-446B-8C43-9ED52C6CCBE9}" srcOrd="1" destOrd="0" presId="urn:microsoft.com/office/officeart/2005/8/layout/chevron2"/>
    <dgm:cxn modelId="{69F78DC2-90A8-4BDF-B580-1960630F61A7}" type="presParOf" srcId="{440DF79D-7156-432C-8CE7-ACBC3B6A2670}" destId="{E1366B00-85C9-4E9D-87AC-41BDD6EF128E}" srcOrd="1" destOrd="0" presId="urn:microsoft.com/office/officeart/2005/8/layout/chevron2"/>
    <dgm:cxn modelId="{C1BF8D65-4FA1-45CF-8FAB-146E580BAF77}" type="presParOf" srcId="{440DF79D-7156-432C-8CE7-ACBC3B6A2670}" destId="{0891B26D-E4F6-43EA-8F78-1A842A9A3588}" srcOrd="2" destOrd="0" presId="urn:microsoft.com/office/officeart/2005/8/layout/chevron2"/>
    <dgm:cxn modelId="{124B5B04-F2A0-4DDE-85B6-E7911454F1F2}" type="presParOf" srcId="{0891B26D-E4F6-43EA-8F78-1A842A9A3588}" destId="{61A3E79B-228D-4BE7-8E41-C8BE09168E90}" srcOrd="0" destOrd="0" presId="urn:microsoft.com/office/officeart/2005/8/layout/chevron2"/>
    <dgm:cxn modelId="{745C29BB-5DDE-4DBE-8F2E-ACE377B4B279}" type="presParOf" srcId="{0891B26D-E4F6-43EA-8F78-1A842A9A3588}" destId="{117581B1-E2BC-4095-8C42-1D88EA66E61D}" srcOrd="1" destOrd="0" presId="urn:microsoft.com/office/officeart/2005/8/layout/chevron2"/>
    <dgm:cxn modelId="{6BC72495-290A-4F14-8063-AE96B86EE2F7}" type="presParOf" srcId="{440DF79D-7156-432C-8CE7-ACBC3B6A2670}" destId="{80AE0C60-3FEF-49EF-9404-EC67C3BAB1F5}" srcOrd="3" destOrd="0" presId="urn:microsoft.com/office/officeart/2005/8/layout/chevron2"/>
    <dgm:cxn modelId="{853E9B29-21EC-48FD-B81F-6AF6210EC49A}" type="presParOf" srcId="{440DF79D-7156-432C-8CE7-ACBC3B6A2670}" destId="{0CEA256A-8AE5-4F12-B912-5C05A06685A6}" srcOrd="4" destOrd="0" presId="urn:microsoft.com/office/officeart/2005/8/layout/chevron2"/>
    <dgm:cxn modelId="{4FD438F4-C13E-4698-9B46-3CB379B926BF}" type="presParOf" srcId="{0CEA256A-8AE5-4F12-B912-5C05A06685A6}" destId="{D96A53B6-1909-497B-A435-19C284614483}" srcOrd="0" destOrd="0" presId="urn:microsoft.com/office/officeart/2005/8/layout/chevron2"/>
    <dgm:cxn modelId="{C3E223CD-6B91-4D97-9454-C47C59A7E2A3}" type="presParOf" srcId="{0CEA256A-8AE5-4F12-B912-5C05A06685A6}" destId="{86F0BB22-4DEF-4AD9-9094-D652C0870946}"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A4BFB5-792A-4A09-8DEB-D17B1CD36548}">
      <dsp:nvSpPr>
        <dsp:cNvPr id="0" name=""/>
        <dsp:cNvSpPr/>
      </dsp:nvSpPr>
      <dsp:spPr>
        <a:xfrm rot="5400000">
          <a:off x="-132628" y="134652"/>
          <a:ext cx="884187" cy="61893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Data Cleaning</a:t>
          </a:r>
          <a:endParaRPr lang="en-US" sz="1050" b="1" kern="1200" dirty="0">
            <a:latin typeface="Times New Roman" pitchFamily="18" charset="0"/>
            <a:cs typeface="Times New Roman" pitchFamily="18" charset="0"/>
          </a:endParaRPr>
        </a:p>
      </dsp:txBody>
      <dsp:txXfrm rot="5400000">
        <a:off x="-132628" y="134652"/>
        <a:ext cx="884187" cy="618931"/>
      </dsp:txXfrm>
    </dsp:sp>
    <dsp:sp modelId="{692AC4D2-650F-4F45-A9DC-5C4611113169}">
      <dsp:nvSpPr>
        <dsp:cNvPr id="0" name=""/>
        <dsp:cNvSpPr/>
      </dsp:nvSpPr>
      <dsp:spPr>
        <a:xfrm rot="5400000">
          <a:off x="4593953" y="-3972997"/>
          <a:ext cx="575023" cy="852506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Import the collected data from web scraping</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Clean and format the records as per usage by using various imputation techniques</a:t>
          </a:r>
        </a:p>
      </dsp:txBody>
      <dsp:txXfrm rot="5400000">
        <a:off x="4593953" y="-3972997"/>
        <a:ext cx="575023" cy="8525068"/>
      </dsp:txXfrm>
    </dsp:sp>
    <dsp:sp modelId="{35A6F33F-8983-4987-9E3F-3880A2BE0B8F}">
      <dsp:nvSpPr>
        <dsp:cNvPr id="0" name=""/>
        <dsp:cNvSpPr/>
      </dsp:nvSpPr>
      <dsp:spPr>
        <a:xfrm rot="5400000">
          <a:off x="-132628" y="806658"/>
          <a:ext cx="884187" cy="618931"/>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Exploratory Data Analysis</a:t>
          </a:r>
          <a:endParaRPr lang="en-US" sz="1050" b="1" kern="1200" dirty="0">
            <a:latin typeface="Times New Roman" pitchFamily="18" charset="0"/>
            <a:cs typeface="Times New Roman" pitchFamily="18" charset="0"/>
          </a:endParaRPr>
        </a:p>
      </dsp:txBody>
      <dsp:txXfrm rot="5400000">
        <a:off x="-132628" y="806658"/>
        <a:ext cx="884187" cy="618931"/>
      </dsp:txXfrm>
    </dsp:sp>
    <dsp:sp modelId="{F3C63053-8D3F-4595-866A-796C76C78922}">
      <dsp:nvSpPr>
        <dsp:cNvPr id="0" name=""/>
        <dsp:cNvSpPr/>
      </dsp:nvSpPr>
      <dsp:spPr>
        <a:xfrm rot="5400000">
          <a:off x="4594104" y="-3301143"/>
          <a:ext cx="574721" cy="8525068"/>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Check through all the dataset information like datatype, missing value, duplicate value etc.</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Analyze each and every data record to ensure we have usable information</a:t>
          </a:r>
        </a:p>
      </dsp:txBody>
      <dsp:txXfrm rot="5400000">
        <a:off x="4594104" y="-3301143"/>
        <a:ext cx="574721" cy="8525068"/>
      </dsp:txXfrm>
    </dsp:sp>
    <dsp:sp modelId="{41BF2F66-330D-4F22-821F-2719F3D32F3D}">
      <dsp:nvSpPr>
        <dsp:cNvPr id="0" name=""/>
        <dsp:cNvSpPr/>
      </dsp:nvSpPr>
      <dsp:spPr>
        <a:xfrm rot="5400000">
          <a:off x="-132628" y="1478664"/>
          <a:ext cx="884187" cy="618931"/>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Visualization and Data Preprocessing</a:t>
          </a:r>
          <a:endParaRPr lang="en-US" sz="1050" b="1" kern="1200" dirty="0">
            <a:latin typeface="Times New Roman" pitchFamily="18" charset="0"/>
            <a:cs typeface="Times New Roman" pitchFamily="18" charset="0"/>
          </a:endParaRPr>
        </a:p>
      </dsp:txBody>
      <dsp:txXfrm rot="5400000">
        <a:off x="-132628" y="1478664"/>
        <a:ext cx="884187" cy="618931"/>
      </dsp:txXfrm>
    </dsp:sp>
    <dsp:sp modelId="{74E8D47E-B3EA-4BFD-A2E1-7C2C5B2313DC}">
      <dsp:nvSpPr>
        <dsp:cNvPr id="0" name=""/>
        <dsp:cNvSpPr/>
      </dsp:nvSpPr>
      <dsp:spPr>
        <a:xfrm rot="5400000">
          <a:off x="4594104" y="-2629137"/>
          <a:ext cx="574721" cy="8525068"/>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Perform encoding and scaling methods</a:t>
          </a:r>
        </a:p>
      </dsp:txBody>
      <dsp:txXfrm rot="5400000">
        <a:off x="4594104" y="-2629137"/>
        <a:ext cx="574721" cy="852506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752082-1397-4B26-896D-BE0D8E608726}">
      <dsp:nvSpPr>
        <dsp:cNvPr id="0" name=""/>
        <dsp:cNvSpPr/>
      </dsp:nvSpPr>
      <dsp:spPr>
        <a:xfrm rot="5400000">
          <a:off x="-135184" y="136592"/>
          <a:ext cx="901232" cy="63086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Model Building</a:t>
          </a:r>
          <a:endParaRPr lang="en-US" sz="1050" b="1" kern="1200" dirty="0">
            <a:latin typeface="Times New Roman" pitchFamily="18" charset="0"/>
            <a:cs typeface="Times New Roman" pitchFamily="18" charset="0"/>
          </a:endParaRPr>
        </a:p>
      </dsp:txBody>
      <dsp:txXfrm rot="5400000">
        <a:off x="-135184" y="136592"/>
        <a:ext cx="901232" cy="630862"/>
      </dsp:txXfrm>
    </dsp:sp>
    <dsp:sp modelId="{C480F060-AE90-446B-8C43-9ED52C6CCBE9}">
      <dsp:nvSpPr>
        <dsp:cNvPr id="0" name=""/>
        <dsp:cNvSpPr/>
      </dsp:nvSpPr>
      <dsp:spPr>
        <a:xfrm rot="5400000">
          <a:off x="4594376" y="-3962106"/>
          <a:ext cx="586108" cy="851313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Need to ensure that whenever the regression function is called it is able to process all the necessary parameters</a:t>
          </a:r>
        </a:p>
      </dsp:txBody>
      <dsp:txXfrm rot="5400000">
        <a:off x="4594376" y="-3962106"/>
        <a:ext cx="586108" cy="8513137"/>
      </dsp:txXfrm>
    </dsp:sp>
    <dsp:sp modelId="{61A3E79B-228D-4BE7-8E41-C8BE09168E90}">
      <dsp:nvSpPr>
        <dsp:cNvPr id="0" name=""/>
        <dsp:cNvSpPr/>
      </dsp:nvSpPr>
      <dsp:spPr>
        <a:xfrm rot="5400000">
          <a:off x="-135184" y="826427"/>
          <a:ext cx="901232" cy="630862"/>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Model Evaluation</a:t>
          </a:r>
          <a:endParaRPr lang="en-US" sz="1050" b="1" kern="1200" dirty="0">
            <a:latin typeface="Times New Roman" pitchFamily="18" charset="0"/>
            <a:cs typeface="Times New Roman" pitchFamily="18" charset="0"/>
          </a:endParaRPr>
        </a:p>
      </dsp:txBody>
      <dsp:txXfrm rot="5400000">
        <a:off x="-135184" y="826427"/>
        <a:ext cx="901232" cy="630862"/>
      </dsp:txXfrm>
    </dsp:sp>
    <dsp:sp modelId="{117581B1-E2BC-4095-8C42-1D88EA66E61D}">
      <dsp:nvSpPr>
        <dsp:cNvPr id="0" name=""/>
        <dsp:cNvSpPr/>
      </dsp:nvSpPr>
      <dsp:spPr>
        <a:xfrm rot="5400000">
          <a:off x="4594530" y="-3272425"/>
          <a:ext cx="585800" cy="8513137"/>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Ensure the cross validation techniques helps in reducing over fitting and under fitting data</a:t>
          </a:r>
        </a:p>
      </dsp:txBody>
      <dsp:txXfrm rot="5400000">
        <a:off x="4594530" y="-3272425"/>
        <a:ext cx="585800" cy="8513137"/>
      </dsp:txXfrm>
    </dsp:sp>
    <dsp:sp modelId="{D96A53B6-1909-497B-A435-19C284614483}">
      <dsp:nvSpPr>
        <dsp:cNvPr id="0" name=""/>
        <dsp:cNvSpPr/>
      </dsp:nvSpPr>
      <dsp:spPr>
        <a:xfrm rot="5400000">
          <a:off x="-135184" y="1516262"/>
          <a:ext cx="901232" cy="630862"/>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Hyperparameter Tuning Best Model</a:t>
          </a:r>
          <a:endParaRPr lang="en-US" sz="1050" b="1" kern="1200" dirty="0">
            <a:latin typeface="Times New Roman" pitchFamily="18" charset="0"/>
            <a:cs typeface="Times New Roman" pitchFamily="18" charset="0"/>
          </a:endParaRPr>
        </a:p>
      </dsp:txBody>
      <dsp:txXfrm rot="5400000">
        <a:off x="-135184" y="1516262"/>
        <a:ext cx="901232" cy="630862"/>
      </dsp:txXfrm>
    </dsp:sp>
    <dsp:sp modelId="{86F0BB22-4DEF-4AD9-9094-D652C0870946}">
      <dsp:nvSpPr>
        <dsp:cNvPr id="0" name=""/>
        <dsp:cNvSpPr/>
      </dsp:nvSpPr>
      <dsp:spPr>
        <a:xfrm rot="5400000">
          <a:off x="4594530" y="-2582590"/>
          <a:ext cx="585800" cy="8513137"/>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Using Grid Search CV to obtain the best parameters that can be plugged into the selected model</a:t>
          </a:r>
        </a:p>
      </dsp:txBody>
      <dsp:txXfrm rot="5400000">
        <a:off x="4594530" y="-2582590"/>
        <a:ext cx="585800" cy="85131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428750"/>
            <a:ext cx="6859786" cy="200025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188982" y="3543300"/>
            <a:ext cx="6475638" cy="48006"/>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3829050"/>
            <a:ext cx="6859786" cy="8001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674356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2126793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05980"/>
            <a:ext cx="1028968" cy="4426310"/>
          </a:xfrm>
        </p:spPr>
        <p:txBody>
          <a:bodyPr vert="eaVert"/>
          <a:lstStyle/>
          <a:p>
            <a:r>
              <a:rPr lang="en-US" smtClean="0"/>
              <a:t>Click to edit Master title style</a:t>
            </a:r>
            <a:endParaRPr/>
          </a:p>
        </p:txBody>
      </p:sp>
      <p:grpSp>
        <p:nvGrpSpPr>
          <p:cNvPr id="7" name="line" descr="Line graphic"/>
          <p:cNvGrpSpPr/>
          <p:nvPr/>
        </p:nvGrpSpPr>
        <p:grpSpPr bwMode="invGray">
          <a:xfrm rot="5400000">
            <a:off x="5150284" y="2604443"/>
            <a:ext cx="486918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08361"/>
            <a:ext cx="6859787" cy="4423930"/>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2211791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2614472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428750"/>
            <a:ext cx="6859786" cy="200025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188982" y="3543300"/>
            <a:ext cx="6475638" cy="48006"/>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3826895"/>
            <a:ext cx="6859786" cy="802256"/>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4058797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8" name="line" descr="Line graphic"/>
          <p:cNvGrpSpPr/>
          <p:nvPr/>
        </p:nvGrpSpPr>
        <p:grpSpPr bwMode="invGray">
          <a:xfrm>
            <a:off x="1142108" y="1135856"/>
            <a:ext cx="7929246" cy="48006"/>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428750"/>
            <a:ext cx="3315563"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428750"/>
            <a:ext cx="3315562"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1683294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142108" y="1135856"/>
            <a:ext cx="7929246" cy="48006"/>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8"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8" y="2114550"/>
            <a:ext cx="3313277" cy="25146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7"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7" y="2114550"/>
            <a:ext cx="3313277" cy="25146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9A54931-2287-41F2-9F43-664C850985A4}" type="datetimeFigureOut">
              <a:rPr lang="en-US" smtClean="0"/>
              <a:pPr/>
              <a:t>8/12/2022</a:t>
            </a:fld>
            <a:endParaRPr lang="en-US"/>
          </a:p>
        </p:txBody>
      </p:sp>
      <p:sp>
        <p:nvSpPr>
          <p:cNvPr id="9" name="Slide Number Placeholder 8"/>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41824918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142108" y="1135856"/>
            <a:ext cx="7929246" cy="48006"/>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99A54931-2287-41F2-9F43-664C850985A4}" type="datetimeFigureOut">
              <a:rPr lang="en-US" smtClean="0"/>
              <a:pPr/>
              <a:t>8/12/2022</a:t>
            </a:fld>
            <a:endParaRPr lang="en-US"/>
          </a:p>
        </p:txBody>
      </p:sp>
      <p:sp>
        <p:nvSpPr>
          <p:cNvPr id="5" name="Slide Number Placeholder 4"/>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25315614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99A54931-2287-41F2-9F43-664C850985A4}" type="datetimeFigureOut">
              <a:rPr lang="en-US" smtClean="0"/>
              <a:pPr/>
              <a:t>8/12/2022</a:t>
            </a:fld>
            <a:endParaRPr lang="en-US"/>
          </a:p>
        </p:txBody>
      </p:sp>
      <p:sp>
        <p:nvSpPr>
          <p:cNvPr id="4" name="Slide Number Placeholder 3"/>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1405966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2571750"/>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428750"/>
            <a:ext cx="4253068" cy="302895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3314242" y="1223117"/>
            <a:ext cx="4719500" cy="3431914"/>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962116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413233"/>
            <a:ext cx="4253068" cy="3031236"/>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085908" y="1223117"/>
            <a:ext cx="4719500" cy="3431914"/>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2558811"/>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3617694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9" y="205978"/>
            <a:ext cx="6859785" cy="76557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428750"/>
            <a:ext cx="6859786" cy="3200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8" y="4800601"/>
            <a:ext cx="4744685" cy="20717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6058288" y="4800601"/>
            <a:ext cx="933137"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4"/>
          </p:nvPr>
        </p:nvSpPr>
        <p:spPr>
          <a:xfrm>
            <a:off x="7144420" y="4800601"/>
            <a:ext cx="857475"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573528"/>
            <a:ext cx="6859786" cy="2000250"/>
          </a:xfrm>
        </p:spPr>
        <p:txBody>
          <a:bodyPr/>
          <a:lstStyle/>
          <a:p>
            <a:pPr algn="ctr"/>
            <a:r>
              <a:rPr lang="en-IN" sz="6000" dirty="0" smtClean="0">
                <a:latin typeface="Times New Roman" pitchFamily="18" charset="0"/>
                <a:cs typeface="Times New Roman" pitchFamily="18" charset="0"/>
              </a:rPr>
              <a:t>Flight Price Prediction Project</a:t>
            </a:r>
            <a:endParaRPr lang="en-US" sz="6000" dirty="0">
              <a:latin typeface="Times New Roman" pitchFamily="18" charset="0"/>
              <a:cs typeface="Times New Roman" pitchFamily="18" charset="0"/>
            </a:endParaRPr>
          </a:p>
        </p:txBody>
      </p:sp>
      <p:sp>
        <p:nvSpPr>
          <p:cNvPr id="3" name="Subtitle 2"/>
          <p:cNvSpPr>
            <a:spLocks noGrp="1"/>
          </p:cNvSpPr>
          <p:nvPr>
            <p:ph type="subTitle" idx="1"/>
          </p:nvPr>
        </p:nvSpPr>
        <p:spPr>
          <a:xfrm>
            <a:off x="1142107" y="3651870"/>
            <a:ext cx="6859786" cy="1491630"/>
          </a:xfrm>
        </p:spPr>
        <p:txBody>
          <a:bodyPr>
            <a:noAutofit/>
          </a:bodyPr>
          <a:lstStyle/>
          <a:p>
            <a:pPr algn="ctr"/>
            <a:r>
              <a:rPr lang="en-IN" dirty="0" smtClean="0">
                <a:latin typeface="Times New Roman" pitchFamily="18" charset="0"/>
                <a:cs typeface="Times New Roman" pitchFamily="18" charset="0"/>
              </a:rPr>
              <a:t>Submitted By:</a:t>
            </a:r>
          </a:p>
          <a:p>
            <a:pPr algn="ctr"/>
            <a:r>
              <a:rPr lang="en-IN" dirty="0" smtClean="0">
                <a:latin typeface="Times New Roman" pitchFamily="18" charset="0"/>
                <a:cs typeface="Times New Roman" pitchFamily="18" charset="0"/>
              </a:rPr>
              <a:t>Jessica Ghimeliya</a:t>
            </a:r>
          </a:p>
          <a:p>
            <a:pPr algn="ctr"/>
            <a:r>
              <a:rPr lang="en-IN" dirty="0" smtClean="0">
                <a:latin typeface="Times New Roman" pitchFamily="18" charset="0"/>
                <a:cs typeface="Times New Roman" pitchFamily="18" charset="0"/>
              </a:rPr>
              <a:t>Data Science Intern</a:t>
            </a:r>
          </a:p>
          <a:p>
            <a:pPr algn="ctr"/>
            <a:r>
              <a:rPr lang="en-IN" dirty="0" smtClean="0">
                <a:latin typeface="Times New Roman" pitchFamily="18" charset="0"/>
                <a:cs typeface="Times New Roman" pitchFamily="18" charset="0"/>
              </a:rPr>
              <a:t>Flip Robo Technologies</a:t>
            </a:r>
            <a:endParaRPr lang="en-US" dirty="0">
              <a:latin typeface="Times New Roman" pitchFamily="18" charset="0"/>
              <a:cs typeface="Times New Roman"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1" y="1347615"/>
            <a:ext cx="6336703" cy="3528392"/>
          </a:xfrm>
          <a:prstGeom prst="rect">
            <a:avLst/>
          </a:prstGeom>
          <a:noFill/>
          <a:ln w="9525">
            <a:noFill/>
            <a:miter lim="800000"/>
            <a:headEnd/>
            <a:tailEnd/>
          </a:ln>
        </p:spPr>
      </p:pic>
      <p:sp>
        <p:nvSpPr>
          <p:cNvPr id="5" name="TextBox 4"/>
          <p:cNvSpPr txBox="1"/>
          <p:nvPr/>
        </p:nvSpPr>
        <p:spPr>
          <a:xfrm>
            <a:off x="6876256" y="1203598"/>
            <a:ext cx="2267744"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latin typeface="Times New Roman" pitchFamily="18" charset="0"/>
                <a:cs typeface="Times New Roman" pitchFamily="18" charset="0"/>
              </a:rPr>
              <a:t>The count of </a:t>
            </a:r>
            <a:r>
              <a:rPr lang="en-US" sz="1400" dirty="0" err="1" smtClean="0">
                <a:latin typeface="Times New Roman" pitchFamily="18" charset="0"/>
                <a:cs typeface="Times New Roman" pitchFamily="18" charset="0"/>
              </a:rPr>
              <a:t>Vistara</a:t>
            </a:r>
            <a:r>
              <a:rPr lang="en-US" sz="1400" dirty="0" smtClean="0">
                <a:latin typeface="Times New Roman" pitchFamily="18" charset="0"/>
                <a:cs typeface="Times New Roman" pitchFamily="18" charset="0"/>
              </a:rPr>
              <a:t> airline is highest, followed by Indigo and then Air India.</a:t>
            </a:r>
          </a:p>
          <a:p>
            <a:pPr>
              <a:buFont typeface="Wingdings" pitchFamily="2" charset="2"/>
              <a:buChar char="Ø"/>
            </a:pPr>
            <a:r>
              <a:rPr lang="en-US" sz="1400" dirty="0" smtClean="0">
                <a:latin typeface="Times New Roman" pitchFamily="18" charset="0"/>
                <a:cs typeface="Times New Roman" pitchFamily="18" charset="0"/>
              </a:rPr>
              <a:t>The count of airline is lowest for Alliance Air followed by Air Asia.</a:t>
            </a:r>
          </a:p>
          <a:p>
            <a:pPr>
              <a:buFont typeface="Wingdings" pitchFamily="2" charset="2"/>
              <a:buChar char="Ø"/>
            </a:pPr>
            <a:r>
              <a:rPr lang="en-US" sz="1400" dirty="0" smtClean="0">
                <a:latin typeface="Times New Roman" pitchFamily="18" charset="0"/>
                <a:cs typeface="Times New Roman" pitchFamily="18" charset="0"/>
              </a:rPr>
              <a:t>From the Airline Vs Price plot, we see that the flight price for </a:t>
            </a:r>
            <a:r>
              <a:rPr lang="en-US" sz="1400" dirty="0" err="1" smtClean="0">
                <a:latin typeface="Times New Roman" pitchFamily="18" charset="0"/>
                <a:cs typeface="Times New Roman" pitchFamily="18" charset="0"/>
              </a:rPr>
              <a:t>Vistara</a:t>
            </a:r>
            <a:r>
              <a:rPr lang="en-US" sz="1400" dirty="0" smtClean="0">
                <a:latin typeface="Times New Roman" pitchFamily="18" charset="0"/>
                <a:cs typeface="Times New Roman" pitchFamily="18" charset="0"/>
              </a:rPr>
              <a:t> is highest, which is followed by Air India, Air Asia and then Go First Airline.</a:t>
            </a:r>
          </a:p>
          <a:p>
            <a:pPr>
              <a:buFont typeface="Wingdings" pitchFamily="2" charset="2"/>
              <a:buChar char="Ø"/>
            </a:pPr>
            <a:r>
              <a:rPr lang="en-US" sz="1400" dirty="0" smtClean="0">
                <a:latin typeface="Times New Roman" pitchFamily="18" charset="0"/>
                <a:cs typeface="Times New Roman" pitchFamily="18" charset="0"/>
              </a:rPr>
              <a:t>The flight price is least for Alliance Air airline and then Indigo.</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9" y="1347614"/>
            <a:ext cx="6048671" cy="3600400"/>
          </a:xfrm>
          <a:prstGeom prst="rect">
            <a:avLst/>
          </a:prstGeom>
          <a:noFill/>
          <a:ln w="9525">
            <a:noFill/>
            <a:miter lim="800000"/>
            <a:headEnd/>
            <a:tailEnd/>
          </a:ln>
        </p:spPr>
      </p:pic>
      <p:sp>
        <p:nvSpPr>
          <p:cNvPr id="5" name="TextBox 4"/>
          <p:cNvSpPr txBox="1"/>
          <p:nvPr/>
        </p:nvSpPr>
        <p:spPr>
          <a:xfrm>
            <a:off x="6516216" y="1347614"/>
            <a:ext cx="2627784" cy="3213187"/>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itchFamily="2" charset="2"/>
              <a:buChar char="Ø"/>
            </a:pPr>
            <a:r>
              <a:rPr lang="en-US" sz="1200" dirty="0" smtClean="0">
                <a:latin typeface="Times New Roman" pitchFamily="18" charset="0"/>
                <a:cs typeface="Times New Roman" pitchFamily="18" charset="0"/>
              </a:rPr>
              <a:t>Majority of flights travel from source New Delhi which is followed by Chennai, Goa, Kolkata and then </a:t>
            </a:r>
            <a:r>
              <a:rPr lang="en-US" sz="1200" dirty="0" err="1" smtClean="0">
                <a:latin typeface="Times New Roman" pitchFamily="18" charset="0"/>
                <a:cs typeface="Times New Roman" pitchFamily="18" charset="0"/>
              </a:rPr>
              <a:t>Hydrabad</a:t>
            </a:r>
            <a:r>
              <a:rPr lang="en-US" sz="1200" dirty="0" smtClean="0">
                <a:latin typeface="Times New Roman" pitchFamily="18" charset="0"/>
                <a:cs typeface="Times New Roman" pitchFamily="18" charset="0"/>
              </a:rPr>
              <a:t>.</a:t>
            </a:r>
          </a:p>
          <a:p>
            <a:pPr>
              <a:buFont typeface="Wingdings" pitchFamily="2" charset="2"/>
              <a:buChar char="Ø"/>
            </a:pPr>
            <a:r>
              <a:rPr lang="en-US" sz="1200" dirty="0" smtClean="0">
                <a:latin typeface="Times New Roman" pitchFamily="18" charset="0"/>
                <a:cs typeface="Times New Roman" pitchFamily="18" charset="0"/>
              </a:rPr>
              <a:t>Other locations from which people like to fly are Mumbai, Bangalore and </a:t>
            </a:r>
            <a:r>
              <a:rPr lang="en-US" sz="1200" dirty="0" err="1" smtClean="0">
                <a:latin typeface="Times New Roman" pitchFamily="18" charset="0"/>
                <a:cs typeface="Times New Roman" pitchFamily="18" charset="0"/>
              </a:rPr>
              <a:t>Jaipur</a:t>
            </a:r>
            <a:r>
              <a:rPr lang="en-US" sz="1200" dirty="0" smtClean="0">
                <a:latin typeface="Times New Roman" pitchFamily="18" charset="0"/>
                <a:cs typeface="Times New Roman" pitchFamily="18" charset="0"/>
              </a:rPr>
              <a:t>.</a:t>
            </a:r>
          </a:p>
          <a:p>
            <a:pPr>
              <a:buFont typeface="Wingdings" pitchFamily="2" charset="2"/>
              <a:buChar char="Ø"/>
            </a:pPr>
            <a:r>
              <a:rPr lang="en-US" sz="1200" dirty="0" smtClean="0">
                <a:latin typeface="Times New Roman" pitchFamily="18" charset="0"/>
                <a:cs typeface="Times New Roman" pitchFamily="18" charset="0"/>
              </a:rPr>
              <a:t>From the source </a:t>
            </a:r>
            <a:r>
              <a:rPr lang="en-US" sz="1200" dirty="0" err="1" smtClean="0">
                <a:latin typeface="Times New Roman" pitchFamily="18" charset="0"/>
                <a:cs typeface="Times New Roman" pitchFamily="18" charset="0"/>
              </a:rPr>
              <a:t>vs</a:t>
            </a:r>
            <a:r>
              <a:rPr lang="en-US" sz="1200" dirty="0" smtClean="0">
                <a:latin typeface="Times New Roman" pitchFamily="18" charset="0"/>
                <a:cs typeface="Times New Roman" pitchFamily="18" charset="0"/>
              </a:rPr>
              <a:t> price plot, we can see that flight price is the highest from Chennai, which is followed by Kolkata, </a:t>
            </a:r>
            <a:r>
              <a:rPr lang="en-US" sz="1200" dirty="0" err="1" smtClean="0">
                <a:latin typeface="Times New Roman" pitchFamily="18" charset="0"/>
                <a:cs typeface="Times New Roman" pitchFamily="18" charset="0"/>
              </a:rPr>
              <a:t>Hydrabad</a:t>
            </a:r>
            <a:r>
              <a:rPr lang="en-US" sz="1200" dirty="0" smtClean="0">
                <a:latin typeface="Times New Roman" pitchFamily="18" charset="0"/>
                <a:cs typeface="Times New Roman" pitchFamily="18" charset="0"/>
              </a:rPr>
              <a:t>, and then Goa.</a:t>
            </a:r>
          </a:p>
          <a:p>
            <a:pPr>
              <a:buFont typeface="Wingdings" pitchFamily="2" charset="2"/>
              <a:buChar char="Ø"/>
            </a:pPr>
            <a:r>
              <a:rPr lang="en-US" sz="1200" dirty="0" smtClean="0">
                <a:latin typeface="Times New Roman" pitchFamily="18" charset="0"/>
                <a:cs typeface="Times New Roman" pitchFamily="18" charset="0"/>
              </a:rPr>
              <a:t>The flight prices from New Delhi, Bangalore and Goa is almost similar.</a:t>
            </a:r>
          </a:p>
          <a:p>
            <a:pPr>
              <a:buFont typeface="Wingdings" pitchFamily="2" charset="2"/>
              <a:buChar char="Ø"/>
            </a:pPr>
            <a:r>
              <a:rPr lang="en-US" sz="1200" dirty="0" smtClean="0">
                <a:latin typeface="Times New Roman" pitchFamily="18" charset="0"/>
                <a:cs typeface="Times New Roman" pitchFamily="18" charset="0"/>
              </a:rPr>
              <a:t>The least flight price is from Mumbai and </a:t>
            </a:r>
            <a:r>
              <a:rPr lang="en-US" sz="1200" dirty="0" err="1" smtClean="0">
                <a:latin typeface="Times New Roman" pitchFamily="18" charset="0"/>
                <a:cs typeface="Times New Roman" pitchFamily="18" charset="0"/>
              </a:rPr>
              <a:t>Jaipur</a:t>
            </a:r>
            <a:r>
              <a:rPr lang="en-US" sz="1200" dirty="0" smtClean="0">
                <a:latin typeface="Times New Roman" pitchFamily="18" charset="0"/>
                <a:cs typeface="Times New Roman" pitchFamily="18" charset="0"/>
              </a:rPr>
              <a:t>.</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23527" y="1347614"/>
            <a:ext cx="5832649" cy="3600399"/>
          </a:xfrm>
          <a:prstGeom prst="rect">
            <a:avLst/>
          </a:prstGeom>
          <a:noFill/>
          <a:ln w="9525">
            <a:noFill/>
            <a:miter lim="800000"/>
            <a:headEnd/>
            <a:tailEnd/>
          </a:ln>
        </p:spPr>
      </p:pic>
      <p:sp>
        <p:nvSpPr>
          <p:cNvPr id="6" name="TextBox 5"/>
          <p:cNvSpPr txBox="1"/>
          <p:nvPr/>
        </p:nvSpPr>
        <p:spPr>
          <a:xfrm>
            <a:off x="6300192" y="1347614"/>
            <a:ext cx="2843808"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t>More number of flights fly to Mumbai and then to Chennai.</a:t>
            </a:r>
          </a:p>
          <a:p>
            <a:pPr>
              <a:buFont typeface="Wingdings" pitchFamily="2" charset="2"/>
              <a:buChar char="Ø"/>
            </a:pPr>
            <a:r>
              <a:rPr lang="en-US" sz="1400" dirty="0" smtClean="0"/>
              <a:t>The number of flights to Kolkata, </a:t>
            </a:r>
            <a:r>
              <a:rPr lang="en-US" sz="1400" dirty="0" err="1" smtClean="0"/>
              <a:t>Lucknow</a:t>
            </a:r>
            <a:r>
              <a:rPr lang="en-US" sz="1400" dirty="0" smtClean="0"/>
              <a:t> and Hyderabad is almost similar.</a:t>
            </a:r>
          </a:p>
          <a:p>
            <a:pPr>
              <a:buFont typeface="Wingdings" pitchFamily="2" charset="2"/>
              <a:buChar char="Ø"/>
            </a:pPr>
            <a:r>
              <a:rPr lang="en-US" sz="1400" dirty="0" smtClean="0"/>
              <a:t>The number of flights flying to Goa is lowest as compared to the other locations.</a:t>
            </a:r>
          </a:p>
          <a:p>
            <a:pPr>
              <a:buFont typeface="Wingdings" pitchFamily="2" charset="2"/>
              <a:buChar char="Ø"/>
            </a:pPr>
            <a:r>
              <a:rPr lang="en-US" sz="1400" dirty="0" smtClean="0"/>
              <a:t>Flight price is highest to travel to New Delhi, then to Mumbai, Hyderabad and Goa.</a:t>
            </a:r>
          </a:p>
          <a:p>
            <a:pPr>
              <a:buFont typeface="Wingdings" pitchFamily="2" charset="2"/>
              <a:buChar char="Ø"/>
            </a:pPr>
            <a:r>
              <a:rPr lang="en-US" sz="1400" dirty="0" smtClean="0"/>
              <a:t>To travel to </a:t>
            </a:r>
            <a:r>
              <a:rPr lang="en-US" sz="1400" dirty="0" err="1" smtClean="0"/>
              <a:t>Jaipur</a:t>
            </a:r>
            <a:r>
              <a:rPr lang="en-US" sz="1400" dirty="0" smtClean="0"/>
              <a:t> and Kolkata, the flight price is similar.</a:t>
            </a:r>
          </a:p>
          <a:p>
            <a:pPr>
              <a:buFont typeface="Wingdings" pitchFamily="2" charset="2"/>
              <a:buChar char="Ø"/>
            </a:pPr>
            <a:r>
              <a:rPr lang="en-US" sz="1400" dirty="0" smtClean="0"/>
              <a:t>Prices are low for flights flying to </a:t>
            </a:r>
            <a:r>
              <a:rPr lang="en-US" sz="1400" dirty="0" err="1" smtClean="0"/>
              <a:t>Lucknow</a:t>
            </a:r>
            <a:r>
              <a:rPr lang="en-US" sz="1400" dirty="0" smtClean="0"/>
              <a:t> and Bangalore.</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323529" y="1347614"/>
            <a:ext cx="5832647" cy="3600400"/>
          </a:xfrm>
          <a:prstGeom prst="rect">
            <a:avLst/>
          </a:prstGeom>
          <a:noFill/>
          <a:ln w="9525">
            <a:noFill/>
            <a:miter lim="800000"/>
            <a:headEnd/>
            <a:tailEnd/>
          </a:ln>
        </p:spPr>
      </p:pic>
      <p:sp>
        <p:nvSpPr>
          <p:cNvPr id="5" name="TextBox 4"/>
          <p:cNvSpPr txBox="1"/>
          <p:nvPr/>
        </p:nvSpPr>
        <p:spPr>
          <a:xfrm>
            <a:off x="6444208" y="1347614"/>
            <a:ext cx="184731" cy="424732"/>
          </a:xfrm>
          <a:prstGeom prst="rect">
            <a:avLst/>
          </a:prstGeom>
          <a:noFill/>
        </p:spPr>
        <p:txBody>
          <a:bodyPr wrap="none" rtlCol="0">
            <a:spAutoFit/>
          </a:bodyPr>
          <a:lstStyle/>
          <a:p>
            <a:pPr>
              <a:lnSpc>
                <a:spcPct val="90000"/>
              </a:lnSpc>
            </a:pPr>
            <a:endParaRPr lang="en-US" sz="2400"/>
          </a:p>
        </p:txBody>
      </p:sp>
      <p:sp>
        <p:nvSpPr>
          <p:cNvPr id="6" name="TextBox 5"/>
          <p:cNvSpPr txBox="1"/>
          <p:nvPr/>
        </p:nvSpPr>
        <p:spPr>
          <a:xfrm>
            <a:off x="6372200" y="1203598"/>
            <a:ext cx="2664296" cy="4136517"/>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itchFamily="2" charset="2"/>
              <a:buChar char="Ø"/>
            </a:pPr>
            <a:r>
              <a:rPr lang="en-US" sz="1200" dirty="0" smtClean="0"/>
              <a:t>From the above plot, we can see that more number of flights offering free meals which are probably for tickets that include those prices and meal services.</a:t>
            </a:r>
          </a:p>
          <a:p>
            <a:pPr>
              <a:buFont typeface="Wingdings" pitchFamily="2" charset="2"/>
              <a:buChar char="Ø"/>
            </a:pPr>
            <a:r>
              <a:rPr lang="en-US" sz="1200" dirty="0" smtClean="0"/>
              <a:t>Next, we can see that flights are offering the </a:t>
            </a:r>
            <a:r>
              <a:rPr lang="en-US" sz="1200" dirty="0" err="1" smtClean="0"/>
              <a:t>eCash</a:t>
            </a:r>
            <a:r>
              <a:rPr lang="en-US" sz="1200" dirty="0" smtClean="0"/>
              <a:t> meals option that can be redeemed to purchase food during long journey flights, mostly with multiple stops.</a:t>
            </a:r>
          </a:p>
          <a:p>
            <a:pPr>
              <a:buFont typeface="Wingdings" pitchFamily="2" charset="2"/>
              <a:buChar char="Ø"/>
            </a:pPr>
            <a:r>
              <a:rPr lang="en-US" sz="1200" dirty="0" smtClean="0"/>
              <a:t>Lastly, there are flights that are not offering any meals which may be because they are flying short distances and duration.</a:t>
            </a:r>
          </a:p>
          <a:p>
            <a:pPr>
              <a:buFont typeface="Wingdings" pitchFamily="2" charset="2"/>
              <a:buChar char="Ø"/>
            </a:pPr>
            <a:r>
              <a:rPr lang="en-US" sz="1200" dirty="0" smtClean="0"/>
              <a:t>From the </a:t>
            </a:r>
            <a:r>
              <a:rPr lang="en-US" sz="1200" dirty="0" err="1" smtClean="0"/>
              <a:t>Meal_Availability</a:t>
            </a:r>
            <a:r>
              <a:rPr lang="en-US" sz="1200" dirty="0" smtClean="0"/>
              <a:t> </a:t>
            </a:r>
            <a:r>
              <a:rPr lang="en-US" sz="1200" dirty="0" err="1" smtClean="0"/>
              <a:t>vs</a:t>
            </a:r>
            <a:r>
              <a:rPr lang="en-US" sz="1200" dirty="0" smtClean="0"/>
              <a:t> Price plot, we can conclude that Flight prices is higher for flights offering free meals, which is followed by Flights offering </a:t>
            </a:r>
            <a:r>
              <a:rPr lang="en-US" sz="1200" dirty="0" err="1" smtClean="0"/>
              <a:t>eCash</a:t>
            </a:r>
            <a:r>
              <a:rPr lang="en-US" sz="1200" dirty="0" smtClean="0"/>
              <a:t> meals, and lastly flights offering No meals.</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51521" y="1275606"/>
            <a:ext cx="5832647" cy="3744416"/>
          </a:xfrm>
          <a:prstGeom prst="rect">
            <a:avLst/>
          </a:prstGeom>
          <a:noFill/>
          <a:ln w="9525">
            <a:noFill/>
            <a:miter lim="800000"/>
            <a:headEnd/>
            <a:tailEnd/>
          </a:ln>
        </p:spPr>
      </p:pic>
      <p:sp>
        <p:nvSpPr>
          <p:cNvPr id="5" name="TextBox 4"/>
          <p:cNvSpPr txBox="1"/>
          <p:nvPr/>
        </p:nvSpPr>
        <p:spPr>
          <a:xfrm>
            <a:off x="6300192" y="1347614"/>
            <a:ext cx="2664296" cy="3948773"/>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t>Higher number of People are buying flight tickets that have 1 stop layover.</a:t>
            </a:r>
          </a:p>
          <a:p>
            <a:pPr>
              <a:buFont typeface="Wingdings" pitchFamily="2" charset="2"/>
              <a:buChar char="Ø"/>
            </a:pPr>
            <a:r>
              <a:rPr lang="en-US" sz="1400" dirty="0" smtClean="0"/>
              <a:t>Next, we see that people buy flight tickets having no stop, which is followed by people getting 2 stops flight tickets.</a:t>
            </a:r>
          </a:p>
          <a:p>
            <a:pPr>
              <a:buFont typeface="Wingdings" pitchFamily="2" charset="2"/>
              <a:buChar char="Ø"/>
            </a:pPr>
            <a:r>
              <a:rPr lang="en-US" sz="1400" dirty="0" smtClean="0"/>
              <a:t>In domestic flights we rarely see 3 stops, hence the number of stops is very less in this case.</a:t>
            </a:r>
          </a:p>
          <a:p>
            <a:pPr>
              <a:buFont typeface="Wingdings" pitchFamily="2" charset="2"/>
              <a:buChar char="Ø"/>
            </a:pPr>
            <a:r>
              <a:rPr lang="en-US" sz="1400" dirty="0" smtClean="0"/>
              <a:t>The flight price is the highest for flights having 2 stops, followed by flights having 1 and 3 stops.</a:t>
            </a:r>
          </a:p>
          <a:p>
            <a:pPr>
              <a:buFont typeface="Wingdings" pitchFamily="2" charset="2"/>
              <a:buChar char="Ø"/>
            </a:pPr>
            <a:r>
              <a:rPr lang="en-US" sz="1400" dirty="0" smtClean="0"/>
              <a:t>The Non-stop flights tickets price is the least.</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a:t>
            </a:r>
            <a:endParaRPr lang="en-US" sz="4000" b="1"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1419622"/>
            <a:ext cx="8496945" cy="3456383"/>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79513" y="1275606"/>
            <a:ext cx="4392487" cy="3672408"/>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716016" y="1275606"/>
            <a:ext cx="4427984" cy="367880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107505" y="1428750"/>
            <a:ext cx="4464495" cy="3519264"/>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716016" y="1419622"/>
            <a:ext cx="4427984" cy="3559473"/>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179512" y="1347614"/>
            <a:ext cx="4680519" cy="36004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5004048" y="1347614"/>
            <a:ext cx="4139952" cy="36004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Violin Plot</a:t>
            </a:r>
            <a:endParaRPr lang="en-US" sz="4000" b="1"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cstate="print"/>
          <a:srcRect/>
          <a:stretch>
            <a:fillRect/>
          </a:stretch>
        </p:blipFill>
        <p:spPr bwMode="auto">
          <a:xfrm>
            <a:off x="1259633" y="1428750"/>
            <a:ext cx="4824536" cy="32004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779662"/>
            <a:ext cx="7894388" cy="3114346"/>
          </a:xfrm>
        </p:spPr>
        <p:txBody>
          <a:bodyPr>
            <a:noAutofit/>
          </a:bodyPr>
          <a:lstStyle/>
          <a:p>
            <a:pPr marL="0" indent="0">
              <a:buNone/>
            </a:pPr>
            <a:r>
              <a:rPr lang="en-US" sz="1800" dirty="0" smtClean="0">
                <a:latin typeface="Times New Roman" pitchFamily="18" charset="0"/>
                <a:cs typeface="Times New Roman" pitchFamily="18" charset="0"/>
              </a:rPr>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sz="1800" dirty="0" smtClean="0">
                <a:latin typeface="Times New Roman" pitchFamily="18" charset="0"/>
                <a:cs typeface="Times New Roman" pitchFamily="18" charset="0"/>
              </a:rPr>
              <a:t>1. Time of purchase patterns (making sure last-minute purchases are expensive)</a:t>
            </a:r>
          </a:p>
          <a:p>
            <a:pPr marL="0" indent="0">
              <a:buNone/>
            </a:pPr>
            <a:r>
              <a:rPr lang="en-US" sz="1800" dirty="0" smtClean="0">
                <a:latin typeface="Times New Roman" pitchFamily="18" charset="0"/>
                <a:cs typeface="Times New Roman" pitchFamily="18" charset="0"/>
              </a:rPr>
              <a:t>2. Keeping the flight as full as they want it (raising prices on a flight which is filling up in order to reduce sales and hold back inventory for those expensive last-minute expensive purchases)</a:t>
            </a:r>
          </a:p>
          <a:p>
            <a:endParaRPr lang="en-US" sz="1800" dirty="0"/>
          </a:p>
        </p:txBody>
      </p:sp>
      <p:sp>
        <p:nvSpPr>
          <p:cNvPr id="4" name="TextBox 3"/>
          <p:cNvSpPr txBox="1"/>
          <p:nvPr/>
        </p:nvSpPr>
        <p:spPr>
          <a:xfrm>
            <a:off x="1187624" y="1275607"/>
            <a:ext cx="6624736" cy="424732"/>
          </a:xfrm>
          <a:prstGeom prst="rect">
            <a:avLst/>
          </a:prstGeom>
          <a:noFill/>
        </p:spPr>
        <p:txBody>
          <a:bodyPr wrap="square" rtlCol="0">
            <a:spAutoFit/>
          </a:bodyPr>
          <a:lstStyle/>
          <a:p>
            <a:pPr>
              <a:lnSpc>
                <a:spcPct val="90000"/>
              </a:lnSpc>
            </a:pPr>
            <a:r>
              <a:rPr lang="en-IN" sz="2400" dirty="0" smtClean="0">
                <a:latin typeface="Times New Roman" pitchFamily="18" charset="0"/>
                <a:cs typeface="Times New Roman" pitchFamily="18" charset="0"/>
              </a:rPr>
              <a:t>Problem Statement</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Plots</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395536" y="1563638"/>
            <a:ext cx="4171950" cy="3024336"/>
          </a:xfrm>
          <a:prstGeom prst="rect">
            <a:avLst/>
          </a:prstGeom>
          <a:noFill/>
          <a:ln w="9525">
            <a:noFill/>
            <a:miter lim="800000"/>
            <a:headEnd/>
            <a:tailEnd/>
          </a:ln>
        </p:spPr>
      </p:pic>
      <p:pic>
        <p:nvPicPr>
          <p:cNvPr id="6" name="Picture 5" descr="15.PNG"/>
          <p:cNvPicPr>
            <a:picLocks noChangeAspect="1"/>
          </p:cNvPicPr>
          <p:nvPr/>
        </p:nvPicPr>
        <p:blipFill>
          <a:blip r:embed="rId3" cstate="print"/>
          <a:stretch>
            <a:fillRect/>
          </a:stretch>
        </p:blipFill>
        <p:spPr>
          <a:xfrm>
            <a:off x="4860032" y="1563638"/>
            <a:ext cx="4001059" cy="302433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IN" sz="4000" b="1" dirty="0" smtClean="0">
                <a:latin typeface="Times New Roman" pitchFamily="18" charset="0"/>
                <a:cs typeface="Times New Roman" pitchFamily="18" charset="0"/>
              </a:rPr>
              <a:t>Distribution Plot and Heat map</a:t>
            </a:r>
            <a:endParaRPr lang="en-US" sz="4000" b="1"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2" cstate="print"/>
          <a:srcRect/>
          <a:stretch>
            <a:fillRect/>
          </a:stretch>
        </p:blipFill>
        <p:spPr bwMode="auto">
          <a:xfrm>
            <a:off x="179512" y="1419622"/>
            <a:ext cx="4392487" cy="3456384"/>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716016" y="1419622"/>
            <a:ext cx="4273277" cy="345638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 Algorithms</a:t>
            </a:r>
            <a:endParaRPr lang="en-US" dirty="0"/>
          </a:p>
        </p:txBody>
      </p:sp>
      <p:sp>
        <p:nvSpPr>
          <p:cNvPr id="5" name="TextBox 4"/>
          <p:cNvSpPr txBox="1"/>
          <p:nvPr/>
        </p:nvSpPr>
        <p:spPr>
          <a:xfrm>
            <a:off x="467544" y="1347614"/>
            <a:ext cx="8496944" cy="978729"/>
          </a:xfrm>
          <a:prstGeom prst="rect">
            <a:avLst/>
          </a:prstGeom>
          <a:noFill/>
        </p:spPr>
        <p:txBody>
          <a:bodyPr wrap="square" rtlCol="0">
            <a:spAutoFit/>
          </a:bodyPr>
          <a:lstStyle/>
          <a:p>
            <a:pPr lvl="0">
              <a:lnSpc>
                <a:spcPct val="90000"/>
              </a:lnSpc>
            </a:pPr>
            <a:r>
              <a:rPr lang="en-US" sz="2000" dirty="0" smtClean="0">
                <a:effectLst/>
                <a:latin typeface="Times New Roman" pitchFamily="18" charset="0"/>
                <a:ea typeface="Calibri" panose="020F0502020204030204" pitchFamily="34" charset="0"/>
                <a:cs typeface="Times New Roman" pitchFamily="18" charset="0"/>
              </a:rPr>
              <a:t>The complete list of algorithms that were used in training and testing the </a:t>
            </a:r>
            <a:r>
              <a:rPr lang="en-US" sz="2000" dirty="0" smtClean="0">
                <a:latin typeface="Times New Roman" pitchFamily="18" charset="0"/>
                <a:ea typeface="Calibri" panose="020F0502020204030204" pitchFamily="34" charset="0"/>
                <a:cs typeface="Times New Roman" pitchFamily="18" charset="0"/>
              </a:rPr>
              <a:t>regression</a:t>
            </a:r>
            <a:r>
              <a:rPr lang="en-US" sz="2000" dirty="0" smtClean="0">
                <a:effectLst/>
                <a:latin typeface="Times New Roman" pitchFamily="18" charset="0"/>
                <a:ea typeface="Calibri" panose="020F0502020204030204" pitchFamily="34" charset="0"/>
                <a:cs typeface="Times New Roman" pitchFamily="18" charset="0"/>
              </a:rPr>
              <a:t> model are listed below:</a:t>
            </a:r>
          </a:p>
          <a:p>
            <a:pPr>
              <a:lnSpc>
                <a:spcPct val="90000"/>
              </a:lnSpc>
            </a:pPr>
            <a:endParaRPr lang="en-US" sz="2400" dirty="0"/>
          </a:p>
        </p:txBody>
      </p:sp>
      <p:sp>
        <p:nvSpPr>
          <p:cNvPr id="6" name="TextBox 5"/>
          <p:cNvSpPr txBox="1"/>
          <p:nvPr/>
        </p:nvSpPr>
        <p:spPr>
          <a:xfrm>
            <a:off x="539552" y="2067694"/>
            <a:ext cx="6408712" cy="1673150"/>
          </a:xfrm>
          <a:prstGeom prst="rect">
            <a:avLst/>
          </a:prstGeom>
          <a:noFill/>
        </p:spPr>
        <p:txBody>
          <a:bodyPr wrap="square" rtlCol="0">
            <a:spAutoFit/>
          </a:bodyPr>
          <a:lstStyle/>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Linear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Decision Tree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Random Forest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Gradient Boosting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smtClean="0">
                <a:latin typeface="Times New Roman" panose="02020603050405020304" pitchFamily="18" charset="0"/>
                <a:ea typeface="Calibri" panose="020F0502020204030204" pitchFamily="34" charset="0"/>
                <a:cs typeface="Times New Roman" panose="02020603050405020304" pitchFamily="18" charset="0"/>
              </a:rPr>
              <a:t>AdaBoost</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Extra Trees Regression Model</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Regression Model Function With Evaluation Metrics</a:t>
            </a:r>
            <a:endParaRPr lang="en-US" b="1"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2" cstate="print"/>
          <a:srcRect/>
          <a:stretch>
            <a:fillRect/>
          </a:stretch>
        </p:blipFill>
        <p:spPr bwMode="auto">
          <a:xfrm>
            <a:off x="899592" y="1275606"/>
            <a:ext cx="7488832" cy="367240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Evaluation</a:t>
            </a:r>
            <a:endParaRPr lang="en-US" sz="4000" b="1" dirty="0">
              <a:latin typeface="Times New Roman" pitchFamily="18" charset="0"/>
              <a:cs typeface="Times New Roman" pitchFamily="18" charset="0"/>
            </a:endParaRPr>
          </a:p>
        </p:txBody>
      </p:sp>
      <p:pic>
        <p:nvPicPr>
          <p:cNvPr id="14338" name="Picture 2"/>
          <p:cNvPicPr>
            <a:picLocks noGrp="1" noChangeAspect="1" noChangeArrowheads="1"/>
          </p:cNvPicPr>
          <p:nvPr>
            <p:ph idx="1"/>
          </p:nvPr>
        </p:nvPicPr>
        <p:blipFill>
          <a:blip r:embed="rId2" cstate="print"/>
          <a:srcRect/>
          <a:stretch>
            <a:fillRect/>
          </a:stretch>
        </p:blipFill>
        <p:spPr bwMode="auto">
          <a:xfrm>
            <a:off x="1187624" y="1428750"/>
            <a:ext cx="5760640" cy="351926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Result of Final Model Evaluation</a:t>
            </a:r>
            <a:endParaRPr lang="en-US" sz="3600" b="1" dirty="0">
              <a:latin typeface="Times New Roman" pitchFamily="18" charset="0"/>
              <a:cs typeface="Times New Roman" pitchFamily="18" charset="0"/>
            </a:endParaRPr>
          </a:p>
        </p:txBody>
      </p:sp>
      <p:pic>
        <p:nvPicPr>
          <p:cNvPr id="15362" name="Picture 2"/>
          <p:cNvPicPr>
            <a:picLocks noGrp="1" noChangeAspect="1" noChangeArrowheads="1"/>
          </p:cNvPicPr>
          <p:nvPr>
            <p:ph idx="1"/>
          </p:nvPr>
        </p:nvPicPr>
        <p:blipFill>
          <a:blip r:embed="rId2" cstate="print"/>
          <a:srcRect/>
          <a:stretch>
            <a:fillRect/>
          </a:stretch>
        </p:blipFill>
        <p:spPr bwMode="auto">
          <a:xfrm>
            <a:off x="251520" y="1428750"/>
            <a:ext cx="4248472" cy="32004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644008" y="1419622"/>
            <a:ext cx="4499992" cy="3255913"/>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US" b="1" dirty="0" smtClean="0">
                <a:latin typeface="Times New Roman" pitchFamily="18" charset="0"/>
                <a:cs typeface="Times New Roman" pitchFamily="18" charset="0"/>
              </a:rPr>
              <a:t>Evaluation And Hyper Parameter Tuning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714750"/>
          </a:xfrm>
        </p:spPr>
        <p:txBody>
          <a:bodyPr>
            <a:noAutofit/>
          </a:bodyPr>
          <a:lstStyle/>
          <a:p>
            <a:pPr marL="45720" indent="0">
              <a:lnSpc>
                <a:spcPct val="120000"/>
              </a:lnSpc>
              <a:buNone/>
            </a:pPr>
            <a:r>
              <a:rPr lang="en-US" sz="1800" dirty="0" smtClean="0">
                <a:latin typeface="Times New Roman" pitchFamily="18" charset="0"/>
                <a:cs typeface="Times New Roman" pitchFamily="18" charset="0"/>
              </a:rPr>
              <a:t>The key metrics used in evaluation were:</a:t>
            </a:r>
          </a:p>
          <a:p>
            <a:pPr>
              <a:lnSpc>
                <a:spcPct val="120000"/>
              </a:lnSpc>
              <a:buNone/>
            </a:pPr>
            <a:r>
              <a:rPr lang="en-US" sz="1800" dirty="0" smtClean="0">
                <a:latin typeface="Times New Roman" pitchFamily="18" charset="0"/>
                <a:cs typeface="Times New Roman" pitchFamily="18" charset="0"/>
              </a:rPr>
              <a:t>     R2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Cross Validation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MAE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MSE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RMSE</a:t>
            </a:r>
          </a:p>
          <a:p>
            <a:pPr marL="45720" indent="0">
              <a:lnSpc>
                <a:spcPct val="120000"/>
              </a:lnSpc>
              <a:buNone/>
            </a:pPr>
            <a:r>
              <a:rPr lang="en-US" sz="1800" dirty="0" smtClean="0">
                <a:latin typeface="Times New Roman" pitchFamily="18" charset="0"/>
                <a:cs typeface="Times New Roman" pitchFamily="18" charset="0"/>
              </a:rPr>
              <a:t>We tried to find out the best parameters list to increase our accuracy scores by using Hyper parameter Tuning. In order to achieve a higher score we used the Grid Search CV method with 5 folds.</a:t>
            </a:r>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Key Findings and Conclusions of the Study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03598"/>
            <a:ext cx="8001892" cy="3425552"/>
          </a:xfrm>
        </p:spPr>
        <p:txBody>
          <a:bodyPr>
            <a:noAutofit/>
          </a:bodyPr>
          <a:lstStyle/>
          <a:p>
            <a:pPr>
              <a:buFont typeface="Wingdings" pitchFamily="2" charset="2"/>
              <a:buChar char="Ø"/>
            </a:pPr>
            <a:r>
              <a:rPr lang="en-IN" sz="1600" dirty="0" smtClean="0">
                <a:latin typeface="Times New Roman" panose="02020603050405020304" pitchFamily="18" charset="0"/>
                <a:cs typeface="Times New Roman" panose="02020603050405020304" pitchFamily="18" charset="0"/>
              </a:rPr>
              <a:t>From the model performance comparison, it is clear that RandomForestRegressor performs well with R2 score of 82.52% and </a:t>
            </a:r>
            <a:r>
              <a:rPr lang="en-IN" sz="1600" b="1" dirty="0" smtClean="0">
                <a:latin typeface="Times New Roman" panose="02020603050405020304" pitchFamily="18" charset="0"/>
                <a:cs typeface="Times New Roman" panose="02020603050405020304" pitchFamily="18" charset="0"/>
              </a:rPr>
              <a:t>lowest difference between </a:t>
            </a:r>
            <a:r>
              <a:rPr lang="en-IN" sz="1600" b="1" dirty="0" err="1" smtClean="0">
                <a:latin typeface="Times New Roman" panose="02020603050405020304" pitchFamily="18" charset="0"/>
                <a:cs typeface="Times New Roman" panose="02020603050405020304" pitchFamily="18" charset="0"/>
              </a:rPr>
              <a:t>accuracy_score</a:t>
            </a:r>
            <a:r>
              <a:rPr lang="en-IN" sz="1600" b="1" dirty="0" smtClean="0">
                <a:latin typeface="Times New Roman" panose="02020603050405020304" pitchFamily="18" charset="0"/>
                <a:cs typeface="Times New Roman" panose="02020603050405020304" pitchFamily="18" charset="0"/>
              </a:rPr>
              <a:t> and </a:t>
            </a:r>
            <a:r>
              <a:rPr lang="en-IN" sz="1600" b="1" dirty="0" err="1" smtClean="0">
                <a:latin typeface="Times New Roman" panose="02020603050405020304" pitchFamily="18" charset="0"/>
                <a:cs typeface="Times New Roman" panose="02020603050405020304" pitchFamily="18" charset="0"/>
              </a:rPr>
              <a:t>cross_val_score</a:t>
            </a:r>
            <a:r>
              <a:rPr lang="en-IN" sz="1600" dirty="0" smtClean="0">
                <a:latin typeface="Times New Roman" panose="02020603050405020304" pitchFamily="18" charset="0"/>
                <a:cs typeface="Times New Roman" panose="02020603050405020304" pitchFamily="18" charset="0"/>
              </a:rPr>
              <a:t>, hence I selected RandomForestRegressor  as our final model.</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 this project we have scraped the flight data from airline webpage “yatra.com”.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Features like flight duration, number of stops during the journey and the availability of meals are playing major role in predicting the prices of the flights.</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It would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a:t>
            </a:r>
          </a:p>
          <a:p>
            <a:pPr>
              <a:buFont typeface="Wingdings" pitchFamily="2" charset="2"/>
              <a:buChar char="Ø"/>
            </a:pPr>
            <a:endParaRPr lang="en-US"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Learning Outcomes of the Study </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Visualization part helped  to understand the data as it provides graphical representation of huge data.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assisted to understand the feature importance, outliers or skewness detection and to compare the independent-dependent features.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 cleaning is the most important part of model building and therefore before model building, I made sure the data is cleaned.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have generated multiple regression machine learning models to get the best model wherein I found RandomForestRegressor Model being the best based on the metrics I have used.</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ensured that at least I get a decent prediction confidence percentage.</a:t>
            </a:r>
            <a:endParaRPr lang="en-US" sz="1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Limitations of this work and Scope for Future Work</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Some algorithms are facing over-fitting problem which may be because of lesser number of features in our dataset.</a:t>
            </a:r>
          </a:p>
          <a:p>
            <a:pPr>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We can get a better r2 score by fetching some more features by web scraping which may help to reduce the over fitting problem in our models.</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Limitation of the study is that in the volatile changing market we have taken the data, to be more precise we have taken the data at the time of pandemic and recent data, so when the pandemic ends the market correction might happen slowly.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Therefore based on that again the deciding factors of it may change and we have shortlisted and taken these data from the important cities across India.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If the customer is from the different country our model might fail to predict the accuracy price of that flight.</a:t>
            </a:r>
            <a:endParaRPr lang="en-IN" sz="1600" dirty="0" smtClean="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Project Phases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200400"/>
          </a:xfrm>
        </p:spPr>
        <p:txBody>
          <a:bodyPr>
            <a:noAutofit/>
          </a:bodyPr>
          <a:lstStyle/>
          <a:p>
            <a:pPr marL="0" indent="0">
              <a:buNone/>
            </a:pPr>
            <a:r>
              <a:rPr lang="en-US" sz="1800" dirty="0" smtClean="0">
                <a:latin typeface="Times New Roman" pitchFamily="18" charset="0"/>
                <a:cs typeface="Times New Roman" pitchFamily="18" charset="0"/>
              </a:rPr>
              <a:t>This project is done in three phases:</a:t>
            </a:r>
          </a:p>
          <a:p>
            <a:pPr marL="0" indent="0">
              <a:buNone/>
            </a:pPr>
            <a:r>
              <a:rPr lang="en-US" sz="1800" dirty="0" smtClean="0">
                <a:latin typeface="Times New Roman" pitchFamily="18" charset="0"/>
                <a:cs typeface="Times New Roman" pitchFamily="18" charset="0"/>
              </a:rPr>
              <a:t>- Data Collection</a:t>
            </a:r>
          </a:p>
          <a:p>
            <a:pPr marL="0" indent="0">
              <a:buNone/>
            </a:pPr>
            <a:r>
              <a:rPr lang="en-US" sz="1800" dirty="0" smtClean="0">
                <a:latin typeface="Times New Roman" pitchFamily="18" charset="0"/>
                <a:cs typeface="Times New Roman" pitchFamily="18" charset="0"/>
              </a:rPr>
              <a:t>- Data Analysis</a:t>
            </a:r>
          </a:p>
          <a:p>
            <a:pPr marL="0" indent="0">
              <a:buNone/>
            </a:pPr>
            <a:r>
              <a:rPr lang="en-US" sz="1800" dirty="0" smtClean="0">
                <a:latin typeface="Times New Roman" pitchFamily="18" charset="0"/>
                <a:cs typeface="Times New Roman" pitchFamily="18" charset="0"/>
              </a:rPr>
              <a:t>- Model Building</a:t>
            </a:r>
          </a:p>
          <a:p>
            <a:pPr marL="0" indent="0">
              <a:buNone/>
            </a:pPr>
            <a:r>
              <a:rPr lang="en-US" sz="1800" dirty="0" smtClean="0">
                <a:latin typeface="Times New Roman" pitchFamily="18" charset="0"/>
                <a:cs typeface="Times New Roman" pitchFamily="18" charset="0"/>
              </a:rPr>
              <a:t>I created two different Jupyter Notebook files to performed the required actions.</a:t>
            </a:r>
          </a:p>
          <a:p>
            <a:pPr marL="0" indent="0">
              <a:buNone/>
            </a:pPr>
            <a:r>
              <a:rPr lang="en-US" sz="1800" dirty="0" smtClean="0">
                <a:latin typeface="Times New Roman" pitchFamily="18" charset="0"/>
                <a:cs typeface="Times New Roman" pitchFamily="18" charset="0"/>
              </a:rPr>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779662"/>
            <a:ext cx="6859786" cy="1287016"/>
          </a:xfrm>
        </p:spPr>
        <p:txBody>
          <a:bodyPr numCol="1">
            <a:normAutofit/>
          </a:bodyPr>
          <a:lstStyle/>
          <a:p>
            <a:pPr algn="just">
              <a:buNone/>
            </a:pPr>
            <a:r>
              <a:rPr lang="en-IN"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Building Phase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75606"/>
            <a:ext cx="8182420" cy="3867894"/>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mentioned below:</a:t>
            </a:r>
          </a:p>
          <a:p>
            <a:r>
              <a:rPr lang="en-US" sz="1800" dirty="0" smtClean="0">
                <a:latin typeface="Times New Roman" panose="02020603050405020304" pitchFamily="18" charset="0"/>
                <a:cs typeface="Times New Roman" panose="02020603050405020304" pitchFamily="18" charset="0"/>
              </a:rPr>
              <a:t>Data Cleaning</a:t>
            </a:r>
          </a:p>
          <a:p>
            <a:r>
              <a:rPr lang="en-US" sz="1800" dirty="0" smtClean="0">
                <a:latin typeface="Times New Roman" panose="02020603050405020304" pitchFamily="18" charset="0"/>
                <a:cs typeface="Times New Roman" panose="02020603050405020304" pitchFamily="18" charset="0"/>
              </a:rPr>
              <a:t>Exploratory Data Analysis and Visualization</a:t>
            </a:r>
          </a:p>
          <a:p>
            <a:r>
              <a:rPr lang="en-US" sz="1800" dirty="0" smtClean="0">
                <a:latin typeface="Times New Roman" panose="02020603050405020304" pitchFamily="18" charset="0"/>
                <a:cs typeface="Times New Roman" panose="02020603050405020304" pitchFamily="18" charset="0"/>
              </a:rPr>
              <a:t> Data Pre-processing</a:t>
            </a:r>
          </a:p>
          <a:p>
            <a:r>
              <a:rPr lang="en-US" sz="1800" dirty="0" smtClean="0">
                <a:latin typeface="Times New Roman" panose="02020603050405020304" pitchFamily="18" charset="0"/>
                <a:cs typeface="Times New Roman" panose="02020603050405020304" pitchFamily="18" charset="0"/>
              </a:rPr>
              <a:t> Model Building</a:t>
            </a:r>
          </a:p>
          <a:p>
            <a:r>
              <a:rPr lang="en-US" sz="1800" dirty="0" smtClean="0">
                <a:latin typeface="Times New Roman" panose="02020603050405020304" pitchFamily="18" charset="0"/>
                <a:cs typeface="Times New Roman" panose="02020603050405020304" pitchFamily="18" charset="0"/>
              </a:rPr>
              <a:t>Model Evaluation</a:t>
            </a:r>
          </a:p>
          <a:p>
            <a:r>
              <a:rPr lang="en-US" sz="1800" dirty="0" smtClean="0">
                <a:latin typeface="Times New Roman" panose="02020603050405020304" pitchFamily="18" charset="0"/>
                <a:cs typeface="Times New Roman" panose="02020603050405020304" pitchFamily="18" charset="0"/>
              </a:rPr>
              <a:t> Selecting the Best model</a:t>
            </a:r>
          </a:p>
          <a:p>
            <a:endParaRPr lang="en-US" sz="1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565572"/>
          </a:xfrm>
        </p:spPr>
        <p:txBody>
          <a:bodyPr>
            <a:normAutofit fontScale="90000"/>
          </a:bodyPr>
          <a:lstStyle/>
          <a:p>
            <a:r>
              <a:rPr lang="en-IN" sz="4000" b="1" dirty="0" smtClean="0">
                <a:latin typeface="Times New Roman" pitchFamily="18" charset="0"/>
                <a:cs typeface="Times New Roman" pitchFamily="18" charset="0"/>
              </a:rPr>
              <a:t>Project Life Cycle</a:t>
            </a:r>
            <a:endParaRPr lang="en-US" sz="4000" b="1" dirty="0">
              <a:latin typeface="Times New Roman" pitchFamily="18" charset="0"/>
              <a:cs typeface="Times New Roman" pitchFamily="18" charset="0"/>
            </a:endParaRPr>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noGrp="1"/>
          </p:cNvGraphicFramePr>
          <p:nvPr>
            <p:ph idx="1"/>
            <p:extLst>
              <p:ext uri="{D42A27DB-BD31-4B8C-83A1-F6EECF244321}">
                <p14:modId xmlns="" xmlns:p14="http://schemas.microsoft.com/office/powerpoint/2010/main" val="4074976080"/>
              </p:ext>
            </p:extLst>
          </p:nvPr>
        </p:nvGraphicFramePr>
        <p:xfrm>
          <a:off x="0" y="843558"/>
          <a:ext cx="9144000"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 xmlns:p14="http://schemas.microsoft.com/office/powerpoint/2010/main" val="1890911971"/>
              </p:ext>
            </p:extLst>
          </p:nvPr>
        </p:nvGraphicFramePr>
        <p:xfrm>
          <a:off x="0" y="2859782"/>
          <a:ext cx="9144000" cy="2283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Data Pre-processing</a:t>
            </a:r>
            <a:endParaRPr lang="en-US" sz="4000" b="1" dirty="0">
              <a:latin typeface="Times New Roman" pitchFamily="18" charset="0"/>
              <a:cs typeface="Times New Roman" pitchFamily="18" charset="0"/>
            </a:endParaRPr>
          </a:p>
        </p:txBody>
      </p:sp>
      <p:sp>
        <p:nvSpPr>
          <p:cNvPr id="4" name="TextBox 3"/>
          <p:cNvSpPr txBox="1"/>
          <p:nvPr/>
        </p:nvSpPr>
        <p:spPr>
          <a:xfrm>
            <a:off x="1115616" y="1203598"/>
            <a:ext cx="8028384" cy="4867999"/>
          </a:xfrm>
          <a:prstGeom prst="rect">
            <a:avLst/>
          </a:prstGeom>
          <a:noFill/>
        </p:spPr>
        <p:txBody>
          <a:bodyPr wrap="square" rtlCol="0">
            <a:spAutoFit/>
          </a:bodyPr>
          <a:lstStyle/>
          <a:p>
            <a:pPr marL="223838" lvl="0" indent="-228600">
              <a:lnSpc>
                <a:spcPct val="90000"/>
              </a:lnSpc>
              <a:spcBef>
                <a:spcPts val="1600"/>
              </a:spcBef>
              <a:buClr>
                <a:srgbClr val="855D5D"/>
              </a:buCl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  Importing the necessary dependencies and libraries.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Reading the EXCEL file and loading into data frame.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Checking the data dimensions for the original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  Looking for null values and accordingly renaming the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5.  Checking the summary of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  Checking unique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7.  Checking all the categorical columns in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8.  Ensuring that the values are good to use and discarding junk data.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9.  Visualizing each features using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and seaborn.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10. Performing encoding using the ordinal encoder on categorical features.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11. Checking for co-relation/multi-</a:t>
            </a:r>
            <a:r>
              <a:rPr lang="en-US" dirty="0" err="1" smtClean="0">
                <a:latin typeface="Times New Roman" panose="02020603050405020304" pitchFamily="18" charset="0"/>
                <a:cs typeface="Times New Roman" panose="02020603050405020304" pitchFamily="18" charset="0"/>
              </a:rPr>
              <a:t>collinearity</a:t>
            </a:r>
            <a:r>
              <a:rPr lang="en-US" dirty="0" smtClean="0">
                <a:latin typeface="Times New Roman" panose="02020603050405020304" pitchFamily="18" charset="0"/>
                <a:cs typeface="Times New Roman" panose="02020603050405020304" pitchFamily="18" charset="0"/>
              </a:rPr>
              <a:t> in a </a:t>
            </a:r>
            <a:r>
              <a:rPr lang="en-US" dirty="0" err="1" smtClean="0">
                <a:latin typeface="Times New Roman" panose="02020603050405020304" pitchFamily="18" charset="0"/>
                <a:cs typeface="Times New Roman" panose="02020603050405020304" pitchFamily="18" charset="0"/>
              </a:rPr>
              <a:t>heatmap</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12. Checking for Outliers/Skewness using distribution plot.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13. Checking for the final dimension of dataset to confirm the input details.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14. Creating train test split and the best random state found in the range 1-1000.</a:t>
            </a:r>
            <a:endParaRPr lang="en-IN" dirty="0" smtClean="0">
              <a:latin typeface="Times New Roman" panose="02020603050405020304" pitchFamily="18" charset="0"/>
              <a:cs typeface="Times New Roman" panose="02020603050405020304" pitchFamily="18" charset="0"/>
            </a:endParaRPr>
          </a:p>
          <a:p>
            <a:pPr marL="223838" lvl="0" indent="-228600">
              <a:spcBef>
                <a:spcPts val="1600"/>
              </a:spcBef>
              <a:buClr>
                <a:srgbClr val="855D5D"/>
              </a:buClr>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nSpc>
                <a:spcPct val="90000"/>
              </a:lnSpc>
            </a:pP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Technology Used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6958284" cy="3200400"/>
          </a:xfrm>
        </p:spPr>
        <p:txBody>
          <a:bodyPr>
            <a:noAutofit/>
          </a:bodyPr>
          <a:lstStyle/>
          <a:p>
            <a:pPr marL="285750" indent="-285750">
              <a:buFont typeface="Wingdings" pitchFamily="2" charset="2"/>
              <a:buChar char="Ø"/>
            </a:pPr>
            <a:r>
              <a:rPr lang="en-IN" sz="1800" dirty="0" smtClean="0">
                <a:latin typeface="Times New Roman" pitchFamily="18" charset="0"/>
                <a:cs typeface="Times New Roman" pitchFamily="18" charset="0"/>
              </a:rPr>
              <a:t>Hardware technology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RAM: 8 GB </a:t>
            </a:r>
            <a:br>
              <a:rPr lang="en-IN" sz="1800" dirty="0" smtClean="0">
                <a:latin typeface="Times New Roman" pitchFamily="18" charset="0"/>
                <a:cs typeface="Times New Roman" pitchFamily="18" charset="0"/>
              </a:rPr>
            </a:br>
            <a:r>
              <a:rPr lang="it-IT" sz="1800" dirty="0" smtClean="0">
                <a:latin typeface="Times New Roman" pitchFamily="18" charset="0"/>
                <a:cs typeface="Times New Roman" pitchFamily="18" charset="0"/>
              </a:rPr>
              <a:t>CPU: AMD A8 Quad Core 2.2 Ghz </a:t>
            </a:r>
            <a:br>
              <a:rPr lang="it-IT" sz="1800" dirty="0" smtClean="0">
                <a:latin typeface="Times New Roman" pitchFamily="18" charset="0"/>
                <a:cs typeface="Times New Roman" pitchFamily="18" charset="0"/>
              </a:rPr>
            </a:br>
            <a:r>
              <a:rPr lang="fr-FR" sz="1800" dirty="0" smtClean="0">
                <a:latin typeface="Times New Roman" pitchFamily="18" charset="0"/>
                <a:cs typeface="Times New Roman" pitchFamily="18" charset="0"/>
              </a:rPr>
              <a:t>GPU: AMD Redon R5 </a:t>
            </a:r>
            <a:r>
              <a:rPr lang="fr-FR" sz="1800" dirty="0" err="1" smtClean="0">
                <a:latin typeface="Times New Roman" pitchFamily="18" charset="0"/>
                <a:cs typeface="Times New Roman" pitchFamily="18" charset="0"/>
              </a:rPr>
              <a:t>Graphics</a:t>
            </a:r>
            <a:r>
              <a:rPr lang="fr-FR"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marL="285750" indent="-285750">
              <a:buFont typeface="Wingdings" pitchFamily="2" charset="2"/>
              <a:buChar char="Ø"/>
            </a:pPr>
            <a:r>
              <a:rPr lang="en-IN" sz="1800" dirty="0" smtClean="0">
                <a:latin typeface="Times New Roman" pitchFamily="18" charset="0"/>
                <a:cs typeface="Times New Roman" pitchFamily="18" charset="0"/>
              </a:rPr>
              <a:t>Software technology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Programming language : Python</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Distribution : Anaconda Navigator</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Browser based language shell : Jupyter Notebook</a:t>
            </a:r>
          </a:p>
          <a:p>
            <a:pPr marL="285750" indent="-285750">
              <a:buFont typeface="Wingdings" pitchFamily="2" charset="2"/>
              <a:buChar char="Ø"/>
            </a:pPr>
            <a:r>
              <a:rPr lang="en-IN" sz="1800" dirty="0" smtClean="0">
                <a:latin typeface="Times New Roman" pitchFamily="18" charset="0"/>
                <a:cs typeface="Times New Roman" pitchFamily="18" charset="0"/>
              </a:rPr>
              <a:t>Libraries/Packages specifically being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Pandas, </a:t>
            </a:r>
            <a:r>
              <a:rPr lang="en-IN" sz="1800" dirty="0" err="1" smtClean="0">
                <a:latin typeface="Times New Roman" pitchFamily="18" charset="0"/>
                <a:cs typeface="Times New Roman" pitchFamily="18" charset="0"/>
              </a:rPr>
              <a:t>NumPy</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matplotlib</a:t>
            </a:r>
            <a:r>
              <a:rPr lang="en-IN" sz="1800" dirty="0" smtClean="0">
                <a:latin typeface="Times New Roman" pitchFamily="18" charset="0"/>
                <a:cs typeface="Times New Roman" pitchFamily="18" charset="0"/>
              </a:rPr>
              <a:t>, seaborn, </a:t>
            </a:r>
            <a:r>
              <a:rPr lang="en-IN" sz="1800" dirty="0" err="1" smtClean="0">
                <a:latin typeface="Times New Roman" pitchFamily="18" charset="0"/>
                <a:cs typeface="Times New Roman" pitchFamily="18" charset="0"/>
              </a:rPr>
              <a:t>scikit</a:t>
            </a:r>
            <a:r>
              <a:rPr lang="en-IN" sz="1800" dirty="0" smtClean="0">
                <a:latin typeface="Times New Roman" pitchFamily="18" charset="0"/>
                <a:cs typeface="Times New Roman" pitchFamily="18" charset="0"/>
              </a:rPr>
              <a:t>-learn</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925612"/>
          </a:xfrm>
        </p:spPr>
        <p:txBody>
          <a:bodyPr>
            <a:noAutofit/>
          </a:bodyPr>
          <a:lstStyle/>
          <a:p>
            <a:r>
              <a:rPr lang="en-US" b="1" dirty="0" smtClean="0">
                <a:latin typeface="Times New Roman" pitchFamily="18" charset="0"/>
                <a:cs typeface="Times New Roman" pitchFamily="18" charset="0"/>
              </a:rPr>
              <a:t>EXPLORATORY DATA ANALYSIS (EDA) AND VISUALIZATION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894388" cy="3714750"/>
          </a:xfrm>
        </p:spPr>
        <p:txBody>
          <a:bodyPr>
            <a:noAutofit/>
          </a:bodyPr>
          <a:lstStyle/>
          <a:p>
            <a:pPr>
              <a:buFont typeface="Wingdings" pitchFamily="2" charset="2"/>
              <a:buChar char="Ø"/>
            </a:pPr>
            <a:r>
              <a:rPr lang="en-IN" sz="1800" dirty="0" smtClean="0">
                <a:latin typeface="Times New Roman" pitchFamily="18" charset="0"/>
                <a:cs typeface="Times New Roman" pitchFamily="18" charset="0"/>
              </a:rPr>
              <a:t>Univariate Analysis : </a:t>
            </a:r>
            <a:r>
              <a:rPr lang="en-US" sz="1800" b="1" dirty="0" smtClean="0">
                <a:latin typeface="Times New Roman" pitchFamily="18" charset="0"/>
                <a:cs typeface="Times New Roman" pitchFamily="18" charset="0"/>
              </a:rPr>
              <a:t>Univariate analysis</a:t>
            </a:r>
            <a:r>
              <a:rPr lang="en-US" sz="1800" dirty="0" smtClean="0">
                <a:latin typeface="Times New Roman" pitchFamily="18" charset="0"/>
                <a:cs typeface="Times New Roman" pitchFamily="18" charset="0"/>
              </a:rPr>
              <a:t> is the simplest form of analyzing data. “</a:t>
            </a:r>
            <a:r>
              <a:rPr lang="en-US" sz="1800" dirty="0" err="1" smtClean="0">
                <a:latin typeface="Times New Roman" pitchFamily="18" charset="0"/>
                <a:cs typeface="Times New Roman" pitchFamily="18" charset="0"/>
              </a:rPr>
              <a:t>Uni</a:t>
            </a:r>
            <a:r>
              <a:rPr lang="en-US" sz="1800" dirty="0" smtClean="0">
                <a:latin typeface="Times New Roman" pitchFamily="18" charset="0"/>
                <a:cs typeface="Times New Roman" pitchFamily="18" charset="0"/>
              </a:rPr>
              <a:t>” means “one”, so in other words your data has only one variable.</a:t>
            </a:r>
          </a:p>
          <a:p>
            <a:pPr>
              <a:buFont typeface="Wingdings" pitchFamily="2" charset="2"/>
              <a:buChar char="Ø"/>
            </a:pPr>
            <a:r>
              <a:rPr lang="en-IN" sz="1800" dirty="0" smtClean="0">
                <a:latin typeface="Times New Roman" pitchFamily="18" charset="0"/>
                <a:cs typeface="Times New Roman" pitchFamily="18" charset="0"/>
              </a:rPr>
              <a:t>Multivariate Analysis : </a:t>
            </a:r>
            <a:r>
              <a:rPr lang="en-US" sz="1800" b="1" dirty="0" smtClean="0">
                <a:latin typeface="Times New Roman" pitchFamily="18" charset="0"/>
                <a:cs typeface="Times New Roman" pitchFamily="18" charset="0"/>
              </a:rPr>
              <a:t>Multivariate analysis</a:t>
            </a:r>
            <a:r>
              <a:rPr lang="en-US" sz="1800" dirty="0" smtClean="0">
                <a:latin typeface="Times New Roman" pitchFamily="18" charset="0"/>
                <a:cs typeface="Times New Roman" pitchFamily="18" charset="0"/>
              </a:rPr>
              <a:t> is a set of statistical techniques used for </a:t>
            </a:r>
            <a:r>
              <a:rPr lang="en-US" sz="1800" b="1" dirty="0" smtClean="0">
                <a:latin typeface="Times New Roman" pitchFamily="18" charset="0"/>
                <a:cs typeface="Times New Roman" pitchFamily="18" charset="0"/>
              </a:rPr>
              <a:t>analysis</a:t>
            </a:r>
            <a:r>
              <a:rPr lang="en-US" sz="1800" dirty="0" smtClean="0">
                <a:latin typeface="Times New Roman" pitchFamily="18" charset="0"/>
                <a:cs typeface="Times New Roman" pitchFamily="18" charset="0"/>
              </a:rPr>
              <a:t> of data that contain more than one variable. </a:t>
            </a:r>
          </a:p>
          <a:p>
            <a:pPr>
              <a:buFont typeface="Wingdings" pitchFamily="2" charset="2"/>
              <a:buChar char="Ø"/>
            </a:pPr>
            <a:r>
              <a:rPr lang="en-IN" sz="1800" dirty="0" smtClean="0">
                <a:latin typeface="Times New Roman" pitchFamily="18" charset="0"/>
                <a:cs typeface="Times New Roman" pitchFamily="18" charset="0"/>
              </a:rPr>
              <a:t>Correlation of Dataset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is used to test relationships between quantitative variables or categorical variables.</a:t>
            </a:r>
          </a:p>
          <a:p>
            <a:pPr>
              <a:buFont typeface="Wingdings" pitchFamily="2" charset="2"/>
              <a:buChar char="Ø"/>
            </a:pPr>
            <a:r>
              <a:rPr lang="en-IN" sz="1800" dirty="0" smtClean="0">
                <a:latin typeface="Times New Roman" pitchFamily="18" charset="0"/>
                <a:cs typeface="Times New Roman" pitchFamily="18" charset="0"/>
              </a:rPr>
              <a:t>Correlation with target variable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with the target variable to know how the data is related.</a:t>
            </a:r>
          </a:p>
          <a:p>
            <a:pPr>
              <a:buFont typeface="Wingdings" pitchFamily="2" charset="2"/>
              <a:buChar char="Ø"/>
            </a:pPr>
            <a:r>
              <a:rPr lang="en-IN" sz="1800" dirty="0" smtClean="0">
                <a:latin typeface="Times New Roman" pitchFamily="18" charset="0"/>
                <a:cs typeface="Times New Roman" pitchFamily="18" charset="0"/>
              </a:rPr>
              <a:t>Conclusion : </a:t>
            </a:r>
            <a:r>
              <a:rPr lang="en-US" sz="1800" b="1" dirty="0" smtClean="0">
                <a:latin typeface="Times New Roman" pitchFamily="18" charset="0"/>
                <a:cs typeface="Times New Roman" pitchFamily="18" charset="0"/>
              </a:rPr>
              <a:t>Summary</a:t>
            </a:r>
            <a:r>
              <a:rPr lang="en-US" sz="1800" dirty="0" smtClean="0">
                <a:latin typeface="Times New Roman" pitchFamily="18" charset="0"/>
                <a:cs typeface="Times New Roman" pitchFamily="18" charset="0"/>
              </a:rPr>
              <a:t> with the conclusion of all the analysis</a:t>
            </a: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IN" b="1" dirty="0" smtClean="0">
                <a:latin typeface="Times New Roman" pitchFamily="18" charset="0"/>
                <a:cs typeface="Times New Roman" pitchFamily="18" charset="0"/>
              </a:rPr>
              <a:t>EXPLORATORY DATA ANALYSIS (EDA)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First I have imported the necessary libraries and loaded the entire dataset in our Jupyter Notebook and renamed the project file.</a:t>
            </a:r>
          </a:p>
          <a:p>
            <a:r>
              <a:rPr lang="en-US" sz="1800" dirty="0" smtClean="0">
                <a:latin typeface="Times New Roman" pitchFamily="18" charset="0"/>
                <a:cs typeface="Times New Roman" pitchFamily="18" charset="0"/>
              </a:rPr>
              <a:t>Then I checked the shape of our dataset and found that we have a total of 1600 rows and 10 different columns.</a:t>
            </a:r>
          </a:p>
          <a:p>
            <a:r>
              <a:rPr lang="en-US" sz="1800" dirty="0" smtClean="0">
                <a:latin typeface="Times New Roman" pitchFamily="18" charset="0"/>
                <a:cs typeface="Times New Roman" pitchFamily="18" charset="0"/>
              </a:rPr>
              <a:t>We don’t have any null values or missing values present in our dataset from the web scraping.</a:t>
            </a:r>
          </a:p>
          <a:p>
            <a:r>
              <a:rPr lang="en-US" sz="1800" dirty="0" smtClean="0">
                <a:latin typeface="Times New Roman" pitchFamily="18" charset="0"/>
                <a:cs typeface="Times New Roman" pitchFamily="18" charset="0"/>
              </a:rPr>
              <a:t>By checking the data types I came to know that our data set consists of columns having only object </a:t>
            </a:r>
            <a:r>
              <a:rPr lang="en-US" sz="1800"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even those there were numeric information present.</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emplate>tf02804846_win32</Template>
  <TotalTime>251</TotalTime>
  <Words>1450</Words>
  <Application>Microsoft Office PowerPoint</Application>
  <PresentationFormat>On-screen Show (16:9)</PresentationFormat>
  <Paragraphs>140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Chalkboard 16x9</vt:lpstr>
      <vt:lpstr>Flight Price Prediction Project</vt:lpstr>
      <vt:lpstr>Introduction</vt:lpstr>
      <vt:lpstr>Project Phases</vt:lpstr>
      <vt:lpstr>Model Building Phase</vt:lpstr>
      <vt:lpstr>Project Life Cycle</vt:lpstr>
      <vt:lpstr>Data Pre-processing</vt:lpstr>
      <vt:lpstr>Technology Used</vt:lpstr>
      <vt:lpstr>EXPLORATORY DATA ANALYSIS (EDA) AND VISUALIZATION</vt:lpstr>
      <vt:lpstr>EXPLORATORY DATA ANALYSIS (EDA) </vt:lpstr>
      <vt:lpstr>Count Plots</vt:lpstr>
      <vt:lpstr>Count Plots</vt:lpstr>
      <vt:lpstr>Count Plots</vt:lpstr>
      <vt:lpstr>Count Plots</vt:lpstr>
      <vt:lpstr>Count Plots</vt:lpstr>
      <vt:lpstr>Count Plot</vt:lpstr>
      <vt:lpstr>Bar Plots</vt:lpstr>
      <vt:lpstr>Bar Plots</vt:lpstr>
      <vt:lpstr>Bar Plots</vt:lpstr>
      <vt:lpstr>Violin Plot</vt:lpstr>
      <vt:lpstr>Scatter Plots</vt:lpstr>
      <vt:lpstr>Distribution Plot and Heat map</vt:lpstr>
      <vt:lpstr>Model Development Algorithms</vt:lpstr>
      <vt:lpstr>Regression Model Function With Evaluation Metrics</vt:lpstr>
      <vt:lpstr>Model Evaluation</vt:lpstr>
      <vt:lpstr>Result of Final Model Evaluation</vt:lpstr>
      <vt:lpstr>Evaluation And Hyper Parameter Tuning</vt:lpstr>
      <vt:lpstr>Conclusion  Key Findings and Conclusions of the Study</vt:lpstr>
      <vt:lpstr>Conclusion  Learning Outcomes of the Study </vt:lpstr>
      <vt:lpstr>Conclusion  Limitations of this work and Scope for Future Work</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Jesica</dc:creator>
  <cp:lastModifiedBy>Jesica</cp:lastModifiedBy>
  <cp:revision>26</cp:revision>
  <dcterms:created xsi:type="dcterms:W3CDTF">2022-08-12T17:46:53Z</dcterms:created>
  <dcterms:modified xsi:type="dcterms:W3CDTF">2022-08-12T22:50:08Z</dcterms:modified>
</cp:coreProperties>
</file>