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4" r:id="rId14"/>
    <p:sldId id="275" r:id="rId15"/>
    <p:sldId id="267"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350424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372627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48564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61530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5071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021910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58815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293138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45751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67089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71994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20861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22139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17435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305188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E71D1-1298-4817-AFA6-53BD9368C9D4}" type="datetimeFigureOut">
              <a:rPr lang="en-IN" smtClean="0"/>
              <a:pPr/>
              <a:t>26-07-2022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45027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9E71D1-1298-4817-AFA6-53BD9368C9D4}" type="datetimeFigureOut">
              <a:rPr lang="en-IN" smtClean="0"/>
              <a:pPr/>
              <a:t>26-07-2022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DA30036-1BBC-4EB6-BC45-039E48B9A2A5}" type="slidenum">
              <a:rPr lang="en-IN" smtClean="0"/>
              <a:pPr/>
              <a:t>‹#›</a:t>
            </a:fld>
            <a:endParaRPr lang="en-IN"/>
          </a:p>
        </p:txBody>
      </p:sp>
    </p:spTree>
    <p:extLst>
      <p:ext uri="{BB962C8B-B14F-4D97-AF65-F5344CB8AC3E}">
        <p14:creationId xmlns:p14="http://schemas.microsoft.com/office/powerpoint/2010/main" xmlns="" val="190984312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LearnDataSci/article-resources/tree/master/Housing%20Price%20Index%20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B2D3A-7A78-4E64-8B37-DA4C1F6B0951}"/>
              </a:ext>
            </a:extLst>
          </p:cNvPr>
          <p:cNvSpPr>
            <a:spLocks noGrp="1"/>
          </p:cNvSpPr>
          <p:nvPr>
            <p:ph type="ctrTitle"/>
          </p:nvPr>
        </p:nvSpPr>
        <p:spPr>
          <a:xfrm>
            <a:off x="1507067" y="390618"/>
            <a:ext cx="7766936" cy="2334828"/>
          </a:xfrm>
        </p:spPr>
        <p:txBody>
          <a:bodyPr/>
          <a:lstStyle/>
          <a:p>
            <a:pPr algn="ctr"/>
            <a:r>
              <a:rPr lang="en-US" b="1" dirty="0">
                <a:ln w="22225">
                  <a:solidFill>
                    <a:schemeClr val="accent2"/>
                  </a:solidFill>
                  <a:prstDash val="solid"/>
                </a:ln>
                <a:solidFill>
                  <a:schemeClr val="accent2">
                    <a:lumMod val="40000"/>
                    <a:lumOff val="60000"/>
                  </a:schemeClr>
                </a:solidFill>
              </a:rPr>
              <a:t>USED CAR PRICE PREDICTION PROJECT</a:t>
            </a:r>
            <a:endParaRPr lang="en-IN" b="1" dirty="0">
              <a:ln w="22225">
                <a:solidFill>
                  <a:schemeClr val="accent2"/>
                </a:solidFill>
                <a:prstDash val="solid"/>
              </a:ln>
              <a:solidFill>
                <a:schemeClr val="accent2">
                  <a:lumMod val="40000"/>
                  <a:lumOff val="60000"/>
                </a:schemeClr>
              </a:solidFill>
            </a:endParaRPr>
          </a:p>
        </p:txBody>
      </p:sp>
      <p:sp>
        <p:nvSpPr>
          <p:cNvPr id="3" name="Subtitle 2">
            <a:extLst>
              <a:ext uri="{FF2B5EF4-FFF2-40B4-BE49-F238E27FC236}">
                <a16:creationId xmlns:a16="http://schemas.microsoft.com/office/drawing/2014/main" xmlns="" id="{05625854-236A-4E48-A334-538EF9987C4A}"/>
              </a:ext>
            </a:extLst>
          </p:cNvPr>
          <p:cNvSpPr>
            <a:spLocks noGrp="1"/>
          </p:cNvSpPr>
          <p:nvPr>
            <p:ph type="subTitle" idx="1"/>
          </p:nvPr>
        </p:nvSpPr>
        <p:spPr>
          <a:xfrm>
            <a:off x="1507067" y="2636668"/>
            <a:ext cx="8071940" cy="3941685"/>
          </a:xfrm>
        </p:spPr>
        <p:txBody>
          <a:bodyPr>
            <a:normAutofit/>
          </a:bodyPr>
          <a:lstStyle/>
          <a:p>
            <a:endParaRPr lang="en-US" dirty="0"/>
          </a:p>
          <a:p>
            <a:endParaRPr lang="en-US" dirty="0">
              <a:solidFill>
                <a:schemeClr val="tx1"/>
              </a:solidFill>
            </a:endParaRPr>
          </a:p>
          <a:p>
            <a:endParaRPr lang="en-US" sz="1600" b="1" dirty="0">
              <a:solidFill>
                <a:schemeClr val="tx1"/>
              </a:solidFill>
            </a:endParaRPr>
          </a:p>
          <a:p>
            <a:endParaRPr lang="en-US" sz="1600" b="1" dirty="0">
              <a:solidFill>
                <a:schemeClr val="tx1"/>
              </a:solidFill>
            </a:endParaRPr>
          </a:p>
          <a:p>
            <a:endParaRPr lang="en-US" sz="1600" b="1" dirty="0">
              <a:solidFill>
                <a:schemeClr val="tx1"/>
              </a:solidFill>
            </a:endParaRPr>
          </a:p>
          <a:p>
            <a:endParaRPr lang="en-US" sz="1600" b="1" dirty="0">
              <a:solidFill>
                <a:schemeClr val="tx1"/>
              </a:solidFill>
            </a:endParaRPr>
          </a:p>
          <a:p>
            <a:r>
              <a:rPr lang="en-US" sz="1600" b="1" dirty="0">
                <a:solidFill>
                  <a:schemeClr val="tx1"/>
                </a:solidFill>
              </a:rPr>
              <a:t>Submitted by: </a:t>
            </a:r>
          </a:p>
          <a:p>
            <a:r>
              <a:rPr lang="en-IN" sz="1600" b="1" dirty="0" smtClean="0">
                <a:solidFill>
                  <a:schemeClr val="tx1"/>
                </a:solidFill>
              </a:rPr>
              <a:t>Jessica Ghimeliya</a:t>
            </a:r>
            <a:endParaRPr lang="en-IN" sz="1600" b="1" dirty="0">
              <a:solidFill>
                <a:schemeClr val="tx1"/>
              </a:solidFill>
            </a:endParaRPr>
          </a:p>
        </p:txBody>
      </p:sp>
      <p:sp>
        <p:nvSpPr>
          <p:cNvPr id="7" name="Content Placeholder 2">
            <a:extLst>
              <a:ext uri="{FF2B5EF4-FFF2-40B4-BE49-F238E27FC236}">
                <a16:creationId xmlns:a16="http://schemas.microsoft.com/office/drawing/2014/main" xmlns="" id="{009F8C1A-5A98-4BF9-A862-455D85BBA66F}"/>
              </a:ext>
            </a:extLst>
          </p:cNvPr>
          <p:cNvSpPr txBox="1">
            <a:spLocks/>
          </p:cNvSpPr>
          <p:nvPr/>
        </p:nvSpPr>
        <p:spPr>
          <a:xfrm>
            <a:off x="96374" y="5095630"/>
            <a:ext cx="3947363" cy="125771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r>
              <a:rPr lang="en-US"/>
              <a:t>Hnh</a:t>
            </a:r>
          </a:p>
          <a:p>
            <a:endParaRPr lang="en-IN" dirty="0"/>
          </a:p>
        </p:txBody>
      </p:sp>
      <p:pic>
        <p:nvPicPr>
          <p:cNvPr id="8" name="Picture 2" descr="See the source image">
            <a:extLst>
              <a:ext uri="{FF2B5EF4-FFF2-40B4-BE49-F238E27FC236}">
                <a16:creationId xmlns:a16="http://schemas.microsoft.com/office/drawing/2014/main" xmlns="" id="{E492856D-CD1B-4F0B-8CCA-BA65A1447CD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546" y="2911876"/>
            <a:ext cx="6057686" cy="35555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6312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0EA72-4D16-450B-81ED-84EF3C05A2D8}"/>
              </a:ext>
            </a:extLst>
          </p:cNvPr>
          <p:cNvSpPr>
            <a:spLocks noGrp="1"/>
          </p:cNvSpPr>
          <p:nvPr>
            <p:ph type="title"/>
          </p:nvPr>
        </p:nvSpPr>
        <p:spPr>
          <a:xfrm>
            <a:off x="677334" y="609600"/>
            <a:ext cx="8596668" cy="997258"/>
          </a:xfrm>
        </p:spPr>
        <p:txBody>
          <a:bodyPr/>
          <a:lstStyle/>
          <a:p>
            <a:r>
              <a:rPr lang="en-US" sz="3600" b="1" dirty="0">
                <a:solidFill>
                  <a:schemeClr val="accent1">
                    <a:lumMod val="75000"/>
                  </a:schemeClr>
                </a:solidFill>
                <a:latin typeface="Candara" panose="020E0502030303020204" pitchFamily="34" charset="0"/>
              </a:rPr>
              <a:t>Outlier and skewness removal</a:t>
            </a:r>
            <a:endParaRPr lang="en-IN" dirty="0"/>
          </a:p>
        </p:txBody>
      </p:sp>
      <p:sp>
        <p:nvSpPr>
          <p:cNvPr id="3" name="Content Placeholder 2">
            <a:extLst>
              <a:ext uri="{FF2B5EF4-FFF2-40B4-BE49-F238E27FC236}">
                <a16:creationId xmlns:a16="http://schemas.microsoft.com/office/drawing/2014/main" xmlns="" id="{FB06D147-B76B-4A31-A58B-031290753256}"/>
              </a:ext>
            </a:extLst>
          </p:cNvPr>
          <p:cNvSpPr>
            <a:spLocks noGrp="1"/>
          </p:cNvSpPr>
          <p:nvPr>
            <p:ph idx="1"/>
          </p:nvPr>
        </p:nvSpPr>
        <p:spPr>
          <a:xfrm>
            <a:off x="677334" y="1802167"/>
            <a:ext cx="8596668" cy="4239195"/>
          </a:xfrm>
        </p:spPr>
        <p:txBody>
          <a:bodyPr/>
          <a:lstStyle/>
          <a:p>
            <a:r>
              <a:rPr lang="en-US" dirty="0">
                <a:effectLst/>
                <a:latin typeface="Candara" panose="020E0502030303020204" pitchFamily="34" charset="0"/>
                <a:ea typeface="Calibri" panose="020F0502020204030204" pitchFamily="34" charset="0"/>
                <a:cs typeface="Times New Roman" panose="02020603050405020304" pitchFamily="18" charset="0"/>
              </a:rPr>
              <a:t>In this dataset we don’t have any missing value.</a:t>
            </a:r>
            <a:endParaRPr lang="en-IN" dirty="0">
              <a:effectLst/>
              <a:latin typeface="Candara" panose="020E0502030303020204" pitchFamily="34" charset="0"/>
              <a:ea typeface="Calibri" panose="020F0502020204030204" pitchFamily="34" charset="0"/>
              <a:cs typeface="Times New Roman" panose="02020603050405020304" pitchFamily="18" charset="0"/>
            </a:endParaRPr>
          </a:p>
          <a:p>
            <a:r>
              <a:rPr lang="en-IN"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Drop that columns which are having poor correlation with target variable.</a:t>
            </a:r>
          </a:p>
          <a:p>
            <a:r>
              <a:rPr lang="en-IN"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Encode the object datatypes columns with label encoder.</a:t>
            </a:r>
            <a:endParaRPr lang="en-IN" dirty="0">
              <a:effectLst/>
              <a:latin typeface="Candara" panose="020E0502030303020204" pitchFamily="34" charset="0"/>
              <a:ea typeface="Calibri" panose="020F0502020204030204" pitchFamily="34" charset="0"/>
              <a:cs typeface="Times New Roman" panose="02020603050405020304" pitchFamily="18" charset="0"/>
            </a:endParaRPr>
          </a:p>
          <a:p>
            <a:r>
              <a:rPr lang="en-IN"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Use that technique outlier removal technique through which less data will be loss.</a:t>
            </a:r>
          </a:p>
          <a:p>
            <a:pPr lvl="1"/>
            <a:r>
              <a:rPr lang="en-IN" sz="1800" dirty="0">
                <a:solidFill>
                  <a:srgbClr val="000000"/>
                </a:solidFill>
                <a:latin typeface="Candara" panose="020E0502030303020204" pitchFamily="34" charset="0"/>
                <a:ea typeface="Calibri" panose="020F0502020204030204" pitchFamily="34" charset="0"/>
                <a:cs typeface="Times New Roman" panose="02020603050405020304" pitchFamily="18" charset="0"/>
              </a:rPr>
              <a:t>I had use z score technique </a:t>
            </a:r>
            <a:endParaRPr lang="en-IN"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r>
              <a:rPr lang="en-IN"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For continuous columns which are having skewness value greater than +0.5 to -0.5 then it is important to remove skewness from that</a:t>
            </a:r>
            <a:r>
              <a:rPr lang="en-IN" dirty="0">
                <a:solidFill>
                  <a:srgbClr val="000000"/>
                </a:solidFill>
                <a:latin typeface="Candara" panose="020E0502030303020204" pitchFamily="34" charset="0"/>
                <a:ea typeface="Calibri" panose="020F0502020204030204" pitchFamily="34" charset="0"/>
                <a:cs typeface="Times New Roman" panose="02020603050405020304" pitchFamily="18" charset="0"/>
              </a:rPr>
              <a:t>.</a:t>
            </a:r>
            <a:endParaRPr lang="en-IN"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lvl="1"/>
            <a:r>
              <a:rPr lang="en-IN" sz="1800" dirty="0">
                <a:latin typeface="Candara" panose="020E0502030303020204" pitchFamily="34" charset="0"/>
              </a:rPr>
              <a:t>Method used : </a:t>
            </a:r>
            <a:r>
              <a:rPr lang="en-IN" sz="1800" dirty="0" err="1">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yeo_johnson</a:t>
            </a:r>
            <a:r>
              <a:rPr lang="en-IN"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 </a:t>
            </a:r>
            <a:endParaRPr lang="en-IN" sz="1800" dirty="0">
              <a:latin typeface="Candara" panose="020E0502030303020204" pitchFamily="34" charset="0"/>
            </a:endParaRPr>
          </a:p>
          <a:p>
            <a:endParaRPr lang="en-IN" dirty="0"/>
          </a:p>
        </p:txBody>
      </p:sp>
    </p:spTree>
    <p:extLst>
      <p:ext uri="{BB962C8B-B14F-4D97-AF65-F5344CB8AC3E}">
        <p14:creationId xmlns:p14="http://schemas.microsoft.com/office/powerpoint/2010/main" xmlns="" val="59550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1594F-BECD-40BF-9F60-F67192107B9B}"/>
              </a:ext>
            </a:extLst>
          </p:cNvPr>
          <p:cNvSpPr>
            <a:spLocks noGrp="1"/>
          </p:cNvSpPr>
          <p:nvPr>
            <p:ph type="title"/>
          </p:nvPr>
        </p:nvSpPr>
        <p:spPr>
          <a:xfrm>
            <a:off x="677334" y="609600"/>
            <a:ext cx="8596668" cy="1023891"/>
          </a:xfrm>
        </p:spPr>
        <p:txBody>
          <a:bodyPr/>
          <a:lstStyle/>
          <a:p>
            <a:r>
              <a:rPr lang="en-US" sz="3600" dirty="0">
                <a:solidFill>
                  <a:schemeClr val="accent1">
                    <a:lumMod val="75000"/>
                  </a:schemeClr>
                </a:solidFill>
                <a:effectLst>
                  <a:outerShdw blurRad="38100" dist="38100" dir="2700000" algn="tl">
                    <a:srgbClr val="000000">
                      <a:alpha val="43137"/>
                    </a:srgbClr>
                  </a:outerShdw>
                </a:effectLst>
              </a:rPr>
              <a:t>Model building</a:t>
            </a:r>
            <a:endParaRPr lang="en-IN" dirty="0"/>
          </a:p>
        </p:txBody>
      </p:sp>
      <p:pic>
        <p:nvPicPr>
          <p:cNvPr id="4" name="Content Placeholder 4">
            <a:extLst>
              <a:ext uri="{FF2B5EF4-FFF2-40B4-BE49-F238E27FC236}">
                <a16:creationId xmlns:a16="http://schemas.microsoft.com/office/drawing/2014/main" xmlns="" id="{59D3D324-976B-458C-8444-0841972B9C65}"/>
              </a:ext>
            </a:extLst>
          </p:cNvPr>
          <p:cNvPicPr>
            <a:picLocks noGrp="1" noChangeAspect="1"/>
          </p:cNvPicPr>
          <p:nvPr>
            <p:ph idx="1"/>
          </p:nvPr>
        </p:nvPicPr>
        <p:blipFill rotWithShape="1">
          <a:blip r:embed="rId2" cstate="print"/>
          <a:srcRect l="25834" t="34358" r="34743" b="10296"/>
          <a:stretch/>
        </p:blipFill>
        <p:spPr>
          <a:xfrm>
            <a:off x="785774" y="1293829"/>
            <a:ext cx="5854723" cy="4465652"/>
          </a:xfrm>
        </p:spPr>
      </p:pic>
    </p:spTree>
    <p:extLst>
      <p:ext uri="{BB962C8B-B14F-4D97-AF65-F5344CB8AC3E}">
        <p14:creationId xmlns:p14="http://schemas.microsoft.com/office/powerpoint/2010/main" xmlns="" val="89373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8576A-553A-4844-98AC-BDD8C94EC32D}"/>
              </a:ext>
            </a:extLst>
          </p:cNvPr>
          <p:cNvSpPr>
            <a:spLocks noGrp="1"/>
          </p:cNvSpPr>
          <p:nvPr>
            <p:ph type="title"/>
          </p:nvPr>
        </p:nvSpPr>
        <p:spPr>
          <a:xfrm>
            <a:off x="436815" y="270450"/>
            <a:ext cx="8881841" cy="1268861"/>
          </a:xfrm>
        </p:spPr>
        <p:txBody>
          <a:bodyPr/>
          <a:lstStyle/>
          <a:p>
            <a:pPr algn="ctr"/>
            <a:r>
              <a:rPr lang="en-US" sz="3600" dirty="0">
                <a:solidFill>
                  <a:schemeClr val="accent1">
                    <a:lumMod val="75000"/>
                  </a:schemeClr>
                </a:solidFill>
                <a:effectLst>
                  <a:outerShdw blurRad="38100" dist="38100" dir="2700000" algn="tl">
                    <a:srgbClr val="000000">
                      <a:alpha val="43137"/>
                    </a:srgbClr>
                  </a:outerShdw>
                </a:effectLst>
                <a:latin typeface="Candara" panose="020E0502030303020204" pitchFamily="34" charset="0"/>
              </a:rPr>
              <a:t>Model building</a:t>
            </a:r>
            <a:endParaRPr lang="en-IN" dirty="0">
              <a:latin typeface="Candara" panose="020E0502030303020204" pitchFamily="34" charset="0"/>
            </a:endParaRPr>
          </a:p>
        </p:txBody>
      </p:sp>
      <p:sp>
        <p:nvSpPr>
          <p:cNvPr id="3" name="Content Placeholder 2">
            <a:extLst>
              <a:ext uri="{FF2B5EF4-FFF2-40B4-BE49-F238E27FC236}">
                <a16:creationId xmlns:a16="http://schemas.microsoft.com/office/drawing/2014/main" xmlns="" id="{4EC51561-03B0-4217-A57B-648E8281E7D7}"/>
              </a:ext>
            </a:extLst>
          </p:cNvPr>
          <p:cNvSpPr>
            <a:spLocks noGrp="1"/>
          </p:cNvSpPr>
          <p:nvPr>
            <p:ph idx="1"/>
          </p:nvPr>
        </p:nvSpPr>
        <p:spPr>
          <a:xfrm>
            <a:off x="452761" y="1251751"/>
            <a:ext cx="9135121" cy="4789611"/>
          </a:xfrm>
        </p:spPr>
        <p:txBody>
          <a:bodyPr/>
          <a:lstStyle/>
          <a:p>
            <a:pPr marL="0" indent="0">
              <a:buNone/>
            </a:pPr>
            <a:r>
              <a:rPr lang="en-US" dirty="0"/>
              <a:t>k</a:t>
            </a:r>
          </a:p>
        </p:txBody>
      </p:sp>
      <p:sp>
        <p:nvSpPr>
          <p:cNvPr id="5" name="Rectangle 4">
            <a:extLst>
              <a:ext uri="{FF2B5EF4-FFF2-40B4-BE49-F238E27FC236}">
                <a16:creationId xmlns:a16="http://schemas.microsoft.com/office/drawing/2014/main" xmlns="" id="{4C4C7722-A6D4-4BAB-8AC0-E43FC9E1143B}"/>
              </a:ext>
            </a:extLst>
          </p:cNvPr>
          <p:cNvSpPr/>
          <p:nvPr/>
        </p:nvSpPr>
        <p:spPr>
          <a:xfrm>
            <a:off x="436815" y="1204297"/>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a:p>
            <a:pPr algn="ctr"/>
            <a:r>
              <a:rPr lang="en-US" dirty="0">
                <a:solidFill>
                  <a:schemeClr val="accent2">
                    <a:lumMod val="75000"/>
                  </a:schemeClr>
                </a:solidFill>
              </a:rPr>
              <a:t>Find best random state</a:t>
            </a:r>
            <a:endParaRPr lang="en-IN" dirty="0">
              <a:solidFill>
                <a:schemeClr val="accent2">
                  <a:lumMod val="75000"/>
                </a:schemeClr>
              </a:solidFill>
            </a:endParaRPr>
          </a:p>
          <a:p>
            <a:pPr algn="ctr"/>
            <a:endParaRPr lang="en-US" sz="1600" dirty="0">
              <a:solidFill>
                <a:schemeClr val="accent2">
                  <a:lumMod val="50000"/>
                </a:schemeClr>
              </a:solidFill>
            </a:endParaRPr>
          </a:p>
        </p:txBody>
      </p:sp>
      <p:sp>
        <p:nvSpPr>
          <p:cNvPr id="6" name="Rectangle 5">
            <a:extLst>
              <a:ext uri="{FF2B5EF4-FFF2-40B4-BE49-F238E27FC236}">
                <a16:creationId xmlns:a16="http://schemas.microsoft.com/office/drawing/2014/main" xmlns="" id="{795E2645-D3B6-4163-8E2F-7469726DAEB8}"/>
              </a:ext>
            </a:extLst>
          </p:cNvPr>
          <p:cNvSpPr/>
          <p:nvPr/>
        </p:nvSpPr>
        <p:spPr>
          <a:xfrm>
            <a:off x="452761" y="2313213"/>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Train test split</a:t>
            </a:r>
            <a:endParaRPr lang="en-IN" dirty="0">
              <a:solidFill>
                <a:schemeClr val="accent2">
                  <a:lumMod val="75000"/>
                </a:schemeClr>
              </a:solidFill>
            </a:endParaRPr>
          </a:p>
          <a:p>
            <a:pPr algn="ctr"/>
            <a:endParaRPr lang="en-IN" dirty="0"/>
          </a:p>
        </p:txBody>
      </p:sp>
      <p:sp>
        <p:nvSpPr>
          <p:cNvPr id="7" name="Rectangle 6">
            <a:extLst>
              <a:ext uri="{FF2B5EF4-FFF2-40B4-BE49-F238E27FC236}">
                <a16:creationId xmlns:a16="http://schemas.microsoft.com/office/drawing/2014/main" xmlns="" id="{F94DD183-B7A1-4003-8EDD-9B01D14F3923}"/>
              </a:ext>
            </a:extLst>
          </p:cNvPr>
          <p:cNvSpPr/>
          <p:nvPr/>
        </p:nvSpPr>
        <p:spPr>
          <a:xfrm>
            <a:off x="452761" y="3437481"/>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Model building</a:t>
            </a:r>
            <a:endParaRPr lang="en-IN" b="1" dirty="0">
              <a:solidFill>
                <a:schemeClr val="accent2">
                  <a:lumMod val="75000"/>
                </a:schemeClr>
              </a:solidFill>
            </a:endParaRPr>
          </a:p>
          <a:p>
            <a:pPr algn="ctr"/>
            <a:endParaRPr lang="en-IN" dirty="0"/>
          </a:p>
        </p:txBody>
      </p:sp>
      <p:sp>
        <p:nvSpPr>
          <p:cNvPr id="8" name="Rectangle 7">
            <a:extLst>
              <a:ext uri="{FF2B5EF4-FFF2-40B4-BE49-F238E27FC236}">
                <a16:creationId xmlns:a16="http://schemas.microsoft.com/office/drawing/2014/main" xmlns="" id="{26A7D2E2-BB79-4A6E-A34E-CA0860BDC75F}"/>
              </a:ext>
            </a:extLst>
          </p:cNvPr>
          <p:cNvSpPr/>
          <p:nvPr/>
        </p:nvSpPr>
        <p:spPr>
          <a:xfrm>
            <a:off x="452761" y="4546332"/>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R2 score</a:t>
            </a:r>
            <a:endParaRPr lang="en-IN" dirty="0">
              <a:solidFill>
                <a:schemeClr val="accent2">
                  <a:lumMod val="75000"/>
                </a:schemeClr>
              </a:solidFill>
            </a:endParaRPr>
          </a:p>
          <a:p>
            <a:pPr algn="ctr"/>
            <a:endParaRPr lang="en-IN" dirty="0"/>
          </a:p>
        </p:txBody>
      </p:sp>
      <p:sp>
        <p:nvSpPr>
          <p:cNvPr id="9" name="Rectangle 8">
            <a:extLst>
              <a:ext uri="{FF2B5EF4-FFF2-40B4-BE49-F238E27FC236}">
                <a16:creationId xmlns:a16="http://schemas.microsoft.com/office/drawing/2014/main" xmlns="" id="{BABF2E7A-A8F1-4686-8C28-29176ED32067}"/>
              </a:ext>
            </a:extLst>
          </p:cNvPr>
          <p:cNvSpPr/>
          <p:nvPr/>
        </p:nvSpPr>
        <p:spPr>
          <a:xfrm>
            <a:off x="452761" y="5638220"/>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Cross validation score</a:t>
            </a:r>
            <a:endParaRPr lang="en-IN" dirty="0">
              <a:solidFill>
                <a:schemeClr val="accent2">
                  <a:lumMod val="75000"/>
                </a:schemeClr>
              </a:solidFill>
            </a:endParaRPr>
          </a:p>
          <a:p>
            <a:pPr algn="ctr"/>
            <a:endParaRPr lang="en-IN" dirty="0"/>
          </a:p>
        </p:txBody>
      </p:sp>
      <p:cxnSp>
        <p:nvCxnSpPr>
          <p:cNvPr id="10" name="Straight Arrow Connector 9">
            <a:extLst>
              <a:ext uri="{FF2B5EF4-FFF2-40B4-BE49-F238E27FC236}">
                <a16:creationId xmlns:a16="http://schemas.microsoft.com/office/drawing/2014/main" xmlns="" id="{B032B03F-F41C-4613-BC95-48A65E423395}"/>
              </a:ext>
            </a:extLst>
          </p:cNvPr>
          <p:cNvCxnSpPr>
            <a:cxnSpLocks/>
          </p:cNvCxnSpPr>
          <p:nvPr/>
        </p:nvCxnSpPr>
        <p:spPr>
          <a:xfrm>
            <a:off x="1641054" y="1952970"/>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xmlns="" id="{ED749E7C-648E-44C0-8EA0-856B2B838F27}"/>
              </a:ext>
            </a:extLst>
          </p:cNvPr>
          <p:cNvCxnSpPr>
            <a:cxnSpLocks/>
          </p:cNvCxnSpPr>
          <p:nvPr/>
        </p:nvCxnSpPr>
        <p:spPr>
          <a:xfrm>
            <a:off x="1632341" y="3077595"/>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xmlns="" id="{280903D9-B1AE-416F-B64B-9F6F848E6BF7}"/>
              </a:ext>
            </a:extLst>
          </p:cNvPr>
          <p:cNvCxnSpPr>
            <a:cxnSpLocks/>
          </p:cNvCxnSpPr>
          <p:nvPr/>
        </p:nvCxnSpPr>
        <p:spPr>
          <a:xfrm>
            <a:off x="1625108" y="4194927"/>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xmlns="" id="{F3889B9B-C2E0-4522-A062-71BB22330145}"/>
              </a:ext>
            </a:extLst>
          </p:cNvPr>
          <p:cNvCxnSpPr>
            <a:cxnSpLocks/>
          </p:cNvCxnSpPr>
          <p:nvPr/>
        </p:nvCxnSpPr>
        <p:spPr>
          <a:xfrm>
            <a:off x="1625108" y="5286815"/>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xmlns="" id="{7716A91A-6988-49F5-91DE-5011FBD6ECA1}"/>
              </a:ext>
            </a:extLst>
          </p:cNvPr>
          <p:cNvCxnSpPr>
            <a:cxnSpLocks/>
          </p:cNvCxnSpPr>
          <p:nvPr/>
        </p:nvCxnSpPr>
        <p:spPr>
          <a:xfrm>
            <a:off x="2797456" y="1976654"/>
            <a:ext cx="1605868" cy="22501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xmlns="" id="{1002186D-A423-46CF-A6FA-A523BB1EE6EB}"/>
              </a:ext>
            </a:extLst>
          </p:cNvPr>
          <p:cNvCxnSpPr>
            <a:cxnSpLocks/>
          </p:cNvCxnSpPr>
          <p:nvPr/>
        </p:nvCxnSpPr>
        <p:spPr>
          <a:xfrm>
            <a:off x="2797456" y="1204297"/>
            <a:ext cx="1637760" cy="47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xmlns="" id="{647EB61C-6435-4168-BE43-1E3261EBB71F}"/>
              </a:ext>
            </a:extLst>
          </p:cNvPr>
          <p:cNvSpPr txBox="1"/>
          <p:nvPr/>
        </p:nvSpPr>
        <p:spPr>
          <a:xfrm>
            <a:off x="3817400" y="4643973"/>
            <a:ext cx="6169973" cy="923330"/>
          </a:xfrm>
          <a:prstGeom prst="rect">
            <a:avLst/>
          </a:prstGeom>
          <a:noFill/>
        </p:spPr>
        <p:txBody>
          <a:bodyPr wrap="square" rtlCol="0">
            <a:spAutoFit/>
          </a:bodyPr>
          <a:lstStyle/>
          <a:p>
            <a:endParaRPr lang="en-US" dirty="0">
              <a:latin typeface="Candara" panose="020E0502030303020204" pitchFamily="34" charset="0"/>
            </a:endParaRPr>
          </a:p>
          <a:p>
            <a:pPr marL="285750" indent="-285750">
              <a:buFont typeface="Wingdings" panose="05000000000000000000" pitchFamily="2" charset="2"/>
              <a:buChar char="Ø"/>
            </a:pPr>
            <a:r>
              <a:rPr lang="en-US" dirty="0">
                <a:latin typeface="Candara" panose="020E0502030303020204" pitchFamily="34" charset="0"/>
              </a:rPr>
              <a:t>According to output best random state is </a:t>
            </a:r>
            <a:r>
              <a:rPr lang="en-US" dirty="0" smtClean="0">
                <a:latin typeface="Candara" panose="020E0502030303020204" pitchFamily="34" charset="0"/>
              </a:rPr>
              <a:t>126 </a:t>
            </a:r>
            <a:r>
              <a:rPr lang="en-US" dirty="0">
                <a:latin typeface="Candara" panose="020E0502030303020204" pitchFamily="34" charset="0"/>
              </a:rPr>
              <a:t>with 99.99% best accuracy.</a:t>
            </a:r>
            <a:endParaRPr lang="en-IN" dirty="0">
              <a:latin typeface="Candara" panose="020E0502030303020204" pitchFamily="34" charset="0"/>
            </a:endParaRPr>
          </a:p>
        </p:txBody>
      </p:sp>
      <p:pic>
        <p:nvPicPr>
          <p:cNvPr id="17" name="Picture 16" descr="15.PNG"/>
          <p:cNvPicPr>
            <a:picLocks noChangeAspect="1"/>
          </p:cNvPicPr>
          <p:nvPr/>
        </p:nvPicPr>
        <p:blipFill>
          <a:blip r:embed="rId2" cstate="print"/>
          <a:srcRect b="18593"/>
          <a:stretch>
            <a:fillRect/>
          </a:stretch>
        </p:blipFill>
        <p:spPr>
          <a:xfrm>
            <a:off x="4456578" y="1137471"/>
            <a:ext cx="6320279" cy="3421466"/>
          </a:xfrm>
          <a:prstGeom prst="rect">
            <a:avLst/>
          </a:prstGeom>
        </p:spPr>
      </p:pic>
    </p:spTree>
    <p:extLst>
      <p:ext uri="{BB962C8B-B14F-4D97-AF65-F5344CB8AC3E}">
        <p14:creationId xmlns:p14="http://schemas.microsoft.com/office/powerpoint/2010/main" xmlns="" val="97262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82677-65EE-4923-BD3E-78139A507631}"/>
              </a:ext>
            </a:extLst>
          </p:cNvPr>
          <p:cNvSpPr>
            <a:spLocks noGrp="1"/>
          </p:cNvSpPr>
          <p:nvPr>
            <p:ph type="title"/>
          </p:nvPr>
        </p:nvSpPr>
        <p:spPr>
          <a:xfrm>
            <a:off x="677334" y="609601"/>
            <a:ext cx="8596668" cy="793072"/>
          </a:xfrm>
        </p:spPr>
        <p:txBody>
          <a:bodyPr/>
          <a:lstStyle/>
          <a:p>
            <a:pPr algn="ctr"/>
            <a:r>
              <a:rPr lang="en-US" dirty="0">
                <a:effectLst>
                  <a:outerShdw blurRad="38100" dist="38100" dir="2700000" algn="tl">
                    <a:srgbClr val="000000">
                      <a:alpha val="43137"/>
                    </a:srgbClr>
                  </a:outerShdw>
                </a:effectLst>
                <a:latin typeface="Candara" panose="020E0502030303020204" pitchFamily="34" charset="0"/>
              </a:rPr>
              <a:t>Model Building</a:t>
            </a:r>
            <a:endParaRPr lang="en-IN" dirty="0">
              <a:effectLst>
                <a:outerShdw blurRad="38100" dist="38100" dir="2700000" algn="tl">
                  <a:srgbClr val="000000">
                    <a:alpha val="43137"/>
                  </a:srgbClr>
                </a:outerShdw>
              </a:effectLst>
              <a:latin typeface="Candara" panose="020E0502030303020204" pitchFamily="34" charset="0"/>
            </a:endParaRPr>
          </a:p>
        </p:txBody>
      </p:sp>
      <p:sp>
        <p:nvSpPr>
          <p:cNvPr id="20" name="Content Placeholder 19">
            <a:extLst>
              <a:ext uri="{FF2B5EF4-FFF2-40B4-BE49-F238E27FC236}">
                <a16:creationId xmlns:a16="http://schemas.microsoft.com/office/drawing/2014/main" xmlns="" id="{558611CC-EFBE-4D07-A690-814EB61C7DAE}"/>
              </a:ext>
            </a:extLst>
          </p:cNvPr>
          <p:cNvSpPr>
            <a:spLocks noGrp="1"/>
          </p:cNvSpPr>
          <p:nvPr>
            <p:ph idx="1"/>
          </p:nvPr>
        </p:nvSpPr>
        <p:spPr>
          <a:xfrm>
            <a:off x="559293" y="1366080"/>
            <a:ext cx="2423604" cy="83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en-US" dirty="0">
              <a:solidFill>
                <a:schemeClr val="accent2">
                  <a:lumMod val="75000"/>
                </a:schemeClr>
              </a:solidFill>
            </a:endParaRPr>
          </a:p>
          <a:p>
            <a:pPr marL="0" indent="0" algn="ctr">
              <a:buNone/>
            </a:pPr>
            <a:r>
              <a:rPr lang="en-US" sz="3800" dirty="0">
                <a:solidFill>
                  <a:schemeClr val="accent2">
                    <a:lumMod val="75000"/>
                  </a:schemeClr>
                </a:solidFill>
              </a:rPr>
              <a:t>Find best random state</a:t>
            </a:r>
            <a:endParaRPr lang="en-IN" sz="3800" dirty="0">
              <a:solidFill>
                <a:schemeClr val="accent2">
                  <a:lumMod val="75000"/>
                </a:schemeClr>
              </a:solidFill>
            </a:endParaRPr>
          </a:p>
          <a:p>
            <a:pPr algn="ctr"/>
            <a:endParaRPr lang="en-US" sz="1600" dirty="0">
              <a:solidFill>
                <a:schemeClr val="accent2">
                  <a:lumMod val="50000"/>
                </a:schemeClr>
              </a:solidFill>
            </a:endParaRPr>
          </a:p>
        </p:txBody>
      </p:sp>
      <p:sp>
        <p:nvSpPr>
          <p:cNvPr id="21" name="Rectangle 20">
            <a:extLst>
              <a:ext uri="{FF2B5EF4-FFF2-40B4-BE49-F238E27FC236}">
                <a16:creationId xmlns:a16="http://schemas.microsoft.com/office/drawing/2014/main" xmlns="" id="{4B225BB8-4B03-4877-AE3B-10E10755172F}"/>
              </a:ext>
            </a:extLst>
          </p:cNvPr>
          <p:cNvSpPr/>
          <p:nvPr/>
        </p:nvSpPr>
        <p:spPr>
          <a:xfrm>
            <a:off x="559293" y="4621391"/>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a:p>
            <a:pPr algn="ctr"/>
            <a:endParaRPr lang="en-US" sz="1600" dirty="0">
              <a:solidFill>
                <a:schemeClr val="accent2">
                  <a:lumMod val="50000"/>
                </a:schemeClr>
              </a:solidFill>
            </a:endParaRPr>
          </a:p>
          <a:p>
            <a:pPr algn="ctr"/>
            <a:r>
              <a:rPr lang="en-US" dirty="0">
                <a:solidFill>
                  <a:schemeClr val="accent2">
                    <a:lumMod val="75000"/>
                  </a:schemeClr>
                </a:solidFill>
              </a:rPr>
              <a:t>R2 score</a:t>
            </a:r>
            <a:endParaRPr lang="en-IN" dirty="0">
              <a:solidFill>
                <a:schemeClr val="accent2">
                  <a:lumMod val="75000"/>
                </a:schemeClr>
              </a:solidFill>
            </a:endParaRPr>
          </a:p>
          <a:p>
            <a:pPr algn="ctr"/>
            <a:endParaRPr lang="en-IN" dirty="0"/>
          </a:p>
          <a:p>
            <a:pPr algn="ctr"/>
            <a:endParaRPr lang="en-US" sz="1600" dirty="0">
              <a:solidFill>
                <a:schemeClr val="accent2">
                  <a:lumMod val="50000"/>
                </a:schemeClr>
              </a:solidFill>
            </a:endParaRPr>
          </a:p>
        </p:txBody>
      </p:sp>
      <p:sp>
        <p:nvSpPr>
          <p:cNvPr id="22" name="Rectangle 21">
            <a:extLst>
              <a:ext uri="{FF2B5EF4-FFF2-40B4-BE49-F238E27FC236}">
                <a16:creationId xmlns:a16="http://schemas.microsoft.com/office/drawing/2014/main" xmlns="" id="{6594FB22-B6D1-4665-87EB-BE984B1FAC4D}"/>
              </a:ext>
            </a:extLst>
          </p:cNvPr>
          <p:cNvSpPr/>
          <p:nvPr/>
        </p:nvSpPr>
        <p:spPr>
          <a:xfrm>
            <a:off x="559293" y="3555616"/>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a:p>
            <a:pPr algn="ctr"/>
            <a:endParaRPr lang="en-US" sz="1600" dirty="0">
              <a:solidFill>
                <a:schemeClr val="accent2">
                  <a:lumMod val="50000"/>
                </a:schemeClr>
              </a:solidFill>
            </a:endParaRPr>
          </a:p>
          <a:p>
            <a:pPr algn="ctr"/>
            <a:r>
              <a:rPr lang="en-US" dirty="0">
                <a:solidFill>
                  <a:schemeClr val="accent2">
                    <a:lumMod val="75000"/>
                  </a:schemeClr>
                </a:solidFill>
              </a:rPr>
              <a:t>Model building</a:t>
            </a:r>
            <a:endParaRPr lang="en-IN" b="1" dirty="0">
              <a:solidFill>
                <a:schemeClr val="accent2">
                  <a:lumMod val="75000"/>
                </a:schemeClr>
              </a:solidFill>
            </a:endParaRPr>
          </a:p>
          <a:p>
            <a:pPr algn="ctr"/>
            <a:endParaRPr lang="en-IN" dirty="0"/>
          </a:p>
          <a:p>
            <a:pPr algn="ctr"/>
            <a:endParaRPr lang="en-US" sz="1600" dirty="0">
              <a:solidFill>
                <a:schemeClr val="accent2">
                  <a:lumMod val="50000"/>
                </a:schemeClr>
              </a:solidFill>
            </a:endParaRPr>
          </a:p>
        </p:txBody>
      </p:sp>
      <p:sp>
        <p:nvSpPr>
          <p:cNvPr id="23" name="Rectangle 22">
            <a:extLst>
              <a:ext uri="{FF2B5EF4-FFF2-40B4-BE49-F238E27FC236}">
                <a16:creationId xmlns:a16="http://schemas.microsoft.com/office/drawing/2014/main" xmlns="" id="{83B1AF24-AE0C-42A4-8467-35ADF40B17AC}"/>
              </a:ext>
            </a:extLst>
          </p:cNvPr>
          <p:cNvSpPr/>
          <p:nvPr/>
        </p:nvSpPr>
        <p:spPr>
          <a:xfrm>
            <a:off x="553046" y="2490297"/>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Train test split</a:t>
            </a:r>
            <a:endParaRPr lang="en-IN" dirty="0">
              <a:solidFill>
                <a:schemeClr val="accent2">
                  <a:lumMod val="75000"/>
                </a:schemeClr>
              </a:solidFill>
            </a:endParaRPr>
          </a:p>
          <a:p>
            <a:pPr algn="ctr"/>
            <a:endParaRPr lang="en-IN" dirty="0"/>
          </a:p>
        </p:txBody>
      </p:sp>
      <p:sp>
        <p:nvSpPr>
          <p:cNvPr id="24" name="Rectangle 23">
            <a:extLst>
              <a:ext uri="{FF2B5EF4-FFF2-40B4-BE49-F238E27FC236}">
                <a16:creationId xmlns:a16="http://schemas.microsoft.com/office/drawing/2014/main" xmlns="" id="{33C81ABC-7E11-44BD-8A9D-11EDF61954A0}"/>
              </a:ext>
            </a:extLst>
          </p:cNvPr>
          <p:cNvSpPr/>
          <p:nvPr/>
        </p:nvSpPr>
        <p:spPr>
          <a:xfrm>
            <a:off x="553046" y="5687166"/>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Cross validation score</a:t>
            </a:r>
            <a:endParaRPr lang="en-IN" dirty="0">
              <a:solidFill>
                <a:schemeClr val="accent2">
                  <a:lumMod val="75000"/>
                </a:schemeClr>
              </a:solidFill>
            </a:endParaRPr>
          </a:p>
        </p:txBody>
      </p:sp>
      <p:cxnSp>
        <p:nvCxnSpPr>
          <p:cNvPr id="25" name="Straight Arrow Connector 24">
            <a:extLst>
              <a:ext uri="{FF2B5EF4-FFF2-40B4-BE49-F238E27FC236}">
                <a16:creationId xmlns:a16="http://schemas.microsoft.com/office/drawing/2014/main" xmlns="" id="{3676D9D2-56CA-49F8-8DA5-524251E6FB33}"/>
              </a:ext>
            </a:extLst>
          </p:cNvPr>
          <p:cNvCxnSpPr>
            <a:cxnSpLocks/>
          </p:cNvCxnSpPr>
          <p:nvPr/>
        </p:nvCxnSpPr>
        <p:spPr>
          <a:xfrm>
            <a:off x="1641054" y="2138436"/>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xmlns="" id="{11CC5DAB-E558-46C2-BE88-36061A6CDA44}"/>
              </a:ext>
            </a:extLst>
          </p:cNvPr>
          <p:cNvCxnSpPr>
            <a:cxnSpLocks/>
          </p:cNvCxnSpPr>
          <p:nvPr/>
        </p:nvCxnSpPr>
        <p:spPr>
          <a:xfrm>
            <a:off x="1641054" y="5335761"/>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xmlns="" id="{403B5A3C-8041-4E6D-AD15-E28DA0D0BEAD}"/>
              </a:ext>
            </a:extLst>
          </p:cNvPr>
          <p:cNvCxnSpPr>
            <a:cxnSpLocks/>
          </p:cNvCxnSpPr>
          <p:nvPr/>
        </p:nvCxnSpPr>
        <p:spPr>
          <a:xfrm>
            <a:off x="1641054" y="4269986"/>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D10D16C-4CF9-45C2-9967-7BC022F497AA}"/>
              </a:ext>
            </a:extLst>
          </p:cNvPr>
          <p:cNvCxnSpPr>
            <a:cxnSpLocks/>
          </p:cNvCxnSpPr>
          <p:nvPr/>
        </p:nvCxnSpPr>
        <p:spPr>
          <a:xfrm>
            <a:off x="1660454" y="3204211"/>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xmlns="" id="{59A5F162-6116-4B37-B863-C619F144CF83}"/>
              </a:ext>
            </a:extLst>
          </p:cNvPr>
          <p:cNvCxnSpPr>
            <a:cxnSpLocks/>
          </p:cNvCxnSpPr>
          <p:nvPr/>
        </p:nvCxnSpPr>
        <p:spPr>
          <a:xfrm>
            <a:off x="2929632" y="2489387"/>
            <a:ext cx="1198485" cy="1118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xmlns="" id="{08056C11-D326-43A5-AD23-585D838DD168}"/>
              </a:ext>
            </a:extLst>
          </p:cNvPr>
          <p:cNvCxnSpPr>
            <a:cxnSpLocks/>
          </p:cNvCxnSpPr>
          <p:nvPr/>
        </p:nvCxnSpPr>
        <p:spPr>
          <a:xfrm flipV="1">
            <a:off x="2929632" y="3209544"/>
            <a:ext cx="1212600" cy="52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xmlns="" id="{F2EF67CA-9A81-42F4-BFC0-1D514E47FF78}"/>
              </a:ext>
            </a:extLst>
          </p:cNvPr>
          <p:cNvSpPr txBox="1"/>
          <p:nvPr/>
        </p:nvSpPr>
        <p:spPr>
          <a:xfrm>
            <a:off x="3904488" y="3749040"/>
            <a:ext cx="5596127" cy="369332"/>
          </a:xfrm>
          <a:prstGeom prst="rect">
            <a:avLst/>
          </a:prstGeom>
          <a:noFill/>
        </p:spPr>
        <p:txBody>
          <a:bodyPr wrap="square" rtlCol="0">
            <a:spAutoFit/>
          </a:bodyPr>
          <a:lstStyle/>
          <a:p>
            <a:r>
              <a:rPr lang="en-US" dirty="0">
                <a:latin typeface="Candara" panose="020E0502030303020204" pitchFamily="34" charset="0"/>
              </a:rPr>
              <a:t>Train test splitting of data with best random state.</a:t>
            </a:r>
            <a:endParaRPr lang="en-IN" dirty="0">
              <a:latin typeface="Candara" panose="020E0502030303020204" pitchFamily="34" charset="0"/>
            </a:endParaRPr>
          </a:p>
        </p:txBody>
      </p:sp>
      <p:pic>
        <p:nvPicPr>
          <p:cNvPr id="16" name="Picture 15" descr="15.PNG"/>
          <p:cNvPicPr>
            <a:picLocks noChangeAspect="1"/>
          </p:cNvPicPr>
          <p:nvPr/>
        </p:nvPicPr>
        <p:blipFill>
          <a:blip r:embed="rId2" cstate="print"/>
          <a:srcRect t="79442" r="7452"/>
          <a:stretch>
            <a:fillRect/>
          </a:stretch>
        </p:blipFill>
        <p:spPr>
          <a:xfrm>
            <a:off x="4143069" y="2612572"/>
            <a:ext cx="6633787" cy="652140"/>
          </a:xfrm>
          <a:prstGeom prst="rect">
            <a:avLst/>
          </a:prstGeom>
        </p:spPr>
      </p:pic>
    </p:spTree>
    <p:extLst>
      <p:ext uri="{BB962C8B-B14F-4D97-AF65-F5344CB8AC3E}">
        <p14:creationId xmlns:p14="http://schemas.microsoft.com/office/powerpoint/2010/main" xmlns="" val="160512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9">
            <a:extLst>
              <a:ext uri="{FF2B5EF4-FFF2-40B4-BE49-F238E27FC236}">
                <a16:creationId xmlns:a16="http://schemas.microsoft.com/office/drawing/2014/main" xmlns="" id="{B10FE8C7-DF1E-4FAA-B84E-D717876931BE}"/>
              </a:ext>
            </a:extLst>
          </p:cNvPr>
          <p:cNvSpPr>
            <a:spLocks noGrp="1"/>
          </p:cNvSpPr>
          <p:nvPr>
            <p:ph idx="1"/>
          </p:nvPr>
        </p:nvSpPr>
        <p:spPr>
          <a:xfrm>
            <a:off x="677863" y="639763"/>
            <a:ext cx="2376586" cy="786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en-US" dirty="0">
              <a:solidFill>
                <a:schemeClr val="accent2">
                  <a:lumMod val="75000"/>
                </a:schemeClr>
              </a:solidFill>
            </a:endParaRPr>
          </a:p>
          <a:p>
            <a:pPr marL="0" indent="0" algn="ctr">
              <a:buNone/>
            </a:pPr>
            <a:r>
              <a:rPr lang="en-US" sz="3800" dirty="0">
                <a:solidFill>
                  <a:schemeClr val="accent2">
                    <a:lumMod val="75000"/>
                  </a:schemeClr>
                </a:solidFill>
              </a:rPr>
              <a:t>Find best random state</a:t>
            </a:r>
            <a:endParaRPr lang="en-IN" sz="3800" dirty="0">
              <a:solidFill>
                <a:schemeClr val="accent2">
                  <a:lumMod val="75000"/>
                </a:schemeClr>
              </a:solidFill>
            </a:endParaRPr>
          </a:p>
          <a:p>
            <a:pPr algn="ctr"/>
            <a:endParaRPr lang="en-US" sz="1600" dirty="0">
              <a:solidFill>
                <a:schemeClr val="accent2">
                  <a:lumMod val="50000"/>
                </a:schemeClr>
              </a:solidFill>
            </a:endParaRPr>
          </a:p>
        </p:txBody>
      </p:sp>
      <p:sp>
        <p:nvSpPr>
          <p:cNvPr id="7" name="Rectangle 6">
            <a:extLst>
              <a:ext uri="{FF2B5EF4-FFF2-40B4-BE49-F238E27FC236}">
                <a16:creationId xmlns:a16="http://schemas.microsoft.com/office/drawing/2014/main" xmlns="" id="{B3E649C0-4797-44B9-940D-820C9D477B4A}"/>
              </a:ext>
            </a:extLst>
          </p:cNvPr>
          <p:cNvSpPr/>
          <p:nvPr/>
        </p:nvSpPr>
        <p:spPr>
          <a:xfrm>
            <a:off x="677863" y="1828581"/>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Train test split</a:t>
            </a:r>
            <a:endParaRPr lang="en-IN" dirty="0">
              <a:solidFill>
                <a:schemeClr val="accent2">
                  <a:lumMod val="75000"/>
                </a:schemeClr>
              </a:solidFill>
            </a:endParaRPr>
          </a:p>
          <a:p>
            <a:pPr algn="ctr"/>
            <a:endParaRPr lang="en-IN" dirty="0"/>
          </a:p>
        </p:txBody>
      </p:sp>
      <p:sp>
        <p:nvSpPr>
          <p:cNvPr id="8" name="Rectangle 7">
            <a:extLst>
              <a:ext uri="{FF2B5EF4-FFF2-40B4-BE49-F238E27FC236}">
                <a16:creationId xmlns:a16="http://schemas.microsoft.com/office/drawing/2014/main" xmlns="" id="{71A334CF-6910-44C2-84E5-7E738D8AE3B3}"/>
              </a:ext>
            </a:extLst>
          </p:cNvPr>
          <p:cNvSpPr/>
          <p:nvPr/>
        </p:nvSpPr>
        <p:spPr>
          <a:xfrm>
            <a:off x="677863" y="3003055"/>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accent2">
                    <a:lumMod val="75000"/>
                  </a:schemeClr>
                </a:solidFill>
              </a:rPr>
              <a:t>Model building</a:t>
            </a:r>
            <a:endParaRPr lang="en-IN" b="1" dirty="0">
              <a:solidFill>
                <a:schemeClr val="accent2">
                  <a:lumMod val="75000"/>
                </a:schemeClr>
              </a:solidFill>
            </a:endParaRPr>
          </a:p>
          <a:p>
            <a:pPr algn="ctr"/>
            <a:endParaRPr lang="en-IN" dirty="0"/>
          </a:p>
        </p:txBody>
      </p:sp>
      <p:sp>
        <p:nvSpPr>
          <p:cNvPr id="9" name="Rectangle 8">
            <a:extLst>
              <a:ext uri="{FF2B5EF4-FFF2-40B4-BE49-F238E27FC236}">
                <a16:creationId xmlns:a16="http://schemas.microsoft.com/office/drawing/2014/main" xmlns="" id="{A0F72C80-88D5-4DC6-9109-77D8D84744D4}"/>
              </a:ext>
            </a:extLst>
          </p:cNvPr>
          <p:cNvSpPr/>
          <p:nvPr/>
        </p:nvSpPr>
        <p:spPr>
          <a:xfrm>
            <a:off x="677863" y="4177529"/>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a:p>
            <a:pPr algn="ctr"/>
            <a:endParaRPr lang="en-US" sz="1600" dirty="0">
              <a:solidFill>
                <a:schemeClr val="accent2">
                  <a:lumMod val="50000"/>
                </a:schemeClr>
              </a:solidFill>
            </a:endParaRPr>
          </a:p>
          <a:p>
            <a:pPr algn="ctr"/>
            <a:r>
              <a:rPr lang="en-US" dirty="0">
                <a:solidFill>
                  <a:schemeClr val="accent2">
                    <a:lumMod val="75000"/>
                  </a:schemeClr>
                </a:solidFill>
              </a:rPr>
              <a:t>R2 score</a:t>
            </a:r>
            <a:endParaRPr lang="en-IN" dirty="0">
              <a:solidFill>
                <a:schemeClr val="accent2">
                  <a:lumMod val="75000"/>
                </a:schemeClr>
              </a:solidFill>
            </a:endParaRPr>
          </a:p>
          <a:p>
            <a:pPr algn="ctr"/>
            <a:endParaRPr lang="en-IN" dirty="0"/>
          </a:p>
          <a:p>
            <a:pPr algn="ctr"/>
            <a:endParaRPr lang="en-US" sz="1600" dirty="0">
              <a:solidFill>
                <a:schemeClr val="accent2">
                  <a:lumMod val="50000"/>
                </a:schemeClr>
              </a:solidFill>
            </a:endParaRPr>
          </a:p>
        </p:txBody>
      </p:sp>
      <p:sp>
        <p:nvSpPr>
          <p:cNvPr id="10" name="Rectangle 9">
            <a:extLst>
              <a:ext uri="{FF2B5EF4-FFF2-40B4-BE49-F238E27FC236}">
                <a16:creationId xmlns:a16="http://schemas.microsoft.com/office/drawing/2014/main" xmlns="" id="{6E2B32E4-C783-4C87-BCE7-EE7169396E0B}"/>
              </a:ext>
            </a:extLst>
          </p:cNvPr>
          <p:cNvSpPr/>
          <p:nvPr/>
        </p:nvSpPr>
        <p:spPr>
          <a:xfrm>
            <a:off x="677863" y="5352003"/>
            <a:ext cx="2376586"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Cross validation score</a:t>
            </a:r>
            <a:endParaRPr lang="en-IN" dirty="0">
              <a:solidFill>
                <a:schemeClr val="accent2">
                  <a:lumMod val="75000"/>
                </a:schemeClr>
              </a:solidFill>
            </a:endParaRPr>
          </a:p>
        </p:txBody>
      </p:sp>
      <p:cxnSp>
        <p:nvCxnSpPr>
          <p:cNvPr id="14" name="Straight Arrow Connector 13">
            <a:extLst>
              <a:ext uri="{FF2B5EF4-FFF2-40B4-BE49-F238E27FC236}">
                <a16:creationId xmlns:a16="http://schemas.microsoft.com/office/drawing/2014/main" xmlns="" id="{A2693369-9408-422A-9836-80220E2BB17A}"/>
              </a:ext>
            </a:extLst>
          </p:cNvPr>
          <p:cNvCxnSpPr/>
          <p:nvPr/>
        </p:nvCxnSpPr>
        <p:spPr>
          <a:xfrm flipV="1">
            <a:off x="3054449" y="1926454"/>
            <a:ext cx="1730615" cy="1076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6BBB915C-A118-4C87-93B3-93F2218B695C}"/>
              </a:ext>
            </a:extLst>
          </p:cNvPr>
          <p:cNvCxnSpPr>
            <a:cxnSpLocks/>
          </p:cNvCxnSpPr>
          <p:nvPr/>
        </p:nvCxnSpPr>
        <p:spPr>
          <a:xfrm flipV="1">
            <a:off x="3054448" y="4650554"/>
            <a:ext cx="1801637" cy="14738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xmlns="" id="{8D595485-CA2E-4FF3-94E1-B4FE86D78577}"/>
              </a:ext>
            </a:extLst>
          </p:cNvPr>
          <p:cNvCxnSpPr>
            <a:cxnSpLocks/>
          </p:cNvCxnSpPr>
          <p:nvPr/>
        </p:nvCxnSpPr>
        <p:spPr>
          <a:xfrm>
            <a:off x="1809894" y="1426464"/>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9C63849-969D-4C5F-8CAB-27820EECD6C6}"/>
              </a:ext>
            </a:extLst>
          </p:cNvPr>
          <p:cNvCxnSpPr>
            <a:cxnSpLocks/>
          </p:cNvCxnSpPr>
          <p:nvPr/>
        </p:nvCxnSpPr>
        <p:spPr>
          <a:xfrm>
            <a:off x="1809894" y="2618938"/>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288B14C-1598-450A-8CB5-001CF0259E74}"/>
              </a:ext>
            </a:extLst>
          </p:cNvPr>
          <p:cNvCxnSpPr>
            <a:cxnSpLocks/>
          </p:cNvCxnSpPr>
          <p:nvPr/>
        </p:nvCxnSpPr>
        <p:spPr>
          <a:xfrm>
            <a:off x="1809894" y="3775412"/>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xmlns="" id="{3C1ABFF8-F892-4EDB-873D-B02D42FCDE70}"/>
              </a:ext>
            </a:extLst>
          </p:cNvPr>
          <p:cNvCxnSpPr>
            <a:cxnSpLocks/>
          </p:cNvCxnSpPr>
          <p:nvPr/>
        </p:nvCxnSpPr>
        <p:spPr>
          <a:xfrm>
            <a:off x="1809894" y="4949886"/>
            <a:ext cx="0" cy="351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xmlns="" id="{898429E0-0EA0-42D3-91D3-81CB8AD2AB86}"/>
              </a:ext>
            </a:extLst>
          </p:cNvPr>
          <p:cNvSpPr txBox="1"/>
          <p:nvPr/>
        </p:nvSpPr>
        <p:spPr>
          <a:xfrm>
            <a:off x="4323425" y="5078027"/>
            <a:ext cx="5291092" cy="646331"/>
          </a:xfrm>
          <a:prstGeom prst="rect">
            <a:avLst/>
          </a:prstGeom>
          <a:noFill/>
        </p:spPr>
        <p:txBody>
          <a:bodyPr wrap="square" rtlCol="0">
            <a:spAutoFit/>
          </a:bodyPr>
          <a:lstStyle/>
          <a:p>
            <a:r>
              <a:rPr lang="en-US" dirty="0">
                <a:latin typeface="Candara" panose="020E0502030303020204" pitchFamily="34" charset="0"/>
              </a:rPr>
              <a:t>We get 99.99% accuracy after using decision tree regressor algorithm</a:t>
            </a:r>
            <a:endParaRPr lang="en-IN" dirty="0">
              <a:latin typeface="Candara" panose="020E0502030303020204" pitchFamily="34" charset="0"/>
            </a:endParaRPr>
          </a:p>
        </p:txBody>
      </p:sp>
      <p:pic>
        <p:nvPicPr>
          <p:cNvPr id="15" name="Picture 14" descr="16.PNG"/>
          <p:cNvPicPr>
            <a:picLocks noChangeAspect="1"/>
          </p:cNvPicPr>
          <p:nvPr/>
        </p:nvPicPr>
        <p:blipFill>
          <a:blip r:embed="rId2" cstate="print"/>
          <a:stretch>
            <a:fillRect/>
          </a:stretch>
        </p:blipFill>
        <p:spPr>
          <a:xfrm>
            <a:off x="4840414" y="679270"/>
            <a:ext cx="6302204" cy="3927954"/>
          </a:xfrm>
          <a:prstGeom prst="rect">
            <a:avLst/>
          </a:prstGeom>
        </p:spPr>
      </p:pic>
    </p:spTree>
    <p:extLst>
      <p:ext uri="{BB962C8B-B14F-4D97-AF65-F5344CB8AC3E}">
        <p14:creationId xmlns:p14="http://schemas.microsoft.com/office/powerpoint/2010/main" xmlns="" val="201748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CB69D-E8BB-4B1B-82D6-5250E7C78C09}"/>
              </a:ext>
            </a:extLst>
          </p:cNvPr>
          <p:cNvSpPr>
            <a:spLocks noGrp="1"/>
          </p:cNvSpPr>
          <p:nvPr>
            <p:ph type="title"/>
          </p:nvPr>
        </p:nvSpPr>
        <p:spPr>
          <a:xfrm>
            <a:off x="677334" y="609600"/>
            <a:ext cx="8596668" cy="935115"/>
          </a:xfrm>
        </p:spPr>
        <p:txBody>
          <a:bodyPr/>
          <a:lstStyle/>
          <a:p>
            <a:r>
              <a:rPr lang="en-US" sz="3600" b="1" dirty="0">
                <a:solidFill>
                  <a:schemeClr val="accent1">
                    <a:lumMod val="75000"/>
                  </a:schemeClr>
                </a:solidFill>
                <a:effectLst>
                  <a:outerShdw blurRad="38100" dist="38100" dir="2700000" algn="tl">
                    <a:srgbClr val="000000">
                      <a:alpha val="43137"/>
                    </a:srgbClr>
                  </a:outerShdw>
                </a:effectLst>
                <a:latin typeface="Candara" panose="020E0502030303020204" pitchFamily="34" charset="0"/>
              </a:rPr>
              <a:t>Selecting best model</a:t>
            </a:r>
            <a:endParaRPr lang="en-IN" dirty="0"/>
          </a:p>
        </p:txBody>
      </p:sp>
      <p:sp>
        <p:nvSpPr>
          <p:cNvPr id="3" name="Content Placeholder 2">
            <a:extLst>
              <a:ext uri="{FF2B5EF4-FFF2-40B4-BE49-F238E27FC236}">
                <a16:creationId xmlns:a16="http://schemas.microsoft.com/office/drawing/2014/main" xmlns="" id="{F2BE2C7E-C677-4C46-8A00-7D7C48CF50D6}"/>
              </a:ext>
            </a:extLst>
          </p:cNvPr>
          <p:cNvSpPr>
            <a:spLocks noGrp="1"/>
          </p:cNvSpPr>
          <p:nvPr>
            <p:ph idx="1"/>
          </p:nvPr>
        </p:nvSpPr>
        <p:spPr>
          <a:xfrm>
            <a:off x="677334" y="1802167"/>
            <a:ext cx="8596668" cy="4527612"/>
          </a:xfrm>
        </p:spPr>
        <p:txBody>
          <a:bodyPr>
            <a:normAutofit/>
          </a:bodyPr>
          <a:lstStyle/>
          <a:p>
            <a:r>
              <a:rPr lang="en-IN" sz="1800" b="1" dirty="0">
                <a:effectLst/>
                <a:latin typeface="Candara" panose="020E0502030303020204" pitchFamily="34" charset="0"/>
                <a:ea typeface="Calibri" panose="020F0502020204030204" pitchFamily="34" charset="0"/>
                <a:cs typeface="Arial" panose="020B0604020202020204" pitchFamily="34" charset="0"/>
              </a:rPr>
              <a:t>Comparison of models</a:t>
            </a:r>
          </a:p>
          <a:p>
            <a:endParaRPr lang="en-IN" b="1" dirty="0">
              <a:latin typeface="Candara" panose="020E0502030303020204" pitchFamily="34" charset="0"/>
              <a:ea typeface="Calibri" panose="020F0502020204030204" pitchFamily="34" charset="0"/>
              <a:cs typeface="Arial" panose="020B0604020202020204" pitchFamily="34" charset="0"/>
            </a:endParaRPr>
          </a:p>
          <a:p>
            <a:endParaRPr lang="en-IN" sz="1800" b="1" dirty="0">
              <a:effectLst/>
              <a:latin typeface="Candara" panose="020E0502030303020204" pitchFamily="34" charset="0"/>
              <a:ea typeface="Calibri" panose="020F0502020204030204" pitchFamily="34" charset="0"/>
              <a:cs typeface="Arial" panose="020B0604020202020204" pitchFamily="34" charset="0"/>
            </a:endParaRPr>
          </a:p>
          <a:p>
            <a:endParaRPr lang="en-IN" b="1" dirty="0">
              <a:latin typeface="Candara" panose="020E0502030303020204" pitchFamily="34" charset="0"/>
              <a:ea typeface="Calibri" panose="020F0502020204030204" pitchFamily="34" charset="0"/>
              <a:cs typeface="Arial" panose="020B0604020202020204" pitchFamily="34" charset="0"/>
            </a:endParaRPr>
          </a:p>
          <a:p>
            <a:endParaRPr lang="en-IN" sz="1800" b="1" dirty="0">
              <a:effectLst/>
              <a:latin typeface="Candara" panose="020E0502030303020204" pitchFamily="34" charset="0"/>
              <a:ea typeface="Calibri" panose="020F0502020204030204" pitchFamily="34" charset="0"/>
              <a:cs typeface="Arial" panose="020B0604020202020204" pitchFamily="34" charset="0"/>
            </a:endParaRPr>
          </a:p>
          <a:p>
            <a:endParaRPr lang="en-IN" b="1" dirty="0">
              <a:latin typeface="Candara" panose="020E0502030303020204" pitchFamily="34" charset="0"/>
              <a:ea typeface="Calibri" panose="020F0502020204030204" pitchFamily="34" charset="0"/>
              <a:cs typeface="Arial" panose="020B0604020202020204" pitchFamily="34" charset="0"/>
            </a:endParaRPr>
          </a:p>
          <a:p>
            <a:endParaRPr lang="en-IN" sz="1800" b="1" dirty="0">
              <a:effectLst/>
              <a:latin typeface="Candara" panose="020E0502030303020204" pitchFamily="34" charset="0"/>
              <a:ea typeface="Calibri" panose="020F0502020204030204" pitchFamily="34" charset="0"/>
              <a:cs typeface="Arial" panose="020B0604020202020204" pitchFamily="34" charset="0"/>
            </a:endParaRPr>
          </a:p>
          <a:p>
            <a:endParaRPr lang="en-IN" b="1" dirty="0">
              <a:latin typeface="Candara" panose="020E0502030303020204" pitchFamily="34" charset="0"/>
              <a:ea typeface="Calibri" panose="020F0502020204030204" pitchFamily="34" charset="0"/>
              <a:cs typeface="Arial" panose="020B0604020202020204" pitchFamily="34" charset="0"/>
            </a:endParaRPr>
          </a:p>
          <a:p>
            <a:endParaRPr lang="en-IN" sz="1800" b="1" dirty="0">
              <a:effectLst/>
              <a:latin typeface="Candara" panose="020E050203030302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rPr>
              <a:t>Decision tree classifier model is having minimum difference between cross validation score and r2accuracy score, so Decision tree classifier is a best model</a:t>
            </a:r>
            <a:r>
              <a:rPr lang="en-IN" dirty="0">
                <a:solidFill>
                  <a:srgbClr val="000000"/>
                </a:solidFill>
                <a:latin typeface="Candara" panose="020E0502030303020204" pitchFamily="34" charset="0"/>
              </a:rPr>
              <a:t>.</a:t>
            </a:r>
            <a:endParaRPr lang="en-IN" sz="1800" b="1" dirty="0">
              <a:effectLst/>
              <a:latin typeface="Candara" panose="020E0502030303020204" pitchFamily="34" charset="0"/>
              <a:ea typeface="Calibri" panose="020F0502020204030204" pitchFamily="34" charset="0"/>
              <a:cs typeface="Arial" panose="020B0604020202020204" pitchFamily="34" charset="0"/>
            </a:endParaRPr>
          </a:p>
          <a:p>
            <a:endParaRPr lang="en-IN" sz="1800" b="1" dirty="0">
              <a:effectLst/>
              <a:latin typeface="Candara" panose="020E0502030303020204" pitchFamily="34" charset="0"/>
              <a:ea typeface="Calibri" panose="020F0502020204030204" pitchFamily="34" charset="0"/>
              <a:cs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xmlns="" id="{6B4FC4BE-FD90-4C58-AD61-70803421C66D}"/>
              </a:ext>
            </a:extLst>
          </p:cNvPr>
          <p:cNvGraphicFramePr>
            <a:graphicFrameLocks noGrp="1"/>
          </p:cNvGraphicFramePr>
          <p:nvPr>
            <p:extLst>
              <p:ext uri="{D42A27DB-BD31-4B8C-83A1-F6EECF244321}">
                <p14:modId xmlns:p14="http://schemas.microsoft.com/office/powerpoint/2010/main" xmlns="" val="708109111"/>
              </p:ext>
            </p:extLst>
          </p:nvPr>
        </p:nvGraphicFramePr>
        <p:xfrm>
          <a:off x="677334" y="2183907"/>
          <a:ext cx="8596668" cy="3195962"/>
        </p:xfrm>
        <a:graphic>
          <a:graphicData uri="http://schemas.openxmlformats.org/drawingml/2006/table">
            <a:tbl>
              <a:tblPr firstRow="1" firstCol="1" lastRow="1" lastCol="1" bandRow="1" bandCol="1">
                <a:tableStyleId>{69012ECD-51FC-41F1-AA8D-1B2483CD663E}</a:tableStyleId>
              </a:tblPr>
              <a:tblGrid>
                <a:gridCol w="662814">
                  <a:extLst>
                    <a:ext uri="{9D8B030D-6E8A-4147-A177-3AD203B41FA5}">
                      <a16:colId xmlns:a16="http://schemas.microsoft.com/office/drawing/2014/main" xmlns="" val="2236277664"/>
                    </a:ext>
                  </a:extLst>
                </a:gridCol>
                <a:gridCol w="1899707">
                  <a:extLst>
                    <a:ext uri="{9D8B030D-6E8A-4147-A177-3AD203B41FA5}">
                      <a16:colId xmlns:a16="http://schemas.microsoft.com/office/drawing/2014/main" xmlns="" val="475520497"/>
                    </a:ext>
                  </a:extLst>
                </a:gridCol>
                <a:gridCol w="1797386">
                  <a:extLst>
                    <a:ext uri="{9D8B030D-6E8A-4147-A177-3AD203B41FA5}">
                      <a16:colId xmlns:a16="http://schemas.microsoft.com/office/drawing/2014/main" xmlns="" val="3789911523"/>
                    </a:ext>
                  </a:extLst>
                </a:gridCol>
                <a:gridCol w="1925965">
                  <a:extLst>
                    <a:ext uri="{9D8B030D-6E8A-4147-A177-3AD203B41FA5}">
                      <a16:colId xmlns:a16="http://schemas.microsoft.com/office/drawing/2014/main" xmlns="" val="2867572090"/>
                    </a:ext>
                  </a:extLst>
                </a:gridCol>
                <a:gridCol w="2310796">
                  <a:extLst>
                    <a:ext uri="{9D8B030D-6E8A-4147-A177-3AD203B41FA5}">
                      <a16:colId xmlns:a16="http://schemas.microsoft.com/office/drawing/2014/main" xmlns="" val="2012971617"/>
                    </a:ext>
                  </a:extLst>
                </a:gridCol>
              </a:tblGrid>
              <a:tr h="854427">
                <a:tc>
                  <a:txBody>
                    <a:bodyPr/>
                    <a:lstStyle/>
                    <a:p>
                      <a:pPr>
                        <a:spcBef>
                          <a:spcPts val="40"/>
                        </a:spcBef>
                      </a:pPr>
                      <a:r>
                        <a:rPr lang="en-US" sz="1150" dirty="0">
                          <a:effectLst/>
                        </a:rPr>
                        <a:t> </a:t>
                      </a:r>
                      <a:endParaRPr lang="en-IN" sz="1100" dirty="0">
                        <a:effectLst/>
                      </a:endParaRPr>
                    </a:p>
                    <a:p>
                      <a:pPr marL="116840"/>
                      <a:r>
                        <a:rPr lang="en-US" sz="1200" dirty="0">
                          <a:effectLst/>
                        </a:rPr>
                        <a:t>Sr.</a:t>
                      </a:r>
                      <a:endParaRPr lang="en-IN" sz="1100" dirty="0">
                        <a:effectLst/>
                      </a:endParaRPr>
                    </a:p>
                    <a:p>
                      <a:pPr marL="93980">
                        <a:lnSpc>
                          <a:spcPts val="1275"/>
                        </a:lnSpc>
                        <a:spcBef>
                          <a:spcPts val="5"/>
                        </a:spcBef>
                        <a:spcAft>
                          <a:spcPts val="0"/>
                        </a:spcAft>
                      </a:pPr>
                      <a:r>
                        <a:rPr lang="en-US" sz="1200" dirty="0">
                          <a:effectLst/>
                        </a:rPr>
                        <a:t>No.</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40"/>
                        </a:spcBef>
                      </a:pPr>
                      <a:r>
                        <a:rPr lang="en-US" sz="1150" dirty="0">
                          <a:effectLst/>
                        </a:rPr>
                        <a:t> </a:t>
                      </a:r>
                      <a:endParaRPr lang="en-IN" sz="1100" dirty="0">
                        <a:effectLst/>
                      </a:endParaRPr>
                    </a:p>
                    <a:p>
                      <a:pPr marL="223520"/>
                      <a:endParaRPr lang="en-US" sz="1200" dirty="0">
                        <a:effectLst/>
                      </a:endParaRPr>
                    </a:p>
                    <a:p>
                      <a:pPr marL="223520"/>
                      <a:r>
                        <a:rPr lang="en-US" sz="1200" dirty="0">
                          <a:effectLst/>
                        </a:rPr>
                        <a:t>Algorithms</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271145" marR="263525" algn="ctr">
                        <a:spcAft>
                          <a:spcPts val="0"/>
                        </a:spcAft>
                      </a:pPr>
                      <a:endParaRPr lang="en-US" sz="1200" dirty="0">
                        <a:effectLst/>
                      </a:endParaRPr>
                    </a:p>
                    <a:p>
                      <a:pPr marL="271145" marR="263525" algn="ctr">
                        <a:spcAft>
                          <a:spcPts val="0"/>
                        </a:spcAft>
                      </a:pPr>
                      <a:r>
                        <a:rPr lang="en-US" sz="1200" dirty="0">
                          <a:effectLst/>
                        </a:rPr>
                        <a:t>Accuracy score</a:t>
                      </a:r>
                      <a:endParaRPr lang="en-IN" sz="1100" dirty="0">
                        <a:effectLst/>
                      </a:endParaRPr>
                    </a:p>
                    <a:p>
                      <a:pPr marL="269875" marR="263525" algn="ctr">
                        <a:lnSpc>
                          <a:spcPts val="1270"/>
                        </a:lnSpc>
                        <a:spcAft>
                          <a:spcPts val="0"/>
                        </a:spcAft>
                      </a:pPr>
                      <a:r>
                        <a:rPr lang="en-US" sz="1200" dirty="0">
                          <a:effectLst/>
                        </a:rPr>
                        <a:t>(a)</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234315" marR="228600" algn="ctr">
                        <a:lnSpc>
                          <a:spcPts val="1350"/>
                        </a:lnSpc>
                        <a:spcAft>
                          <a:spcPts val="0"/>
                        </a:spcAft>
                      </a:pPr>
                      <a:endParaRPr lang="en-US" sz="1200" dirty="0">
                        <a:effectLst/>
                      </a:endParaRPr>
                    </a:p>
                    <a:p>
                      <a:pPr marL="234315" marR="228600" algn="ctr">
                        <a:lnSpc>
                          <a:spcPts val="1350"/>
                        </a:lnSpc>
                        <a:spcAft>
                          <a:spcPts val="0"/>
                        </a:spcAft>
                      </a:pPr>
                      <a:r>
                        <a:rPr lang="en-US" sz="1200" dirty="0">
                          <a:effectLst/>
                        </a:rPr>
                        <a:t>Cross</a:t>
                      </a:r>
                      <a:endParaRPr lang="en-IN" sz="1100" dirty="0">
                        <a:effectLst/>
                      </a:endParaRPr>
                    </a:p>
                    <a:p>
                      <a:pPr marL="234315" marR="229235" algn="ctr">
                        <a:lnSpc>
                          <a:spcPts val="1370"/>
                        </a:lnSpc>
                        <a:spcAft>
                          <a:spcPts val="0"/>
                        </a:spcAft>
                      </a:pPr>
                      <a:r>
                        <a:rPr lang="en-US" sz="1200" dirty="0">
                          <a:effectLst/>
                        </a:rPr>
                        <a:t>-Validation Score(b)</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40"/>
                        </a:spcBef>
                      </a:pPr>
                      <a:r>
                        <a:rPr lang="en-US" sz="1150" dirty="0">
                          <a:effectLst/>
                        </a:rPr>
                        <a:t> </a:t>
                      </a:r>
                      <a:endParaRPr lang="en-IN" sz="1100" dirty="0">
                        <a:effectLst/>
                      </a:endParaRPr>
                    </a:p>
                    <a:p>
                      <a:pPr marL="618490" marR="389890" indent="-222885">
                        <a:lnSpc>
                          <a:spcPts val="1350"/>
                        </a:lnSpc>
                        <a:spcAft>
                          <a:spcPts val="0"/>
                        </a:spcAft>
                      </a:pPr>
                      <a:endParaRPr lang="en-US" sz="1200" dirty="0">
                        <a:effectLst/>
                      </a:endParaRPr>
                    </a:p>
                    <a:p>
                      <a:pPr marL="618490" marR="389890" indent="-222885">
                        <a:lnSpc>
                          <a:spcPts val="1350"/>
                        </a:lnSpc>
                        <a:spcAft>
                          <a:spcPts val="0"/>
                        </a:spcAft>
                      </a:pPr>
                      <a:r>
                        <a:rPr lang="en-US" sz="1200" dirty="0">
                          <a:effectLst/>
                        </a:rPr>
                        <a:t>Difference (a-b)</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xmlns="" val="3656695113"/>
                  </a:ext>
                </a:extLst>
              </a:tr>
              <a:tr h="665233">
                <a:tc>
                  <a:txBody>
                    <a:bodyPr/>
                    <a:lstStyle/>
                    <a:p>
                      <a:pPr marL="177800">
                        <a:lnSpc>
                          <a:spcPts val="1355"/>
                        </a:lnSpc>
                      </a:pPr>
                      <a:endParaRPr lang="en-US" sz="1200" cap="small" dirty="0">
                        <a:effectLst/>
                      </a:endParaRPr>
                    </a:p>
                    <a:p>
                      <a:pPr marL="177800">
                        <a:lnSpc>
                          <a:spcPts val="1355"/>
                        </a:lnSpc>
                      </a:pPr>
                      <a:r>
                        <a:rPr lang="en-US" sz="1200" cap="small" dirty="0">
                          <a:effectLst/>
                        </a:rPr>
                        <a:t>1.</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293370" marR="276860" indent="152400">
                        <a:spcAft>
                          <a:spcPts val="0"/>
                        </a:spcAft>
                      </a:pPr>
                      <a:endParaRPr lang="en-US" sz="1200" dirty="0">
                        <a:effectLst/>
                      </a:endParaRPr>
                    </a:p>
                    <a:p>
                      <a:pPr marL="293370" marR="276860" indent="152400">
                        <a:spcAft>
                          <a:spcPts val="0"/>
                        </a:spcAft>
                      </a:pPr>
                      <a:r>
                        <a:rPr lang="en-US" sz="1200" dirty="0">
                          <a:effectLst/>
                        </a:rPr>
                        <a:t>Linear Regression</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35"/>
                        </a:spcBef>
                      </a:pPr>
                      <a:r>
                        <a:rPr lang="en-US" sz="1150" dirty="0">
                          <a:effectLst/>
                        </a:rPr>
                        <a:t> </a:t>
                      </a:r>
                      <a:endParaRPr lang="en-IN" sz="1100" dirty="0">
                        <a:effectLst/>
                      </a:endParaRPr>
                    </a:p>
                    <a:p>
                      <a:pPr marL="270510" marR="263525" algn="ctr">
                        <a:spcBef>
                          <a:spcPts val="5"/>
                        </a:spcBef>
                        <a:spcAft>
                          <a:spcPts val="0"/>
                        </a:spcAft>
                      </a:pPr>
                      <a:r>
                        <a:rPr lang="en-US" sz="1200" dirty="0" smtClean="0">
                          <a:effectLst/>
                        </a:rPr>
                        <a:t>9</a:t>
                      </a:r>
                      <a:r>
                        <a:rPr lang="en-US" sz="1200" spc="-5" dirty="0" smtClean="0">
                          <a:effectLst/>
                        </a:rPr>
                        <a:t>0.56</a:t>
                      </a:r>
                      <a:r>
                        <a:rPr lang="en-US" sz="1200" dirty="0" smtClean="0">
                          <a:effectLst/>
                        </a:rPr>
                        <a:t>%</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35"/>
                        </a:spcBef>
                      </a:pPr>
                      <a:r>
                        <a:rPr lang="en-US" sz="1150" dirty="0">
                          <a:effectLst/>
                        </a:rPr>
                        <a:t> </a:t>
                      </a:r>
                      <a:endParaRPr lang="en-IN" sz="1100" dirty="0">
                        <a:effectLst/>
                      </a:endParaRPr>
                    </a:p>
                    <a:p>
                      <a:pPr marL="234315" marR="227330" algn="ctr">
                        <a:spcBef>
                          <a:spcPts val="5"/>
                        </a:spcBef>
                        <a:spcAft>
                          <a:spcPts val="0"/>
                        </a:spcAft>
                      </a:pPr>
                      <a:r>
                        <a:rPr lang="en-US" sz="1200" dirty="0" smtClean="0">
                          <a:effectLst/>
                        </a:rPr>
                        <a:t>9</a:t>
                      </a:r>
                      <a:r>
                        <a:rPr lang="en-US" sz="1200" spc="-5" dirty="0" smtClean="0">
                          <a:effectLst/>
                        </a:rPr>
                        <a:t>0.14</a:t>
                      </a:r>
                      <a:r>
                        <a:rPr lang="en-US" sz="1200" dirty="0" smtClean="0">
                          <a:effectLst/>
                        </a:rPr>
                        <a:t>%</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35"/>
                        </a:spcBef>
                      </a:pPr>
                      <a:r>
                        <a:rPr lang="en-US" sz="1150" dirty="0">
                          <a:effectLst/>
                        </a:rPr>
                        <a:t> </a:t>
                      </a:r>
                      <a:endParaRPr lang="en-IN" sz="1100" dirty="0">
                        <a:effectLst/>
                      </a:endParaRPr>
                    </a:p>
                    <a:p>
                      <a:pPr marL="575945">
                        <a:spcBef>
                          <a:spcPts val="5"/>
                        </a:spcBef>
                        <a:spcAft>
                          <a:spcPts val="0"/>
                        </a:spcAft>
                      </a:pPr>
                      <a:r>
                        <a:rPr lang="en-US" sz="1200" spc="-5" dirty="0" smtClean="0">
                          <a:effectLst/>
                        </a:rPr>
                        <a:t>0</a:t>
                      </a:r>
                      <a:r>
                        <a:rPr lang="en-US" sz="1200" cap="small" dirty="0" smtClean="0">
                          <a:effectLst/>
                        </a:rPr>
                        <a:t>.42</a:t>
                      </a:r>
                      <a:r>
                        <a:rPr lang="en-US" sz="1200" dirty="0" smtClean="0">
                          <a:effectLst/>
                        </a:rPr>
                        <a:t>%</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xmlns="" val="413475458"/>
                  </a:ext>
                </a:extLst>
              </a:tr>
              <a:tr h="797464">
                <a:tc>
                  <a:txBody>
                    <a:bodyPr/>
                    <a:lstStyle/>
                    <a:p>
                      <a:pPr marL="168910">
                        <a:lnSpc>
                          <a:spcPts val="1355"/>
                        </a:lnSpc>
                      </a:pPr>
                      <a:endParaRPr lang="en-US" sz="1200" cap="small" dirty="0">
                        <a:effectLst/>
                      </a:endParaRPr>
                    </a:p>
                    <a:p>
                      <a:pPr marL="168910">
                        <a:lnSpc>
                          <a:spcPts val="1355"/>
                        </a:lnSpc>
                      </a:pPr>
                      <a:r>
                        <a:rPr lang="en-US" sz="1200" cap="small" dirty="0">
                          <a:effectLst/>
                        </a:rPr>
                        <a:t>2.</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353060" marR="147320" indent="-187960">
                        <a:spcAft>
                          <a:spcPts val="0"/>
                        </a:spcAft>
                      </a:pPr>
                      <a:endParaRPr lang="en-US" sz="1200" dirty="0">
                        <a:effectLst/>
                      </a:endParaRPr>
                    </a:p>
                    <a:p>
                      <a:pPr marL="353060" marR="147320" indent="-187960">
                        <a:spcAft>
                          <a:spcPts val="0"/>
                        </a:spcAft>
                      </a:pPr>
                      <a:r>
                        <a:rPr lang="en-US" sz="1200" dirty="0">
                          <a:effectLst/>
                        </a:rPr>
                        <a:t>Random forest regressor</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50"/>
                        </a:spcBef>
                      </a:pPr>
                      <a:r>
                        <a:rPr lang="en-US" sz="1150" dirty="0">
                          <a:effectLst/>
                        </a:rPr>
                        <a:t> </a:t>
                      </a:r>
                      <a:endParaRPr lang="en-IN" sz="1100" dirty="0">
                        <a:effectLst/>
                      </a:endParaRPr>
                    </a:p>
                    <a:p>
                      <a:pPr marL="269240" marR="263525" algn="ctr">
                        <a:spcAft>
                          <a:spcPts val="0"/>
                        </a:spcAft>
                      </a:pPr>
                      <a:endParaRPr lang="en-US" sz="1200" dirty="0">
                        <a:effectLst/>
                      </a:endParaRPr>
                    </a:p>
                    <a:p>
                      <a:pPr marL="269240" marR="263525" algn="ctr">
                        <a:spcAft>
                          <a:spcPts val="0"/>
                        </a:spcAft>
                      </a:pPr>
                      <a:r>
                        <a:rPr lang="en-US" sz="1200" dirty="0" smtClean="0">
                          <a:effectLst/>
                        </a:rPr>
                        <a:t>99.9997%</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50"/>
                        </a:spcBef>
                      </a:pPr>
                      <a:r>
                        <a:rPr lang="en-US" sz="1150" dirty="0">
                          <a:effectLst/>
                        </a:rPr>
                        <a:t> </a:t>
                      </a:r>
                      <a:endParaRPr lang="en-IN" sz="1100" dirty="0">
                        <a:effectLst/>
                      </a:endParaRPr>
                    </a:p>
                    <a:p>
                      <a:pPr marL="234315" marR="228600" algn="ctr">
                        <a:spcAft>
                          <a:spcPts val="0"/>
                        </a:spcAft>
                      </a:pPr>
                      <a:endParaRPr lang="en-US" sz="1200" dirty="0">
                        <a:effectLst/>
                      </a:endParaRPr>
                    </a:p>
                    <a:p>
                      <a:pPr marL="234315" marR="228600" algn="ctr">
                        <a:spcAft>
                          <a:spcPts val="0"/>
                        </a:spcAft>
                      </a:pPr>
                      <a:r>
                        <a:rPr lang="en-US" sz="1200" dirty="0" smtClean="0">
                          <a:effectLst/>
                        </a:rPr>
                        <a:t>99.9993%</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50"/>
                        </a:spcBef>
                      </a:pPr>
                      <a:r>
                        <a:rPr lang="en-US" sz="1150" dirty="0">
                          <a:effectLst/>
                        </a:rPr>
                        <a:t> </a:t>
                      </a:r>
                      <a:endParaRPr lang="en-IN" sz="1100" dirty="0">
                        <a:effectLst/>
                      </a:endParaRPr>
                    </a:p>
                    <a:p>
                      <a:pPr marL="534670"/>
                      <a:endParaRPr lang="en-US" sz="1200" spc="-5" dirty="0">
                        <a:effectLst/>
                      </a:endParaRPr>
                    </a:p>
                    <a:p>
                      <a:pPr marL="534670"/>
                      <a:r>
                        <a:rPr lang="en-US" sz="1200" spc="-5" dirty="0" smtClean="0">
                          <a:effectLst/>
                        </a:rPr>
                        <a:t>0</a:t>
                      </a:r>
                      <a:r>
                        <a:rPr lang="en-US" sz="1200" dirty="0" smtClean="0">
                          <a:effectLst/>
                        </a:rPr>
                        <a:t>.</a:t>
                      </a:r>
                      <a:r>
                        <a:rPr lang="en-US" sz="1200" spc="-5" dirty="0" smtClean="0">
                          <a:effectLst/>
                        </a:rPr>
                        <a:t>00</a:t>
                      </a:r>
                      <a:r>
                        <a:rPr lang="en-US" sz="1200" cap="small" spc="0" dirty="0" smtClean="0">
                          <a:effectLst/>
                        </a:rPr>
                        <a:t>032</a:t>
                      </a:r>
                      <a:r>
                        <a:rPr lang="en-US" sz="1200" dirty="0" smtClean="0">
                          <a:effectLst/>
                        </a:rPr>
                        <a:t>%</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xmlns="" val="2631995214"/>
                  </a:ext>
                </a:extLst>
              </a:tr>
              <a:tr h="878838">
                <a:tc>
                  <a:txBody>
                    <a:bodyPr/>
                    <a:lstStyle/>
                    <a:p>
                      <a:pPr marL="168910">
                        <a:lnSpc>
                          <a:spcPts val="1355"/>
                        </a:lnSpc>
                      </a:pPr>
                      <a:endParaRPr lang="en-US" sz="1200" dirty="0">
                        <a:effectLst/>
                      </a:endParaRPr>
                    </a:p>
                    <a:p>
                      <a:pPr marL="168910">
                        <a:lnSpc>
                          <a:spcPts val="1355"/>
                        </a:lnSpc>
                      </a:pPr>
                      <a:r>
                        <a:rPr lang="en-US" sz="1200" dirty="0">
                          <a:effectLst/>
                        </a:rPr>
                        <a:t>3.</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330200" marR="184785" indent="-127000">
                        <a:spcAft>
                          <a:spcPts val="0"/>
                        </a:spcAft>
                      </a:pPr>
                      <a:endParaRPr lang="en-US" sz="1200" dirty="0">
                        <a:effectLst/>
                      </a:endParaRPr>
                    </a:p>
                    <a:p>
                      <a:pPr marL="330200" marR="184785" indent="-127000">
                        <a:spcAft>
                          <a:spcPts val="0"/>
                        </a:spcAft>
                      </a:pPr>
                      <a:r>
                        <a:rPr lang="en-US" sz="1200" dirty="0">
                          <a:effectLst/>
                        </a:rPr>
                        <a:t>Decision Tree Regressor</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50"/>
                        </a:spcBef>
                      </a:pPr>
                      <a:r>
                        <a:rPr lang="en-US" sz="1150" dirty="0">
                          <a:effectLst/>
                        </a:rPr>
                        <a:t> </a:t>
                      </a:r>
                      <a:endParaRPr lang="en-IN" sz="1100" dirty="0">
                        <a:effectLst/>
                      </a:endParaRPr>
                    </a:p>
                    <a:p>
                      <a:pPr marL="268605" marR="263525" algn="ctr">
                        <a:spcAft>
                          <a:spcPts val="0"/>
                        </a:spcAft>
                      </a:pPr>
                      <a:r>
                        <a:rPr lang="en-US" sz="1200" dirty="0" smtClean="0">
                          <a:effectLst/>
                        </a:rPr>
                        <a:t>99.9995%</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50"/>
                        </a:spcBef>
                      </a:pPr>
                      <a:r>
                        <a:rPr lang="en-US" sz="1150" dirty="0">
                          <a:effectLst/>
                        </a:rPr>
                        <a:t> </a:t>
                      </a:r>
                      <a:endParaRPr lang="en-IN" sz="1100" dirty="0">
                        <a:effectLst/>
                      </a:endParaRPr>
                    </a:p>
                    <a:p>
                      <a:pPr marL="234315" marR="227965" algn="ctr">
                        <a:spcAft>
                          <a:spcPts val="0"/>
                        </a:spcAft>
                      </a:pPr>
                      <a:r>
                        <a:rPr lang="en-US" sz="1200" dirty="0" smtClean="0">
                          <a:effectLst/>
                        </a:rPr>
                        <a:t>99.9993%</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spcBef>
                          <a:spcPts val="50"/>
                        </a:spcBef>
                      </a:pPr>
                      <a:r>
                        <a:rPr lang="en-US" sz="1150" dirty="0">
                          <a:effectLst/>
                        </a:rPr>
                        <a:t> </a:t>
                      </a:r>
                      <a:endParaRPr lang="en-IN" sz="1100" dirty="0">
                        <a:effectLst/>
                      </a:endParaRPr>
                    </a:p>
                    <a:p>
                      <a:pPr marL="492125"/>
                      <a:r>
                        <a:rPr lang="en-US" sz="1200" dirty="0" smtClean="0">
                          <a:effectLst/>
                        </a:rPr>
                        <a:t>0.0003%</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xmlns="" val="1986754930"/>
                  </a:ext>
                </a:extLst>
              </a:tr>
            </a:tbl>
          </a:graphicData>
        </a:graphic>
      </p:graphicFrame>
    </p:spTree>
    <p:extLst>
      <p:ext uri="{BB962C8B-B14F-4D97-AF65-F5344CB8AC3E}">
        <p14:creationId xmlns:p14="http://schemas.microsoft.com/office/powerpoint/2010/main" xmlns="" val="67936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55D7C-99D5-49C4-A7E8-80597FD97C48}"/>
              </a:ext>
            </a:extLst>
          </p:cNvPr>
          <p:cNvSpPr>
            <a:spLocks noGrp="1"/>
          </p:cNvSpPr>
          <p:nvPr>
            <p:ph type="title"/>
          </p:nvPr>
        </p:nvSpPr>
        <p:spPr/>
        <p:txBody>
          <a:bodyPr/>
          <a:lstStyle/>
          <a:p>
            <a:r>
              <a:rPr lang="en-US" sz="3600" b="1" dirty="0">
                <a:solidFill>
                  <a:schemeClr val="accent1">
                    <a:lumMod val="75000"/>
                  </a:schemeClr>
                </a:solidFill>
                <a:effectLst>
                  <a:outerShdw blurRad="38100" dist="38100" dir="2700000" algn="tl">
                    <a:srgbClr val="000000">
                      <a:alpha val="43137"/>
                    </a:srgbClr>
                  </a:outerShdw>
                </a:effectLst>
                <a:latin typeface="Candara" panose="020E0502030303020204" pitchFamily="34" charset="0"/>
              </a:rPr>
              <a:t>Hyperparameter tuning</a:t>
            </a:r>
            <a:endParaRPr lang="en-IN" dirty="0"/>
          </a:p>
        </p:txBody>
      </p:sp>
      <p:sp>
        <p:nvSpPr>
          <p:cNvPr id="3" name="Content Placeholder 2">
            <a:extLst>
              <a:ext uri="{FF2B5EF4-FFF2-40B4-BE49-F238E27FC236}">
                <a16:creationId xmlns:a16="http://schemas.microsoft.com/office/drawing/2014/main" xmlns="" id="{774D3743-C816-4DEA-BE80-735A97FEFF43}"/>
              </a:ext>
            </a:extLst>
          </p:cNvPr>
          <p:cNvSpPr>
            <a:spLocks noGrp="1"/>
          </p:cNvSpPr>
          <p:nvPr>
            <p:ph idx="1"/>
          </p:nvPr>
        </p:nvSpPr>
        <p:spPr>
          <a:xfrm>
            <a:off x="677334" y="1571348"/>
            <a:ext cx="8596668" cy="4677051"/>
          </a:xfrm>
        </p:spPr>
        <p:txBody>
          <a:bodyPr>
            <a:normAutofit/>
          </a:bodyPr>
          <a:lstStyle/>
          <a:p>
            <a:r>
              <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rPr>
              <a:t>Grid search cross validation (GCV) in hyperparameter tuning will help us to finding the best parameter and tune it with training data set and give best accuracy score</a:t>
            </a: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r>
              <a:rPr lang="en-IN" sz="1800" b="1" i="1" dirty="0">
                <a:solidFill>
                  <a:srgbClr val="000000"/>
                </a:solidFill>
                <a:effectLst/>
                <a:latin typeface="Georgia" panose="02040502050405020303" pitchFamily="18" charset="0"/>
                <a:ea typeface="Times New Roman" panose="02020603050405020304" pitchFamily="18" charset="0"/>
                <a:cs typeface="Helvetica" panose="020B0604020202020204" pitchFamily="34" charset="0"/>
              </a:rPr>
              <a:t>After hyperparameter tuning the accuracy score is remain to : 99.999%</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sz="18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p>
        </p:txBody>
      </p:sp>
      <p:pic>
        <p:nvPicPr>
          <p:cNvPr id="5" name="Picture 4" descr="18.PNG"/>
          <p:cNvPicPr>
            <a:picLocks noChangeAspect="1"/>
          </p:cNvPicPr>
          <p:nvPr/>
        </p:nvPicPr>
        <p:blipFill>
          <a:blip r:embed="rId2" cstate="print"/>
          <a:stretch>
            <a:fillRect/>
          </a:stretch>
        </p:blipFill>
        <p:spPr>
          <a:xfrm>
            <a:off x="1126983" y="2220685"/>
            <a:ext cx="7821074" cy="3213464"/>
          </a:xfrm>
          <a:prstGeom prst="rect">
            <a:avLst/>
          </a:prstGeom>
        </p:spPr>
      </p:pic>
    </p:spTree>
    <p:extLst>
      <p:ext uri="{BB962C8B-B14F-4D97-AF65-F5344CB8AC3E}">
        <p14:creationId xmlns:p14="http://schemas.microsoft.com/office/powerpoint/2010/main" xmlns="" val="130044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77F68-D077-44D9-B23E-10300DFC93CC}"/>
              </a:ext>
            </a:extLst>
          </p:cNvPr>
          <p:cNvSpPr>
            <a:spLocks noGrp="1"/>
          </p:cNvSpPr>
          <p:nvPr>
            <p:ph type="title"/>
          </p:nvPr>
        </p:nvSpPr>
        <p:spPr/>
        <p:txBody>
          <a:bodyPr/>
          <a:lstStyle/>
          <a:p>
            <a:r>
              <a:rPr lang="en-US" sz="3600" b="1" dirty="0">
                <a:solidFill>
                  <a:schemeClr val="accent1">
                    <a:lumMod val="75000"/>
                  </a:schemeClr>
                </a:solidFill>
                <a:effectLst>
                  <a:outerShdw blurRad="38100" dist="38100" dir="2700000" algn="tl">
                    <a:srgbClr val="000000">
                      <a:alpha val="43137"/>
                    </a:srgbClr>
                  </a:outerShdw>
                </a:effectLst>
                <a:latin typeface="Candara" panose="020E0502030303020204" pitchFamily="34" charset="0"/>
              </a:rPr>
              <a:t>Conclusion</a:t>
            </a:r>
            <a:endParaRPr lang="en-IN" dirty="0"/>
          </a:p>
        </p:txBody>
      </p:sp>
      <p:sp>
        <p:nvSpPr>
          <p:cNvPr id="3" name="Content Placeholder 2">
            <a:extLst>
              <a:ext uri="{FF2B5EF4-FFF2-40B4-BE49-F238E27FC236}">
                <a16:creationId xmlns:a16="http://schemas.microsoft.com/office/drawing/2014/main" xmlns="" id="{75014B80-E983-462F-A44B-A3C66F38DB9B}"/>
              </a:ext>
            </a:extLst>
          </p:cNvPr>
          <p:cNvSpPr>
            <a:spLocks noGrp="1"/>
          </p:cNvSpPr>
          <p:nvPr>
            <p:ph idx="1"/>
          </p:nvPr>
        </p:nvSpPr>
        <p:spPr>
          <a:xfrm>
            <a:off x="677334" y="1766657"/>
            <a:ext cx="8596668" cy="4274706"/>
          </a:xfrm>
        </p:spPr>
        <p:txBody>
          <a:bodyPr/>
          <a:lstStyle/>
          <a:p>
            <a:pPr marL="514350" indent="-285750">
              <a:lnSpc>
                <a:spcPct val="107000"/>
              </a:lnSpc>
              <a:spcAft>
                <a:spcPts val="800"/>
              </a:spcAft>
              <a:buFont typeface="Wingdings" panose="05000000000000000000" pitchFamily="2" charset="2"/>
              <a:buChar char="Ø"/>
            </a:pPr>
            <a:r>
              <a:rPr lang="en-IN" sz="18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As we see our model is having minimum difference between accuracy score and cross validation score. So, decision tree Regressor is best model with accuracy score is: 99.99%</a:t>
            </a:r>
          </a:p>
          <a:p>
            <a:pPr marL="514350" indent="-285750">
              <a:lnSpc>
                <a:spcPct val="107000"/>
              </a:lnSpc>
              <a:spcAft>
                <a:spcPts val="800"/>
              </a:spcAft>
              <a:buFont typeface="Wingdings" panose="05000000000000000000" pitchFamily="2" charset="2"/>
              <a:buChar char="Ø"/>
            </a:pPr>
            <a:r>
              <a:rPr lang="en-IN" sz="1800" spc="-5" dirty="0">
                <a:solidFill>
                  <a:srgbClr val="292929"/>
                </a:solidFill>
                <a:effectLst/>
                <a:latin typeface="Candara" panose="020E0502030303020204" pitchFamily="34" charset="0"/>
                <a:ea typeface="Calibri" panose="020F0502020204030204" pitchFamily="34" charset="0"/>
                <a:cs typeface="Times New Roman" panose="02020603050405020304" pitchFamily="18" charset="0"/>
              </a:rPr>
              <a:t>We fit our training data into the hyperparameter tunning model and check for accuracy .</a:t>
            </a:r>
          </a:p>
          <a:p>
            <a:pPr marL="514350" indent="-285750">
              <a:lnSpc>
                <a:spcPct val="107000"/>
              </a:lnSpc>
              <a:spcAft>
                <a:spcPts val="800"/>
              </a:spcAft>
              <a:buFont typeface="Wingdings" panose="05000000000000000000" pitchFamily="2" charset="2"/>
              <a:buChar char="Ø"/>
            </a:pPr>
            <a:r>
              <a:rPr lang="en-IN" sz="1800" spc="-5" dirty="0">
                <a:solidFill>
                  <a:srgbClr val="292929"/>
                </a:solidFill>
                <a:effectLst/>
                <a:latin typeface="Candara" panose="020E0502030303020204" pitchFamily="34" charset="0"/>
                <a:ea typeface="Calibri" panose="020F0502020204030204" pitchFamily="34" charset="0"/>
                <a:cs typeface="Times New Roman" panose="02020603050405020304" pitchFamily="18" charset="0"/>
              </a:rPr>
              <a:t>We got an accuracy of</a:t>
            </a:r>
            <a:r>
              <a:rPr lang="en-IN" sz="1800" b="1" spc="-5" dirty="0">
                <a:solidFill>
                  <a:srgbClr val="292929"/>
                </a:solidFill>
                <a:effectLst/>
                <a:latin typeface="Candara" panose="020E0502030303020204" pitchFamily="34" charset="0"/>
                <a:ea typeface="Calibri" panose="020F0502020204030204" pitchFamily="34" charset="0"/>
                <a:cs typeface="Times New Roman" panose="02020603050405020304" pitchFamily="18" charset="0"/>
              </a:rPr>
              <a:t> 99.99%</a:t>
            </a:r>
            <a:r>
              <a:rPr lang="en-IN" sz="1800" spc="-5" dirty="0">
                <a:solidFill>
                  <a:srgbClr val="292929"/>
                </a:solidFill>
                <a:effectLst/>
                <a:latin typeface="Candara" panose="020E0502030303020204" pitchFamily="34" charset="0"/>
                <a:ea typeface="Calibri" panose="020F0502020204030204" pitchFamily="34" charset="0"/>
                <a:cs typeface="Times New Roman" panose="02020603050405020304" pitchFamily="18" charset="0"/>
              </a:rPr>
              <a:t> which is amazing.</a:t>
            </a:r>
            <a:endParaRPr lang="en-IN" sz="1800" dirty="0">
              <a:effectLst/>
              <a:latin typeface="Candara" panose="020E0502030303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482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4824A7C-BA77-495D-8ABA-0D08A173FE9E}"/>
              </a:ext>
            </a:extLst>
          </p:cNvPr>
          <p:cNvSpPr/>
          <p:nvPr/>
        </p:nvSpPr>
        <p:spPr>
          <a:xfrm>
            <a:off x="3521676" y="2967335"/>
            <a:ext cx="5148654" cy="1323439"/>
          </a:xfrm>
          <a:prstGeom prst="rect">
            <a:avLst/>
          </a:prstGeom>
          <a:noFill/>
        </p:spPr>
        <p:txBody>
          <a:bodyPr wrap="non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xmlns="" val="280887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89A52-E8C4-4E6D-B574-8B8E4746D560}"/>
              </a:ext>
            </a:extLst>
          </p:cNvPr>
          <p:cNvSpPr>
            <a:spLocks noGrp="1"/>
          </p:cNvSpPr>
          <p:nvPr>
            <p:ph type="title"/>
          </p:nvPr>
        </p:nvSpPr>
        <p:spPr>
          <a:xfrm>
            <a:off x="677334" y="609600"/>
            <a:ext cx="8596668" cy="828583"/>
          </a:xfrm>
        </p:spPr>
        <p:txBody>
          <a:bodyPr/>
          <a:lstStyle/>
          <a:p>
            <a:r>
              <a:rPr lang="en-US" sz="3600" b="1" dirty="0">
                <a:solidFill>
                  <a:schemeClr val="accent1">
                    <a:lumMod val="75000"/>
                  </a:schemeClr>
                </a:solidFill>
                <a:latin typeface="Candara" panose="020E0502030303020204" pitchFamily="34" charset="0"/>
              </a:rPr>
              <a:t>Agenda</a:t>
            </a:r>
            <a:endParaRPr lang="en-IN" dirty="0"/>
          </a:p>
        </p:txBody>
      </p:sp>
      <p:sp>
        <p:nvSpPr>
          <p:cNvPr id="3" name="Content Placeholder 2">
            <a:extLst>
              <a:ext uri="{FF2B5EF4-FFF2-40B4-BE49-F238E27FC236}">
                <a16:creationId xmlns:a16="http://schemas.microsoft.com/office/drawing/2014/main" xmlns="" id="{11002E27-9178-4A0C-8CDE-46D432C140BB}"/>
              </a:ext>
            </a:extLst>
          </p:cNvPr>
          <p:cNvSpPr>
            <a:spLocks noGrp="1"/>
          </p:cNvSpPr>
          <p:nvPr>
            <p:ph idx="1"/>
          </p:nvPr>
        </p:nvSpPr>
        <p:spPr>
          <a:xfrm>
            <a:off x="1251750" y="1438183"/>
            <a:ext cx="8022251" cy="4603179"/>
          </a:xfrm>
        </p:spPr>
        <p:txBody>
          <a:bodyPr/>
          <a:lstStyle/>
          <a:p>
            <a:r>
              <a:rPr lang="en-US" b="1" dirty="0">
                <a:latin typeface="Candara" panose="020E0502030303020204" pitchFamily="34" charset="0"/>
              </a:rPr>
              <a:t>Introduction</a:t>
            </a:r>
          </a:p>
          <a:p>
            <a:r>
              <a:rPr lang="en-US" b="1" dirty="0">
                <a:latin typeface="Candara" panose="020E0502030303020204" pitchFamily="34" charset="0"/>
              </a:rPr>
              <a:t>Problem statement</a:t>
            </a:r>
          </a:p>
          <a:p>
            <a:r>
              <a:rPr lang="en-US" b="1" dirty="0">
                <a:latin typeface="Candara" panose="020E0502030303020204" pitchFamily="34" charset="0"/>
              </a:rPr>
              <a:t>Tools used</a:t>
            </a:r>
          </a:p>
          <a:p>
            <a:r>
              <a:rPr lang="en-US" b="1" dirty="0">
                <a:latin typeface="Candara" panose="020E0502030303020204" pitchFamily="34" charset="0"/>
              </a:rPr>
              <a:t>About dataset</a:t>
            </a:r>
          </a:p>
          <a:p>
            <a:r>
              <a:rPr lang="en-US" b="1" dirty="0">
                <a:latin typeface="Candara" panose="020E0502030303020204" pitchFamily="34" charset="0"/>
              </a:rPr>
              <a:t>Data sources and there format    </a:t>
            </a:r>
          </a:p>
          <a:p>
            <a:r>
              <a:rPr lang="en-US" b="1" dirty="0">
                <a:latin typeface="Candara" panose="020E0502030303020204" pitchFamily="34" charset="0"/>
              </a:rPr>
              <a:t>Data preprocessing</a:t>
            </a:r>
          </a:p>
          <a:p>
            <a:r>
              <a:rPr lang="en-US" b="1" dirty="0">
                <a:latin typeface="Candara" panose="020E0502030303020204" pitchFamily="34" charset="0"/>
              </a:rPr>
              <a:t>Outlier and skewness removal</a:t>
            </a:r>
          </a:p>
          <a:p>
            <a:r>
              <a:rPr lang="en-US" b="1" dirty="0">
                <a:latin typeface="Candara" panose="020E0502030303020204" pitchFamily="34" charset="0"/>
              </a:rPr>
              <a:t>Model building</a:t>
            </a:r>
          </a:p>
          <a:p>
            <a:r>
              <a:rPr lang="en-US" b="1" dirty="0">
                <a:latin typeface="Candara" panose="020E0502030303020204" pitchFamily="34" charset="0"/>
              </a:rPr>
              <a:t>Select best model</a:t>
            </a:r>
          </a:p>
          <a:p>
            <a:r>
              <a:rPr lang="en-US" b="1" dirty="0">
                <a:latin typeface="Candara" panose="020E0502030303020204" pitchFamily="34" charset="0"/>
              </a:rPr>
              <a:t>Hyperparameter tuning</a:t>
            </a:r>
          </a:p>
          <a:p>
            <a:r>
              <a:rPr lang="en-US" b="1" dirty="0">
                <a:latin typeface="Candara" panose="020E0502030303020204" pitchFamily="34" charset="0"/>
              </a:rPr>
              <a:t>conclusion</a:t>
            </a:r>
            <a:endParaRPr lang="en-IN" dirty="0"/>
          </a:p>
        </p:txBody>
      </p:sp>
      <p:sp>
        <p:nvSpPr>
          <p:cNvPr id="5" name="Content Placeholder 3">
            <a:extLst>
              <a:ext uri="{FF2B5EF4-FFF2-40B4-BE49-F238E27FC236}">
                <a16:creationId xmlns:a16="http://schemas.microsoft.com/office/drawing/2014/main" xmlns="" id="{C9A6BF7E-EDC1-4BF5-B68D-5932EAECD7D9}"/>
              </a:ext>
            </a:extLst>
          </p:cNvPr>
          <p:cNvSpPr txBox="1">
            <a:spLocks/>
          </p:cNvSpPr>
          <p:nvPr/>
        </p:nvSpPr>
        <p:spPr>
          <a:xfrm>
            <a:off x="6492604" y="2160590"/>
            <a:ext cx="2781398" cy="127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IN" dirty="0"/>
          </a:p>
        </p:txBody>
      </p:sp>
      <p:pic>
        <p:nvPicPr>
          <p:cNvPr id="6" name="Picture 4" descr="See the source image">
            <a:extLst>
              <a:ext uri="{FF2B5EF4-FFF2-40B4-BE49-F238E27FC236}">
                <a16:creationId xmlns:a16="http://schemas.microsoft.com/office/drawing/2014/main" xmlns="" id="{278F7DC5-3094-4351-882D-3CDEB40D2E1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5506" y="1065319"/>
            <a:ext cx="5659021" cy="38617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7220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C52B9-D7FF-4A3E-80D7-DE6F72BD50A2}"/>
              </a:ext>
            </a:extLst>
          </p:cNvPr>
          <p:cNvSpPr>
            <a:spLocks noGrp="1"/>
          </p:cNvSpPr>
          <p:nvPr>
            <p:ph type="title"/>
          </p:nvPr>
        </p:nvSpPr>
        <p:spPr>
          <a:xfrm>
            <a:off x="677334" y="816638"/>
            <a:ext cx="8596668" cy="923385"/>
          </a:xfrm>
        </p:spPr>
        <p:txBody>
          <a:bodyPr/>
          <a:lstStyle/>
          <a:p>
            <a:r>
              <a:rPr lang="en-US" sz="3600" b="1" dirty="0">
                <a:solidFill>
                  <a:schemeClr val="accent1">
                    <a:lumMod val="75000"/>
                  </a:schemeClr>
                </a:solidFill>
                <a:latin typeface="Candara" panose="020E0502030303020204" pitchFamily="34" charset="0"/>
              </a:rPr>
              <a:t>Introduction</a:t>
            </a:r>
            <a:endParaRPr lang="en-IN" dirty="0"/>
          </a:p>
        </p:txBody>
      </p:sp>
      <p:sp>
        <p:nvSpPr>
          <p:cNvPr id="5" name="Content Placeholder 4">
            <a:extLst>
              <a:ext uri="{FF2B5EF4-FFF2-40B4-BE49-F238E27FC236}">
                <a16:creationId xmlns:a16="http://schemas.microsoft.com/office/drawing/2014/main" xmlns="" id="{67C2F5B9-52FE-4FAB-A4BD-E4EAC96CB7CC}"/>
              </a:ext>
            </a:extLst>
          </p:cNvPr>
          <p:cNvSpPr>
            <a:spLocks noGrp="1"/>
          </p:cNvSpPr>
          <p:nvPr>
            <p:ph idx="1"/>
          </p:nvPr>
        </p:nvSpPr>
        <p:spPr>
          <a:xfrm>
            <a:off x="677334" y="1740023"/>
            <a:ext cx="8812894" cy="4301339"/>
          </a:xfrm>
        </p:spPr>
        <p:txBody>
          <a:bodyPr/>
          <a:lstStyle/>
          <a:p>
            <a:pPr marL="0" indent="0">
              <a:buNone/>
            </a:pPr>
            <a:endParaRPr lang="en-IN" dirty="0"/>
          </a:p>
          <a:p>
            <a:r>
              <a:rPr lang="en-US" b="0" i="0" dirty="0">
                <a:solidFill>
                  <a:srgbClr val="404040"/>
                </a:solidFill>
                <a:effectLst/>
                <a:latin typeface="Candara" panose="020E0502030303020204" pitchFamily="34" charset="0"/>
              </a:rPr>
              <a:t>Car price prediction especially when the vehicle is used and not coming direct from the factory, is both a critical and important task.</a:t>
            </a:r>
          </a:p>
          <a:p>
            <a:r>
              <a:rPr lang="en-US" b="0" i="0" dirty="0">
                <a:solidFill>
                  <a:srgbClr val="404040"/>
                </a:solidFill>
                <a:effectLst/>
                <a:latin typeface="Candara" panose="020E0502030303020204" pitchFamily="34" charset="0"/>
              </a:rPr>
              <a:t>With increase in demand for used cars more and more vehicle buyers are finding alternatives of buying new cars.</a:t>
            </a:r>
          </a:p>
          <a:p>
            <a:r>
              <a:rPr lang="en-US" b="0" i="0" dirty="0">
                <a:solidFill>
                  <a:srgbClr val="404040"/>
                </a:solidFill>
                <a:effectLst/>
                <a:latin typeface="Candara" panose="020E0502030303020204" pitchFamily="34" charset="0"/>
              </a:rPr>
              <a:t>There is a need of accurate price prediction mechanism for the used cars. Prediction techniques of machine learning can be helpful in this regard.</a:t>
            </a:r>
          </a:p>
          <a:p>
            <a:r>
              <a:rPr lang="en-US" b="0" i="0" dirty="0">
                <a:solidFill>
                  <a:srgbClr val="404040"/>
                </a:solidFill>
                <a:effectLst/>
                <a:latin typeface="Candara" panose="020E0502030303020204" pitchFamily="34" charset="0"/>
              </a:rPr>
              <a:t>It is common to lease a car in many countries rather then buying a new car</a:t>
            </a:r>
            <a:r>
              <a:rPr lang="en-US" dirty="0">
                <a:solidFill>
                  <a:srgbClr val="404040"/>
                </a:solidFill>
                <a:latin typeface="Candara" panose="020E0502030303020204" pitchFamily="34" charset="0"/>
              </a:rPr>
              <a:t>.</a:t>
            </a:r>
          </a:p>
          <a:p>
            <a:r>
              <a:rPr lang="en-US" b="0" i="0" dirty="0">
                <a:solidFill>
                  <a:srgbClr val="404040"/>
                </a:solidFill>
                <a:effectLst/>
                <a:latin typeface="Candara" panose="020E0502030303020204" pitchFamily="34" charset="0"/>
              </a:rPr>
              <a:t>So with building of </a:t>
            </a:r>
            <a:r>
              <a:rPr lang="en-US" dirty="0">
                <a:solidFill>
                  <a:srgbClr val="404040"/>
                </a:solidFill>
                <a:latin typeface="Candara" panose="020E0502030303020204" pitchFamily="34" charset="0"/>
              </a:rPr>
              <a:t>model with different machine learning algorithms. </a:t>
            </a:r>
            <a:endParaRPr lang="en-US" b="0" i="0" dirty="0">
              <a:solidFill>
                <a:srgbClr val="404040"/>
              </a:solidFill>
              <a:effectLst/>
              <a:latin typeface="Candara" panose="020E0502030303020204" pitchFamily="34" charset="0"/>
            </a:endParaRPr>
          </a:p>
          <a:p>
            <a:r>
              <a:rPr lang="en-US" b="0" i="0" dirty="0">
                <a:solidFill>
                  <a:srgbClr val="404040"/>
                </a:solidFill>
                <a:effectLst/>
                <a:latin typeface="Candara" panose="020E0502030303020204" pitchFamily="34" charset="0"/>
              </a:rPr>
              <a:t>Respective performances of different algorithms were then compared to find one that best suits the available data set.</a:t>
            </a:r>
          </a:p>
          <a:p>
            <a:endParaRPr lang="en-IN" dirty="0"/>
          </a:p>
        </p:txBody>
      </p:sp>
    </p:spTree>
    <p:extLst>
      <p:ext uri="{BB962C8B-B14F-4D97-AF65-F5344CB8AC3E}">
        <p14:creationId xmlns:p14="http://schemas.microsoft.com/office/powerpoint/2010/main" xmlns="" val="118231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95A70-2C7E-4931-B743-B8AA3F593C46}"/>
              </a:ext>
            </a:extLst>
          </p:cNvPr>
          <p:cNvSpPr>
            <a:spLocks noGrp="1"/>
          </p:cNvSpPr>
          <p:nvPr>
            <p:ph type="title"/>
          </p:nvPr>
        </p:nvSpPr>
        <p:spPr>
          <a:xfrm>
            <a:off x="677334" y="609600"/>
            <a:ext cx="8596668" cy="997258"/>
          </a:xfrm>
        </p:spPr>
        <p:txBody>
          <a:bodyPr/>
          <a:lstStyle/>
          <a:p>
            <a:r>
              <a:rPr lang="en-US" sz="3600" b="1" dirty="0">
                <a:solidFill>
                  <a:schemeClr val="accent1">
                    <a:lumMod val="75000"/>
                  </a:schemeClr>
                </a:solidFill>
                <a:latin typeface="Candara" panose="020E0502030303020204" pitchFamily="34" charset="0"/>
              </a:rPr>
              <a:t>Problem statement</a:t>
            </a:r>
            <a:endParaRPr lang="en-IN" dirty="0"/>
          </a:p>
        </p:txBody>
      </p:sp>
      <p:sp>
        <p:nvSpPr>
          <p:cNvPr id="3" name="Content Placeholder 2">
            <a:extLst>
              <a:ext uri="{FF2B5EF4-FFF2-40B4-BE49-F238E27FC236}">
                <a16:creationId xmlns:a16="http://schemas.microsoft.com/office/drawing/2014/main" xmlns="" id="{1585D3C7-B87B-466F-997E-669A620A899E}"/>
              </a:ext>
            </a:extLst>
          </p:cNvPr>
          <p:cNvSpPr>
            <a:spLocks noGrp="1"/>
          </p:cNvSpPr>
          <p:nvPr>
            <p:ph idx="1"/>
          </p:nvPr>
        </p:nvSpPr>
        <p:spPr>
          <a:xfrm>
            <a:off x="677334" y="1606858"/>
            <a:ext cx="8596668" cy="4434505"/>
          </a:xfrm>
        </p:spPr>
        <p:txBody>
          <a:bodyPr>
            <a:normAutofit lnSpcReduction="10000"/>
          </a:bodyPr>
          <a:lstStyle/>
          <a:p>
            <a:r>
              <a:rPr lang="en-US" dirty="0"/>
              <a:t>One of our clients works with small traders, who sell used cars. With the change in market due to covid 19 impact, our client is facing problems with their previous car price valuation machine learning models. </a:t>
            </a:r>
          </a:p>
          <a:p>
            <a:r>
              <a:rPr lang="en-US" dirty="0"/>
              <a:t>So, they are looking for new machine learning models from new data. We have to make car price valuation model. This project contains two phases: -</a:t>
            </a:r>
          </a:p>
          <a:p>
            <a:pPr lvl="1"/>
            <a:r>
              <a:rPr lang="en-US" dirty="0"/>
              <a:t>Data collection phase: In data collection process I had scrap the data from cars24.com and through selenium and converting that into structured format.</a:t>
            </a:r>
          </a:p>
          <a:p>
            <a:pPr lvl="1"/>
            <a:r>
              <a:rPr lang="en-US" dirty="0"/>
              <a:t>Model Building phase:</a:t>
            </a:r>
          </a:p>
          <a:p>
            <a:pPr lvl="2"/>
            <a:r>
              <a:rPr lang="en-US" sz="1500" dirty="0"/>
              <a:t>Data Cleaning </a:t>
            </a:r>
          </a:p>
          <a:p>
            <a:pPr lvl="2"/>
            <a:r>
              <a:rPr lang="en-US" sz="1500" dirty="0"/>
              <a:t>b) Exploratory Data Analysis </a:t>
            </a:r>
          </a:p>
          <a:p>
            <a:pPr lvl="2"/>
            <a:r>
              <a:rPr lang="en-US" sz="1500" dirty="0"/>
              <a:t>c) Data Pre-processing </a:t>
            </a:r>
          </a:p>
          <a:p>
            <a:pPr lvl="2"/>
            <a:r>
              <a:rPr lang="en-US" sz="1500" dirty="0"/>
              <a:t>d) Model Building </a:t>
            </a:r>
          </a:p>
          <a:p>
            <a:pPr lvl="2"/>
            <a:r>
              <a:rPr lang="en-US" sz="1500" dirty="0"/>
              <a:t>e) Model Evaluation</a:t>
            </a:r>
          </a:p>
          <a:p>
            <a:pPr lvl="2"/>
            <a:r>
              <a:rPr lang="en-US" sz="1500" dirty="0"/>
              <a:t> f) Selecting the best mode </a:t>
            </a:r>
            <a:endParaRPr lang="en-IN" sz="1500" dirty="0"/>
          </a:p>
        </p:txBody>
      </p:sp>
    </p:spTree>
    <p:extLst>
      <p:ext uri="{BB962C8B-B14F-4D97-AF65-F5344CB8AC3E}">
        <p14:creationId xmlns:p14="http://schemas.microsoft.com/office/powerpoint/2010/main" xmlns="" val="132762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4E43A-CE02-4395-A779-645349469150}"/>
              </a:ext>
            </a:extLst>
          </p:cNvPr>
          <p:cNvSpPr>
            <a:spLocks noGrp="1"/>
          </p:cNvSpPr>
          <p:nvPr>
            <p:ph type="title"/>
          </p:nvPr>
        </p:nvSpPr>
        <p:spPr>
          <a:xfrm>
            <a:off x="677334" y="609600"/>
            <a:ext cx="8596668" cy="979503"/>
          </a:xfrm>
        </p:spPr>
        <p:txBody>
          <a:bodyPr/>
          <a:lstStyle/>
          <a:p>
            <a:r>
              <a:rPr lang="en-US" sz="3600" b="1" dirty="0">
                <a:solidFill>
                  <a:schemeClr val="accent1">
                    <a:lumMod val="75000"/>
                  </a:schemeClr>
                </a:solidFill>
                <a:latin typeface="Candara" panose="020E0502030303020204" pitchFamily="34" charset="0"/>
              </a:rPr>
              <a:t>Tools used</a:t>
            </a:r>
            <a:endParaRPr lang="en-IN" dirty="0"/>
          </a:p>
        </p:txBody>
      </p:sp>
      <p:sp>
        <p:nvSpPr>
          <p:cNvPr id="3" name="Content Placeholder 2">
            <a:extLst>
              <a:ext uri="{FF2B5EF4-FFF2-40B4-BE49-F238E27FC236}">
                <a16:creationId xmlns:a16="http://schemas.microsoft.com/office/drawing/2014/main" xmlns="" id="{68D61DE8-B2AD-4AC3-8844-6D984DB808A6}"/>
              </a:ext>
            </a:extLst>
          </p:cNvPr>
          <p:cNvSpPr>
            <a:spLocks noGrp="1"/>
          </p:cNvSpPr>
          <p:nvPr>
            <p:ph idx="1"/>
          </p:nvPr>
        </p:nvSpPr>
        <p:spPr>
          <a:xfrm>
            <a:off x="677334" y="1589103"/>
            <a:ext cx="8596668" cy="4767309"/>
          </a:xfrm>
        </p:spPr>
        <p:txBody>
          <a:bodyPr>
            <a:normAutofit fontScale="77500" lnSpcReduction="20000"/>
          </a:bodyPr>
          <a:lstStyle/>
          <a:p>
            <a:pPr marL="342900" lvl="0" indent="-342900">
              <a:lnSpc>
                <a:spcPct val="107000"/>
              </a:lnSpc>
              <a:spcAft>
                <a:spcPts val="800"/>
              </a:spcAft>
              <a:buFont typeface="Symbol" panose="05050102010706020507" pitchFamily="18" charset="2"/>
              <a:buChar char=""/>
            </a:pPr>
            <a:r>
              <a:rPr lang="en-IN" sz="2100" dirty="0">
                <a:solidFill>
                  <a:srgbClr val="833C0B"/>
                </a:solidFill>
                <a:effectLst/>
                <a:latin typeface="Candara" panose="020E0502030303020204" pitchFamily="34" charset="0"/>
                <a:ea typeface="Calibri" panose="020F0502020204030204" pitchFamily="34" charset="0"/>
                <a:cs typeface="Times New Roman" panose="02020603050405020304" pitchFamily="18" charset="0"/>
              </a:rPr>
              <a:t>Hardware and Software Requirements and Tools Used</a:t>
            </a:r>
            <a:endParaRPr lang="en-IN" sz="2100" dirty="0">
              <a:effectLst/>
              <a:latin typeface="Candara" panose="020E0502030303020204" pitchFamily="34" charset="0"/>
              <a:ea typeface="Calibri" panose="020F0502020204030204" pitchFamily="34" charset="0"/>
              <a:cs typeface="Times New Roman" panose="02020603050405020304" pitchFamily="18" charset="0"/>
            </a:endParaRPr>
          </a:p>
          <a:p>
            <a:pPr marL="742950" lvl="1" indent="-285750" algn="just">
              <a:lnSpc>
                <a:spcPct val="107000"/>
              </a:lnSpc>
              <a:spcBef>
                <a:spcPts val="500"/>
              </a:spcBef>
              <a:spcAft>
                <a:spcPts val="400"/>
              </a:spcAft>
              <a:buFont typeface="+mj-lt"/>
              <a:buAutoNum type="alphaLcPeriod"/>
            </a:pPr>
            <a:r>
              <a:rPr lang="en-IN" sz="2100" b="1"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Notebook and Data:</a:t>
            </a: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 </a:t>
            </a:r>
          </a:p>
          <a:p>
            <a:pPr lvl="2" indent="-285750" algn="just">
              <a:lnSpc>
                <a:spcPct val="107000"/>
              </a:lnSpc>
              <a:spcBef>
                <a:spcPts val="500"/>
              </a:spcBef>
              <a:spcAft>
                <a:spcPts val="400"/>
              </a:spcAft>
              <a:buFont typeface="Wingdings" panose="05000000000000000000" pitchFamily="2" charset="2"/>
              <a:buChar char="q"/>
            </a:pP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xmlns="" val="tx"/>
                    </a:ext>
                  </a:extLst>
                </a:hlinkClick>
              </a:rPr>
              <a:t>GitHub</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a:t>
            </a:r>
            <a:r>
              <a:rPr lang="en-IN" sz="2100" dirty="0" err="1">
                <a:solidFill>
                  <a:srgbClr val="333333"/>
                </a:solidFill>
                <a:effectLst/>
                <a:latin typeface="Candara" panose="020E0502030303020204" pitchFamily="34" charset="0"/>
                <a:ea typeface="Calibri" panose="020F0502020204030204" pitchFamily="34" charset="0"/>
                <a:cs typeface="Calibri" panose="020F0502020204030204" pitchFamily="34" charset="0"/>
              </a:rPr>
              <a:t>Jupyter</a:t>
            </a: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 Notebook</a:t>
            </a:r>
            <a:endParaRPr lang="en-IN" sz="2100" dirty="0">
              <a:effectLst/>
              <a:latin typeface="Candara" panose="020E050203030302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400"/>
              </a:spcAft>
              <a:buFont typeface="+mj-lt"/>
              <a:buAutoNum type="alphaLcPeriod"/>
            </a:pPr>
            <a:r>
              <a:rPr lang="en-IN" sz="2100" b="1"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Libraries:</a:t>
            </a: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 </a:t>
            </a:r>
          </a:p>
          <a:p>
            <a:pPr lvl="2" indent="-285750" algn="just">
              <a:lnSpc>
                <a:spcPct val="107000"/>
              </a:lnSpc>
              <a:spcAft>
                <a:spcPts val="400"/>
              </a:spcAft>
              <a:buFont typeface="Wingdings" panose="05000000000000000000" pitchFamily="2" charset="2"/>
              <a:buChar char="q"/>
            </a:pPr>
            <a:r>
              <a:rPr lang="en-IN" sz="2100" dirty="0" err="1">
                <a:solidFill>
                  <a:srgbClr val="333333"/>
                </a:solidFill>
                <a:effectLst/>
                <a:latin typeface="Candara" panose="020E0502030303020204" pitchFamily="34" charset="0"/>
                <a:ea typeface="Calibri" panose="020F0502020204030204" pitchFamily="34" charset="0"/>
                <a:cs typeface="Calibri" panose="020F0502020204030204" pitchFamily="34" charset="0"/>
              </a:rPr>
              <a:t>Numpy</a:t>
            </a:r>
            <a:endParaRPr lang="en-IN" sz="2100" dirty="0">
              <a:solidFill>
                <a:srgbClr val="333333"/>
              </a:solidFill>
              <a:latin typeface="Candara" panose="020E0502030303020204" pitchFamily="34" charset="0"/>
              <a:ea typeface="Calibri" panose="020F0502020204030204" pitchFamily="34" charset="0"/>
              <a:cs typeface="Calibri" panose="020F0502020204030204" pitchFamily="34" charset="0"/>
            </a:endParaRPr>
          </a:p>
          <a:p>
            <a:pPr lvl="2" indent="-285750" algn="just">
              <a:lnSpc>
                <a:spcPct val="107000"/>
              </a:lnSpc>
              <a:spcAft>
                <a:spcPts val="400"/>
              </a:spcAft>
              <a:buFont typeface="Wingdings" panose="05000000000000000000" pitchFamily="2" charset="2"/>
              <a:buChar char="q"/>
            </a:pP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Pandas</a:t>
            </a:r>
          </a:p>
          <a:p>
            <a:pPr lvl="2" indent="-285750" algn="just">
              <a:lnSpc>
                <a:spcPct val="107000"/>
              </a:lnSpc>
              <a:spcAft>
                <a:spcPts val="400"/>
              </a:spcAft>
              <a:buFont typeface="Wingdings" panose="05000000000000000000" pitchFamily="2" charset="2"/>
              <a:buChar char="q"/>
            </a:pPr>
            <a:r>
              <a:rPr lang="en-IN" sz="2100" dirty="0" err="1">
                <a:solidFill>
                  <a:srgbClr val="333333"/>
                </a:solidFill>
                <a:effectLst/>
                <a:latin typeface="Candara" panose="020E0502030303020204" pitchFamily="34" charset="0"/>
                <a:ea typeface="Calibri" panose="020F0502020204030204" pitchFamily="34" charset="0"/>
                <a:cs typeface="Calibri" panose="020F0502020204030204" pitchFamily="34" charset="0"/>
              </a:rPr>
              <a:t>Sklearn</a:t>
            </a:r>
            <a:endParaRPr lang="en-IN" sz="2100" dirty="0">
              <a:solidFill>
                <a:srgbClr val="333333"/>
              </a:solidFill>
              <a:latin typeface="Candara" panose="020E0502030303020204" pitchFamily="34" charset="0"/>
              <a:ea typeface="Calibri" panose="020F0502020204030204" pitchFamily="34" charset="0"/>
              <a:cs typeface="Calibri" panose="020F0502020204030204" pitchFamily="34" charset="0"/>
            </a:endParaRPr>
          </a:p>
          <a:p>
            <a:pPr lvl="2" indent="-285750" algn="just">
              <a:lnSpc>
                <a:spcPct val="107000"/>
              </a:lnSpc>
              <a:spcAft>
                <a:spcPts val="400"/>
              </a:spcAft>
              <a:buFont typeface="Wingdings" panose="05000000000000000000" pitchFamily="2" charset="2"/>
              <a:buChar char="q"/>
            </a:pPr>
            <a:r>
              <a:rPr lang="en-IN" sz="2100" dirty="0" err="1">
                <a:solidFill>
                  <a:srgbClr val="333333"/>
                </a:solidFill>
                <a:effectLst/>
                <a:latin typeface="Candara" panose="020E0502030303020204" pitchFamily="34" charset="0"/>
                <a:ea typeface="Calibri" panose="020F0502020204030204" pitchFamily="34" charset="0"/>
                <a:cs typeface="Calibri" panose="020F0502020204030204" pitchFamily="34" charset="0"/>
              </a:rPr>
              <a:t>Scipy</a:t>
            </a: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 </a:t>
            </a:r>
          </a:p>
          <a:p>
            <a:pPr lvl="2" indent="-285750" algn="just">
              <a:lnSpc>
                <a:spcPct val="107000"/>
              </a:lnSpc>
              <a:spcAft>
                <a:spcPts val="400"/>
              </a:spcAft>
              <a:buFont typeface="Wingdings" panose="05000000000000000000" pitchFamily="2" charset="2"/>
              <a:buChar char="q"/>
            </a:pPr>
            <a:r>
              <a:rPr lang="en-IN" sz="2100" dirty="0" err="1">
                <a:solidFill>
                  <a:srgbClr val="333333"/>
                </a:solidFill>
                <a:effectLst/>
                <a:latin typeface="Candara" panose="020E0502030303020204" pitchFamily="34" charset="0"/>
                <a:ea typeface="Calibri" panose="020F0502020204030204" pitchFamily="34" charset="0"/>
                <a:cs typeface="Calibri" panose="020F0502020204030204" pitchFamily="34" charset="0"/>
              </a:rPr>
              <a:t>Joblib</a:t>
            </a: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   </a:t>
            </a:r>
          </a:p>
          <a:p>
            <a:pPr lvl="2" indent="-285750" algn="just">
              <a:lnSpc>
                <a:spcPct val="107000"/>
              </a:lnSpc>
              <a:spcAft>
                <a:spcPts val="400"/>
              </a:spcAft>
              <a:buFont typeface="Wingdings" panose="05000000000000000000" pitchFamily="2" charset="2"/>
              <a:buChar char="q"/>
            </a:pP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Matplotlib</a:t>
            </a:r>
          </a:p>
          <a:p>
            <a:pPr lvl="2" indent="-285750" algn="just">
              <a:lnSpc>
                <a:spcPct val="107000"/>
              </a:lnSpc>
              <a:spcAft>
                <a:spcPts val="400"/>
              </a:spcAft>
              <a:buFont typeface="Wingdings" panose="05000000000000000000" pitchFamily="2" charset="2"/>
              <a:buChar char="q"/>
            </a:pPr>
            <a:r>
              <a:rPr lang="en-IN" sz="2100" dirty="0">
                <a:solidFill>
                  <a:srgbClr val="333333"/>
                </a:solidFill>
                <a:effectLst/>
                <a:latin typeface="Candara" panose="020E0502030303020204" pitchFamily="34" charset="0"/>
                <a:ea typeface="Calibri" panose="020F0502020204030204" pitchFamily="34" charset="0"/>
                <a:cs typeface="Calibri" panose="020F0502020204030204" pitchFamily="34" charset="0"/>
              </a:rPr>
              <a:t>Seaborn</a:t>
            </a:r>
          </a:p>
          <a:p>
            <a:pPr lvl="2" indent="-285750" algn="just">
              <a:lnSpc>
                <a:spcPct val="107000"/>
              </a:lnSpc>
              <a:spcAft>
                <a:spcPts val="400"/>
              </a:spcAft>
              <a:buFont typeface="Wingdings" panose="05000000000000000000" pitchFamily="2" charset="2"/>
              <a:buChar char="q"/>
            </a:pPr>
            <a:r>
              <a:rPr lang="en-IN" sz="2100" dirty="0" err="1">
                <a:solidFill>
                  <a:srgbClr val="333333"/>
                </a:solidFill>
                <a:effectLst/>
                <a:latin typeface="Candara" panose="020E0502030303020204" pitchFamily="34" charset="0"/>
                <a:ea typeface="Calibri" panose="020F0502020204030204" pitchFamily="34" charset="0"/>
                <a:cs typeface="Calibri" panose="020F0502020204030204" pitchFamily="34" charset="0"/>
              </a:rPr>
              <a:t>statsmodels</a:t>
            </a:r>
            <a:endParaRPr lang="en-IN" sz="2100" dirty="0">
              <a:effectLst/>
              <a:latin typeface="Candara" panose="020E050203030302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05811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1A879-57B9-4484-8236-080CF1DBE8FA}"/>
              </a:ext>
            </a:extLst>
          </p:cNvPr>
          <p:cNvSpPr>
            <a:spLocks noGrp="1"/>
          </p:cNvSpPr>
          <p:nvPr>
            <p:ph type="title"/>
          </p:nvPr>
        </p:nvSpPr>
        <p:spPr>
          <a:xfrm>
            <a:off x="677334" y="609600"/>
            <a:ext cx="8596668" cy="855216"/>
          </a:xfrm>
        </p:spPr>
        <p:txBody>
          <a:bodyPr/>
          <a:lstStyle/>
          <a:p>
            <a:r>
              <a:rPr lang="en-US" sz="3600" b="1" dirty="0">
                <a:solidFill>
                  <a:schemeClr val="accent1">
                    <a:lumMod val="75000"/>
                  </a:schemeClr>
                </a:solidFill>
                <a:effectLst>
                  <a:outerShdw blurRad="38100" dist="38100" dir="2700000" algn="tl">
                    <a:srgbClr val="000000">
                      <a:alpha val="43137"/>
                    </a:srgbClr>
                  </a:outerShdw>
                </a:effectLst>
                <a:latin typeface="Candara" panose="020E0502030303020204" pitchFamily="34" charset="0"/>
              </a:rPr>
              <a:t>About dataset</a:t>
            </a:r>
            <a:endParaRPr lang="en-IN" dirty="0"/>
          </a:p>
        </p:txBody>
      </p:sp>
      <p:sp>
        <p:nvSpPr>
          <p:cNvPr id="3" name="Content Placeholder 2">
            <a:extLst>
              <a:ext uri="{FF2B5EF4-FFF2-40B4-BE49-F238E27FC236}">
                <a16:creationId xmlns:a16="http://schemas.microsoft.com/office/drawing/2014/main" xmlns="" id="{3E0D121F-292B-4D23-86DA-171A02C36DA5}"/>
              </a:ext>
            </a:extLst>
          </p:cNvPr>
          <p:cNvSpPr>
            <a:spLocks noGrp="1"/>
          </p:cNvSpPr>
          <p:nvPr>
            <p:ph idx="1"/>
          </p:nvPr>
        </p:nvSpPr>
        <p:spPr>
          <a:xfrm>
            <a:off x="677334" y="1580225"/>
            <a:ext cx="8596668" cy="4461137"/>
          </a:xfrm>
        </p:spPr>
        <p:txBody>
          <a:bodyPr/>
          <a:lstStyle/>
          <a:p>
            <a:pPr>
              <a:buFont typeface="Wingdings" panose="05000000000000000000" pitchFamily="2" charset="2"/>
              <a:buChar char="Ø"/>
            </a:pPr>
            <a:r>
              <a:rPr lang="en-IN" sz="1800" spc="30" dirty="0">
                <a:solidFill>
                  <a:srgbClr val="020202"/>
                </a:solidFill>
                <a:effectLst/>
                <a:latin typeface="Candara" panose="020E0502030303020204" pitchFamily="34" charset="0"/>
                <a:ea typeface="Calibri" panose="020F0502020204030204" pitchFamily="34" charset="0"/>
                <a:cs typeface="Calibri" panose="020F0502020204030204" pitchFamily="34" charset="0"/>
              </a:rPr>
              <a:t>The </a:t>
            </a:r>
            <a:r>
              <a:rPr lang="en-IN" sz="1800" dirty="0">
                <a:effectLst/>
                <a:latin typeface="Candara" panose="020E0502030303020204" pitchFamily="34" charset="0"/>
                <a:ea typeface="Calibri" panose="020F0502020204030204" pitchFamily="34" charset="0"/>
                <a:cs typeface="Calibri" panose="020F0502020204030204" pitchFamily="34" charset="0"/>
              </a:rPr>
              <a:t>dataset contains 5487 rows 8 columns</a:t>
            </a:r>
          </a:p>
          <a:p>
            <a:pPr>
              <a:buFont typeface="Wingdings" panose="05000000000000000000" pitchFamily="2" charset="2"/>
              <a:buChar char="Ø"/>
            </a:pPr>
            <a:r>
              <a:rPr lang="en-IN" dirty="0">
                <a:latin typeface="Candara" panose="020E0502030303020204" pitchFamily="34" charset="0"/>
                <a:cs typeface="Calibri" panose="020F0502020204030204" pitchFamily="34" charset="0"/>
              </a:rPr>
              <a:t>Importing necessary libraries </a:t>
            </a:r>
          </a:p>
          <a:p>
            <a:pPr>
              <a:buFont typeface="Wingdings" panose="05000000000000000000" pitchFamily="2" charset="2"/>
              <a:buChar char="Ø"/>
            </a:pPr>
            <a:r>
              <a:rPr lang="en-IN" dirty="0">
                <a:latin typeface="Candara" panose="020E0502030303020204" pitchFamily="34" charset="0"/>
                <a:cs typeface="Calibri" panose="020F0502020204030204" pitchFamily="34" charset="0"/>
              </a:rPr>
              <a:t>After importing dataset the dataset will be look like,</a:t>
            </a:r>
          </a:p>
          <a:p>
            <a:endParaRPr lang="en-IN" dirty="0"/>
          </a:p>
        </p:txBody>
      </p:sp>
      <p:pic>
        <p:nvPicPr>
          <p:cNvPr id="5" name="Picture 4" descr="2.PNG"/>
          <p:cNvPicPr>
            <a:picLocks noChangeAspect="1"/>
          </p:cNvPicPr>
          <p:nvPr/>
        </p:nvPicPr>
        <p:blipFill>
          <a:blip r:embed="rId2" cstate="print"/>
          <a:stretch>
            <a:fillRect/>
          </a:stretch>
        </p:blipFill>
        <p:spPr>
          <a:xfrm>
            <a:off x="977748" y="2847703"/>
            <a:ext cx="10452251" cy="3840480"/>
          </a:xfrm>
          <a:prstGeom prst="rect">
            <a:avLst/>
          </a:prstGeom>
        </p:spPr>
      </p:pic>
    </p:spTree>
    <p:extLst>
      <p:ext uri="{BB962C8B-B14F-4D97-AF65-F5344CB8AC3E}">
        <p14:creationId xmlns:p14="http://schemas.microsoft.com/office/powerpoint/2010/main" xmlns="" val="145989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91E1C-3CB3-4F8D-A4D0-D549BB49DA04}"/>
              </a:ext>
            </a:extLst>
          </p:cNvPr>
          <p:cNvSpPr>
            <a:spLocks noGrp="1"/>
          </p:cNvSpPr>
          <p:nvPr>
            <p:ph type="title"/>
          </p:nvPr>
        </p:nvSpPr>
        <p:spPr>
          <a:xfrm>
            <a:off x="677334" y="609600"/>
            <a:ext cx="8596668" cy="1023891"/>
          </a:xfrm>
        </p:spPr>
        <p:txBody>
          <a:bodyPr/>
          <a:lstStyle/>
          <a:p>
            <a:r>
              <a:rPr lang="en-US" sz="3600" b="1" dirty="0">
                <a:solidFill>
                  <a:schemeClr val="accent1">
                    <a:lumMod val="75000"/>
                  </a:schemeClr>
                </a:solidFill>
                <a:latin typeface="Candara" panose="020E0502030303020204" pitchFamily="34" charset="0"/>
              </a:rPr>
              <a:t>Data sources and there format</a:t>
            </a:r>
            <a:endParaRPr lang="en-IN" dirty="0"/>
          </a:p>
        </p:txBody>
      </p:sp>
      <p:sp>
        <p:nvSpPr>
          <p:cNvPr id="3" name="Content Placeholder 2">
            <a:extLst>
              <a:ext uri="{FF2B5EF4-FFF2-40B4-BE49-F238E27FC236}">
                <a16:creationId xmlns:a16="http://schemas.microsoft.com/office/drawing/2014/main" xmlns="" id="{B838BF11-AE94-4398-B9E7-4CE33532C73B}"/>
              </a:ext>
            </a:extLst>
          </p:cNvPr>
          <p:cNvSpPr>
            <a:spLocks noGrp="1"/>
          </p:cNvSpPr>
          <p:nvPr>
            <p:ph idx="1"/>
          </p:nvPr>
        </p:nvSpPr>
        <p:spPr>
          <a:xfrm>
            <a:off x="677334" y="1633491"/>
            <a:ext cx="8596668" cy="4407871"/>
          </a:xfrm>
        </p:spPr>
        <p:txBody>
          <a:bodyPr/>
          <a:lstStyle/>
          <a:p>
            <a:pPr lvl="0" algn="just">
              <a:buFont typeface="Wingdings" panose="05000000000000000000" pitchFamily="2" charset="2"/>
              <a:buChar char="Ø"/>
            </a:pPr>
            <a:r>
              <a:rPr lang="en-IN" sz="1800" dirty="0">
                <a:solidFill>
                  <a:srgbClr val="000000"/>
                </a:solidFill>
                <a:effectLst/>
                <a:latin typeface="Candara" panose="020E0502030303020204" pitchFamily="34" charset="0"/>
                <a:ea typeface="Calibri" panose="020F0502020204030204" pitchFamily="34" charset="0"/>
                <a:cs typeface="Helvetica" panose="020B0604020202020204" pitchFamily="34" charset="0"/>
              </a:rPr>
              <a:t>We can see there are no null values present in whole dataset.</a:t>
            </a:r>
          </a:p>
          <a:p>
            <a:pPr algn="just">
              <a:buFont typeface="Wingdings" panose="05000000000000000000" pitchFamily="2" charset="2"/>
              <a:buChar char="Ø"/>
            </a:pPr>
            <a:r>
              <a:rPr lang="en-US" sz="1800" dirty="0">
                <a:effectLst/>
                <a:latin typeface="Candara" panose="020E0502030303020204" pitchFamily="34" charset="0"/>
                <a:ea typeface="Georgia" panose="02040502050405020303" pitchFamily="18" charset="0"/>
                <a:cs typeface="Georgia" panose="02040502050405020303" pitchFamily="18" charset="0"/>
              </a:rPr>
              <a:t>We can find here only four columns are having object data types and rest four columns are having integer</a:t>
            </a:r>
            <a:r>
              <a:rPr lang="en-US" sz="1800" spc="-80" dirty="0">
                <a:effectLst/>
                <a:latin typeface="Candara" panose="020E0502030303020204" pitchFamily="34" charset="0"/>
                <a:ea typeface="Georgia" panose="02040502050405020303" pitchFamily="18" charset="0"/>
                <a:cs typeface="Georgia" panose="02040502050405020303" pitchFamily="18" charset="0"/>
              </a:rPr>
              <a:t> </a:t>
            </a:r>
            <a:r>
              <a:rPr lang="en-US" sz="1800" dirty="0">
                <a:effectLst/>
                <a:latin typeface="Candara" panose="020E0502030303020204" pitchFamily="34" charset="0"/>
                <a:ea typeface="Georgia" panose="02040502050405020303" pitchFamily="18" charset="0"/>
                <a:cs typeface="Georgia" panose="02040502050405020303" pitchFamily="18" charset="0"/>
              </a:rPr>
              <a:t>datatype.</a:t>
            </a:r>
          </a:p>
          <a:p>
            <a:pPr algn="just">
              <a:buFont typeface="Wingdings" panose="05000000000000000000" pitchFamily="2" charset="2"/>
              <a:buChar char="Ø"/>
            </a:pPr>
            <a:r>
              <a:rPr lang="en-US" sz="1800" dirty="0">
                <a:solidFill>
                  <a:srgbClr val="FF0000"/>
                </a:solidFill>
                <a:effectLst/>
                <a:latin typeface="Candara" panose="020E0502030303020204" pitchFamily="34" charset="0"/>
                <a:ea typeface="Georgia" panose="02040502050405020303" pitchFamily="18" charset="0"/>
                <a:cs typeface="Georgia" panose="02040502050405020303" pitchFamily="18" charset="0"/>
              </a:rPr>
              <a:t>What is easiest monthly pay EMI according to sites?</a:t>
            </a:r>
            <a:endParaRPr lang="en-US" dirty="0">
              <a:solidFill>
                <a:srgbClr val="FF0000"/>
              </a:solidFill>
              <a:latin typeface="Candara" panose="020E0502030303020204" pitchFamily="34" charset="0"/>
              <a:ea typeface="Georgia" panose="02040502050405020303" pitchFamily="18" charset="0"/>
              <a:cs typeface="Georgia" panose="02040502050405020303" pitchFamily="18" charset="0"/>
            </a:endParaRPr>
          </a:p>
          <a:p>
            <a:pPr algn="just">
              <a:buFont typeface="Wingdings" panose="05000000000000000000" pitchFamily="2" charset="2"/>
              <a:buChar char="Ø"/>
            </a:pPr>
            <a:endParaRPr lang="en-IN" sz="1800" dirty="0">
              <a:effectLst/>
              <a:latin typeface="Candara" panose="020E0502030303020204" pitchFamily="34" charset="0"/>
              <a:ea typeface="Georgia" panose="02040502050405020303" pitchFamily="18" charset="0"/>
              <a:cs typeface="Georgia" panose="02040502050405020303" pitchFamily="18" charset="0"/>
            </a:endParaRPr>
          </a:p>
          <a:p>
            <a:pPr marL="0" lvl="0" indent="0" algn="r">
              <a:spcBef>
                <a:spcPts val="500"/>
              </a:spcBef>
              <a:spcAft>
                <a:spcPts val="200"/>
              </a:spcAft>
              <a:buNone/>
            </a:pPr>
            <a:r>
              <a:rPr lang="en-IN" sz="1800" dirty="0">
                <a:effectLst/>
                <a:latin typeface="Candara" panose="020E0502030303020204" pitchFamily="34" charset="0"/>
                <a:ea typeface="Calibri" panose="020F0502020204030204" pitchFamily="34" charset="0"/>
                <a:cs typeface="Times New Roman" panose="02020603050405020304"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Max</a:t>
            </a:r>
            <a:r>
              <a:rPr lang="en-US" sz="1800" dirty="0">
                <a:effectLst/>
                <a:latin typeface="Candara" panose="020E0502030303020204" pitchFamily="34" charset="0"/>
                <a:ea typeface="Georgia" panose="02040502050405020303" pitchFamily="18" charset="0"/>
                <a:cs typeface="Georgia" panose="02040502050405020303" pitchFamily="18" charset="0"/>
              </a:rPr>
              <a:t>imum  </a:t>
            </a:r>
            <a:r>
              <a:rPr lang="en-US" sz="1800" spc="-105" dirty="0">
                <a:effectLst/>
                <a:latin typeface="Candara" panose="020E0502030303020204" pitchFamily="34" charset="0"/>
                <a:ea typeface="Georgia" panose="02040502050405020303" pitchFamily="18" charset="0"/>
                <a:cs typeface="Georgia" panose="02040502050405020303"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car</a:t>
            </a:r>
            <a:r>
              <a:rPr lang="en-US" sz="1800" dirty="0">
                <a:effectLst/>
                <a:latin typeface="Candara" panose="020E0502030303020204" pitchFamily="34" charset="0"/>
                <a:ea typeface="Georgia" panose="02040502050405020303" pitchFamily="18" charset="0"/>
                <a:cs typeface="Georgia" panose="02040502050405020303" pitchFamily="18" charset="0"/>
              </a:rPr>
              <a:t>s  </a:t>
            </a:r>
            <a:r>
              <a:rPr lang="en-US" sz="1800" spc="-110" dirty="0">
                <a:effectLst/>
                <a:latin typeface="Candara" panose="020E0502030303020204" pitchFamily="34" charset="0"/>
                <a:ea typeface="Georgia" panose="02040502050405020303" pitchFamily="18" charset="0"/>
                <a:cs typeface="Georgia" panose="02040502050405020303" pitchFamily="18" charset="0"/>
              </a:rPr>
              <a:t> </a:t>
            </a:r>
            <a:r>
              <a:rPr lang="en-US" sz="1800" dirty="0">
                <a:effectLst/>
                <a:latin typeface="Candara" panose="020E0502030303020204" pitchFamily="34" charset="0"/>
                <a:ea typeface="Georgia" panose="02040502050405020303" pitchFamily="18" charset="0"/>
                <a:cs typeface="Georgia" panose="02040502050405020303" pitchFamily="18" charset="0"/>
              </a:rPr>
              <a:t>are  </a:t>
            </a:r>
            <a:r>
              <a:rPr lang="en-US" sz="1800" spc="-115" dirty="0">
                <a:effectLst/>
                <a:latin typeface="Candara" panose="020E0502030303020204" pitchFamily="34" charset="0"/>
                <a:ea typeface="Georgia" panose="02040502050405020303" pitchFamily="18" charset="0"/>
                <a:cs typeface="Georgia" panose="02040502050405020303" pitchFamily="18" charset="0"/>
              </a:rPr>
              <a:t> </a:t>
            </a:r>
            <a:r>
              <a:rPr lang="en-US" sz="1800" dirty="0">
                <a:effectLst/>
                <a:latin typeface="Candara" panose="020E0502030303020204" pitchFamily="34" charset="0"/>
                <a:ea typeface="Georgia" panose="02040502050405020303" pitchFamily="18" charset="0"/>
                <a:cs typeface="Georgia" panose="02040502050405020303" pitchFamily="18" charset="0"/>
              </a:rPr>
              <a:t>having  </a:t>
            </a:r>
            <a:r>
              <a:rPr lang="en-US" sz="1800" spc="-100" dirty="0">
                <a:effectLst/>
                <a:latin typeface="Candara" panose="020E0502030303020204" pitchFamily="34" charset="0"/>
                <a:ea typeface="Georgia" panose="02040502050405020303" pitchFamily="18" charset="0"/>
                <a:cs typeface="Georgia" panose="02040502050405020303"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MO</a:t>
            </a:r>
            <a:r>
              <a:rPr lang="en-US" sz="1800" spc="-10" dirty="0">
                <a:effectLst/>
                <a:latin typeface="Candara" panose="020E0502030303020204" pitchFamily="34" charset="0"/>
                <a:ea typeface="Georgia" panose="02040502050405020303" pitchFamily="18" charset="0"/>
                <a:cs typeface="Georgia" panose="02040502050405020303" pitchFamily="18" charset="0"/>
              </a:rPr>
              <a:t>N</a:t>
            </a:r>
            <a:r>
              <a:rPr lang="en-US" sz="1800" spc="-5" dirty="0">
                <a:effectLst/>
                <a:latin typeface="Candara" panose="020E0502030303020204" pitchFamily="34" charset="0"/>
                <a:ea typeface="Georgia" panose="02040502050405020303" pitchFamily="18" charset="0"/>
                <a:cs typeface="Georgia" panose="02040502050405020303" pitchFamily="18" charset="0"/>
              </a:rPr>
              <a:t>T</a:t>
            </a:r>
            <a:r>
              <a:rPr lang="en-US" sz="1800" dirty="0">
                <a:effectLst/>
                <a:latin typeface="Candara" panose="020E0502030303020204" pitchFamily="34" charset="0"/>
                <a:ea typeface="Georgia" panose="02040502050405020303" pitchFamily="18" charset="0"/>
                <a:cs typeface="Georgia" panose="02040502050405020303" pitchFamily="18" charset="0"/>
              </a:rPr>
              <a:t>HLY  </a:t>
            </a:r>
            <a:r>
              <a:rPr lang="en-US" sz="1800" spc="-110" dirty="0">
                <a:effectLst/>
                <a:latin typeface="Candara" panose="020E0502030303020204" pitchFamily="34" charset="0"/>
                <a:ea typeface="Georgia" panose="02040502050405020303" pitchFamily="18" charset="0"/>
                <a:cs typeface="Georgia" panose="02040502050405020303" pitchFamily="18" charset="0"/>
              </a:rPr>
              <a:t> </a:t>
            </a:r>
            <a:r>
              <a:rPr lang="en-US" sz="1800" dirty="0">
                <a:effectLst/>
                <a:latin typeface="Candara" panose="020E0502030303020204" pitchFamily="34" charset="0"/>
                <a:ea typeface="Georgia" panose="02040502050405020303" pitchFamily="18" charset="0"/>
                <a:cs typeface="Georgia" panose="02040502050405020303" pitchFamily="18" charset="0"/>
              </a:rPr>
              <a:t>E</a:t>
            </a:r>
            <a:r>
              <a:rPr lang="en-US" sz="1800" spc="-5" dirty="0">
                <a:effectLst/>
                <a:latin typeface="Candara" panose="020E0502030303020204" pitchFamily="34" charset="0"/>
                <a:ea typeface="Georgia" panose="02040502050405020303" pitchFamily="18" charset="0"/>
                <a:cs typeface="Georgia" panose="02040502050405020303" pitchFamily="18" charset="0"/>
              </a:rPr>
              <a:t>M</a:t>
            </a:r>
            <a:r>
              <a:rPr lang="en-US" sz="1800" dirty="0">
                <a:effectLst/>
                <a:latin typeface="Candara" panose="020E0502030303020204" pitchFamily="34" charset="0"/>
                <a:ea typeface="Georgia" panose="02040502050405020303" pitchFamily="18" charset="0"/>
                <a:cs typeface="Georgia" panose="02040502050405020303" pitchFamily="18" charset="0"/>
              </a:rPr>
              <a:t>IS  </a:t>
            </a:r>
            <a:r>
              <a:rPr lang="en-US" sz="1800" spc="-110" dirty="0">
                <a:effectLst/>
                <a:latin typeface="Candara" panose="020E0502030303020204" pitchFamily="34" charset="0"/>
                <a:ea typeface="Georgia" panose="02040502050405020303" pitchFamily="18" charset="0"/>
                <a:cs typeface="Georgia" panose="02040502050405020303" pitchFamily="18" charset="0"/>
              </a:rPr>
              <a:t> </a:t>
            </a:r>
            <a:r>
              <a:rPr lang="en-US" sz="1800" dirty="0">
                <a:effectLst/>
                <a:latin typeface="Candara" panose="020E0502030303020204" pitchFamily="34" charset="0"/>
                <a:ea typeface="Georgia" panose="02040502050405020303" pitchFamily="18" charset="0"/>
                <a:cs typeface="Georgia" panose="02040502050405020303" pitchFamily="18" charset="0"/>
              </a:rPr>
              <a:t>in  </a:t>
            </a:r>
            <a:r>
              <a:rPr lang="en-US" sz="1800" spc="-115" dirty="0">
                <a:effectLst/>
                <a:latin typeface="Candara" panose="020E0502030303020204" pitchFamily="34" charset="0"/>
                <a:ea typeface="Georgia" panose="02040502050405020303" pitchFamily="18" charset="0"/>
                <a:cs typeface="Georgia" panose="02040502050405020303"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between </a:t>
            </a:r>
          </a:p>
          <a:p>
            <a:pPr marL="0" lvl="0" indent="0" algn="r">
              <a:spcBef>
                <a:spcPts val="500"/>
              </a:spcBef>
              <a:spcAft>
                <a:spcPts val="200"/>
              </a:spcAft>
              <a:buNone/>
            </a:pPr>
            <a:r>
              <a:rPr lang="en-US" sz="1800" cap="small" dirty="0">
                <a:effectLst/>
                <a:latin typeface="Candara" panose="020E0502030303020204" pitchFamily="34" charset="0"/>
                <a:ea typeface="Georgia" panose="02040502050405020303" pitchFamily="18" charset="0"/>
                <a:cs typeface="Georgia" panose="02040502050405020303" pitchFamily="18" charset="0"/>
              </a:rPr>
              <a:t>1</a:t>
            </a:r>
            <a:r>
              <a:rPr lang="en-US" sz="1800" cap="small" spc="5" dirty="0">
                <a:effectLst/>
                <a:latin typeface="Candara" panose="020E0502030303020204" pitchFamily="34" charset="0"/>
                <a:ea typeface="Georgia" panose="02040502050405020303" pitchFamily="18" charset="0"/>
                <a:cs typeface="Georgia" panose="02040502050405020303" pitchFamily="18" charset="0"/>
              </a:rPr>
              <a:t>0</a:t>
            </a:r>
            <a:r>
              <a:rPr lang="en-US" sz="1800" dirty="0">
                <a:effectLst/>
                <a:latin typeface="Candara" panose="020E0502030303020204" pitchFamily="34" charset="0"/>
                <a:ea typeface="Georgia" panose="02040502050405020303" pitchFamily="18" charset="0"/>
                <a:cs typeface="Georgia" panose="02040502050405020303" pitchFamily="18" charset="0"/>
              </a:rPr>
              <a:t>000rs </a:t>
            </a:r>
            <a:r>
              <a:rPr lang="en-US" sz="1800" spc="-130" dirty="0">
                <a:effectLst/>
                <a:latin typeface="Candara" panose="020E0502030303020204" pitchFamily="34" charset="0"/>
                <a:ea typeface="Georgia" panose="02040502050405020303" pitchFamily="18" charset="0"/>
                <a:cs typeface="Georgia" panose="02040502050405020303"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t</a:t>
            </a:r>
            <a:r>
              <a:rPr lang="en-US" sz="1800" dirty="0">
                <a:effectLst/>
                <a:latin typeface="Candara" panose="020E0502030303020204" pitchFamily="34" charset="0"/>
                <a:ea typeface="Georgia" panose="02040502050405020303" pitchFamily="18" charset="0"/>
                <a:cs typeface="Georgia" panose="02040502050405020303" pitchFamily="18" charset="0"/>
              </a:rPr>
              <a:t>o </a:t>
            </a:r>
            <a:r>
              <a:rPr lang="en-US" sz="1800" spc="-135" dirty="0">
                <a:effectLst/>
                <a:latin typeface="Candara" panose="020E0502030303020204" pitchFamily="34" charset="0"/>
                <a:ea typeface="Georgia" panose="02040502050405020303" pitchFamily="18" charset="0"/>
                <a:cs typeface="Georgia" panose="02040502050405020303" pitchFamily="18" charset="0"/>
              </a:rPr>
              <a:t> </a:t>
            </a:r>
            <a:r>
              <a:rPr lang="en-US" sz="1800" cap="small" dirty="0">
                <a:effectLst/>
                <a:latin typeface="Candara" panose="020E0502030303020204" pitchFamily="34" charset="0"/>
                <a:ea typeface="Georgia" panose="02040502050405020303" pitchFamily="18" charset="0"/>
                <a:cs typeface="Georgia" panose="02040502050405020303" pitchFamily="18" charset="0"/>
              </a:rPr>
              <a:t>20</a:t>
            </a:r>
            <a:r>
              <a:rPr lang="en-US" sz="1800" cap="small" spc="5" dirty="0">
                <a:effectLst/>
                <a:latin typeface="Candara" panose="020E0502030303020204" pitchFamily="34" charset="0"/>
                <a:ea typeface="Georgia" panose="02040502050405020303" pitchFamily="18" charset="0"/>
                <a:cs typeface="Georgia" panose="02040502050405020303" pitchFamily="18" charset="0"/>
              </a:rPr>
              <a:t>0</a:t>
            </a:r>
            <a:r>
              <a:rPr lang="en-US" sz="1800" spc="-10" dirty="0">
                <a:effectLst/>
                <a:latin typeface="Candara" panose="020E0502030303020204" pitchFamily="34" charset="0"/>
                <a:ea typeface="Georgia" panose="02040502050405020303" pitchFamily="18" charset="0"/>
                <a:cs typeface="Georgia" panose="02040502050405020303" pitchFamily="18" charset="0"/>
              </a:rPr>
              <a:t>0</a:t>
            </a:r>
            <a:r>
              <a:rPr lang="en-US" sz="1800" dirty="0">
                <a:effectLst/>
                <a:latin typeface="Candara" panose="020E0502030303020204" pitchFamily="34" charset="0"/>
                <a:ea typeface="Georgia" panose="02040502050405020303" pitchFamily="18" charset="0"/>
                <a:cs typeface="Georgia" panose="02040502050405020303" pitchFamily="18" charset="0"/>
              </a:rPr>
              <a:t>0rs </a:t>
            </a:r>
            <a:r>
              <a:rPr lang="en-US" sz="1800" spc="-120" dirty="0">
                <a:effectLst/>
                <a:latin typeface="Candara" panose="020E0502030303020204" pitchFamily="34" charset="0"/>
                <a:ea typeface="Georgia" panose="02040502050405020303" pitchFamily="18" charset="0"/>
                <a:cs typeface="Georgia" panose="02040502050405020303"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wit</a:t>
            </a:r>
            <a:r>
              <a:rPr lang="en-US" sz="1800" dirty="0">
                <a:effectLst/>
                <a:latin typeface="Candara" panose="020E0502030303020204" pitchFamily="34" charset="0"/>
                <a:ea typeface="Georgia" panose="02040502050405020303" pitchFamily="18" charset="0"/>
                <a:cs typeface="Georgia" panose="02040502050405020303" pitchFamily="18" charset="0"/>
              </a:rPr>
              <a:t>h </a:t>
            </a:r>
            <a:r>
              <a:rPr lang="en-US" sz="1800" spc="-125" dirty="0">
                <a:effectLst/>
                <a:latin typeface="Candara" panose="020E0502030303020204" pitchFamily="34" charset="0"/>
                <a:ea typeface="Georgia" panose="02040502050405020303" pitchFamily="18" charset="0"/>
                <a:cs typeface="Georgia" panose="02040502050405020303" pitchFamily="18" charset="0"/>
              </a:rPr>
              <a:t> </a:t>
            </a:r>
          </a:p>
          <a:p>
            <a:pPr marL="0" lvl="0" indent="0" algn="r">
              <a:spcBef>
                <a:spcPts val="500"/>
              </a:spcBef>
              <a:spcAft>
                <a:spcPts val="200"/>
              </a:spcAft>
              <a:buNone/>
            </a:pPr>
            <a:r>
              <a:rPr lang="en-US" sz="1800" spc="-5" dirty="0">
                <a:effectLst/>
                <a:latin typeface="Candara" panose="020E0502030303020204" pitchFamily="34" charset="0"/>
                <a:ea typeface="Georgia" panose="02040502050405020303" pitchFamily="18" charset="0"/>
                <a:cs typeface="Georgia" panose="02040502050405020303" pitchFamily="18" charset="0"/>
              </a:rPr>
              <a:t>pea</a:t>
            </a:r>
            <a:r>
              <a:rPr lang="en-US" sz="1800" dirty="0">
                <a:effectLst/>
                <a:latin typeface="Candara" panose="020E0502030303020204" pitchFamily="34" charset="0"/>
                <a:ea typeface="Georgia" panose="02040502050405020303" pitchFamily="18" charset="0"/>
                <a:cs typeface="Georgia" panose="02040502050405020303" pitchFamily="18" charset="0"/>
              </a:rPr>
              <a:t>k </a:t>
            </a:r>
            <a:r>
              <a:rPr lang="en-US" sz="1800" spc="-125" dirty="0">
                <a:effectLst/>
                <a:latin typeface="Candara" panose="020E0502030303020204" pitchFamily="34" charset="0"/>
                <a:ea typeface="Georgia" panose="02040502050405020303" pitchFamily="18" charset="0"/>
                <a:cs typeface="Georgia" panose="02040502050405020303" pitchFamily="18" charset="0"/>
              </a:rPr>
              <a:t> </a:t>
            </a:r>
            <a:r>
              <a:rPr lang="en-US" sz="1800" spc="-5" dirty="0">
                <a:effectLst/>
                <a:latin typeface="Candara" panose="020E0502030303020204" pitchFamily="34" charset="0"/>
                <a:ea typeface="Georgia" panose="02040502050405020303" pitchFamily="18" charset="0"/>
                <a:cs typeface="Georgia" panose="02040502050405020303" pitchFamily="18" charset="0"/>
              </a:rPr>
              <a:t>o</a:t>
            </a:r>
            <a:r>
              <a:rPr lang="en-US" sz="1800" dirty="0">
                <a:effectLst/>
                <a:latin typeface="Candara" panose="020E0502030303020204" pitchFamily="34" charset="0"/>
                <a:ea typeface="Georgia" panose="02040502050405020303" pitchFamily="18" charset="0"/>
                <a:cs typeface="Georgia" panose="02040502050405020303" pitchFamily="18" charset="0"/>
              </a:rPr>
              <a:t>f </a:t>
            </a:r>
            <a:r>
              <a:rPr lang="en-US" sz="1800" spc="-120" dirty="0">
                <a:effectLst/>
                <a:latin typeface="Candara" panose="020E0502030303020204" pitchFamily="34" charset="0"/>
                <a:ea typeface="Georgia" panose="02040502050405020303" pitchFamily="18" charset="0"/>
                <a:cs typeface="Georgia" panose="02040502050405020303" pitchFamily="18" charset="0"/>
              </a:rPr>
              <a:t> </a:t>
            </a:r>
            <a:r>
              <a:rPr lang="en-US" sz="1800" cap="small" dirty="0">
                <a:effectLst/>
                <a:latin typeface="Candara" panose="020E0502030303020204" pitchFamily="34" charset="0"/>
                <a:ea typeface="Georgia" panose="02040502050405020303" pitchFamily="18" charset="0"/>
                <a:cs typeface="Georgia" panose="02040502050405020303" pitchFamily="18" charset="0"/>
              </a:rPr>
              <a:t>1</a:t>
            </a:r>
            <a:r>
              <a:rPr lang="en-US" sz="1800" cap="small" spc="5" dirty="0">
                <a:effectLst/>
                <a:latin typeface="Candara" panose="020E0502030303020204" pitchFamily="34" charset="0"/>
                <a:ea typeface="Georgia" panose="02040502050405020303" pitchFamily="18" charset="0"/>
                <a:cs typeface="Georgia" panose="02040502050405020303" pitchFamily="18" charset="0"/>
              </a:rPr>
              <a:t>0</a:t>
            </a:r>
            <a:r>
              <a:rPr lang="en-US" sz="1800" dirty="0">
                <a:effectLst/>
                <a:latin typeface="Candara" panose="020E0502030303020204" pitchFamily="34" charset="0"/>
                <a:ea typeface="Georgia" panose="02040502050405020303" pitchFamily="18" charset="0"/>
                <a:cs typeface="Georgia" panose="02040502050405020303" pitchFamily="18" charset="0"/>
              </a:rPr>
              <a:t>000r</a:t>
            </a:r>
            <a:r>
              <a:rPr lang="en-US" sz="1800" spc="10" dirty="0">
                <a:effectLst/>
                <a:latin typeface="Candara" panose="020E0502030303020204" pitchFamily="34" charset="0"/>
                <a:ea typeface="Georgia" panose="02040502050405020303" pitchFamily="18" charset="0"/>
                <a:cs typeface="Georgia" panose="02040502050405020303" pitchFamily="18" charset="0"/>
              </a:rPr>
              <a:t>s</a:t>
            </a:r>
            <a:endParaRPr lang="en-IN" sz="1800" dirty="0">
              <a:effectLst/>
              <a:latin typeface="Candara" panose="020E050203030302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5.PNG"/>
          <p:cNvPicPr>
            <a:picLocks noChangeAspect="1"/>
          </p:cNvPicPr>
          <p:nvPr/>
        </p:nvPicPr>
        <p:blipFill>
          <a:blip r:embed="rId2" cstate="print"/>
          <a:stretch>
            <a:fillRect/>
          </a:stretch>
        </p:blipFill>
        <p:spPr>
          <a:xfrm>
            <a:off x="979294" y="3115300"/>
            <a:ext cx="4067743" cy="2985054"/>
          </a:xfrm>
          <a:prstGeom prst="rect">
            <a:avLst/>
          </a:prstGeom>
        </p:spPr>
      </p:pic>
    </p:spTree>
    <p:extLst>
      <p:ext uri="{BB962C8B-B14F-4D97-AF65-F5344CB8AC3E}">
        <p14:creationId xmlns:p14="http://schemas.microsoft.com/office/powerpoint/2010/main" xmlns="" val="324123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F5BD1-13AD-4D81-8BC1-B962CF4229ED}"/>
              </a:ext>
            </a:extLst>
          </p:cNvPr>
          <p:cNvSpPr>
            <a:spLocks noGrp="1"/>
          </p:cNvSpPr>
          <p:nvPr>
            <p:ph type="title"/>
          </p:nvPr>
        </p:nvSpPr>
        <p:spPr>
          <a:xfrm>
            <a:off x="677334" y="609600"/>
            <a:ext cx="8596668" cy="881849"/>
          </a:xfrm>
        </p:spPr>
        <p:txBody>
          <a:bodyPr/>
          <a:lstStyle/>
          <a:p>
            <a:r>
              <a:rPr lang="en-US" sz="3600" b="1" dirty="0">
                <a:solidFill>
                  <a:schemeClr val="accent1">
                    <a:lumMod val="75000"/>
                  </a:schemeClr>
                </a:solidFill>
                <a:latin typeface="Candara" panose="020E0502030303020204" pitchFamily="34" charset="0"/>
              </a:rPr>
              <a:t>Data sources and there format continue..</a:t>
            </a:r>
            <a:endParaRPr lang="en-IN" dirty="0"/>
          </a:p>
        </p:txBody>
      </p:sp>
      <p:sp>
        <p:nvSpPr>
          <p:cNvPr id="3" name="Content Placeholder 2">
            <a:extLst>
              <a:ext uri="{FF2B5EF4-FFF2-40B4-BE49-F238E27FC236}">
                <a16:creationId xmlns:a16="http://schemas.microsoft.com/office/drawing/2014/main" xmlns="" id="{8A522D00-D6DF-4701-B9EA-8DD5161C509B}"/>
              </a:ext>
            </a:extLst>
          </p:cNvPr>
          <p:cNvSpPr>
            <a:spLocks noGrp="1"/>
          </p:cNvSpPr>
          <p:nvPr>
            <p:ph idx="1"/>
          </p:nvPr>
        </p:nvSpPr>
        <p:spPr>
          <a:xfrm>
            <a:off x="677334" y="1811045"/>
            <a:ext cx="8596668" cy="4230317"/>
          </a:xfrm>
        </p:spPr>
        <p:txBody>
          <a:bodyPr/>
          <a:lstStyle/>
          <a:p>
            <a:r>
              <a:rPr lang="en-US" sz="1800" dirty="0">
                <a:effectLst/>
                <a:latin typeface="Candara" panose="020E0502030303020204" pitchFamily="34" charset="0"/>
                <a:ea typeface="Georgia" panose="02040502050405020303" pitchFamily="18" charset="0"/>
                <a:cs typeface="Georgia" panose="02040502050405020303" pitchFamily="18" charset="0"/>
              </a:rPr>
              <a:t>Driven </a:t>
            </a:r>
            <a:r>
              <a:rPr lang="en-US" sz="1800" dirty="0" smtClean="0">
                <a:effectLst/>
                <a:latin typeface="Candara" panose="020E0502030303020204" pitchFamily="34" charset="0"/>
                <a:ea typeface="Georgia" panose="02040502050405020303" pitchFamily="18" charset="0"/>
                <a:cs typeface="Georgia" panose="02040502050405020303" pitchFamily="18" charset="0"/>
              </a:rPr>
              <a:t>Kilometers, </a:t>
            </a:r>
            <a:r>
              <a:rPr lang="en-US" sz="1800" dirty="0">
                <a:effectLst/>
                <a:latin typeface="Candara" panose="020E0502030303020204" pitchFamily="34" charset="0"/>
                <a:ea typeface="Georgia" panose="02040502050405020303" pitchFamily="18" charset="0"/>
                <a:cs typeface="Georgia" panose="02040502050405020303" pitchFamily="18" charset="0"/>
              </a:rPr>
              <a:t>Monthly EMIS columns are having outliers which we need to treat that with z score technique which removes the outliers</a:t>
            </a:r>
          </a:p>
          <a:p>
            <a:endParaRPr lang="en-IN" dirty="0">
              <a:latin typeface="Candara" panose="020E0502030303020204" pitchFamily="34" charset="0"/>
            </a:endParaRPr>
          </a:p>
        </p:txBody>
      </p:sp>
      <p:pic>
        <p:nvPicPr>
          <p:cNvPr id="5" name="Picture 4" descr="8.PNG"/>
          <p:cNvPicPr>
            <a:picLocks noChangeAspect="1"/>
          </p:cNvPicPr>
          <p:nvPr/>
        </p:nvPicPr>
        <p:blipFill>
          <a:blip r:embed="rId2" cstate="print"/>
          <a:stretch>
            <a:fillRect/>
          </a:stretch>
        </p:blipFill>
        <p:spPr>
          <a:xfrm>
            <a:off x="940488" y="2501792"/>
            <a:ext cx="7537306" cy="4153480"/>
          </a:xfrm>
          <a:prstGeom prst="rect">
            <a:avLst/>
          </a:prstGeom>
        </p:spPr>
      </p:pic>
    </p:spTree>
    <p:extLst>
      <p:ext uri="{BB962C8B-B14F-4D97-AF65-F5344CB8AC3E}">
        <p14:creationId xmlns:p14="http://schemas.microsoft.com/office/powerpoint/2010/main" xmlns="" val="70704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5DF14-2C75-45F4-BEAA-03959E26584D}"/>
              </a:ext>
            </a:extLst>
          </p:cNvPr>
          <p:cNvSpPr>
            <a:spLocks noGrp="1"/>
          </p:cNvSpPr>
          <p:nvPr>
            <p:ph type="title"/>
          </p:nvPr>
        </p:nvSpPr>
        <p:spPr>
          <a:xfrm>
            <a:off x="677334" y="609600"/>
            <a:ext cx="8596668" cy="917359"/>
          </a:xfrm>
        </p:spPr>
        <p:txBody>
          <a:bodyPr/>
          <a:lstStyle/>
          <a:p>
            <a:r>
              <a:rPr lang="en-US" sz="3600" b="1" dirty="0">
                <a:solidFill>
                  <a:schemeClr val="accent1">
                    <a:lumMod val="75000"/>
                  </a:schemeClr>
                </a:solidFill>
                <a:latin typeface="Candara" panose="020E0502030303020204" pitchFamily="34" charset="0"/>
              </a:rPr>
              <a:t>Data preprocessing</a:t>
            </a:r>
            <a:endParaRPr lang="en-IN" dirty="0"/>
          </a:p>
        </p:txBody>
      </p:sp>
      <p:sp>
        <p:nvSpPr>
          <p:cNvPr id="3" name="Content Placeholder 2">
            <a:extLst>
              <a:ext uri="{FF2B5EF4-FFF2-40B4-BE49-F238E27FC236}">
                <a16:creationId xmlns:a16="http://schemas.microsoft.com/office/drawing/2014/main" xmlns="" id="{223F42D8-0ACE-4FC8-AE14-71D32FBC4D7D}"/>
              </a:ext>
            </a:extLst>
          </p:cNvPr>
          <p:cNvSpPr>
            <a:spLocks noGrp="1"/>
          </p:cNvSpPr>
          <p:nvPr>
            <p:ph idx="1"/>
          </p:nvPr>
        </p:nvSpPr>
        <p:spPr>
          <a:xfrm>
            <a:off x="677334" y="1402673"/>
            <a:ext cx="9176880" cy="4638690"/>
          </a:xfrm>
        </p:spPr>
        <p:txBody>
          <a:bodyPr/>
          <a:lstStyle/>
          <a:p>
            <a:r>
              <a:rPr lang="en-US" dirty="0"/>
              <a:t>Block diagram of data preprocessing </a:t>
            </a:r>
          </a:p>
          <a:p>
            <a:endParaRPr lang="en-IN" dirty="0"/>
          </a:p>
          <a:p>
            <a:endParaRPr lang="en-IN" dirty="0"/>
          </a:p>
        </p:txBody>
      </p:sp>
      <p:sp>
        <p:nvSpPr>
          <p:cNvPr id="6" name="Rectangle 5">
            <a:extLst>
              <a:ext uri="{FF2B5EF4-FFF2-40B4-BE49-F238E27FC236}">
                <a16:creationId xmlns:a16="http://schemas.microsoft.com/office/drawing/2014/main" xmlns="" id="{A17BC174-BA4F-4E75-9B9C-E5A70EE79345}"/>
              </a:ext>
            </a:extLst>
          </p:cNvPr>
          <p:cNvSpPr/>
          <p:nvPr/>
        </p:nvSpPr>
        <p:spPr>
          <a:xfrm>
            <a:off x="677334" y="2006353"/>
            <a:ext cx="2110254" cy="108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sz="1600" b="1" dirty="0">
                <a:solidFill>
                  <a:schemeClr val="accent2">
                    <a:lumMod val="50000"/>
                  </a:schemeClr>
                </a:solidFill>
              </a:rPr>
              <a:t>1.Drop unnecessary columns </a:t>
            </a:r>
            <a:endParaRPr lang="en-IN" sz="1600" b="1" dirty="0">
              <a:solidFill>
                <a:schemeClr val="accent2">
                  <a:lumMod val="50000"/>
                </a:schemeClr>
              </a:solidFill>
            </a:endParaRPr>
          </a:p>
          <a:p>
            <a:pPr algn="ctr"/>
            <a:endParaRPr lang="en-IN" dirty="0"/>
          </a:p>
        </p:txBody>
      </p:sp>
      <p:sp>
        <p:nvSpPr>
          <p:cNvPr id="7" name="Rectangle 6">
            <a:extLst>
              <a:ext uri="{FF2B5EF4-FFF2-40B4-BE49-F238E27FC236}">
                <a16:creationId xmlns:a16="http://schemas.microsoft.com/office/drawing/2014/main" xmlns="" id="{08903B14-8EE2-43CB-9992-FE196673104A}"/>
              </a:ext>
            </a:extLst>
          </p:cNvPr>
          <p:cNvSpPr/>
          <p:nvPr/>
        </p:nvSpPr>
        <p:spPr>
          <a:xfrm>
            <a:off x="4619020" y="4100058"/>
            <a:ext cx="2110254" cy="108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chemeClr val="accent2">
                    <a:lumMod val="50000"/>
                  </a:schemeClr>
                </a:solidFill>
              </a:rPr>
              <a:t>5.Skewness removal</a:t>
            </a:r>
            <a:endParaRPr lang="en-IN" sz="1600" b="1" dirty="0">
              <a:solidFill>
                <a:schemeClr val="accent2">
                  <a:lumMod val="50000"/>
                </a:schemeClr>
              </a:solidFill>
            </a:endParaRPr>
          </a:p>
          <a:p>
            <a:pPr algn="ctr"/>
            <a:endParaRPr lang="en-IN" dirty="0"/>
          </a:p>
        </p:txBody>
      </p:sp>
      <p:sp>
        <p:nvSpPr>
          <p:cNvPr id="8" name="Rectangle 7">
            <a:extLst>
              <a:ext uri="{FF2B5EF4-FFF2-40B4-BE49-F238E27FC236}">
                <a16:creationId xmlns:a16="http://schemas.microsoft.com/office/drawing/2014/main" xmlns="" id="{767DC05A-1ACD-4C49-BB85-AADE3B755AE5}"/>
              </a:ext>
            </a:extLst>
          </p:cNvPr>
          <p:cNvSpPr/>
          <p:nvPr/>
        </p:nvSpPr>
        <p:spPr>
          <a:xfrm>
            <a:off x="1494080" y="4100058"/>
            <a:ext cx="2110254" cy="108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chemeClr val="accent2">
                    <a:lumMod val="50000"/>
                  </a:schemeClr>
                </a:solidFill>
              </a:rPr>
              <a:t>4.Outlier detection</a:t>
            </a:r>
            <a:endParaRPr lang="en-IN" sz="1600" b="1" dirty="0">
              <a:solidFill>
                <a:schemeClr val="accent2">
                  <a:lumMod val="50000"/>
                </a:schemeClr>
              </a:solidFill>
            </a:endParaRPr>
          </a:p>
          <a:p>
            <a:pPr algn="ctr"/>
            <a:endParaRPr lang="en-IN" dirty="0"/>
          </a:p>
        </p:txBody>
      </p:sp>
      <p:sp>
        <p:nvSpPr>
          <p:cNvPr id="9" name="Rectangle 8">
            <a:extLst>
              <a:ext uri="{FF2B5EF4-FFF2-40B4-BE49-F238E27FC236}">
                <a16:creationId xmlns:a16="http://schemas.microsoft.com/office/drawing/2014/main" xmlns="" id="{05FC2C0A-B427-4013-9FA9-46B7546D8681}"/>
              </a:ext>
            </a:extLst>
          </p:cNvPr>
          <p:cNvSpPr/>
          <p:nvPr/>
        </p:nvSpPr>
        <p:spPr>
          <a:xfrm>
            <a:off x="3927612" y="2027686"/>
            <a:ext cx="2110254" cy="108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a:p>
            <a:pPr algn="ctr"/>
            <a:r>
              <a:rPr lang="en-US" sz="1600" b="1" dirty="0">
                <a:solidFill>
                  <a:schemeClr val="accent2">
                    <a:lumMod val="50000"/>
                  </a:schemeClr>
                </a:solidFill>
              </a:rPr>
              <a:t>2.Filling missing value</a:t>
            </a:r>
            <a:endParaRPr lang="en-IN" sz="1600" b="1" dirty="0">
              <a:solidFill>
                <a:schemeClr val="accent2">
                  <a:lumMod val="50000"/>
                </a:schemeClr>
              </a:solidFill>
            </a:endParaRPr>
          </a:p>
          <a:p>
            <a:pPr algn="ctr"/>
            <a:endParaRPr lang="en-IN" dirty="0"/>
          </a:p>
        </p:txBody>
      </p:sp>
      <p:sp>
        <p:nvSpPr>
          <p:cNvPr id="10" name="Rectangle 9">
            <a:extLst>
              <a:ext uri="{FF2B5EF4-FFF2-40B4-BE49-F238E27FC236}">
                <a16:creationId xmlns:a16="http://schemas.microsoft.com/office/drawing/2014/main" xmlns="" id="{03A11B9D-B424-4098-9706-8C4C8FB4E89F}"/>
              </a:ext>
            </a:extLst>
          </p:cNvPr>
          <p:cNvSpPr/>
          <p:nvPr/>
        </p:nvSpPr>
        <p:spPr>
          <a:xfrm>
            <a:off x="7068879" y="2006353"/>
            <a:ext cx="2110254" cy="108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b="1" dirty="0">
                <a:solidFill>
                  <a:schemeClr val="accent2">
                    <a:lumMod val="50000"/>
                  </a:schemeClr>
                </a:solidFill>
              </a:rPr>
              <a:t>3.Encode the object datatype</a:t>
            </a:r>
            <a:endParaRPr lang="en-IN" sz="1600" b="1" dirty="0">
              <a:solidFill>
                <a:schemeClr val="accent2">
                  <a:lumMod val="50000"/>
                </a:schemeClr>
              </a:solidFill>
            </a:endParaRPr>
          </a:p>
          <a:p>
            <a:pPr algn="ctr"/>
            <a:endParaRPr lang="en-IN" dirty="0"/>
          </a:p>
        </p:txBody>
      </p:sp>
      <p:cxnSp>
        <p:nvCxnSpPr>
          <p:cNvPr id="17" name="Straight Arrow Connector 16">
            <a:extLst>
              <a:ext uri="{FF2B5EF4-FFF2-40B4-BE49-F238E27FC236}">
                <a16:creationId xmlns:a16="http://schemas.microsoft.com/office/drawing/2014/main" xmlns="" id="{69849F1A-3FB6-401E-B80D-D0F86A4DF6C7}"/>
              </a:ext>
            </a:extLst>
          </p:cNvPr>
          <p:cNvCxnSpPr>
            <a:cxnSpLocks/>
            <a:endCxn id="10" idx="1"/>
          </p:cNvCxnSpPr>
          <p:nvPr/>
        </p:nvCxnSpPr>
        <p:spPr>
          <a:xfrm>
            <a:off x="6030795" y="2547891"/>
            <a:ext cx="103808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xmlns="" id="{676C41BE-E074-4788-9B07-7BCED31F7159}"/>
              </a:ext>
            </a:extLst>
          </p:cNvPr>
          <p:cNvCxnSpPr>
            <a:cxnSpLocks/>
            <a:endCxn id="9" idx="1"/>
          </p:cNvCxnSpPr>
          <p:nvPr/>
        </p:nvCxnSpPr>
        <p:spPr>
          <a:xfrm>
            <a:off x="2794659" y="2568361"/>
            <a:ext cx="1132953" cy="8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xmlns="" id="{7A329A04-D559-489B-A3F6-AC8B406099B7}"/>
              </a:ext>
            </a:extLst>
          </p:cNvPr>
          <p:cNvCxnSpPr/>
          <p:nvPr/>
        </p:nvCxnSpPr>
        <p:spPr>
          <a:xfrm>
            <a:off x="9179133" y="2531615"/>
            <a:ext cx="48865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xmlns="" id="{9B79C768-C6ED-4D70-8720-C4866F9252E6}"/>
              </a:ext>
            </a:extLst>
          </p:cNvPr>
          <p:cNvCxnSpPr>
            <a:cxnSpLocks/>
          </p:cNvCxnSpPr>
          <p:nvPr/>
        </p:nvCxnSpPr>
        <p:spPr>
          <a:xfrm>
            <a:off x="3604334" y="4616442"/>
            <a:ext cx="103808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xmlns="" id="{3DB70A74-03EA-46AF-9600-D90E3AA3472C}"/>
              </a:ext>
            </a:extLst>
          </p:cNvPr>
          <p:cNvCxnSpPr>
            <a:cxnSpLocks/>
          </p:cNvCxnSpPr>
          <p:nvPr/>
        </p:nvCxnSpPr>
        <p:spPr>
          <a:xfrm flipH="1">
            <a:off x="764797" y="3630104"/>
            <a:ext cx="8902986" cy="2752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xmlns="" id="{2A3F91FD-3D54-4017-8CCF-FEC57AD2C24B}"/>
              </a:ext>
            </a:extLst>
          </p:cNvPr>
          <p:cNvCxnSpPr/>
          <p:nvPr/>
        </p:nvCxnSpPr>
        <p:spPr>
          <a:xfrm>
            <a:off x="9667783" y="2531615"/>
            <a:ext cx="0" cy="108307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xmlns="" id="{59E08361-8C40-4369-88F6-3BA777A01F60}"/>
              </a:ext>
            </a:extLst>
          </p:cNvPr>
          <p:cNvCxnSpPr/>
          <p:nvPr/>
        </p:nvCxnSpPr>
        <p:spPr>
          <a:xfrm>
            <a:off x="772357" y="3614691"/>
            <a:ext cx="0" cy="10269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xmlns="" id="{ADD9FFAD-BAAF-47B9-AC71-579BFE037A18}"/>
              </a:ext>
            </a:extLst>
          </p:cNvPr>
          <p:cNvCxnSpPr>
            <a:cxnSpLocks/>
            <a:endCxn id="8" idx="1"/>
          </p:cNvCxnSpPr>
          <p:nvPr/>
        </p:nvCxnSpPr>
        <p:spPr>
          <a:xfrm>
            <a:off x="779918" y="4641595"/>
            <a:ext cx="714162"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3780713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232</TotalTime>
  <Words>757</Words>
  <Application>Microsoft Office PowerPoint</Application>
  <PresentationFormat>Custom</PresentationFormat>
  <Paragraphs>203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USED CAR PRICE PREDICTION PROJECT</vt:lpstr>
      <vt:lpstr>Agenda</vt:lpstr>
      <vt:lpstr>Introduction</vt:lpstr>
      <vt:lpstr>Problem statement</vt:lpstr>
      <vt:lpstr>Tools used</vt:lpstr>
      <vt:lpstr>About dataset</vt:lpstr>
      <vt:lpstr>Data sources and there format</vt:lpstr>
      <vt:lpstr>Data sources and there format continue..</vt:lpstr>
      <vt:lpstr>Data preprocessing</vt:lpstr>
      <vt:lpstr>Outlier and skewness removal</vt:lpstr>
      <vt:lpstr>Model building</vt:lpstr>
      <vt:lpstr>Model building</vt:lpstr>
      <vt:lpstr>Model Building</vt:lpstr>
      <vt:lpstr>Slide 14</vt:lpstr>
      <vt:lpstr>Selecting best model</vt:lpstr>
      <vt:lpstr>Hyperparameter tuning</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dc:title>
  <dc:creator>Jesica</dc:creator>
  <cp:lastModifiedBy>Jesica</cp:lastModifiedBy>
  <cp:revision>2</cp:revision>
  <dcterms:created xsi:type="dcterms:W3CDTF">2021-11-11T17:14:43Z</dcterms:created>
  <dcterms:modified xsi:type="dcterms:W3CDTF">2022-07-27T02:40:43Z</dcterms:modified>
</cp:coreProperties>
</file>