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0" r:id="rId7"/>
    <p:sldId id="264" r:id="rId8"/>
    <p:sldId id="263"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24" autoAdjust="0"/>
  </p:normalViewPr>
  <p:slideViewPr>
    <p:cSldViewPr>
      <p:cViewPr varScale="1">
        <p:scale>
          <a:sx n="92" d="100"/>
          <a:sy n="92" d="100"/>
        </p:scale>
        <p:origin x="-756" y="-10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chevron2" loCatId="process" qsTypeId="urn:microsoft.com/office/officeart/2005/8/quickstyle/simple1" qsCatId="simple" csTypeId="urn:microsoft.com/office/officeart/2005/8/colors/colorful4" csCatId="colorful" phldr="1"/>
      <dgm:spPr/>
      <dgm:t>
        <a:bodyPr/>
        <a:lstStyle/>
        <a:p>
          <a:endParaRPr lang="en-US"/>
        </a:p>
      </dgm:t>
    </dgm:pt>
    <dgm:pt modelId="{C1C0BC68-A810-4B5F-92EF-C6470DBD2260}">
      <dgm:prSet phldrT="[Text]" custT="1"/>
      <dgm:spPr/>
      <dgm:t>
        <a:bodyPr/>
        <a:lstStyle/>
        <a:p>
          <a:r>
            <a:rPr lang="en-US" sz="1050" b="1" dirty="0" smtClean="0">
              <a:latin typeface="Times New Roman" pitchFamily="18" charset="0"/>
              <a:cs typeface="Times New Roman" pitchFamily="18" charset="0"/>
            </a:rPr>
            <a:t>Data Cleaning</a:t>
          </a:r>
          <a:endParaRPr lang="en-US" sz="1050" b="1" dirty="0">
            <a:latin typeface="Times New Roman" pitchFamily="18" charset="0"/>
            <a:cs typeface="Times New Roman" pitchFamily="18" charset="0"/>
          </a:endParaRPr>
        </a:p>
      </dgm:t>
      <dgm:extLst>
        <a:ext uri="{E40237B7-FDA0-4F09-8148-C483321AD2D9}">
          <dgm14:cNvPr xmlns:dgm14="http://schemas.microsoft.com/office/drawing/2010/diagram" xmlns=""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dgm14="http://schemas.microsoft.com/office/drawing/2010/diagram" xmlns="" id="0" name="" title="Arrow pointing right"/>
        </a:ext>
      </dgm:extLst>
    </dgm:pt>
    <dgm:pt modelId="{EC30385C-94E2-463C-9938-AC727EF3A0BD}">
      <dgm:prSet phldrT="[Text]" custT="1"/>
      <dgm:spPr/>
      <dgm:t>
        <a:bodyPr/>
        <a:lstStyle/>
        <a:p>
          <a:r>
            <a:rPr lang="en-US" sz="1400" dirty="0">
              <a:latin typeface="Times New Roman" pitchFamily="18" charset="0"/>
              <a:cs typeface="Times New Roman" pitchFamily="18" charset="0"/>
            </a:rPr>
            <a:t>Import the collected data from web scraping</a:t>
          </a:r>
        </a:p>
      </dgm:t>
      <dgm:extLst>
        <a:ext uri="{E40237B7-FDA0-4F09-8148-C483321AD2D9}">
          <dgm14:cNvPr xmlns:dgm14="http://schemas.microsoft.com/office/drawing/2010/diagram" xmlns=""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custT="1"/>
      <dgm:spPr/>
      <dgm:t>
        <a:bodyPr/>
        <a:lstStyle/>
        <a:p>
          <a:r>
            <a:rPr lang="en-US" sz="1050" b="1" smtClean="0">
              <a:latin typeface="Times New Roman" pitchFamily="18" charset="0"/>
              <a:cs typeface="Times New Roman" pitchFamily="18" charset="0"/>
            </a:rPr>
            <a:t>Exploratory Data Analysis</a:t>
          </a:r>
          <a:endParaRPr lang="en-US" sz="1050" b="1" dirty="0">
            <a:latin typeface="Times New Roman" pitchFamily="18" charset="0"/>
            <a:cs typeface="Times New Roman" pitchFamily="18" charset="0"/>
          </a:endParaRPr>
        </a:p>
      </dgm:t>
      <dgm:extLst>
        <a:ext uri="{E40237B7-FDA0-4F09-8148-C483321AD2D9}">
          <dgm14:cNvPr xmlns:dgm14="http://schemas.microsoft.com/office/drawing/2010/diagram" xmlns=""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dgm14="http://schemas.microsoft.com/office/drawing/2010/diagram" xmlns="" id="0" name="" title="Arrow pointing right"/>
        </a:ext>
      </dgm:extLst>
    </dgm:pt>
    <dgm:pt modelId="{89EC74D7-8ED6-4609-997D-DDAF8AB36679}">
      <dgm:prSet phldrT="[Text]" custT="1"/>
      <dgm:spPr/>
      <dgm:t>
        <a:bodyPr/>
        <a:lstStyle/>
        <a:p>
          <a:r>
            <a:rPr lang="en-US" sz="1400" dirty="0">
              <a:latin typeface="Times New Roman" pitchFamily="18" charset="0"/>
              <a:cs typeface="Times New Roman" pitchFamily="18" charset="0"/>
            </a:rPr>
            <a:t>Check through all the dataset information like datatype, missing value, duplicate value etc.</a:t>
          </a:r>
        </a:p>
      </dgm:t>
      <dgm:extLst>
        <a:ext uri="{E40237B7-FDA0-4F09-8148-C483321AD2D9}">
          <dgm14:cNvPr xmlns:dgm14="http://schemas.microsoft.com/office/drawing/2010/diagram" xmlns=""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custT="1"/>
      <dgm:spPr/>
      <dgm:t>
        <a:bodyPr/>
        <a:lstStyle/>
        <a:p>
          <a:r>
            <a:rPr lang="en-US" sz="1050" b="1" smtClean="0">
              <a:latin typeface="Times New Roman" pitchFamily="18" charset="0"/>
              <a:cs typeface="Times New Roman" pitchFamily="18" charset="0"/>
            </a:rPr>
            <a:t>Visualization and Data Preprocessing</a:t>
          </a:r>
          <a:endParaRPr lang="en-US" sz="1050" b="1" dirty="0">
            <a:latin typeface="Times New Roman" pitchFamily="18" charset="0"/>
            <a:cs typeface="Times New Roman" pitchFamily="18" charset="0"/>
          </a:endParaRPr>
        </a:p>
      </dgm:t>
      <dgm:extLst>
        <a:ext uri="{E40237B7-FDA0-4F09-8148-C483321AD2D9}">
          <dgm14:cNvPr xmlns:dgm14="http://schemas.microsoft.com/office/drawing/2010/diagram" xmlns=""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latin typeface="Times New Roman" pitchFamily="18" charset="0"/>
              <a:cs typeface="Times New Roman" pitchFamily="18" charset="0"/>
            </a:rPr>
            <a:t>Use various visualization methods to check the data distribution identify presence of outliers and skewness</a:t>
          </a:r>
        </a:p>
      </dgm:t>
      <dgm:extLst>
        <a:ext uri="{E40237B7-FDA0-4F09-8148-C483321AD2D9}">
          <dgm14:cNvPr xmlns:dgm14="http://schemas.microsoft.com/office/drawing/2010/diagram" xmlns=""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custT="1"/>
      <dgm:spPr/>
      <dgm:t>
        <a:bodyPr/>
        <a:lstStyle/>
        <a:p>
          <a:r>
            <a:rPr lang="en-US" sz="1400" dirty="0">
              <a:latin typeface="Times New Roman" pitchFamily="18" charset="0"/>
              <a:cs typeface="Times New Roman" pitchFamily="18" charset="0"/>
            </a:rPr>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custT="1"/>
      <dgm:spPr/>
      <dgm:t>
        <a:bodyPr/>
        <a:lstStyle/>
        <a:p>
          <a:r>
            <a:rPr lang="en-US" sz="1400" dirty="0">
              <a:latin typeface="Times New Roman" pitchFamily="18" charset="0"/>
              <a:cs typeface="Times New Roman" pitchFamily="18" charset="0"/>
            </a:rPr>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latin typeface="Times New Roman" pitchFamily="18" charset="0"/>
              <a:cs typeface="Times New Roman" pitchFamily="18" charset="0"/>
            </a:rPr>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EFF5F228-DA0B-43EC-9AF5-7B2BFABDFA3F}" type="pres">
      <dgm:prSet presAssocID="{51FB8555-540F-4EF7-8D46-8ABB018A3B6F}" presName="linearFlow" presStyleCnt="0">
        <dgm:presLayoutVars>
          <dgm:dir/>
          <dgm:animLvl val="lvl"/>
          <dgm:resizeHandles val="exact"/>
        </dgm:presLayoutVars>
      </dgm:prSet>
      <dgm:spPr/>
      <dgm:t>
        <a:bodyPr/>
        <a:lstStyle/>
        <a:p>
          <a:endParaRPr lang="en-US"/>
        </a:p>
      </dgm:t>
    </dgm:pt>
    <dgm:pt modelId="{8CA8CC02-A676-48FB-8DB3-D20E7E01E935}" type="pres">
      <dgm:prSet presAssocID="{C1C0BC68-A810-4B5F-92EF-C6470DBD2260}" presName="composite" presStyleCnt="0"/>
      <dgm:spPr/>
      <dgm:t>
        <a:bodyPr/>
        <a:lstStyle/>
        <a:p>
          <a:endParaRPr lang="en-US"/>
        </a:p>
      </dgm:t>
    </dgm:pt>
    <dgm:pt modelId="{9DA4BFB5-792A-4A09-8DEB-D17B1CD36548}" type="pres">
      <dgm:prSet presAssocID="{C1C0BC68-A810-4B5F-92EF-C6470DBD2260}" presName="parentText" presStyleLbl="alignNode1" presStyleIdx="0" presStyleCnt="3">
        <dgm:presLayoutVars>
          <dgm:chMax val="1"/>
          <dgm:bulletEnabled val="1"/>
        </dgm:presLayoutVars>
      </dgm:prSet>
      <dgm:spPr/>
      <dgm:t>
        <a:bodyPr/>
        <a:lstStyle/>
        <a:p>
          <a:endParaRPr lang="en-US"/>
        </a:p>
      </dgm:t>
    </dgm:pt>
    <dgm:pt modelId="{692AC4D2-650F-4F45-A9DC-5C4611113169}" type="pres">
      <dgm:prSet presAssocID="{C1C0BC68-A810-4B5F-92EF-C6470DBD2260}" presName="descendantText" presStyleLbl="alignAcc1" presStyleIdx="0" presStyleCnt="3">
        <dgm:presLayoutVars>
          <dgm:bulletEnabled val="1"/>
        </dgm:presLayoutVars>
      </dgm:prSet>
      <dgm:spPr/>
      <dgm:t>
        <a:bodyPr/>
        <a:lstStyle/>
        <a:p>
          <a:endParaRPr lang="en-US"/>
        </a:p>
      </dgm:t>
    </dgm:pt>
    <dgm:pt modelId="{B321D75D-E7D2-4B7E-A6B3-C6A3503321B4}" type="pres">
      <dgm:prSet presAssocID="{F5287809-3C15-4CCC-8752-80339C1152A5}" presName="sp" presStyleCnt="0"/>
      <dgm:spPr/>
      <dgm:t>
        <a:bodyPr/>
        <a:lstStyle/>
        <a:p>
          <a:endParaRPr lang="en-US"/>
        </a:p>
      </dgm:t>
    </dgm:pt>
    <dgm:pt modelId="{33B3A301-EA61-4EED-B6AB-467D5F5F3BA5}" type="pres">
      <dgm:prSet presAssocID="{5D787C97-D980-4440-B210-928D6982299A}" presName="composite" presStyleCnt="0"/>
      <dgm:spPr/>
      <dgm:t>
        <a:bodyPr/>
        <a:lstStyle/>
        <a:p>
          <a:endParaRPr lang="en-US"/>
        </a:p>
      </dgm:t>
    </dgm:pt>
    <dgm:pt modelId="{35A6F33F-8983-4987-9E3F-3880A2BE0B8F}" type="pres">
      <dgm:prSet presAssocID="{5D787C97-D980-4440-B210-928D6982299A}" presName="parentText" presStyleLbl="alignNode1" presStyleIdx="1" presStyleCnt="3">
        <dgm:presLayoutVars>
          <dgm:chMax val="1"/>
          <dgm:bulletEnabled val="1"/>
        </dgm:presLayoutVars>
      </dgm:prSet>
      <dgm:spPr/>
      <dgm:t>
        <a:bodyPr/>
        <a:lstStyle/>
        <a:p>
          <a:endParaRPr lang="en-US"/>
        </a:p>
      </dgm:t>
    </dgm:pt>
    <dgm:pt modelId="{F3C63053-8D3F-4595-866A-796C76C78922}" type="pres">
      <dgm:prSet presAssocID="{5D787C97-D980-4440-B210-928D6982299A}" presName="descendantText" presStyleLbl="alignAcc1" presStyleIdx="1" presStyleCnt="3">
        <dgm:presLayoutVars>
          <dgm:bulletEnabled val="1"/>
        </dgm:presLayoutVars>
      </dgm:prSet>
      <dgm:spPr/>
      <dgm:t>
        <a:bodyPr/>
        <a:lstStyle/>
        <a:p>
          <a:endParaRPr lang="en-US"/>
        </a:p>
      </dgm:t>
    </dgm:pt>
    <dgm:pt modelId="{B811C098-8A1F-45C6-AD8D-CF1C8EDBFE7F}" type="pres">
      <dgm:prSet presAssocID="{C1CF9C7E-E63B-423A-9EB1-3CB2E27F093C}" presName="sp" presStyleCnt="0"/>
      <dgm:spPr/>
      <dgm:t>
        <a:bodyPr/>
        <a:lstStyle/>
        <a:p>
          <a:endParaRPr lang="en-US"/>
        </a:p>
      </dgm:t>
    </dgm:pt>
    <dgm:pt modelId="{A2FA9E67-6ECC-45DB-9820-0F34E71C595E}" type="pres">
      <dgm:prSet presAssocID="{7E5BF415-DD7C-46CE-81EA-C533FD19D64E}" presName="composite" presStyleCnt="0"/>
      <dgm:spPr/>
      <dgm:t>
        <a:bodyPr/>
        <a:lstStyle/>
        <a:p>
          <a:endParaRPr lang="en-US"/>
        </a:p>
      </dgm:t>
    </dgm:pt>
    <dgm:pt modelId="{41BF2F66-330D-4F22-821F-2719F3D32F3D}" type="pres">
      <dgm:prSet presAssocID="{7E5BF415-DD7C-46CE-81EA-C533FD19D64E}" presName="parentText" presStyleLbl="alignNode1" presStyleIdx="2" presStyleCnt="3">
        <dgm:presLayoutVars>
          <dgm:chMax val="1"/>
          <dgm:bulletEnabled val="1"/>
        </dgm:presLayoutVars>
      </dgm:prSet>
      <dgm:spPr/>
      <dgm:t>
        <a:bodyPr/>
        <a:lstStyle/>
        <a:p>
          <a:endParaRPr lang="en-US"/>
        </a:p>
      </dgm:t>
    </dgm:pt>
    <dgm:pt modelId="{74E8D47E-B3EA-4BFD-A2E1-7C2C5B2313DC}" type="pres">
      <dgm:prSet presAssocID="{7E5BF415-DD7C-46CE-81EA-C533FD19D64E}" presName="descendantText" presStyleLbl="alignAcc1" presStyleIdx="2" presStyleCnt="3">
        <dgm:presLayoutVars>
          <dgm:bulletEnabled val="1"/>
        </dgm:presLayoutVars>
      </dgm:prSet>
      <dgm:spPr/>
      <dgm:t>
        <a:bodyPr/>
        <a:lstStyle/>
        <a:p>
          <a:endParaRPr lang="en-US"/>
        </a:p>
      </dgm:t>
    </dgm:pt>
  </dgm:ptLst>
  <dgm:cxnLst>
    <dgm:cxn modelId="{EF937618-31E4-41FD-95FD-B7E8D1B9EB0A}" type="presOf" srcId="{51FB8555-540F-4EF7-8D46-8ABB018A3B6F}" destId="{EFF5F228-DA0B-43EC-9AF5-7B2BFABDFA3F}" srcOrd="0" destOrd="0" presId="urn:microsoft.com/office/officeart/2005/8/layout/chevron2"/>
    <dgm:cxn modelId="{E10243A6-C389-4104-B71D-A648E2667677}" type="presOf" srcId="{4537B24E-F32C-4F73-9C4F-EDE47D952988}" destId="{74E8D47E-B3EA-4BFD-A2E1-7C2C5B2313DC}" srcOrd="0" destOrd="0" presId="urn:microsoft.com/office/officeart/2005/8/layout/chevron2"/>
    <dgm:cxn modelId="{D7723192-5A15-4305-8B2C-938B202AB086}" srcId="{C1C0BC68-A810-4B5F-92EF-C6470DBD2260}" destId="{B5446597-79E7-4762-BA53-6548F31530A7}" srcOrd="1" destOrd="0" parTransId="{0233FA71-4D6D-4853-A4AA-40834F46506B}" sibTransId="{8272BE74-EACE-4E0B-A81D-DF800D87569F}"/>
    <dgm:cxn modelId="{CA594CD4-A67B-41C8-B89E-13A79654B83B}" type="presOf" srcId="{5D787C97-D980-4440-B210-928D6982299A}" destId="{35A6F33F-8983-4987-9E3F-3880A2BE0B8F}" srcOrd="0" destOrd="0" presId="urn:microsoft.com/office/officeart/2005/8/layout/chevron2"/>
    <dgm:cxn modelId="{A43FAA08-C1D1-4ED4-BEC6-2DFAD47ED490}" type="presOf" srcId="{EC30385C-94E2-463C-9938-AC727EF3A0BD}" destId="{692AC4D2-650F-4F45-A9DC-5C4611113169}" srcOrd="0" destOrd="0" presId="urn:microsoft.com/office/officeart/2005/8/layout/chevron2"/>
    <dgm:cxn modelId="{2F38AD6A-D9AE-424E-8B75-88B41824093E}" type="presOf" srcId="{B5446597-79E7-4762-BA53-6548F31530A7}" destId="{692AC4D2-650F-4F45-A9DC-5C4611113169}" srcOrd="0" destOrd="1" presId="urn:microsoft.com/office/officeart/2005/8/layout/chevron2"/>
    <dgm:cxn modelId="{18688E18-C69E-4829-B0FD-2245CE5564CD}" srcId="{7E5BF415-DD7C-46CE-81EA-C533FD19D64E}" destId="{129662DD-405A-4B1A-AC34-14BCC38CDDE6}" srcOrd="1" destOrd="0" parTransId="{71029A48-7F97-4440-8DB2-0D925A37DC6C}" sibTransId="{9045D7CC-6D04-4E1A-892A-F57A74984ABF}"/>
    <dgm:cxn modelId="{4113378F-425D-41CC-A9CB-1FFF4FEF0016}" srcId="{51FB8555-540F-4EF7-8D46-8ABB018A3B6F}" destId="{7E5BF415-DD7C-46CE-81EA-C533FD19D64E}" srcOrd="2" destOrd="0" parTransId="{3496D105-5B69-4ADE-96EF-122A5A850C05}" sibTransId="{1F5FC802-6D69-4E46-BE07-5E20756FDADA}"/>
    <dgm:cxn modelId="{E7783933-ED52-4F4E-8A52-24F999FC86D9}" srcId="{5D787C97-D980-4440-B210-928D6982299A}" destId="{820BBFEE-DF64-4D92-B301-9FAA74709D1F}" srcOrd="1" destOrd="0" parTransId="{AD40B50F-BD7B-401B-83F7-C5AD73DE40E6}" sibTransId="{25B9A11F-2269-44FC-A134-B27579F830C0}"/>
    <dgm:cxn modelId="{CD58DACC-0970-4EA1-9549-7B7430D4B390}" type="presOf" srcId="{129662DD-405A-4B1A-AC34-14BCC38CDDE6}" destId="{74E8D47E-B3EA-4BFD-A2E1-7C2C5B2313DC}" srcOrd="0" destOrd="1" presId="urn:microsoft.com/office/officeart/2005/8/layout/chevron2"/>
    <dgm:cxn modelId="{72AB9A24-EE36-451C-8EF7-3B344E5B95D1}" type="presOf" srcId="{7E5BF415-DD7C-46CE-81EA-C533FD19D64E}" destId="{41BF2F66-330D-4F22-821F-2719F3D32F3D}" srcOrd="0" destOrd="0" presId="urn:microsoft.com/office/officeart/2005/8/layout/chevron2"/>
    <dgm:cxn modelId="{CB9F96BD-DB30-41F3-B790-D5529282E086}" type="presOf" srcId="{C1C0BC68-A810-4B5F-92EF-C6470DBD2260}" destId="{9DA4BFB5-792A-4A09-8DEB-D17B1CD36548}" srcOrd="0" destOrd="0" presId="urn:microsoft.com/office/officeart/2005/8/layout/chevron2"/>
    <dgm:cxn modelId="{D735CEB7-C537-4EB1-B47E-8C0A39B59309}" srcId="{5D787C97-D980-4440-B210-928D6982299A}" destId="{89EC74D7-8ED6-4609-997D-DDAF8AB36679}" srcOrd="0" destOrd="0" parTransId="{0698AAB8-4775-4A7F-A278-8DD90161C1F5}" sibTransId="{17559087-0E7E-42E7-8DC5-4B772FD58A02}"/>
    <dgm:cxn modelId="{13B7E9B1-D150-4219-A314-09B055A18888}" srcId="{7E5BF415-DD7C-46CE-81EA-C533FD19D64E}" destId="{4537B24E-F32C-4F73-9C4F-EDE47D952988}" srcOrd="0" destOrd="0" parTransId="{26742A97-67F7-4478-B770-44761CF89C6A}" sibTransId="{0CA7C5B6-FD4A-4DEC-8D86-06439C70E349}"/>
    <dgm:cxn modelId="{87BE6BD6-C499-4615-8EF5-B677B4CFE8C6}" srcId="{51FB8555-540F-4EF7-8D46-8ABB018A3B6F}" destId="{5D787C97-D980-4440-B210-928D6982299A}" srcOrd="1" destOrd="0" parTransId="{D85245B8-A960-43B4-AB37-E2A2097E6463}" sibTransId="{C1CF9C7E-E63B-423A-9EB1-3CB2E27F093C}"/>
    <dgm:cxn modelId="{A55E7C9C-370C-48E5-9B2A-7C55F4D78C6C}" type="presOf" srcId="{820BBFEE-DF64-4D92-B301-9FAA74709D1F}" destId="{F3C63053-8D3F-4595-866A-796C76C78922}" srcOrd="0" destOrd="1" presId="urn:microsoft.com/office/officeart/2005/8/layout/chevron2"/>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48197E46-25AE-46DD-9A3D-6231E6769E94}" type="presOf" srcId="{89EC74D7-8ED6-4609-997D-DDAF8AB36679}" destId="{F3C63053-8D3F-4595-866A-796C76C78922}" srcOrd="0" destOrd="0" presId="urn:microsoft.com/office/officeart/2005/8/layout/chevron2"/>
    <dgm:cxn modelId="{33372E14-EE8F-4DBD-83FE-C35FF137D164}" type="presParOf" srcId="{EFF5F228-DA0B-43EC-9AF5-7B2BFABDFA3F}" destId="{8CA8CC02-A676-48FB-8DB3-D20E7E01E935}" srcOrd="0" destOrd="0" presId="urn:microsoft.com/office/officeart/2005/8/layout/chevron2"/>
    <dgm:cxn modelId="{2F618E79-4A12-4C54-BB7C-12D217AB6C14}" type="presParOf" srcId="{8CA8CC02-A676-48FB-8DB3-D20E7E01E935}" destId="{9DA4BFB5-792A-4A09-8DEB-D17B1CD36548}" srcOrd="0" destOrd="0" presId="urn:microsoft.com/office/officeart/2005/8/layout/chevron2"/>
    <dgm:cxn modelId="{6BB1B162-187E-4D1D-A4DA-C25D068A203A}" type="presParOf" srcId="{8CA8CC02-A676-48FB-8DB3-D20E7E01E935}" destId="{692AC4D2-650F-4F45-A9DC-5C4611113169}" srcOrd="1" destOrd="0" presId="urn:microsoft.com/office/officeart/2005/8/layout/chevron2"/>
    <dgm:cxn modelId="{231389FF-EB9F-4D62-9C3B-009603CE9499}" type="presParOf" srcId="{EFF5F228-DA0B-43EC-9AF5-7B2BFABDFA3F}" destId="{B321D75D-E7D2-4B7E-A6B3-C6A3503321B4}" srcOrd="1" destOrd="0" presId="urn:microsoft.com/office/officeart/2005/8/layout/chevron2"/>
    <dgm:cxn modelId="{1B5A6C8C-FF4A-4FCF-9BCC-826CF9598631}" type="presParOf" srcId="{EFF5F228-DA0B-43EC-9AF5-7B2BFABDFA3F}" destId="{33B3A301-EA61-4EED-B6AB-467D5F5F3BA5}" srcOrd="2" destOrd="0" presId="urn:microsoft.com/office/officeart/2005/8/layout/chevron2"/>
    <dgm:cxn modelId="{9BDD5C5F-DB0B-4F4B-BB7B-0F2DCF3D5451}" type="presParOf" srcId="{33B3A301-EA61-4EED-B6AB-467D5F5F3BA5}" destId="{35A6F33F-8983-4987-9E3F-3880A2BE0B8F}" srcOrd="0" destOrd="0" presId="urn:microsoft.com/office/officeart/2005/8/layout/chevron2"/>
    <dgm:cxn modelId="{E3FE7D01-49A0-491E-A0E1-FE9D5B00E3C2}" type="presParOf" srcId="{33B3A301-EA61-4EED-B6AB-467D5F5F3BA5}" destId="{F3C63053-8D3F-4595-866A-796C76C78922}" srcOrd="1" destOrd="0" presId="urn:microsoft.com/office/officeart/2005/8/layout/chevron2"/>
    <dgm:cxn modelId="{A58F1D6C-4F5C-4D09-8F39-C49CE166F520}" type="presParOf" srcId="{EFF5F228-DA0B-43EC-9AF5-7B2BFABDFA3F}" destId="{B811C098-8A1F-45C6-AD8D-CF1C8EDBFE7F}" srcOrd="3" destOrd="0" presId="urn:microsoft.com/office/officeart/2005/8/layout/chevron2"/>
    <dgm:cxn modelId="{191999F4-F468-4DD5-8A09-A296018AA01C}" type="presParOf" srcId="{EFF5F228-DA0B-43EC-9AF5-7B2BFABDFA3F}" destId="{A2FA9E67-6ECC-45DB-9820-0F34E71C595E}" srcOrd="4" destOrd="0" presId="urn:microsoft.com/office/officeart/2005/8/layout/chevron2"/>
    <dgm:cxn modelId="{8C56D8A7-C43F-4EBF-91DA-D97A25B311ED}" type="presParOf" srcId="{A2FA9E67-6ECC-45DB-9820-0F34E71C595E}" destId="{41BF2F66-330D-4F22-821F-2719F3D32F3D}" srcOrd="0" destOrd="0" presId="urn:microsoft.com/office/officeart/2005/8/layout/chevron2"/>
    <dgm:cxn modelId="{1E07E8EE-7997-4409-811D-111E564C12A5}" type="presParOf" srcId="{A2FA9E67-6ECC-45DB-9820-0F34E71C595E}" destId="{74E8D47E-B3EA-4BFD-A2E1-7C2C5B2313DC}"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chevron2" loCatId="process" qsTypeId="urn:microsoft.com/office/officeart/2005/8/quickstyle/simple1" qsCatId="simple" csTypeId="urn:microsoft.com/office/officeart/2005/8/colors/colorful4" csCatId="colorful" phldr="1"/>
      <dgm:spPr/>
      <dgm:t>
        <a:bodyPr/>
        <a:lstStyle/>
        <a:p>
          <a:endParaRPr lang="en-US"/>
        </a:p>
      </dgm:t>
    </dgm:pt>
    <dgm:pt modelId="{C1C0BC68-A810-4B5F-92EF-C6470DBD2260}">
      <dgm:prSet phldrT="[Text]" custT="1"/>
      <dgm:spPr/>
      <dgm:t>
        <a:bodyPr/>
        <a:lstStyle/>
        <a:p>
          <a:r>
            <a:rPr lang="en-US" sz="1050" b="1" smtClean="0">
              <a:latin typeface="Times New Roman" pitchFamily="18" charset="0"/>
              <a:cs typeface="Times New Roman" pitchFamily="18" charset="0"/>
            </a:rPr>
            <a:t>Model Building</a:t>
          </a:r>
          <a:endParaRPr lang="en-US" sz="1050" b="1" dirty="0">
            <a:latin typeface="Times New Roman" pitchFamily="18" charset="0"/>
            <a:cs typeface="Times New Roman" pitchFamily="18" charset="0"/>
          </a:endParaRPr>
        </a:p>
      </dgm:t>
      <dgm:extLst>
        <a:ext uri="{E40237B7-FDA0-4F09-8148-C483321AD2D9}">
          <dgm14:cNvPr xmlns:dgm14="http://schemas.microsoft.com/office/drawing/2010/diagram" xmlns=""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dgm14="http://schemas.microsoft.com/office/drawing/2010/diagram" xmlns="" id="0" name="" title="Arrow pointing right"/>
        </a:ext>
      </dgm:extLst>
    </dgm:pt>
    <dgm:pt modelId="{EC30385C-94E2-463C-9938-AC727EF3A0BD}">
      <dgm:prSet phldrT="[Text]" custT="1"/>
      <dgm:spPr/>
      <dgm:t>
        <a:bodyPr/>
        <a:lstStyle/>
        <a:p>
          <a:r>
            <a:rPr lang="en-US" sz="1400" dirty="0">
              <a:latin typeface="Times New Roman" pitchFamily="18" charset="0"/>
              <a:cs typeface="Times New Roman" pitchFamily="18" charset="0"/>
            </a:rPr>
            <a:t>Create appropriate Regression Machine Learning model function</a:t>
          </a:r>
        </a:p>
      </dgm:t>
      <dgm:extLst>
        <a:ext uri="{E40237B7-FDA0-4F09-8148-C483321AD2D9}">
          <dgm14:cNvPr xmlns:dgm14="http://schemas.microsoft.com/office/drawing/2010/diagram" xmlns=""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custT="1"/>
      <dgm:spPr/>
      <dgm:t>
        <a:bodyPr/>
        <a:lstStyle/>
        <a:p>
          <a:r>
            <a:rPr lang="en-US" sz="1050" b="1" dirty="0" smtClean="0">
              <a:latin typeface="Times New Roman" pitchFamily="18" charset="0"/>
              <a:cs typeface="Times New Roman" pitchFamily="18" charset="0"/>
            </a:rPr>
            <a:t>Model Evaluation</a:t>
          </a:r>
          <a:endParaRPr lang="en-US" sz="1050" b="1" dirty="0">
            <a:latin typeface="Times New Roman" pitchFamily="18" charset="0"/>
            <a:cs typeface="Times New Roman" pitchFamily="18" charset="0"/>
          </a:endParaRPr>
        </a:p>
      </dgm:t>
      <dgm:extLst>
        <a:ext uri="{E40237B7-FDA0-4F09-8148-C483321AD2D9}">
          <dgm14:cNvPr xmlns:dgm14="http://schemas.microsoft.com/office/drawing/2010/diagram" xmlns=""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dgm14="http://schemas.microsoft.com/office/drawing/2010/diagram" xmlns="" id="0" name="" title="Arrow pointing right"/>
        </a:ext>
      </dgm:extLst>
    </dgm:pt>
    <dgm:pt modelId="{89EC74D7-8ED6-4609-997D-DDAF8AB36679}">
      <dgm:prSet phldrT="[Text]" custT="1"/>
      <dgm:spPr/>
      <dgm:t>
        <a:bodyPr/>
        <a:lstStyle/>
        <a:p>
          <a:r>
            <a:rPr lang="en-US" sz="1400" dirty="0">
              <a:latin typeface="Times New Roman" pitchFamily="18" charset="0"/>
              <a:cs typeface="Times New Roman" pitchFamily="18" charset="0"/>
            </a:rPr>
            <a:t>Usage of evaluation metrics to check the accuracy of the models over trained and test data inputs</a:t>
          </a:r>
        </a:p>
      </dgm:t>
      <dgm:extLst>
        <a:ext uri="{E40237B7-FDA0-4F09-8148-C483321AD2D9}">
          <dgm14:cNvPr xmlns:dgm14="http://schemas.microsoft.com/office/drawing/2010/diagram" xmlns=""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custT="1"/>
      <dgm:spPr/>
      <dgm:t>
        <a:bodyPr/>
        <a:lstStyle/>
        <a:p>
          <a:r>
            <a:rPr lang="en-US" sz="1050" b="1" smtClean="0">
              <a:latin typeface="Times New Roman" pitchFamily="18" charset="0"/>
              <a:cs typeface="Times New Roman" pitchFamily="18" charset="0"/>
            </a:rPr>
            <a:t>Hyperparameter Tuning Best Model</a:t>
          </a:r>
          <a:endParaRPr lang="en-US" sz="1050" b="1" dirty="0">
            <a:latin typeface="Times New Roman" pitchFamily="18" charset="0"/>
            <a:cs typeface="Times New Roman" pitchFamily="18" charset="0"/>
          </a:endParaRPr>
        </a:p>
      </dgm:t>
      <dgm:extLst>
        <a:ext uri="{E40237B7-FDA0-4F09-8148-C483321AD2D9}">
          <dgm14:cNvPr xmlns:dgm14="http://schemas.microsoft.com/office/drawing/2010/diagram" xmlns=""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custT="1"/>
      <dgm:spPr/>
      <dgm:t>
        <a:bodyPr/>
        <a:lstStyle/>
        <a:p>
          <a:r>
            <a:rPr lang="en-US" sz="1400" dirty="0">
              <a:latin typeface="Times New Roman" pitchFamily="18" charset="0"/>
              <a:cs typeface="Times New Roman" pitchFamily="18" charset="0"/>
            </a:rPr>
            <a:t>Choosing the appropriate Regression Machine Learning model to check various parameter permutation and combinations</a:t>
          </a:r>
        </a:p>
      </dgm:t>
      <dgm:extLst>
        <a:ext uri="{E40237B7-FDA0-4F09-8148-C483321AD2D9}">
          <dgm14:cNvPr xmlns:dgm14="http://schemas.microsoft.com/office/drawing/2010/diagram" xmlns=""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custT="1"/>
      <dgm:spPr/>
      <dgm:t>
        <a:bodyPr/>
        <a:lstStyle/>
        <a:p>
          <a:r>
            <a:rPr lang="en-US" sz="1400" dirty="0">
              <a:latin typeface="Times New Roman" pitchFamily="18" charset="0"/>
              <a:cs typeface="Times New Roman" pitchFamily="18" charset="0"/>
            </a:rPr>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custT="1"/>
      <dgm:spPr/>
      <dgm:t>
        <a:bodyPr/>
        <a:lstStyle/>
        <a:p>
          <a:r>
            <a:rPr lang="en-US" sz="1400" dirty="0">
              <a:latin typeface="Times New Roman" pitchFamily="18" charset="0"/>
              <a:cs typeface="Times New Roman" pitchFamily="18" charset="0"/>
            </a:rPr>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custT="1"/>
      <dgm:spPr/>
      <dgm:t>
        <a:bodyPr/>
        <a:lstStyle/>
        <a:p>
          <a:r>
            <a:rPr lang="en-US" sz="1400" dirty="0">
              <a:latin typeface="Times New Roman" pitchFamily="18" charset="0"/>
              <a:cs typeface="Times New Roman" pitchFamily="18" charset="0"/>
            </a:rPr>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440DF79D-7156-432C-8CE7-ACBC3B6A2670}" type="pres">
      <dgm:prSet presAssocID="{51FB8555-540F-4EF7-8D46-8ABB018A3B6F}" presName="linearFlow" presStyleCnt="0">
        <dgm:presLayoutVars>
          <dgm:dir/>
          <dgm:animLvl val="lvl"/>
          <dgm:resizeHandles val="exact"/>
        </dgm:presLayoutVars>
      </dgm:prSet>
      <dgm:spPr/>
      <dgm:t>
        <a:bodyPr/>
        <a:lstStyle/>
        <a:p>
          <a:endParaRPr lang="en-US"/>
        </a:p>
      </dgm:t>
    </dgm:pt>
    <dgm:pt modelId="{78D3A2AA-F4A8-473A-B9FA-7B654853D89D}" type="pres">
      <dgm:prSet presAssocID="{C1C0BC68-A810-4B5F-92EF-C6470DBD2260}" presName="composite" presStyleCnt="0"/>
      <dgm:spPr/>
      <dgm:t>
        <a:bodyPr/>
        <a:lstStyle/>
        <a:p>
          <a:endParaRPr lang="en-US"/>
        </a:p>
      </dgm:t>
    </dgm:pt>
    <dgm:pt modelId="{37752082-1397-4B26-896D-BE0D8E608726}" type="pres">
      <dgm:prSet presAssocID="{C1C0BC68-A810-4B5F-92EF-C6470DBD2260}" presName="parentText" presStyleLbl="alignNode1" presStyleIdx="0" presStyleCnt="3">
        <dgm:presLayoutVars>
          <dgm:chMax val="1"/>
          <dgm:bulletEnabled val="1"/>
        </dgm:presLayoutVars>
      </dgm:prSet>
      <dgm:spPr/>
      <dgm:t>
        <a:bodyPr/>
        <a:lstStyle/>
        <a:p>
          <a:endParaRPr lang="en-US"/>
        </a:p>
      </dgm:t>
    </dgm:pt>
    <dgm:pt modelId="{C480F060-AE90-446B-8C43-9ED52C6CCBE9}" type="pres">
      <dgm:prSet presAssocID="{C1C0BC68-A810-4B5F-92EF-C6470DBD2260}" presName="descendantText" presStyleLbl="alignAcc1" presStyleIdx="0" presStyleCnt="3">
        <dgm:presLayoutVars>
          <dgm:bulletEnabled val="1"/>
        </dgm:presLayoutVars>
      </dgm:prSet>
      <dgm:spPr/>
      <dgm:t>
        <a:bodyPr/>
        <a:lstStyle/>
        <a:p>
          <a:endParaRPr lang="en-US"/>
        </a:p>
      </dgm:t>
    </dgm:pt>
    <dgm:pt modelId="{E1366B00-85C9-4E9D-87AC-41BDD6EF128E}" type="pres">
      <dgm:prSet presAssocID="{F5287809-3C15-4CCC-8752-80339C1152A5}" presName="sp" presStyleCnt="0"/>
      <dgm:spPr/>
      <dgm:t>
        <a:bodyPr/>
        <a:lstStyle/>
        <a:p>
          <a:endParaRPr lang="en-US"/>
        </a:p>
      </dgm:t>
    </dgm:pt>
    <dgm:pt modelId="{0891B26D-E4F6-43EA-8F78-1A842A9A3588}" type="pres">
      <dgm:prSet presAssocID="{5D787C97-D980-4440-B210-928D6982299A}" presName="composite" presStyleCnt="0"/>
      <dgm:spPr/>
      <dgm:t>
        <a:bodyPr/>
        <a:lstStyle/>
        <a:p>
          <a:endParaRPr lang="en-US"/>
        </a:p>
      </dgm:t>
    </dgm:pt>
    <dgm:pt modelId="{61A3E79B-228D-4BE7-8E41-C8BE09168E90}" type="pres">
      <dgm:prSet presAssocID="{5D787C97-D980-4440-B210-928D6982299A}" presName="parentText" presStyleLbl="alignNode1" presStyleIdx="1" presStyleCnt="3">
        <dgm:presLayoutVars>
          <dgm:chMax val="1"/>
          <dgm:bulletEnabled val="1"/>
        </dgm:presLayoutVars>
      </dgm:prSet>
      <dgm:spPr/>
      <dgm:t>
        <a:bodyPr/>
        <a:lstStyle/>
        <a:p>
          <a:endParaRPr lang="en-US"/>
        </a:p>
      </dgm:t>
    </dgm:pt>
    <dgm:pt modelId="{117581B1-E2BC-4095-8C42-1D88EA66E61D}" type="pres">
      <dgm:prSet presAssocID="{5D787C97-D980-4440-B210-928D6982299A}" presName="descendantText" presStyleLbl="alignAcc1" presStyleIdx="1" presStyleCnt="3">
        <dgm:presLayoutVars>
          <dgm:bulletEnabled val="1"/>
        </dgm:presLayoutVars>
      </dgm:prSet>
      <dgm:spPr/>
      <dgm:t>
        <a:bodyPr/>
        <a:lstStyle/>
        <a:p>
          <a:endParaRPr lang="en-US"/>
        </a:p>
      </dgm:t>
    </dgm:pt>
    <dgm:pt modelId="{80AE0C60-3FEF-49EF-9404-EC67C3BAB1F5}" type="pres">
      <dgm:prSet presAssocID="{C1CF9C7E-E63B-423A-9EB1-3CB2E27F093C}" presName="sp" presStyleCnt="0"/>
      <dgm:spPr/>
      <dgm:t>
        <a:bodyPr/>
        <a:lstStyle/>
        <a:p>
          <a:endParaRPr lang="en-US"/>
        </a:p>
      </dgm:t>
    </dgm:pt>
    <dgm:pt modelId="{0CEA256A-8AE5-4F12-B912-5C05A06685A6}" type="pres">
      <dgm:prSet presAssocID="{7E5BF415-DD7C-46CE-81EA-C533FD19D64E}" presName="composite" presStyleCnt="0"/>
      <dgm:spPr/>
      <dgm:t>
        <a:bodyPr/>
        <a:lstStyle/>
        <a:p>
          <a:endParaRPr lang="en-US"/>
        </a:p>
      </dgm:t>
    </dgm:pt>
    <dgm:pt modelId="{D96A53B6-1909-497B-A435-19C284614483}" type="pres">
      <dgm:prSet presAssocID="{7E5BF415-DD7C-46CE-81EA-C533FD19D64E}" presName="parentText" presStyleLbl="alignNode1" presStyleIdx="2" presStyleCnt="3">
        <dgm:presLayoutVars>
          <dgm:chMax val="1"/>
          <dgm:bulletEnabled val="1"/>
        </dgm:presLayoutVars>
      </dgm:prSet>
      <dgm:spPr/>
      <dgm:t>
        <a:bodyPr/>
        <a:lstStyle/>
        <a:p>
          <a:endParaRPr lang="en-US"/>
        </a:p>
      </dgm:t>
    </dgm:pt>
    <dgm:pt modelId="{86F0BB22-4DEF-4AD9-9094-D652C0870946}" type="pres">
      <dgm:prSet presAssocID="{7E5BF415-DD7C-46CE-81EA-C533FD19D64E}" presName="descendantText" presStyleLbl="alignAcc1" presStyleIdx="2" presStyleCnt="3">
        <dgm:presLayoutVars>
          <dgm:bulletEnabled val="1"/>
        </dgm:presLayoutVars>
      </dgm:prSet>
      <dgm:spPr/>
      <dgm:t>
        <a:bodyPr/>
        <a:lstStyle/>
        <a:p>
          <a:endParaRPr lang="en-US"/>
        </a:p>
      </dgm:t>
    </dgm:pt>
  </dgm:ptLst>
  <dgm:cxnLst>
    <dgm:cxn modelId="{D735CEB7-C537-4EB1-B47E-8C0A39B59309}" srcId="{5D787C97-D980-4440-B210-928D6982299A}" destId="{89EC74D7-8ED6-4609-997D-DDAF8AB36679}" srcOrd="0" destOrd="0" parTransId="{0698AAB8-4775-4A7F-A278-8DD90161C1F5}" sibTransId="{17559087-0E7E-42E7-8DC5-4B772FD58A02}"/>
    <dgm:cxn modelId="{1DBB2263-27BB-4031-A63B-8F9B4798BC36}" type="presOf" srcId="{820BBFEE-DF64-4D92-B301-9FAA74709D1F}" destId="{117581B1-E2BC-4095-8C42-1D88EA66E61D}" srcOrd="0" destOrd="1" presId="urn:microsoft.com/office/officeart/2005/8/layout/chevron2"/>
    <dgm:cxn modelId="{E25CC5FC-6634-43C9-B82A-600821DFEB2A}" srcId="{51FB8555-540F-4EF7-8D46-8ABB018A3B6F}" destId="{C1C0BC68-A810-4B5F-92EF-C6470DBD2260}" srcOrd="0" destOrd="0" parTransId="{DCC0BBCA-D868-4FF6-B174-2CC347601C09}" sibTransId="{F5287809-3C15-4CCC-8752-80339C1152A5}"/>
    <dgm:cxn modelId="{E7783933-ED52-4F4E-8A52-24F999FC86D9}" srcId="{5D787C97-D980-4440-B210-928D6982299A}" destId="{820BBFEE-DF64-4D92-B301-9FAA74709D1F}" srcOrd="1" destOrd="0" parTransId="{AD40B50F-BD7B-401B-83F7-C5AD73DE40E6}" sibTransId="{25B9A11F-2269-44FC-A134-B27579F830C0}"/>
    <dgm:cxn modelId="{AE8E5F84-FF0D-41F4-BCD3-7BC1C448DA80}" type="presOf" srcId="{129662DD-405A-4B1A-AC34-14BCC38CDDE6}" destId="{86F0BB22-4DEF-4AD9-9094-D652C0870946}" srcOrd="0" destOrd="1" presId="urn:microsoft.com/office/officeart/2005/8/layout/chevron2"/>
    <dgm:cxn modelId="{4C6667EF-B515-4AD7-B1AE-F2348ABE3E9E}" srcId="{C1C0BC68-A810-4B5F-92EF-C6470DBD2260}" destId="{EC30385C-94E2-463C-9938-AC727EF3A0BD}" srcOrd="0" destOrd="0" parTransId="{58DF4C60-3566-42CD-B46D-A4F7342C86B5}" sibTransId="{08A01995-8A59-4BE3-9C91-CE9AECB335DE}"/>
    <dgm:cxn modelId="{E502E4CE-8CE5-4345-9A0A-9C1A0AE2F39D}" type="presOf" srcId="{EC30385C-94E2-463C-9938-AC727EF3A0BD}" destId="{C480F060-AE90-446B-8C43-9ED52C6CCBE9}" srcOrd="0" destOrd="0" presId="urn:microsoft.com/office/officeart/2005/8/layout/chevron2"/>
    <dgm:cxn modelId="{6C02CB53-EA0D-4350-B53D-A62BF4A3799C}" type="presOf" srcId="{C1C0BC68-A810-4B5F-92EF-C6470DBD2260}" destId="{37752082-1397-4B26-896D-BE0D8E608726}" srcOrd="0" destOrd="0" presId="urn:microsoft.com/office/officeart/2005/8/layout/chevron2"/>
    <dgm:cxn modelId="{13B7E9B1-D150-4219-A314-09B055A18888}" srcId="{7E5BF415-DD7C-46CE-81EA-C533FD19D64E}" destId="{4537B24E-F32C-4F73-9C4F-EDE47D952988}" srcOrd="0" destOrd="0" parTransId="{26742A97-67F7-4478-B770-44761CF89C6A}" sibTransId="{0CA7C5B6-FD4A-4DEC-8D86-06439C70E349}"/>
    <dgm:cxn modelId="{9F86B53D-119B-43DB-A395-84CE04D36B4A}" type="presOf" srcId="{89EC74D7-8ED6-4609-997D-DDAF8AB36679}" destId="{117581B1-E2BC-4095-8C42-1D88EA66E61D}" srcOrd="0" destOrd="0" presId="urn:microsoft.com/office/officeart/2005/8/layout/chevron2"/>
    <dgm:cxn modelId="{3037C609-A6F8-4D9A-B2C6-E10BCEF17B52}" type="presOf" srcId="{B5446597-79E7-4762-BA53-6548F31530A7}" destId="{C480F060-AE90-446B-8C43-9ED52C6CCBE9}" srcOrd="0" destOrd="1" presId="urn:microsoft.com/office/officeart/2005/8/layout/chevron2"/>
    <dgm:cxn modelId="{4113378F-425D-41CC-A9CB-1FFF4FEF0016}" srcId="{51FB8555-540F-4EF7-8D46-8ABB018A3B6F}" destId="{7E5BF415-DD7C-46CE-81EA-C533FD19D64E}" srcOrd="2" destOrd="0" parTransId="{3496D105-5B69-4ADE-96EF-122A5A850C05}" sibTransId="{1F5FC802-6D69-4E46-BE07-5E20756FDADA}"/>
    <dgm:cxn modelId="{6B4A8FC9-6EAF-4261-A475-658EAD8AAAC7}" type="presOf" srcId="{5D787C97-D980-4440-B210-928D6982299A}" destId="{61A3E79B-228D-4BE7-8E41-C8BE09168E90}" srcOrd="0" destOrd="0" presId="urn:microsoft.com/office/officeart/2005/8/layout/chevron2"/>
    <dgm:cxn modelId="{87BE6BD6-C499-4615-8EF5-B677B4CFE8C6}" srcId="{51FB8555-540F-4EF7-8D46-8ABB018A3B6F}" destId="{5D787C97-D980-4440-B210-928D6982299A}" srcOrd="1" destOrd="0" parTransId="{D85245B8-A960-43B4-AB37-E2A2097E6463}" sibTransId="{C1CF9C7E-E63B-423A-9EB1-3CB2E27F093C}"/>
    <dgm:cxn modelId="{D7723192-5A15-4305-8B2C-938B202AB086}" srcId="{C1C0BC68-A810-4B5F-92EF-C6470DBD2260}" destId="{B5446597-79E7-4762-BA53-6548F31530A7}" srcOrd="1" destOrd="0" parTransId="{0233FA71-4D6D-4853-A4AA-40834F46506B}" sibTransId="{8272BE74-EACE-4E0B-A81D-DF800D87569F}"/>
    <dgm:cxn modelId="{C5374BEA-A876-47D8-949D-0E14B789CAF3}" type="presOf" srcId="{4537B24E-F32C-4F73-9C4F-EDE47D952988}" destId="{86F0BB22-4DEF-4AD9-9094-D652C0870946}" srcOrd="0" destOrd="0" presId="urn:microsoft.com/office/officeart/2005/8/layout/chevron2"/>
    <dgm:cxn modelId="{18688E18-C69E-4829-B0FD-2245CE5564CD}" srcId="{7E5BF415-DD7C-46CE-81EA-C533FD19D64E}" destId="{129662DD-405A-4B1A-AC34-14BCC38CDDE6}" srcOrd="1" destOrd="0" parTransId="{71029A48-7F97-4440-8DB2-0D925A37DC6C}" sibTransId="{9045D7CC-6D04-4E1A-892A-F57A74984ABF}"/>
    <dgm:cxn modelId="{B09C07DD-D04A-4B44-B273-BEF10A76FB00}" type="presOf" srcId="{51FB8555-540F-4EF7-8D46-8ABB018A3B6F}" destId="{440DF79D-7156-432C-8CE7-ACBC3B6A2670}" srcOrd="0" destOrd="0" presId="urn:microsoft.com/office/officeart/2005/8/layout/chevron2"/>
    <dgm:cxn modelId="{39F861E2-07FF-4F3C-BBF2-E088BC887202}" type="presOf" srcId="{7E5BF415-DD7C-46CE-81EA-C533FD19D64E}" destId="{D96A53B6-1909-497B-A435-19C284614483}" srcOrd="0" destOrd="0" presId="urn:microsoft.com/office/officeart/2005/8/layout/chevron2"/>
    <dgm:cxn modelId="{BA61407E-2302-4276-99C0-4073CF95CDE0}" type="presParOf" srcId="{440DF79D-7156-432C-8CE7-ACBC3B6A2670}" destId="{78D3A2AA-F4A8-473A-B9FA-7B654853D89D}" srcOrd="0" destOrd="0" presId="urn:microsoft.com/office/officeart/2005/8/layout/chevron2"/>
    <dgm:cxn modelId="{A30C77E3-47D6-405B-9423-108176D64EE2}" type="presParOf" srcId="{78D3A2AA-F4A8-473A-B9FA-7B654853D89D}" destId="{37752082-1397-4B26-896D-BE0D8E608726}" srcOrd="0" destOrd="0" presId="urn:microsoft.com/office/officeart/2005/8/layout/chevron2"/>
    <dgm:cxn modelId="{7715C0A7-6022-4734-ACF6-78C9DD841421}" type="presParOf" srcId="{78D3A2AA-F4A8-473A-B9FA-7B654853D89D}" destId="{C480F060-AE90-446B-8C43-9ED52C6CCBE9}" srcOrd="1" destOrd="0" presId="urn:microsoft.com/office/officeart/2005/8/layout/chevron2"/>
    <dgm:cxn modelId="{69F78DC2-90A8-4BDF-B580-1960630F61A7}" type="presParOf" srcId="{440DF79D-7156-432C-8CE7-ACBC3B6A2670}" destId="{E1366B00-85C9-4E9D-87AC-41BDD6EF128E}" srcOrd="1" destOrd="0" presId="urn:microsoft.com/office/officeart/2005/8/layout/chevron2"/>
    <dgm:cxn modelId="{C1BF8D65-4FA1-45CF-8FAB-146E580BAF77}" type="presParOf" srcId="{440DF79D-7156-432C-8CE7-ACBC3B6A2670}" destId="{0891B26D-E4F6-43EA-8F78-1A842A9A3588}" srcOrd="2" destOrd="0" presId="urn:microsoft.com/office/officeart/2005/8/layout/chevron2"/>
    <dgm:cxn modelId="{124B5B04-F2A0-4DDE-85B6-E7911454F1F2}" type="presParOf" srcId="{0891B26D-E4F6-43EA-8F78-1A842A9A3588}" destId="{61A3E79B-228D-4BE7-8E41-C8BE09168E90}" srcOrd="0" destOrd="0" presId="urn:microsoft.com/office/officeart/2005/8/layout/chevron2"/>
    <dgm:cxn modelId="{745C29BB-5DDE-4DBE-8F2E-ACE377B4B279}" type="presParOf" srcId="{0891B26D-E4F6-43EA-8F78-1A842A9A3588}" destId="{117581B1-E2BC-4095-8C42-1D88EA66E61D}" srcOrd="1" destOrd="0" presId="urn:microsoft.com/office/officeart/2005/8/layout/chevron2"/>
    <dgm:cxn modelId="{6BC72495-290A-4F14-8063-AE96B86EE2F7}" type="presParOf" srcId="{440DF79D-7156-432C-8CE7-ACBC3B6A2670}" destId="{80AE0C60-3FEF-49EF-9404-EC67C3BAB1F5}" srcOrd="3" destOrd="0" presId="urn:microsoft.com/office/officeart/2005/8/layout/chevron2"/>
    <dgm:cxn modelId="{853E9B29-21EC-48FD-B81F-6AF6210EC49A}" type="presParOf" srcId="{440DF79D-7156-432C-8CE7-ACBC3B6A2670}" destId="{0CEA256A-8AE5-4F12-B912-5C05A06685A6}" srcOrd="4" destOrd="0" presId="urn:microsoft.com/office/officeart/2005/8/layout/chevron2"/>
    <dgm:cxn modelId="{4FD438F4-C13E-4698-9B46-3CB379B926BF}" type="presParOf" srcId="{0CEA256A-8AE5-4F12-B912-5C05A06685A6}" destId="{D96A53B6-1909-497B-A435-19C284614483}" srcOrd="0" destOrd="0" presId="urn:microsoft.com/office/officeart/2005/8/layout/chevron2"/>
    <dgm:cxn modelId="{C3E223CD-6B91-4D97-9454-C47C59A7E2A3}" type="presParOf" srcId="{0CEA256A-8AE5-4F12-B912-5C05A06685A6}" destId="{86F0BB22-4DEF-4AD9-9094-D652C0870946}" srcOrd="1" destOrd="0" presId="urn:microsoft.com/office/officeart/2005/8/layout/chevron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DA4BFB5-792A-4A09-8DEB-D17B1CD36548}">
      <dsp:nvSpPr>
        <dsp:cNvPr id="0" name=""/>
        <dsp:cNvSpPr/>
      </dsp:nvSpPr>
      <dsp:spPr>
        <a:xfrm rot="5400000">
          <a:off x="-132628" y="134652"/>
          <a:ext cx="884187" cy="618931"/>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b="1" kern="1200" dirty="0" smtClean="0">
              <a:latin typeface="Times New Roman" pitchFamily="18" charset="0"/>
              <a:cs typeface="Times New Roman" pitchFamily="18" charset="0"/>
            </a:rPr>
            <a:t>Data Cleaning</a:t>
          </a:r>
          <a:endParaRPr lang="en-US" sz="1050" b="1" kern="1200" dirty="0">
            <a:latin typeface="Times New Roman" pitchFamily="18" charset="0"/>
            <a:cs typeface="Times New Roman" pitchFamily="18" charset="0"/>
          </a:endParaRPr>
        </a:p>
      </dsp:txBody>
      <dsp:txXfrm rot="5400000">
        <a:off x="-132628" y="134652"/>
        <a:ext cx="884187" cy="618931"/>
      </dsp:txXfrm>
    </dsp:sp>
    <dsp:sp modelId="{692AC4D2-650F-4F45-A9DC-5C4611113169}">
      <dsp:nvSpPr>
        <dsp:cNvPr id="0" name=""/>
        <dsp:cNvSpPr/>
      </dsp:nvSpPr>
      <dsp:spPr>
        <a:xfrm rot="5400000">
          <a:off x="4593953" y="-3972997"/>
          <a:ext cx="575023" cy="8525068"/>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Import the collected data from web scraping</a:t>
          </a:r>
        </a:p>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Clean and format the records as per usage by using various imputation techniques</a:t>
          </a:r>
        </a:p>
      </dsp:txBody>
      <dsp:txXfrm rot="5400000">
        <a:off x="4593953" y="-3972997"/>
        <a:ext cx="575023" cy="8525068"/>
      </dsp:txXfrm>
    </dsp:sp>
    <dsp:sp modelId="{35A6F33F-8983-4987-9E3F-3880A2BE0B8F}">
      <dsp:nvSpPr>
        <dsp:cNvPr id="0" name=""/>
        <dsp:cNvSpPr/>
      </dsp:nvSpPr>
      <dsp:spPr>
        <a:xfrm rot="5400000">
          <a:off x="-132628" y="806658"/>
          <a:ext cx="884187" cy="618931"/>
        </a:xfrm>
        <a:prstGeom prst="chevron">
          <a:avLst/>
        </a:prstGeom>
        <a:solidFill>
          <a:schemeClr val="accent4">
            <a:hueOff val="-899991"/>
            <a:satOff val="-479"/>
            <a:lumOff val="3334"/>
            <a:alphaOff val="0"/>
          </a:schemeClr>
        </a:solidFill>
        <a:ln w="12700" cap="flat" cmpd="sng" algn="ctr">
          <a:solidFill>
            <a:schemeClr val="accent4">
              <a:hueOff val="-899991"/>
              <a:satOff val="-479"/>
              <a:lumOff val="333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b="1" kern="1200" smtClean="0">
              <a:latin typeface="Times New Roman" pitchFamily="18" charset="0"/>
              <a:cs typeface="Times New Roman" pitchFamily="18" charset="0"/>
            </a:rPr>
            <a:t>Exploratory Data Analysis</a:t>
          </a:r>
          <a:endParaRPr lang="en-US" sz="1050" b="1" kern="1200" dirty="0">
            <a:latin typeface="Times New Roman" pitchFamily="18" charset="0"/>
            <a:cs typeface="Times New Roman" pitchFamily="18" charset="0"/>
          </a:endParaRPr>
        </a:p>
      </dsp:txBody>
      <dsp:txXfrm rot="5400000">
        <a:off x="-132628" y="806658"/>
        <a:ext cx="884187" cy="618931"/>
      </dsp:txXfrm>
    </dsp:sp>
    <dsp:sp modelId="{F3C63053-8D3F-4595-866A-796C76C78922}">
      <dsp:nvSpPr>
        <dsp:cNvPr id="0" name=""/>
        <dsp:cNvSpPr/>
      </dsp:nvSpPr>
      <dsp:spPr>
        <a:xfrm rot="5400000">
          <a:off x="4594104" y="-3301143"/>
          <a:ext cx="574721" cy="8525068"/>
        </a:xfrm>
        <a:prstGeom prst="round2SameRect">
          <a:avLst/>
        </a:prstGeom>
        <a:solidFill>
          <a:schemeClr val="lt1">
            <a:alpha val="90000"/>
            <a:hueOff val="0"/>
            <a:satOff val="0"/>
            <a:lumOff val="0"/>
            <a:alphaOff val="0"/>
          </a:schemeClr>
        </a:solidFill>
        <a:ln w="12700" cap="flat" cmpd="sng" algn="ctr">
          <a:solidFill>
            <a:schemeClr val="accent4">
              <a:hueOff val="-899991"/>
              <a:satOff val="-479"/>
              <a:lumOff val="333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Check through all the dataset information like datatype, missing value, duplicate value etc.</a:t>
          </a:r>
        </a:p>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Analyze each and every data record to ensure we have usable information</a:t>
          </a:r>
        </a:p>
      </dsp:txBody>
      <dsp:txXfrm rot="5400000">
        <a:off x="4594104" y="-3301143"/>
        <a:ext cx="574721" cy="8525068"/>
      </dsp:txXfrm>
    </dsp:sp>
    <dsp:sp modelId="{41BF2F66-330D-4F22-821F-2719F3D32F3D}">
      <dsp:nvSpPr>
        <dsp:cNvPr id="0" name=""/>
        <dsp:cNvSpPr/>
      </dsp:nvSpPr>
      <dsp:spPr>
        <a:xfrm rot="5400000">
          <a:off x="-132628" y="1478664"/>
          <a:ext cx="884187" cy="618931"/>
        </a:xfrm>
        <a:prstGeom prst="chevron">
          <a:avLst/>
        </a:prstGeom>
        <a:solidFill>
          <a:schemeClr val="accent4">
            <a:hueOff val="-1799983"/>
            <a:satOff val="-959"/>
            <a:lumOff val="6668"/>
            <a:alphaOff val="0"/>
          </a:schemeClr>
        </a:solidFill>
        <a:ln w="12700" cap="flat" cmpd="sng" algn="ctr">
          <a:solidFill>
            <a:schemeClr val="accent4">
              <a:hueOff val="-1799983"/>
              <a:satOff val="-959"/>
              <a:lumOff val="666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b="1" kern="1200" smtClean="0">
              <a:latin typeface="Times New Roman" pitchFamily="18" charset="0"/>
              <a:cs typeface="Times New Roman" pitchFamily="18" charset="0"/>
            </a:rPr>
            <a:t>Visualization and Data Preprocessing</a:t>
          </a:r>
          <a:endParaRPr lang="en-US" sz="1050" b="1" kern="1200" dirty="0">
            <a:latin typeface="Times New Roman" pitchFamily="18" charset="0"/>
            <a:cs typeface="Times New Roman" pitchFamily="18" charset="0"/>
          </a:endParaRPr>
        </a:p>
      </dsp:txBody>
      <dsp:txXfrm rot="5400000">
        <a:off x="-132628" y="1478664"/>
        <a:ext cx="884187" cy="618931"/>
      </dsp:txXfrm>
    </dsp:sp>
    <dsp:sp modelId="{74E8D47E-B3EA-4BFD-A2E1-7C2C5B2313DC}">
      <dsp:nvSpPr>
        <dsp:cNvPr id="0" name=""/>
        <dsp:cNvSpPr/>
      </dsp:nvSpPr>
      <dsp:spPr>
        <a:xfrm rot="5400000">
          <a:off x="4594104" y="-2629137"/>
          <a:ext cx="574721" cy="8525068"/>
        </a:xfrm>
        <a:prstGeom prst="round2SameRect">
          <a:avLst/>
        </a:prstGeom>
        <a:solidFill>
          <a:schemeClr val="lt1">
            <a:alpha val="90000"/>
            <a:hueOff val="0"/>
            <a:satOff val="0"/>
            <a:lumOff val="0"/>
            <a:alphaOff val="0"/>
          </a:schemeClr>
        </a:solidFill>
        <a:ln w="12700" cap="flat" cmpd="sng" algn="ctr">
          <a:solidFill>
            <a:schemeClr val="accent4">
              <a:hueOff val="-1799983"/>
              <a:satOff val="-959"/>
              <a:lumOff val="666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latin typeface="Times New Roman" pitchFamily="18" charset="0"/>
              <a:cs typeface="Times New Roman" pitchFamily="18" charset="0"/>
            </a:rPr>
            <a:t>Use various visualization methods to check the data distribution identify presence of outliers and skewness</a:t>
          </a:r>
        </a:p>
        <a:p>
          <a:pPr marL="114300" lvl="1" indent="-114300" algn="l" defTabSz="666750">
            <a:lnSpc>
              <a:spcPct val="90000"/>
            </a:lnSpc>
            <a:spcBef>
              <a:spcPct val="0"/>
            </a:spcBef>
            <a:spcAft>
              <a:spcPct val="15000"/>
            </a:spcAft>
            <a:buChar char="••"/>
          </a:pPr>
          <a:r>
            <a:rPr lang="en-US" sz="1500" kern="1200" dirty="0">
              <a:latin typeface="Times New Roman" pitchFamily="18" charset="0"/>
              <a:cs typeface="Times New Roman" pitchFamily="18" charset="0"/>
            </a:rPr>
            <a:t>Perform encoding and scaling methods</a:t>
          </a:r>
        </a:p>
      </dsp:txBody>
      <dsp:txXfrm rot="5400000">
        <a:off x="4594104" y="-2629137"/>
        <a:ext cx="574721" cy="8525068"/>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7752082-1397-4B26-896D-BE0D8E608726}">
      <dsp:nvSpPr>
        <dsp:cNvPr id="0" name=""/>
        <dsp:cNvSpPr/>
      </dsp:nvSpPr>
      <dsp:spPr>
        <a:xfrm rot="5400000">
          <a:off x="-135184" y="136592"/>
          <a:ext cx="901232" cy="630862"/>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b="1" kern="1200" smtClean="0">
              <a:latin typeface="Times New Roman" pitchFamily="18" charset="0"/>
              <a:cs typeface="Times New Roman" pitchFamily="18" charset="0"/>
            </a:rPr>
            <a:t>Model Building</a:t>
          </a:r>
          <a:endParaRPr lang="en-US" sz="1050" b="1" kern="1200" dirty="0">
            <a:latin typeface="Times New Roman" pitchFamily="18" charset="0"/>
            <a:cs typeface="Times New Roman" pitchFamily="18" charset="0"/>
          </a:endParaRPr>
        </a:p>
      </dsp:txBody>
      <dsp:txXfrm rot="5400000">
        <a:off x="-135184" y="136592"/>
        <a:ext cx="901232" cy="630862"/>
      </dsp:txXfrm>
    </dsp:sp>
    <dsp:sp modelId="{C480F060-AE90-446B-8C43-9ED52C6CCBE9}">
      <dsp:nvSpPr>
        <dsp:cNvPr id="0" name=""/>
        <dsp:cNvSpPr/>
      </dsp:nvSpPr>
      <dsp:spPr>
        <a:xfrm rot="5400000">
          <a:off x="4594376" y="-3962106"/>
          <a:ext cx="586108" cy="8513137"/>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Create appropriate Regression Machine Learning model function</a:t>
          </a:r>
        </a:p>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Need to ensure that whenever the regression function is called it is able to process all the necessary parameters</a:t>
          </a:r>
        </a:p>
      </dsp:txBody>
      <dsp:txXfrm rot="5400000">
        <a:off x="4594376" y="-3962106"/>
        <a:ext cx="586108" cy="8513137"/>
      </dsp:txXfrm>
    </dsp:sp>
    <dsp:sp modelId="{61A3E79B-228D-4BE7-8E41-C8BE09168E90}">
      <dsp:nvSpPr>
        <dsp:cNvPr id="0" name=""/>
        <dsp:cNvSpPr/>
      </dsp:nvSpPr>
      <dsp:spPr>
        <a:xfrm rot="5400000">
          <a:off x="-135184" y="826427"/>
          <a:ext cx="901232" cy="630862"/>
        </a:xfrm>
        <a:prstGeom prst="chevron">
          <a:avLst/>
        </a:prstGeom>
        <a:solidFill>
          <a:schemeClr val="accent4">
            <a:hueOff val="-899991"/>
            <a:satOff val="-479"/>
            <a:lumOff val="3334"/>
            <a:alphaOff val="0"/>
          </a:schemeClr>
        </a:solidFill>
        <a:ln w="12700" cap="flat" cmpd="sng" algn="ctr">
          <a:solidFill>
            <a:schemeClr val="accent4">
              <a:hueOff val="-899991"/>
              <a:satOff val="-479"/>
              <a:lumOff val="333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b="1" kern="1200" dirty="0" smtClean="0">
              <a:latin typeface="Times New Roman" pitchFamily="18" charset="0"/>
              <a:cs typeface="Times New Roman" pitchFamily="18" charset="0"/>
            </a:rPr>
            <a:t>Model Evaluation</a:t>
          </a:r>
          <a:endParaRPr lang="en-US" sz="1050" b="1" kern="1200" dirty="0">
            <a:latin typeface="Times New Roman" pitchFamily="18" charset="0"/>
            <a:cs typeface="Times New Roman" pitchFamily="18" charset="0"/>
          </a:endParaRPr>
        </a:p>
      </dsp:txBody>
      <dsp:txXfrm rot="5400000">
        <a:off x="-135184" y="826427"/>
        <a:ext cx="901232" cy="630862"/>
      </dsp:txXfrm>
    </dsp:sp>
    <dsp:sp modelId="{117581B1-E2BC-4095-8C42-1D88EA66E61D}">
      <dsp:nvSpPr>
        <dsp:cNvPr id="0" name=""/>
        <dsp:cNvSpPr/>
      </dsp:nvSpPr>
      <dsp:spPr>
        <a:xfrm rot="5400000">
          <a:off x="4594530" y="-3272425"/>
          <a:ext cx="585800" cy="8513137"/>
        </a:xfrm>
        <a:prstGeom prst="round2SameRect">
          <a:avLst/>
        </a:prstGeom>
        <a:solidFill>
          <a:schemeClr val="lt1">
            <a:alpha val="90000"/>
            <a:hueOff val="0"/>
            <a:satOff val="0"/>
            <a:lumOff val="0"/>
            <a:alphaOff val="0"/>
          </a:schemeClr>
        </a:solidFill>
        <a:ln w="12700" cap="flat" cmpd="sng" algn="ctr">
          <a:solidFill>
            <a:schemeClr val="accent4">
              <a:hueOff val="-899991"/>
              <a:satOff val="-479"/>
              <a:lumOff val="333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Usage of evaluation metrics to check the accuracy of the models over trained and test data inputs</a:t>
          </a:r>
        </a:p>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Ensure the cross validation techniques helps in reducing over fitting and under fitting data</a:t>
          </a:r>
        </a:p>
      </dsp:txBody>
      <dsp:txXfrm rot="5400000">
        <a:off x="4594530" y="-3272425"/>
        <a:ext cx="585800" cy="8513137"/>
      </dsp:txXfrm>
    </dsp:sp>
    <dsp:sp modelId="{D96A53B6-1909-497B-A435-19C284614483}">
      <dsp:nvSpPr>
        <dsp:cNvPr id="0" name=""/>
        <dsp:cNvSpPr/>
      </dsp:nvSpPr>
      <dsp:spPr>
        <a:xfrm rot="5400000">
          <a:off x="-135184" y="1516262"/>
          <a:ext cx="901232" cy="630862"/>
        </a:xfrm>
        <a:prstGeom prst="chevron">
          <a:avLst/>
        </a:prstGeom>
        <a:solidFill>
          <a:schemeClr val="accent4">
            <a:hueOff val="-1799983"/>
            <a:satOff val="-959"/>
            <a:lumOff val="6668"/>
            <a:alphaOff val="0"/>
          </a:schemeClr>
        </a:solidFill>
        <a:ln w="12700" cap="flat" cmpd="sng" algn="ctr">
          <a:solidFill>
            <a:schemeClr val="accent4">
              <a:hueOff val="-1799983"/>
              <a:satOff val="-959"/>
              <a:lumOff val="666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b="1" kern="1200" smtClean="0">
              <a:latin typeface="Times New Roman" pitchFamily="18" charset="0"/>
              <a:cs typeface="Times New Roman" pitchFamily="18" charset="0"/>
            </a:rPr>
            <a:t>Hyperparameter Tuning Best Model</a:t>
          </a:r>
          <a:endParaRPr lang="en-US" sz="1050" b="1" kern="1200" dirty="0">
            <a:latin typeface="Times New Roman" pitchFamily="18" charset="0"/>
            <a:cs typeface="Times New Roman" pitchFamily="18" charset="0"/>
          </a:endParaRPr>
        </a:p>
      </dsp:txBody>
      <dsp:txXfrm rot="5400000">
        <a:off x="-135184" y="1516262"/>
        <a:ext cx="901232" cy="630862"/>
      </dsp:txXfrm>
    </dsp:sp>
    <dsp:sp modelId="{86F0BB22-4DEF-4AD9-9094-D652C0870946}">
      <dsp:nvSpPr>
        <dsp:cNvPr id="0" name=""/>
        <dsp:cNvSpPr/>
      </dsp:nvSpPr>
      <dsp:spPr>
        <a:xfrm rot="5400000">
          <a:off x="4594530" y="-2582590"/>
          <a:ext cx="585800" cy="8513137"/>
        </a:xfrm>
        <a:prstGeom prst="round2SameRect">
          <a:avLst/>
        </a:prstGeom>
        <a:solidFill>
          <a:schemeClr val="lt1">
            <a:alpha val="90000"/>
            <a:hueOff val="0"/>
            <a:satOff val="0"/>
            <a:lumOff val="0"/>
            <a:alphaOff val="0"/>
          </a:schemeClr>
        </a:solidFill>
        <a:ln w="12700" cap="flat" cmpd="sng" algn="ctr">
          <a:solidFill>
            <a:schemeClr val="accent4">
              <a:hueOff val="-1799983"/>
              <a:satOff val="-959"/>
              <a:lumOff val="666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Choosing the appropriate Regression Machine Learning model to check various parameter permutation and combinations</a:t>
          </a:r>
        </a:p>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Using Grid Search CV to obtain the best parameters that can be plugged into the selected model</a:t>
          </a:r>
        </a:p>
      </dsp:txBody>
      <dsp:txXfrm rot="5400000">
        <a:off x="4594530" y="-2582590"/>
        <a:ext cx="585800" cy="851313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2107" y="1428750"/>
            <a:ext cx="6859786" cy="2000250"/>
          </a:xfrm>
        </p:spPr>
        <p:txBody>
          <a:bodyPr>
            <a:noAutofit/>
          </a:bodyPr>
          <a:lstStyle>
            <a:lvl1pPr>
              <a:defRPr sz="5400"/>
            </a:lvl1pPr>
          </a:lstStyle>
          <a:p>
            <a:r>
              <a:rPr lang="en-US" smtClean="0"/>
              <a:t>Click to edit Master title style</a:t>
            </a:r>
            <a:endParaRPr/>
          </a:p>
        </p:txBody>
      </p:sp>
      <p:grpSp>
        <p:nvGrpSpPr>
          <p:cNvPr id="4" name="line" descr="Line graphic"/>
          <p:cNvGrpSpPr/>
          <p:nvPr/>
        </p:nvGrpSpPr>
        <p:grpSpPr bwMode="invGray">
          <a:xfrm>
            <a:off x="1188982" y="3543300"/>
            <a:ext cx="6475638" cy="48006"/>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142107" y="3829050"/>
            <a:ext cx="6859786" cy="8001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xmlns="" val="6743566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7" name="line" descr="Line graphic"/>
          <p:cNvGrpSpPr/>
          <p:nvPr/>
        </p:nvGrpSpPr>
        <p:grpSpPr bwMode="invGray">
          <a:xfrm>
            <a:off x="1142108" y="1135856"/>
            <a:ext cx="7929246" cy="48006"/>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99A54931-2287-41F2-9F43-664C850985A4}" type="datetimeFigureOut">
              <a:rPr lang="en-US" smtClean="0"/>
              <a:t>8/12/2022</a:t>
            </a:fld>
            <a:endParaRPr lang="en-US"/>
          </a:p>
        </p:txBody>
      </p:sp>
      <p:sp>
        <p:nvSpPr>
          <p:cNvPr id="6" name="Slide Number Placeholder 5"/>
          <p:cNvSpPr>
            <a:spLocks noGrp="1"/>
          </p:cNvSpPr>
          <p:nvPr>
            <p:ph type="sldNum" sz="quarter" idx="12"/>
          </p:nvPr>
        </p:nvSpPr>
        <p:spPr/>
        <p:txBody>
          <a:bodyPr/>
          <a:lstStyle/>
          <a:p>
            <a:fld id="{9BCD775C-3EEF-4EE4-A551-E5C9E34B577F}" type="slidenum">
              <a:rPr lang="en-US" smtClean="0"/>
              <a:t>‹#›</a:t>
            </a:fld>
            <a:endParaRPr lang="en-US"/>
          </a:p>
        </p:txBody>
      </p:sp>
    </p:spTree>
    <p:extLst>
      <p:ext uri="{BB962C8B-B14F-4D97-AF65-F5344CB8AC3E}">
        <p14:creationId xmlns:p14="http://schemas.microsoft.com/office/powerpoint/2010/main" xmlns="" val="21267935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73233" y="205980"/>
            <a:ext cx="1028968" cy="4426310"/>
          </a:xfrm>
        </p:spPr>
        <p:txBody>
          <a:bodyPr vert="eaVert"/>
          <a:lstStyle/>
          <a:p>
            <a:r>
              <a:rPr lang="en-US" smtClean="0"/>
              <a:t>Click to edit Master title style</a:t>
            </a:r>
            <a:endParaRPr/>
          </a:p>
        </p:txBody>
      </p:sp>
      <p:grpSp>
        <p:nvGrpSpPr>
          <p:cNvPr id="7" name="line" descr="Line graphic"/>
          <p:cNvGrpSpPr/>
          <p:nvPr/>
        </p:nvGrpSpPr>
        <p:grpSpPr bwMode="invGray">
          <a:xfrm rot="5400000">
            <a:off x="5150284" y="2604443"/>
            <a:ext cx="4869180" cy="48019"/>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456128" y="208361"/>
            <a:ext cx="6859787" cy="4423930"/>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99A54931-2287-41F2-9F43-664C850985A4}" type="datetimeFigureOut">
              <a:rPr lang="en-US" smtClean="0"/>
              <a:t>8/12/2022</a:t>
            </a:fld>
            <a:endParaRPr lang="en-US"/>
          </a:p>
        </p:txBody>
      </p:sp>
      <p:sp>
        <p:nvSpPr>
          <p:cNvPr id="6" name="Slide Number Placeholder 5"/>
          <p:cNvSpPr>
            <a:spLocks noGrp="1"/>
          </p:cNvSpPr>
          <p:nvPr>
            <p:ph type="sldNum" sz="quarter" idx="12"/>
          </p:nvPr>
        </p:nvSpPr>
        <p:spPr/>
        <p:txBody>
          <a:bodyPr/>
          <a:lstStyle/>
          <a:p>
            <a:fld id="{9BCD775C-3EEF-4EE4-A551-E5C9E34B577F}" type="slidenum">
              <a:rPr lang="en-US" smtClean="0"/>
              <a:t>‹#›</a:t>
            </a:fld>
            <a:endParaRPr lang="en-US"/>
          </a:p>
        </p:txBody>
      </p:sp>
    </p:spTree>
    <p:extLst>
      <p:ext uri="{BB962C8B-B14F-4D97-AF65-F5344CB8AC3E}">
        <p14:creationId xmlns:p14="http://schemas.microsoft.com/office/powerpoint/2010/main" xmlns="" val="22117910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6859785" cy="765572"/>
          </a:xfrm>
        </p:spPr>
        <p:txBody>
          <a:bodyPr/>
          <a:lstStyle/>
          <a:p>
            <a:r>
              <a:rPr lang="en-US" smtClean="0"/>
              <a:t>Click to edit Master title style</a:t>
            </a:r>
            <a:endParaRPr/>
          </a:p>
        </p:txBody>
      </p:sp>
      <p:grpSp>
        <p:nvGrpSpPr>
          <p:cNvPr id="7" name="line" descr="Line graphic"/>
          <p:cNvGrpSpPr/>
          <p:nvPr/>
        </p:nvGrpSpPr>
        <p:grpSpPr bwMode="invGray">
          <a:xfrm>
            <a:off x="1142108" y="1135856"/>
            <a:ext cx="7929246" cy="48006"/>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99A54931-2287-41F2-9F43-664C850985A4}" type="datetimeFigureOut">
              <a:rPr lang="en-US" smtClean="0"/>
              <a:t>8/12/2022</a:t>
            </a:fld>
            <a:endParaRPr lang="en-US"/>
          </a:p>
        </p:txBody>
      </p:sp>
      <p:sp>
        <p:nvSpPr>
          <p:cNvPr id="6" name="Slide Number Placeholder 5"/>
          <p:cNvSpPr>
            <a:spLocks noGrp="1"/>
          </p:cNvSpPr>
          <p:nvPr>
            <p:ph type="sldNum" sz="quarter" idx="12"/>
          </p:nvPr>
        </p:nvSpPr>
        <p:spPr/>
        <p:txBody>
          <a:bodyPr/>
          <a:lstStyle/>
          <a:p>
            <a:fld id="{9BCD775C-3EEF-4EE4-A551-E5C9E34B577F}" type="slidenum">
              <a:rPr lang="en-US" smtClean="0"/>
              <a:t>‹#›</a:t>
            </a:fld>
            <a:endParaRPr lang="en-US"/>
          </a:p>
        </p:txBody>
      </p:sp>
    </p:spTree>
    <p:extLst>
      <p:ext uri="{BB962C8B-B14F-4D97-AF65-F5344CB8AC3E}">
        <p14:creationId xmlns:p14="http://schemas.microsoft.com/office/powerpoint/2010/main" xmlns="" val="26144726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2107" y="1428750"/>
            <a:ext cx="6859786" cy="2000250"/>
          </a:xfrm>
        </p:spPr>
        <p:txBody>
          <a:bodyPr anchor="b">
            <a:noAutofit/>
          </a:bodyPr>
          <a:lstStyle>
            <a:lvl1pPr algn="l">
              <a:defRPr sz="4400" b="0" cap="none" baseline="0"/>
            </a:lvl1pPr>
          </a:lstStyle>
          <a:p>
            <a:r>
              <a:rPr lang="en-US" smtClean="0"/>
              <a:t>Click to edit Master title style</a:t>
            </a:r>
            <a:endParaRPr/>
          </a:p>
        </p:txBody>
      </p:sp>
      <p:grpSp>
        <p:nvGrpSpPr>
          <p:cNvPr id="7" name="line" descr="Line graphic"/>
          <p:cNvGrpSpPr/>
          <p:nvPr/>
        </p:nvGrpSpPr>
        <p:grpSpPr bwMode="invGray">
          <a:xfrm>
            <a:off x="1188982" y="3543300"/>
            <a:ext cx="6475638" cy="48006"/>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142107" y="3826895"/>
            <a:ext cx="6859786" cy="802256"/>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99A54931-2287-41F2-9F43-664C850985A4}" type="datetimeFigureOut">
              <a:rPr lang="en-US" smtClean="0"/>
              <a:t>8/12/2022</a:t>
            </a:fld>
            <a:endParaRPr lang="en-US"/>
          </a:p>
        </p:txBody>
      </p:sp>
      <p:sp>
        <p:nvSpPr>
          <p:cNvPr id="6" name="Slide Number Placeholder 5"/>
          <p:cNvSpPr>
            <a:spLocks noGrp="1"/>
          </p:cNvSpPr>
          <p:nvPr>
            <p:ph type="sldNum" sz="quarter" idx="12"/>
          </p:nvPr>
        </p:nvSpPr>
        <p:spPr/>
        <p:txBody>
          <a:bodyPr/>
          <a:lstStyle/>
          <a:p>
            <a:fld id="{9BCD775C-3EEF-4EE4-A551-E5C9E34B577F}" type="slidenum">
              <a:rPr lang="en-US" smtClean="0"/>
              <a:t>‹#›</a:t>
            </a:fld>
            <a:endParaRPr lang="en-US"/>
          </a:p>
        </p:txBody>
      </p:sp>
    </p:spTree>
    <p:extLst>
      <p:ext uri="{BB962C8B-B14F-4D97-AF65-F5344CB8AC3E}">
        <p14:creationId xmlns:p14="http://schemas.microsoft.com/office/powerpoint/2010/main" xmlns="" val="40587977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6859785" cy="765572"/>
          </a:xfrm>
        </p:spPr>
        <p:txBody>
          <a:bodyPr/>
          <a:lstStyle/>
          <a:p>
            <a:r>
              <a:rPr lang="en-US" smtClean="0"/>
              <a:t>Click to edit Master title style</a:t>
            </a:r>
            <a:endParaRPr/>
          </a:p>
        </p:txBody>
      </p:sp>
      <p:grpSp>
        <p:nvGrpSpPr>
          <p:cNvPr id="8" name="line" descr="Line graphic"/>
          <p:cNvGrpSpPr/>
          <p:nvPr/>
        </p:nvGrpSpPr>
        <p:grpSpPr bwMode="invGray">
          <a:xfrm>
            <a:off x="1142108" y="1135856"/>
            <a:ext cx="7929246" cy="48006"/>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142107" y="1428750"/>
            <a:ext cx="3315563" cy="32004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86332" y="1428750"/>
            <a:ext cx="3315562" cy="32004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99A54931-2287-41F2-9F43-664C850985A4}" type="datetimeFigureOut">
              <a:rPr lang="en-US" smtClean="0"/>
              <a:t>8/12/2022</a:t>
            </a:fld>
            <a:endParaRPr lang="en-US"/>
          </a:p>
        </p:txBody>
      </p:sp>
      <p:sp>
        <p:nvSpPr>
          <p:cNvPr id="7" name="Slide Number Placeholder 6"/>
          <p:cNvSpPr>
            <a:spLocks noGrp="1"/>
          </p:cNvSpPr>
          <p:nvPr>
            <p:ph type="sldNum" sz="quarter" idx="12"/>
          </p:nvPr>
        </p:nvSpPr>
        <p:spPr/>
        <p:txBody>
          <a:bodyPr/>
          <a:lstStyle/>
          <a:p>
            <a:fld id="{9BCD775C-3EEF-4EE4-A551-E5C9E34B577F}" type="slidenum">
              <a:rPr lang="en-US" smtClean="0"/>
              <a:t>‹#›</a:t>
            </a:fld>
            <a:endParaRPr lang="en-US"/>
          </a:p>
        </p:txBody>
      </p:sp>
    </p:spTree>
    <p:extLst>
      <p:ext uri="{BB962C8B-B14F-4D97-AF65-F5344CB8AC3E}">
        <p14:creationId xmlns:p14="http://schemas.microsoft.com/office/powerpoint/2010/main" xmlns="" val="16832941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6859785" cy="765572"/>
          </a:xfrm>
        </p:spPr>
        <p:txBody>
          <a:bodyPr/>
          <a:lstStyle>
            <a:lvl1pPr>
              <a:defRPr/>
            </a:lvl1pPr>
          </a:lstStyle>
          <a:p>
            <a:r>
              <a:rPr lang="en-US" smtClean="0"/>
              <a:t>Click to edit Master title style</a:t>
            </a:r>
            <a:endParaRPr/>
          </a:p>
        </p:txBody>
      </p:sp>
      <p:grpSp>
        <p:nvGrpSpPr>
          <p:cNvPr id="10" name="line" descr="Line graphic"/>
          <p:cNvGrpSpPr/>
          <p:nvPr/>
        </p:nvGrpSpPr>
        <p:grpSpPr bwMode="invGray">
          <a:xfrm>
            <a:off x="1142108" y="1135856"/>
            <a:ext cx="7929246" cy="48006"/>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142108" y="1428750"/>
            <a:ext cx="3313277" cy="5715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2108" y="2114550"/>
            <a:ext cx="3313277" cy="25146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688617" y="1428750"/>
            <a:ext cx="3313277" cy="5715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88617" y="2114550"/>
            <a:ext cx="3313277" cy="25146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99A54931-2287-41F2-9F43-664C850985A4}" type="datetimeFigureOut">
              <a:rPr lang="en-US" smtClean="0"/>
              <a:t>8/12/2022</a:t>
            </a:fld>
            <a:endParaRPr lang="en-US"/>
          </a:p>
        </p:txBody>
      </p:sp>
      <p:sp>
        <p:nvSpPr>
          <p:cNvPr id="9" name="Slide Number Placeholder 8"/>
          <p:cNvSpPr>
            <a:spLocks noGrp="1"/>
          </p:cNvSpPr>
          <p:nvPr>
            <p:ph type="sldNum" sz="quarter" idx="12"/>
          </p:nvPr>
        </p:nvSpPr>
        <p:spPr/>
        <p:txBody>
          <a:bodyPr/>
          <a:lstStyle/>
          <a:p>
            <a:fld id="{9BCD775C-3EEF-4EE4-A551-E5C9E34B577F}" type="slidenum">
              <a:rPr lang="en-US" smtClean="0"/>
              <a:t>‹#›</a:t>
            </a:fld>
            <a:endParaRPr lang="en-US"/>
          </a:p>
        </p:txBody>
      </p:sp>
    </p:spTree>
    <p:extLst>
      <p:ext uri="{BB962C8B-B14F-4D97-AF65-F5344CB8AC3E}">
        <p14:creationId xmlns:p14="http://schemas.microsoft.com/office/powerpoint/2010/main" xmlns="" val="41824918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6" name="line" descr="Line graphic"/>
          <p:cNvGrpSpPr/>
          <p:nvPr/>
        </p:nvGrpSpPr>
        <p:grpSpPr bwMode="invGray">
          <a:xfrm>
            <a:off x="1142108" y="1135856"/>
            <a:ext cx="7929246" cy="48006"/>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99A54931-2287-41F2-9F43-664C850985A4}" type="datetimeFigureOut">
              <a:rPr lang="en-US" smtClean="0"/>
              <a:t>8/12/2022</a:t>
            </a:fld>
            <a:endParaRPr lang="en-US"/>
          </a:p>
        </p:txBody>
      </p:sp>
      <p:sp>
        <p:nvSpPr>
          <p:cNvPr id="5" name="Slide Number Placeholder 4"/>
          <p:cNvSpPr>
            <a:spLocks noGrp="1"/>
          </p:cNvSpPr>
          <p:nvPr>
            <p:ph type="sldNum" sz="quarter" idx="12"/>
          </p:nvPr>
        </p:nvSpPr>
        <p:spPr/>
        <p:txBody>
          <a:bodyPr/>
          <a:lstStyle/>
          <a:p>
            <a:fld id="{9BCD775C-3EEF-4EE4-A551-E5C9E34B577F}" type="slidenum">
              <a:rPr lang="en-US" smtClean="0"/>
              <a:t>‹#›</a:t>
            </a:fld>
            <a:endParaRPr lang="en-US"/>
          </a:p>
        </p:txBody>
      </p:sp>
    </p:spTree>
    <p:extLst>
      <p:ext uri="{BB962C8B-B14F-4D97-AF65-F5344CB8AC3E}">
        <p14:creationId xmlns:p14="http://schemas.microsoft.com/office/powerpoint/2010/main" xmlns="" val="25315614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99A54931-2287-41F2-9F43-664C850985A4}" type="datetimeFigureOut">
              <a:rPr lang="en-US" smtClean="0"/>
              <a:t>8/12/2022</a:t>
            </a:fld>
            <a:endParaRPr lang="en-US"/>
          </a:p>
        </p:txBody>
      </p:sp>
      <p:sp>
        <p:nvSpPr>
          <p:cNvPr id="4" name="Slide Number Placeholder 3"/>
          <p:cNvSpPr>
            <a:spLocks noGrp="1"/>
          </p:cNvSpPr>
          <p:nvPr>
            <p:ph type="sldNum" sz="quarter" idx="12"/>
          </p:nvPr>
        </p:nvSpPr>
        <p:spPr/>
        <p:txBody>
          <a:bodyPr/>
          <a:lstStyle/>
          <a:p>
            <a:fld id="{9BCD775C-3EEF-4EE4-A551-E5C9E34B577F}" type="slidenum">
              <a:rPr lang="en-US" smtClean="0"/>
              <a:t>‹#›</a:t>
            </a:fld>
            <a:endParaRPr lang="en-US"/>
          </a:p>
        </p:txBody>
      </p:sp>
    </p:spTree>
    <p:extLst>
      <p:ext uri="{BB962C8B-B14F-4D97-AF65-F5344CB8AC3E}">
        <p14:creationId xmlns:p14="http://schemas.microsoft.com/office/powerpoint/2010/main" xmlns="" val="14059666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6859785" cy="765572"/>
          </a:xfrm>
        </p:spPr>
        <p:txBody>
          <a:bodyPr anchor="b">
            <a:noAutofit/>
          </a:bodyPr>
          <a:lstStyle>
            <a:lvl1pPr algn="l">
              <a:defRPr sz="3200" b="0"/>
            </a:lvl1pPr>
          </a:lstStyle>
          <a:p>
            <a:r>
              <a:rPr lang="en-US" smtClean="0"/>
              <a:t>Click to edit Master title style</a:t>
            </a:r>
            <a:endParaRPr/>
          </a:p>
        </p:txBody>
      </p:sp>
      <p:sp>
        <p:nvSpPr>
          <p:cNvPr id="4" name="Text Placeholder 3"/>
          <p:cNvSpPr>
            <a:spLocks noGrp="1"/>
          </p:cNvSpPr>
          <p:nvPr>
            <p:ph type="body" sz="half" idx="2"/>
          </p:nvPr>
        </p:nvSpPr>
        <p:spPr>
          <a:xfrm>
            <a:off x="1142107" y="2571750"/>
            <a:ext cx="2057936" cy="20574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Content Placeholder 2"/>
          <p:cNvSpPr>
            <a:spLocks noGrp="1"/>
          </p:cNvSpPr>
          <p:nvPr>
            <p:ph idx="1"/>
          </p:nvPr>
        </p:nvSpPr>
        <p:spPr>
          <a:xfrm>
            <a:off x="3533436" y="1428750"/>
            <a:ext cx="4253068" cy="302895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grpSp>
        <p:nvGrpSpPr>
          <p:cNvPr id="8" name="frame" descr="Box graphic"/>
          <p:cNvGrpSpPr/>
          <p:nvPr/>
        </p:nvGrpSpPr>
        <p:grpSpPr bwMode="invGray">
          <a:xfrm>
            <a:off x="3314242" y="1223117"/>
            <a:ext cx="4719500" cy="3431914"/>
            <a:chOff x="4417839" y="1630821"/>
            <a:chExt cx="6291028" cy="4575885"/>
          </a:xfrm>
        </p:grpSpPr>
        <p:grpSp>
          <p:nvGrpSpPr>
            <p:cNvPr id="9" name="Group 615"/>
            <p:cNvGrpSpPr/>
            <p:nvPr/>
          </p:nvGrpSpPr>
          <p:grpSpPr bwMode="invGray">
            <a:xfrm>
              <a:off x="5414491" y="1630821"/>
              <a:ext cx="5294376" cy="4114800"/>
              <a:chOff x="3310555" y="716546"/>
              <a:chExt cx="5294376" cy="4114800"/>
            </a:xfrm>
          </p:grpSpPr>
          <p:grpSp>
            <p:nvGrpSpPr>
              <p:cNvPr id="10"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11"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12" name="Group 616"/>
            <p:cNvGrpSpPr/>
            <p:nvPr/>
          </p:nvGrpSpPr>
          <p:grpSpPr bwMode="invGray">
            <a:xfrm rot="10800000">
              <a:off x="4417839" y="2091906"/>
              <a:ext cx="5294376" cy="4114800"/>
              <a:chOff x="3310555" y="716546"/>
              <a:chExt cx="5294376" cy="4114800"/>
            </a:xfrm>
          </p:grpSpPr>
          <p:grpSp>
            <p:nvGrpSpPr>
              <p:cNvPr id="13"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14"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99A54931-2287-41F2-9F43-664C850985A4}" type="datetimeFigureOut">
              <a:rPr lang="en-US" smtClean="0"/>
              <a:t>8/12/2022</a:t>
            </a:fld>
            <a:endParaRPr lang="en-US"/>
          </a:p>
        </p:txBody>
      </p:sp>
      <p:sp>
        <p:nvSpPr>
          <p:cNvPr id="7" name="Slide Number Placeholder 6"/>
          <p:cNvSpPr>
            <a:spLocks noGrp="1"/>
          </p:cNvSpPr>
          <p:nvPr>
            <p:ph type="sldNum" sz="quarter" idx="12"/>
          </p:nvPr>
        </p:nvSpPr>
        <p:spPr/>
        <p:txBody>
          <a:bodyPr/>
          <a:lstStyle/>
          <a:p>
            <a:fld id="{9BCD775C-3EEF-4EE4-A551-E5C9E34B577F}" type="slidenum">
              <a:rPr lang="en-US" smtClean="0"/>
              <a:t>‹#›</a:t>
            </a:fld>
            <a:endParaRPr lang="en-US"/>
          </a:p>
        </p:txBody>
      </p:sp>
    </p:spTree>
    <p:extLst>
      <p:ext uri="{BB962C8B-B14F-4D97-AF65-F5344CB8AC3E}">
        <p14:creationId xmlns:p14="http://schemas.microsoft.com/office/powerpoint/2010/main" xmlns="" val="9621166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6859785" cy="765572"/>
          </a:xfrm>
        </p:spPr>
        <p:txBody>
          <a:bodyPr anchor="b">
            <a:noAutofit/>
          </a:bodyPr>
          <a:lstStyle>
            <a:lvl1pPr algn="l">
              <a:defRPr sz="32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309719" y="1413233"/>
            <a:ext cx="4253068" cy="3031236"/>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grpSp>
        <p:nvGrpSpPr>
          <p:cNvPr id="8" name="frame" descr="Box graphic"/>
          <p:cNvGrpSpPr/>
          <p:nvPr/>
        </p:nvGrpSpPr>
        <p:grpSpPr bwMode="invGray">
          <a:xfrm flipH="1">
            <a:off x="1085908" y="1223117"/>
            <a:ext cx="4719500" cy="3431914"/>
            <a:chOff x="4417839" y="1630821"/>
            <a:chExt cx="6291028" cy="4575885"/>
          </a:xfrm>
        </p:grpSpPr>
        <p:grpSp>
          <p:nvGrpSpPr>
            <p:cNvPr id="9" name="Group 614"/>
            <p:cNvGrpSpPr/>
            <p:nvPr/>
          </p:nvGrpSpPr>
          <p:grpSpPr bwMode="invGray">
            <a:xfrm>
              <a:off x="5414491" y="1630821"/>
              <a:ext cx="5294376" cy="4114800"/>
              <a:chOff x="3310555" y="716546"/>
              <a:chExt cx="5294376" cy="4114800"/>
            </a:xfrm>
          </p:grpSpPr>
          <p:grpSp>
            <p:nvGrpSpPr>
              <p:cNvPr id="10"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11"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12" name="Group 615"/>
            <p:cNvGrpSpPr/>
            <p:nvPr/>
          </p:nvGrpSpPr>
          <p:grpSpPr bwMode="invGray">
            <a:xfrm rot="10800000">
              <a:off x="4417839" y="2091906"/>
              <a:ext cx="5294376" cy="4114800"/>
              <a:chOff x="3310555" y="716546"/>
              <a:chExt cx="5294376" cy="4114800"/>
            </a:xfrm>
          </p:grpSpPr>
          <p:grpSp>
            <p:nvGrpSpPr>
              <p:cNvPr id="13"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14"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5931014" y="2558811"/>
            <a:ext cx="2057936" cy="20574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99A54931-2287-41F2-9F43-664C850985A4}" type="datetimeFigureOut">
              <a:rPr lang="en-US" smtClean="0"/>
              <a:t>8/12/2022</a:t>
            </a:fld>
            <a:endParaRPr lang="en-US"/>
          </a:p>
        </p:txBody>
      </p:sp>
      <p:sp>
        <p:nvSpPr>
          <p:cNvPr id="7" name="Slide Number Placeholder 6"/>
          <p:cNvSpPr>
            <a:spLocks noGrp="1"/>
          </p:cNvSpPr>
          <p:nvPr>
            <p:ph type="sldNum" sz="quarter" idx="12"/>
          </p:nvPr>
        </p:nvSpPr>
        <p:spPr/>
        <p:txBody>
          <a:bodyPr/>
          <a:lstStyle/>
          <a:p>
            <a:fld id="{9BCD775C-3EEF-4EE4-A551-E5C9E34B577F}" type="slidenum">
              <a:rPr lang="en-US" smtClean="0"/>
              <a:t>‹#›</a:t>
            </a:fld>
            <a:endParaRPr lang="en-US"/>
          </a:p>
        </p:txBody>
      </p:sp>
    </p:spTree>
    <p:extLst>
      <p:ext uri="{BB962C8B-B14F-4D97-AF65-F5344CB8AC3E}">
        <p14:creationId xmlns:p14="http://schemas.microsoft.com/office/powerpoint/2010/main" xmlns="" val="36176941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2109" y="205978"/>
            <a:ext cx="6859785" cy="76557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142108" y="1428750"/>
            <a:ext cx="6859786" cy="3200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142108" y="4800601"/>
            <a:ext cx="4744685" cy="207170"/>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4" name="Date Placeholder 3"/>
          <p:cNvSpPr>
            <a:spLocks noGrp="1"/>
          </p:cNvSpPr>
          <p:nvPr>
            <p:ph type="dt" sz="half" idx="2"/>
          </p:nvPr>
        </p:nvSpPr>
        <p:spPr>
          <a:xfrm>
            <a:off x="6058288" y="4800601"/>
            <a:ext cx="933137" cy="207170"/>
          </a:xfrm>
          <a:prstGeom prst="rect">
            <a:avLst/>
          </a:prstGeom>
        </p:spPr>
        <p:txBody>
          <a:bodyPr vert="horz" lIns="91440" tIns="45720" rIns="91440" bIns="45720" rtlCol="0" anchor="ctr"/>
          <a:lstStyle>
            <a:lvl1pPr algn="r">
              <a:defRPr sz="1200">
                <a:solidFill>
                  <a:schemeClr val="tx1">
                    <a:tint val="75000"/>
                  </a:schemeClr>
                </a:solidFill>
              </a:defRPr>
            </a:lvl1pPr>
          </a:lstStyle>
          <a:p>
            <a:fld id="{99A54931-2287-41F2-9F43-664C850985A4}" type="datetimeFigureOut">
              <a:rPr lang="en-US" smtClean="0"/>
              <a:t>8/12/2022</a:t>
            </a:fld>
            <a:endParaRPr lang="en-US"/>
          </a:p>
        </p:txBody>
      </p:sp>
      <p:sp>
        <p:nvSpPr>
          <p:cNvPr id="6" name="Slide Number Placeholder 5"/>
          <p:cNvSpPr>
            <a:spLocks noGrp="1"/>
          </p:cNvSpPr>
          <p:nvPr>
            <p:ph type="sldNum" sz="quarter" idx="4"/>
          </p:nvPr>
        </p:nvSpPr>
        <p:spPr>
          <a:xfrm>
            <a:off x="7144420" y="4800601"/>
            <a:ext cx="857475" cy="207170"/>
          </a:xfrm>
          <a:prstGeom prst="rect">
            <a:avLst/>
          </a:prstGeom>
        </p:spPr>
        <p:txBody>
          <a:bodyPr vert="horz" lIns="91440" tIns="45720" rIns="91440" bIns="45720" rtlCol="0" anchor="ctr"/>
          <a:lstStyle>
            <a:lvl1pPr algn="r">
              <a:defRPr sz="1200">
                <a:solidFill>
                  <a:schemeClr val="tx1">
                    <a:tint val="75000"/>
                  </a:schemeClr>
                </a:solidFill>
              </a:defRPr>
            </a:lvl1pPr>
          </a:lstStyle>
          <a:p>
            <a:fld id="{9BCD775C-3EEF-4EE4-A551-E5C9E34B577F}" type="slidenum">
              <a:rPr lang="en-US" smtClean="0"/>
              <a:t>‹#›</a:t>
            </a:fld>
            <a:endParaRPr lang="en-US"/>
          </a:p>
        </p:txBody>
      </p:sp>
    </p:spTree>
    <p:extLst>
      <p:ext uri="{BB962C8B-B14F-4D97-AF65-F5344CB8AC3E}">
        <p14:creationId xmlns:p14="http://schemas.microsoft.com/office/powerpoint/2010/main" xmlns=""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7624" y="573528"/>
            <a:ext cx="6859786" cy="2000250"/>
          </a:xfrm>
        </p:spPr>
        <p:txBody>
          <a:bodyPr/>
          <a:lstStyle/>
          <a:p>
            <a:pPr algn="ctr"/>
            <a:r>
              <a:rPr lang="en-IN" sz="6000" dirty="0" smtClean="0">
                <a:latin typeface="Times New Roman" pitchFamily="18" charset="0"/>
                <a:cs typeface="Times New Roman" pitchFamily="18" charset="0"/>
              </a:rPr>
              <a:t>Flight Price Prediction Project</a:t>
            </a:r>
            <a:endParaRPr lang="en-US" sz="6000" dirty="0">
              <a:latin typeface="Times New Roman" pitchFamily="18" charset="0"/>
              <a:cs typeface="Times New Roman" pitchFamily="18" charset="0"/>
            </a:endParaRPr>
          </a:p>
        </p:txBody>
      </p:sp>
      <p:sp>
        <p:nvSpPr>
          <p:cNvPr id="3" name="Subtitle 2"/>
          <p:cNvSpPr>
            <a:spLocks noGrp="1"/>
          </p:cNvSpPr>
          <p:nvPr>
            <p:ph type="subTitle" idx="1"/>
          </p:nvPr>
        </p:nvSpPr>
        <p:spPr>
          <a:xfrm>
            <a:off x="1142107" y="3651870"/>
            <a:ext cx="6859786" cy="1491630"/>
          </a:xfrm>
        </p:spPr>
        <p:txBody>
          <a:bodyPr>
            <a:noAutofit/>
          </a:bodyPr>
          <a:lstStyle/>
          <a:p>
            <a:pPr algn="ctr"/>
            <a:r>
              <a:rPr lang="en-IN" dirty="0" smtClean="0">
                <a:latin typeface="Times New Roman" pitchFamily="18" charset="0"/>
                <a:cs typeface="Times New Roman" pitchFamily="18" charset="0"/>
              </a:rPr>
              <a:t>Submitted By:</a:t>
            </a:r>
          </a:p>
          <a:p>
            <a:pPr algn="ctr"/>
            <a:r>
              <a:rPr lang="en-IN" dirty="0" smtClean="0">
                <a:latin typeface="Times New Roman" pitchFamily="18" charset="0"/>
                <a:cs typeface="Times New Roman" pitchFamily="18" charset="0"/>
              </a:rPr>
              <a:t>Jessica Ghimeliya</a:t>
            </a:r>
          </a:p>
          <a:p>
            <a:pPr algn="ctr"/>
            <a:r>
              <a:rPr lang="en-IN" dirty="0" smtClean="0">
                <a:latin typeface="Times New Roman" pitchFamily="18" charset="0"/>
                <a:cs typeface="Times New Roman" pitchFamily="18" charset="0"/>
              </a:rPr>
              <a:t>Data Science Intern</a:t>
            </a:r>
          </a:p>
          <a:p>
            <a:pPr algn="ctr"/>
            <a:r>
              <a:rPr lang="en-IN" dirty="0" smtClean="0">
                <a:latin typeface="Times New Roman" pitchFamily="18" charset="0"/>
                <a:cs typeface="Times New Roman" pitchFamily="18" charset="0"/>
              </a:rPr>
              <a:t>Flip Robo Technologies</a:t>
            </a:r>
            <a:endParaRPr lang="en-US" dirty="0">
              <a:latin typeface="Times New Roman" pitchFamily="18" charset="0"/>
              <a:cs typeface="Times New Roman" pitchFamily="18" charset="0"/>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Count Plots</a:t>
            </a:r>
            <a:endParaRPr lang="en-US" sz="4000" b="1"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251521" y="1347615"/>
            <a:ext cx="6336703" cy="3528392"/>
          </a:xfrm>
          <a:prstGeom prst="rect">
            <a:avLst/>
          </a:prstGeom>
          <a:noFill/>
          <a:ln w="9525">
            <a:noFill/>
            <a:miter lim="800000"/>
            <a:headEnd/>
            <a:tailEnd/>
          </a:ln>
        </p:spPr>
      </p:pic>
      <p:sp>
        <p:nvSpPr>
          <p:cNvPr id="5" name="TextBox 4"/>
          <p:cNvSpPr txBox="1"/>
          <p:nvPr/>
        </p:nvSpPr>
        <p:spPr>
          <a:xfrm>
            <a:off x="6876256" y="1203598"/>
            <a:ext cx="2267744" cy="3733330"/>
          </a:xfrm>
          <a:prstGeom prst="rect">
            <a:avLst/>
          </a:prstGeom>
          <a:noFill/>
        </p:spPr>
        <p:txBody>
          <a:bodyPr wrap="square" rtlCol="0">
            <a:spAutoFit/>
          </a:bodyPr>
          <a:lstStyle/>
          <a:p>
            <a:r>
              <a:rPr lang="en-IN" sz="1400" b="1" dirty="0" smtClean="0">
                <a:latin typeface="Times New Roman" pitchFamily="18" charset="0"/>
                <a:cs typeface="Times New Roman" pitchFamily="18" charset="0"/>
              </a:rPr>
              <a:t>Observations:</a:t>
            </a:r>
          </a:p>
          <a:p>
            <a:pPr>
              <a:buFont typeface="Wingdings" panose="05000000000000000000" pitchFamily="2" charset="2"/>
              <a:buChar char="Ø"/>
            </a:pPr>
            <a:r>
              <a:rPr lang="en-IN" sz="1400" dirty="0" smtClean="0">
                <a:latin typeface="Times New Roman" pitchFamily="18" charset="0"/>
                <a:cs typeface="Times New Roman" pitchFamily="18" charset="0"/>
              </a:rPr>
              <a:t>The count of Air India airline is highest, followed by </a:t>
            </a:r>
            <a:r>
              <a:rPr lang="en-IN" sz="1400" dirty="0" err="1" smtClean="0">
                <a:latin typeface="Times New Roman" pitchFamily="18" charset="0"/>
                <a:cs typeface="Times New Roman" pitchFamily="18" charset="0"/>
              </a:rPr>
              <a:t>Vistara</a:t>
            </a:r>
            <a:r>
              <a:rPr lang="en-IN" sz="1400" dirty="0" smtClean="0">
                <a:latin typeface="Times New Roman" pitchFamily="18" charset="0"/>
                <a:cs typeface="Times New Roman" pitchFamily="18" charset="0"/>
              </a:rPr>
              <a:t> and then Indigo.</a:t>
            </a:r>
          </a:p>
          <a:p>
            <a:pPr>
              <a:buFont typeface="Wingdings" panose="05000000000000000000" pitchFamily="2" charset="2"/>
              <a:buChar char="Ø"/>
            </a:pPr>
            <a:r>
              <a:rPr lang="en-IN" sz="1400" dirty="0" smtClean="0">
                <a:latin typeface="Times New Roman" pitchFamily="18" charset="0"/>
                <a:cs typeface="Times New Roman" pitchFamily="18" charset="0"/>
              </a:rPr>
              <a:t>The count of airline is lowest for </a:t>
            </a:r>
            <a:r>
              <a:rPr lang="en-IN" sz="1400" dirty="0" err="1" smtClean="0">
                <a:latin typeface="Times New Roman" pitchFamily="18" charset="0"/>
                <a:cs typeface="Times New Roman" pitchFamily="18" charset="0"/>
              </a:rPr>
              <a:t>StarAir</a:t>
            </a:r>
            <a:r>
              <a:rPr lang="en-IN" sz="1400" dirty="0" smtClean="0">
                <a:latin typeface="Times New Roman" pitchFamily="18" charset="0"/>
                <a:cs typeface="Times New Roman" pitchFamily="18" charset="0"/>
              </a:rPr>
              <a:t> followed by Air Asia.</a:t>
            </a:r>
          </a:p>
          <a:p>
            <a:pPr>
              <a:buFont typeface="Wingdings" panose="05000000000000000000" pitchFamily="2" charset="2"/>
              <a:buChar char="Ø"/>
            </a:pPr>
            <a:r>
              <a:rPr lang="en-IN" sz="1400" dirty="0" smtClean="0">
                <a:latin typeface="Times New Roman" pitchFamily="18" charset="0"/>
                <a:cs typeface="Times New Roman" pitchFamily="18" charset="0"/>
              </a:rPr>
              <a:t>From the Airline Vs Price plot, we see that the flight price for Air India is highest, which is followed by </a:t>
            </a:r>
            <a:r>
              <a:rPr lang="en-IN" sz="1400" dirty="0" err="1" smtClean="0">
                <a:latin typeface="Times New Roman" pitchFamily="18" charset="0"/>
                <a:cs typeface="Times New Roman" pitchFamily="18" charset="0"/>
              </a:rPr>
              <a:t>Vistara</a:t>
            </a:r>
            <a:r>
              <a:rPr lang="en-IN" sz="1400" dirty="0" smtClean="0">
                <a:latin typeface="Times New Roman" pitchFamily="18" charset="0"/>
                <a:cs typeface="Times New Roman" pitchFamily="18" charset="0"/>
              </a:rPr>
              <a:t>, Indigo and then </a:t>
            </a:r>
            <a:r>
              <a:rPr lang="en-IN" sz="1400" dirty="0" err="1" smtClean="0">
                <a:latin typeface="Times New Roman" pitchFamily="18" charset="0"/>
                <a:cs typeface="Times New Roman" pitchFamily="18" charset="0"/>
              </a:rPr>
              <a:t>SpiceJet</a:t>
            </a:r>
            <a:r>
              <a:rPr lang="en-IN" sz="1400" dirty="0" smtClean="0">
                <a:latin typeface="Times New Roman" pitchFamily="18" charset="0"/>
                <a:cs typeface="Times New Roman" pitchFamily="18" charset="0"/>
              </a:rPr>
              <a:t>.</a:t>
            </a:r>
          </a:p>
          <a:p>
            <a:pPr>
              <a:buFont typeface="Wingdings" panose="05000000000000000000" pitchFamily="2" charset="2"/>
              <a:buChar char="Ø"/>
            </a:pPr>
            <a:r>
              <a:rPr lang="en-IN" sz="1400" dirty="0" smtClean="0">
                <a:latin typeface="Times New Roman" pitchFamily="18" charset="0"/>
                <a:cs typeface="Times New Roman" pitchFamily="18" charset="0"/>
              </a:rPr>
              <a:t>The flight price is least for </a:t>
            </a:r>
            <a:r>
              <a:rPr lang="en-IN" sz="1400" dirty="0" err="1" smtClean="0">
                <a:latin typeface="Times New Roman" pitchFamily="18" charset="0"/>
                <a:cs typeface="Times New Roman" pitchFamily="18" charset="0"/>
              </a:rPr>
              <a:t>StarAir</a:t>
            </a:r>
            <a:r>
              <a:rPr lang="en-IN" sz="1400" dirty="0" smtClean="0">
                <a:latin typeface="Times New Roman" pitchFamily="18" charset="0"/>
                <a:cs typeface="Times New Roman" pitchFamily="18" charset="0"/>
              </a:rPr>
              <a:t> airline and then Air Asia.</a:t>
            </a:r>
          </a:p>
          <a:p>
            <a:pPr>
              <a:lnSpc>
                <a:spcPct val="90000"/>
              </a:lnSpc>
            </a:pPr>
            <a:endParaRPr lang="en-US" sz="1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Count Plots</a:t>
            </a:r>
            <a:endParaRPr lang="en-US" sz="4000" b="1"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323529" y="1347614"/>
            <a:ext cx="6048671" cy="3600400"/>
          </a:xfrm>
          <a:prstGeom prst="rect">
            <a:avLst/>
          </a:prstGeom>
          <a:noFill/>
          <a:ln w="9525">
            <a:noFill/>
            <a:miter lim="800000"/>
            <a:headEnd/>
            <a:tailEnd/>
          </a:ln>
        </p:spPr>
      </p:pic>
      <p:sp>
        <p:nvSpPr>
          <p:cNvPr id="5" name="TextBox 4"/>
          <p:cNvSpPr txBox="1"/>
          <p:nvPr/>
        </p:nvSpPr>
        <p:spPr>
          <a:xfrm>
            <a:off x="6516216" y="1347614"/>
            <a:ext cx="2627784" cy="3582519"/>
          </a:xfrm>
          <a:prstGeom prst="rect">
            <a:avLst/>
          </a:prstGeom>
          <a:noFill/>
        </p:spPr>
        <p:txBody>
          <a:bodyPr wrap="square" rtlCol="0">
            <a:spAutoFit/>
          </a:bodyPr>
          <a:lstStyle/>
          <a:p>
            <a:r>
              <a:rPr lang="en-IN" sz="1200" b="1" i="1" dirty="0" smtClean="0">
                <a:latin typeface="Times New Roman" pitchFamily="18" charset="0"/>
                <a:cs typeface="Times New Roman" pitchFamily="18" charset="0"/>
              </a:rPr>
              <a:t>Observations:</a:t>
            </a:r>
          </a:p>
          <a:p>
            <a:pPr>
              <a:buFont typeface="Wingdings" panose="05000000000000000000" pitchFamily="2" charset="2"/>
              <a:buChar char="Ø"/>
            </a:pPr>
            <a:r>
              <a:rPr lang="en-IN" sz="1200" dirty="0" smtClean="0">
                <a:latin typeface="Times New Roman" pitchFamily="18" charset="0"/>
                <a:cs typeface="Times New Roman" pitchFamily="18" charset="0"/>
              </a:rPr>
              <a:t>Majority of flights travel from source Chennai which is followed by Mumbai, Hyderabad and then Bangalore.</a:t>
            </a:r>
          </a:p>
          <a:p>
            <a:pPr>
              <a:buFont typeface="Wingdings" panose="05000000000000000000" pitchFamily="2" charset="2"/>
              <a:buChar char="Ø"/>
            </a:pPr>
            <a:r>
              <a:rPr lang="en-IN" sz="1200" dirty="0" smtClean="0">
                <a:latin typeface="Times New Roman" pitchFamily="18" charset="0"/>
                <a:cs typeface="Times New Roman" pitchFamily="18" charset="0"/>
              </a:rPr>
              <a:t>Other locations from which people like to fly are New Delhi, Goa, Kolkata and </a:t>
            </a:r>
            <a:r>
              <a:rPr lang="en-IN" sz="1200" dirty="0" err="1" smtClean="0">
                <a:latin typeface="Times New Roman" pitchFamily="18" charset="0"/>
                <a:cs typeface="Times New Roman" pitchFamily="18" charset="0"/>
              </a:rPr>
              <a:t>Jaipur</a:t>
            </a:r>
            <a:r>
              <a:rPr lang="en-IN" sz="1200" dirty="0" smtClean="0">
                <a:latin typeface="Times New Roman" pitchFamily="18" charset="0"/>
                <a:cs typeface="Times New Roman" pitchFamily="18" charset="0"/>
              </a:rPr>
              <a:t>.</a:t>
            </a:r>
          </a:p>
          <a:p>
            <a:pPr>
              <a:buFont typeface="Wingdings" panose="05000000000000000000" pitchFamily="2" charset="2"/>
              <a:buChar char="Ø"/>
            </a:pPr>
            <a:r>
              <a:rPr lang="en-IN" sz="1200" dirty="0" smtClean="0">
                <a:latin typeface="Times New Roman" pitchFamily="18" charset="0"/>
                <a:cs typeface="Times New Roman" pitchFamily="18" charset="0"/>
              </a:rPr>
              <a:t>From the count plot, it seems that less people fly from </a:t>
            </a:r>
            <a:r>
              <a:rPr lang="en-IN" sz="1200" dirty="0" err="1" smtClean="0">
                <a:latin typeface="Times New Roman" pitchFamily="18" charset="0"/>
                <a:cs typeface="Times New Roman" pitchFamily="18" charset="0"/>
              </a:rPr>
              <a:t>Lucknow</a:t>
            </a:r>
            <a:r>
              <a:rPr lang="en-IN" sz="1200" dirty="0" smtClean="0">
                <a:latin typeface="Times New Roman" pitchFamily="18" charset="0"/>
                <a:cs typeface="Times New Roman" pitchFamily="18" charset="0"/>
              </a:rPr>
              <a:t>.</a:t>
            </a:r>
          </a:p>
          <a:p>
            <a:pPr>
              <a:buFont typeface="Wingdings" panose="05000000000000000000" pitchFamily="2" charset="2"/>
              <a:buChar char="Ø"/>
            </a:pPr>
            <a:r>
              <a:rPr lang="en-IN" sz="1200" dirty="0" smtClean="0">
                <a:latin typeface="Times New Roman" pitchFamily="18" charset="0"/>
                <a:cs typeface="Times New Roman" pitchFamily="18" charset="0"/>
              </a:rPr>
              <a:t>From the source </a:t>
            </a:r>
            <a:r>
              <a:rPr lang="en-IN" sz="1200" dirty="0" err="1" smtClean="0">
                <a:latin typeface="Times New Roman" pitchFamily="18" charset="0"/>
                <a:cs typeface="Times New Roman" pitchFamily="18" charset="0"/>
              </a:rPr>
              <a:t>vs</a:t>
            </a:r>
            <a:r>
              <a:rPr lang="en-IN" sz="1200" dirty="0" smtClean="0">
                <a:latin typeface="Times New Roman" pitchFamily="18" charset="0"/>
                <a:cs typeface="Times New Roman" pitchFamily="18" charset="0"/>
              </a:rPr>
              <a:t> price plot, we can see that flight price is the highest from Kolkata, which is followed by Chennai, Bangalore, and then Hyderabad.</a:t>
            </a:r>
          </a:p>
          <a:p>
            <a:pPr>
              <a:buFont typeface="Wingdings" panose="05000000000000000000" pitchFamily="2" charset="2"/>
              <a:buChar char="Ø"/>
            </a:pPr>
            <a:r>
              <a:rPr lang="en-IN" sz="1200" dirty="0" smtClean="0">
                <a:latin typeface="Times New Roman" pitchFamily="18" charset="0"/>
                <a:cs typeface="Times New Roman" pitchFamily="18" charset="0"/>
              </a:rPr>
              <a:t>The flight prices from New Delhi, </a:t>
            </a:r>
            <a:r>
              <a:rPr lang="en-IN" sz="1200" dirty="0" err="1" smtClean="0">
                <a:latin typeface="Times New Roman" pitchFamily="18" charset="0"/>
                <a:cs typeface="Times New Roman" pitchFamily="18" charset="0"/>
              </a:rPr>
              <a:t>Lucknow</a:t>
            </a:r>
            <a:r>
              <a:rPr lang="en-IN" sz="1200" dirty="0" smtClean="0">
                <a:latin typeface="Times New Roman" pitchFamily="18" charset="0"/>
                <a:cs typeface="Times New Roman" pitchFamily="18" charset="0"/>
              </a:rPr>
              <a:t> and </a:t>
            </a:r>
            <a:r>
              <a:rPr lang="en-IN" sz="1200" dirty="0" err="1" smtClean="0">
                <a:latin typeface="Times New Roman" pitchFamily="18" charset="0"/>
                <a:cs typeface="Times New Roman" pitchFamily="18" charset="0"/>
              </a:rPr>
              <a:t>Jaipur</a:t>
            </a:r>
            <a:r>
              <a:rPr lang="en-IN" sz="1200" dirty="0" smtClean="0">
                <a:latin typeface="Times New Roman" pitchFamily="18" charset="0"/>
                <a:cs typeface="Times New Roman" pitchFamily="18" charset="0"/>
              </a:rPr>
              <a:t> is almost similar.</a:t>
            </a:r>
          </a:p>
          <a:p>
            <a:pPr>
              <a:buFont typeface="Wingdings" panose="05000000000000000000" pitchFamily="2" charset="2"/>
              <a:buChar char="Ø"/>
            </a:pPr>
            <a:r>
              <a:rPr lang="en-IN" sz="1200" dirty="0" smtClean="0">
                <a:latin typeface="Times New Roman" pitchFamily="18" charset="0"/>
                <a:cs typeface="Times New Roman" pitchFamily="18" charset="0"/>
              </a:rPr>
              <a:t>The least flight price is from Chennai, Bangalore ,Delhi, Goa and </a:t>
            </a:r>
            <a:r>
              <a:rPr lang="en-IN" sz="1200" dirty="0" err="1" smtClean="0">
                <a:latin typeface="Times New Roman" pitchFamily="18" charset="0"/>
                <a:cs typeface="Times New Roman" pitchFamily="18" charset="0"/>
              </a:rPr>
              <a:t>Jaipur</a:t>
            </a:r>
            <a:r>
              <a:rPr lang="en-IN" sz="1200" dirty="0" smtClean="0">
                <a:latin typeface="Times New Roman" pitchFamily="18" charset="0"/>
                <a:cs typeface="Times New Roman" pitchFamily="18" charset="0"/>
              </a:rPr>
              <a:t>.</a:t>
            </a:r>
          </a:p>
          <a:p>
            <a:pPr>
              <a:lnSpc>
                <a:spcPct val="90000"/>
              </a:lnSpc>
            </a:pPr>
            <a:endParaRPr lang="en-US" sz="12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Count Plots</a:t>
            </a:r>
            <a:endParaRPr lang="en-US" sz="4000" b="1" dirty="0">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cstate="print"/>
          <a:srcRect/>
          <a:stretch>
            <a:fillRect/>
          </a:stretch>
        </p:blipFill>
        <p:spPr bwMode="auto">
          <a:xfrm>
            <a:off x="323527" y="1347614"/>
            <a:ext cx="5832649" cy="3600399"/>
          </a:xfrm>
          <a:prstGeom prst="rect">
            <a:avLst/>
          </a:prstGeom>
          <a:noFill/>
          <a:ln w="9525">
            <a:noFill/>
            <a:miter lim="800000"/>
            <a:headEnd/>
            <a:tailEnd/>
          </a:ln>
        </p:spPr>
      </p:pic>
      <p:sp>
        <p:nvSpPr>
          <p:cNvPr id="6" name="TextBox 5"/>
          <p:cNvSpPr txBox="1"/>
          <p:nvPr/>
        </p:nvSpPr>
        <p:spPr>
          <a:xfrm>
            <a:off x="6300192" y="1347614"/>
            <a:ext cx="2843808" cy="3733330"/>
          </a:xfrm>
          <a:prstGeom prst="rect">
            <a:avLst/>
          </a:prstGeom>
          <a:noFill/>
        </p:spPr>
        <p:txBody>
          <a:bodyPr wrap="square" rtlCol="0">
            <a:spAutoFit/>
          </a:bodyPr>
          <a:lstStyle/>
          <a:p>
            <a:r>
              <a:rPr lang="en-IN" sz="1400" b="1" i="1" dirty="0" smtClean="0">
                <a:latin typeface="Times New Roman" pitchFamily="18" charset="0"/>
                <a:cs typeface="Times New Roman" pitchFamily="18" charset="0"/>
              </a:rPr>
              <a:t>Observations:</a:t>
            </a:r>
          </a:p>
          <a:p>
            <a:pPr>
              <a:buFont typeface="Wingdings" panose="05000000000000000000" pitchFamily="2" charset="2"/>
              <a:buChar char="Ø"/>
            </a:pPr>
            <a:r>
              <a:rPr lang="en-IN" sz="1400" dirty="0" smtClean="0">
                <a:latin typeface="Times New Roman" pitchFamily="18" charset="0"/>
                <a:cs typeface="Times New Roman" pitchFamily="18" charset="0"/>
              </a:rPr>
              <a:t>More number of flights fly to New Delhi and then to Hyderabad.</a:t>
            </a:r>
          </a:p>
          <a:p>
            <a:pPr>
              <a:buFont typeface="Wingdings" panose="05000000000000000000" pitchFamily="2" charset="2"/>
              <a:buChar char="Ø"/>
            </a:pPr>
            <a:r>
              <a:rPr lang="en-IN" sz="1400" dirty="0" smtClean="0">
                <a:latin typeface="Times New Roman" pitchFamily="18" charset="0"/>
                <a:cs typeface="Times New Roman" pitchFamily="18" charset="0"/>
              </a:rPr>
              <a:t>The number of flights to Bangalore, Chennai and Mumbai is almost similar.</a:t>
            </a:r>
          </a:p>
          <a:p>
            <a:pPr>
              <a:buFont typeface="Wingdings" panose="05000000000000000000" pitchFamily="2" charset="2"/>
              <a:buChar char="Ø"/>
            </a:pPr>
            <a:r>
              <a:rPr lang="en-IN" sz="1400" dirty="0" smtClean="0">
                <a:latin typeface="Times New Roman" pitchFamily="18" charset="0"/>
                <a:cs typeface="Times New Roman" pitchFamily="18" charset="0"/>
              </a:rPr>
              <a:t>The number of flights flying to </a:t>
            </a:r>
            <a:r>
              <a:rPr lang="en-IN" sz="1400" dirty="0" err="1" smtClean="0">
                <a:latin typeface="Times New Roman" pitchFamily="18" charset="0"/>
                <a:cs typeface="Times New Roman" pitchFamily="18" charset="0"/>
              </a:rPr>
              <a:t>Jaipur</a:t>
            </a:r>
            <a:r>
              <a:rPr lang="en-IN" sz="1400" dirty="0" smtClean="0">
                <a:latin typeface="Times New Roman" pitchFamily="18" charset="0"/>
                <a:cs typeface="Times New Roman" pitchFamily="18" charset="0"/>
              </a:rPr>
              <a:t> is lowest as compared to the other locations.</a:t>
            </a:r>
          </a:p>
          <a:p>
            <a:pPr>
              <a:buFont typeface="Wingdings" panose="05000000000000000000" pitchFamily="2" charset="2"/>
              <a:buChar char="Ø"/>
            </a:pPr>
            <a:r>
              <a:rPr lang="en-IN" sz="1400" dirty="0" smtClean="0">
                <a:latin typeface="Times New Roman" pitchFamily="18" charset="0"/>
                <a:cs typeface="Times New Roman" pitchFamily="18" charset="0"/>
              </a:rPr>
              <a:t>Flight price is highest to travel to Hyderabad, then to Goa, Chennai and </a:t>
            </a:r>
            <a:r>
              <a:rPr lang="en-IN" sz="1400" dirty="0" err="1" smtClean="0">
                <a:latin typeface="Times New Roman" pitchFamily="18" charset="0"/>
                <a:cs typeface="Times New Roman" pitchFamily="18" charset="0"/>
              </a:rPr>
              <a:t>Lucknow</a:t>
            </a:r>
            <a:r>
              <a:rPr lang="en-IN" sz="1400" dirty="0" smtClean="0">
                <a:latin typeface="Times New Roman" pitchFamily="18" charset="0"/>
                <a:cs typeface="Times New Roman" pitchFamily="18" charset="0"/>
              </a:rPr>
              <a:t>.</a:t>
            </a:r>
          </a:p>
          <a:p>
            <a:pPr>
              <a:buFont typeface="Wingdings" panose="05000000000000000000" pitchFamily="2" charset="2"/>
              <a:buChar char="Ø"/>
            </a:pPr>
            <a:r>
              <a:rPr lang="en-IN" sz="1400" dirty="0" smtClean="0">
                <a:latin typeface="Times New Roman" pitchFamily="18" charset="0"/>
                <a:cs typeface="Times New Roman" pitchFamily="18" charset="0"/>
              </a:rPr>
              <a:t>To travel to Bangalore and Kolkata, the flight price is similar.</a:t>
            </a:r>
          </a:p>
          <a:p>
            <a:pPr>
              <a:buFont typeface="Wingdings" panose="05000000000000000000" pitchFamily="2" charset="2"/>
              <a:buChar char="Ø"/>
            </a:pPr>
            <a:r>
              <a:rPr lang="en-IN" sz="1400" dirty="0" smtClean="0">
                <a:latin typeface="Times New Roman" pitchFamily="18" charset="0"/>
                <a:cs typeface="Times New Roman" pitchFamily="18" charset="0"/>
              </a:rPr>
              <a:t>Prices are low for flights flying to Mumbai, and </a:t>
            </a:r>
            <a:r>
              <a:rPr lang="en-IN" sz="1400" dirty="0" err="1" smtClean="0">
                <a:latin typeface="Times New Roman" pitchFamily="18" charset="0"/>
                <a:cs typeface="Times New Roman" pitchFamily="18" charset="0"/>
              </a:rPr>
              <a:t>Jaipur</a:t>
            </a:r>
            <a:r>
              <a:rPr lang="en-IN" sz="1400" dirty="0" smtClean="0">
                <a:latin typeface="Times New Roman" pitchFamily="18" charset="0"/>
                <a:cs typeface="Times New Roman" pitchFamily="18" charset="0"/>
              </a:rPr>
              <a:t>.</a:t>
            </a:r>
          </a:p>
          <a:p>
            <a:pPr>
              <a:lnSpc>
                <a:spcPct val="90000"/>
              </a:lnSpc>
            </a:pPr>
            <a:endParaRPr lang="en-US" sz="1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Count Plots</a:t>
            </a:r>
            <a:endParaRPr lang="en-US" sz="4000" b="1" dirty="0">
              <a:latin typeface="Times New Roman" pitchFamily="18" charset="0"/>
              <a:cs typeface="Times New Roman" pitchFamily="18" charset="0"/>
            </a:endParaRPr>
          </a:p>
        </p:txBody>
      </p:sp>
      <p:pic>
        <p:nvPicPr>
          <p:cNvPr id="4098" name="Picture 2"/>
          <p:cNvPicPr>
            <a:picLocks noGrp="1" noChangeAspect="1" noChangeArrowheads="1"/>
          </p:cNvPicPr>
          <p:nvPr>
            <p:ph idx="1"/>
          </p:nvPr>
        </p:nvPicPr>
        <p:blipFill>
          <a:blip r:embed="rId2" cstate="print"/>
          <a:srcRect/>
          <a:stretch>
            <a:fillRect/>
          </a:stretch>
        </p:blipFill>
        <p:spPr bwMode="auto">
          <a:xfrm>
            <a:off x="323529" y="1347614"/>
            <a:ext cx="5832647" cy="3600400"/>
          </a:xfrm>
          <a:prstGeom prst="rect">
            <a:avLst/>
          </a:prstGeom>
          <a:noFill/>
          <a:ln w="9525">
            <a:noFill/>
            <a:miter lim="800000"/>
            <a:headEnd/>
            <a:tailEnd/>
          </a:ln>
        </p:spPr>
      </p:pic>
      <p:sp>
        <p:nvSpPr>
          <p:cNvPr id="5" name="TextBox 4"/>
          <p:cNvSpPr txBox="1"/>
          <p:nvPr/>
        </p:nvSpPr>
        <p:spPr>
          <a:xfrm>
            <a:off x="6444208" y="1347614"/>
            <a:ext cx="184731" cy="424732"/>
          </a:xfrm>
          <a:prstGeom prst="rect">
            <a:avLst/>
          </a:prstGeom>
          <a:noFill/>
        </p:spPr>
        <p:txBody>
          <a:bodyPr wrap="none" rtlCol="0">
            <a:spAutoFit/>
          </a:bodyPr>
          <a:lstStyle/>
          <a:p>
            <a:pPr>
              <a:lnSpc>
                <a:spcPct val="90000"/>
              </a:lnSpc>
            </a:pPr>
            <a:endParaRPr lang="en-US" sz="2400"/>
          </a:p>
        </p:txBody>
      </p:sp>
      <p:sp>
        <p:nvSpPr>
          <p:cNvPr id="6" name="TextBox 5"/>
          <p:cNvSpPr txBox="1"/>
          <p:nvPr/>
        </p:nvSpPr>
        <p:spPr>
          <a:xfrm>
            <a:off x="6372200" y="1203598"/>
            <a:ext cx="2664296" cy="4208525"/>
          </a:xfrm>
          <a:prstGeom prst="rect">
            <a:avLst/>
          </a:prstGeom>
          <a:noFill/>
        </p:spPr>
        <p:txBody>
          <a:bodyPr wrap="square" rtlCol="0">
            <a:spAutoFit/>
          </a:bodyPr>
          <a:lstStyle/>
          <a:p>
            <a:r>
              <a:rPr lang="en-IN" sz="1200" b="1" i="1" dirty="0" smtClean="0">
                <a:latin typeface="Times New Roman" pitchFamily="18" charset="0"/>
                <a:cs typeface="Times New Roman" pitchFamily="18" charset="0"/>
              </a:rPr>
              <a:t>Observations:</a:t>
            </a:r>
          </a:p>
          <a:p>
            <a:pPr>
              <a:buFont typeface="Wingdings" panose="05000000000000000000" pitchFamily="2" charset="2"/>
              <a:buChar char="Ø"/>
            </a:pPr>
            <a:r>
              <a:rPr lang="en-IN" sz="1200" dirty="0" smtClean="0">
                <a:latin typeface="Times New Roman" pitchFamily="18" charset="0"/>
                <a:cs typeface="Times New Roman" pitchFamily="18" charset="0"/>
              </a:rPr>
              <a:t>From the above plot, we can see that more number of flights offering free meals which are probably for tickets that include those prices and meal services.</a:t>
            </a:r>
          </a:p>
          <a:p>
            <a:pPr>
              <a:buFont typeface="Wingdings" panose="05000000000000000000" pitchFamily="2" charset="2"/>
              <a:buChar char="Ø"/>
            </a:pPr>
            <a:r>
              <a:rPr lang="en-IN" sz="1200" dirty="0" smtClean="0">
                <a:latin typeface="Times New Roman" pitchFamily="18" charset="0"/>
                <a:cs typeface="Times New Roman" pitchFamily="18" charset="0"/>
              </a:rPr>
              <a:t>Next, we can see that flights are offering the </a:t>
            </a:r>
            <a:r>
              <a:rPr lang="en-IN" sz="1200" dirty="0" err="1" smtClean="0">
                <a:latin typeface="Times New Roman" pitchFamily="18" charset="0"/>
                <a:cs typeface="Times New Roman" pitchFamily="18" charset="0"/>
              </a:rPr>
              <a:t>eCash</a:t>
            </a:r>
            <a:r>
              <a:rPr lang="en-IN" sz="1200" dirty="0" smtClean="0">
                <a:latin typeface="Times New Roman" pitchFamily="18" charset="0"/>
                <a:cs typeface="Times New Roman" pitchFamily="18" charset="0"/>
              </a:rPr>
              <a:t> meals option that can be redeemed to purchase food during long journey flights, mostly with multiple stops.</a:t>
            </a:r>
          </a:p>
          <a:p>
            <a:pPr>
              <a:buFont typeface="Wingdings" panose="05000000000000000000" pitchFamily="2" charset="2"/>
              <a:buChar char="Ø"/>
            </a:pPr>
            <a:r>
              <a:rPr lang="en-IN" sz="1200" dirty="0" smtClean="0">
                <a:latin typeface="Times New Roman" pitchFamily="18" charset="0"/>
                <a:cs typeface="Times New Roman" pitchFamily="18" charset="0"/>
              </a:rPr>
              <a:t>Lastly, there are flights that are not offering any meals which may be because they are flying short distances and duration.</a:t>
            </a:r>
          </a:p>
          <a:p>
            <a:pPr>
              <a:buFont typeface="Wingdings" panose="05000000000000000000" pitchFamily="2" charset="2"/>
              <a:buChar char="Ø"/>
            </a:pPr>
            <a:r>
              <a:rPr lang="en-IN" sz="1200" dirty="0" smtClean="0">
                <a:latin typeface="Times New Roman" pitchFamily="18" charset="0"/>
                <a:cs typeface="Times New Roman" pitchFamily="18" charset="0"/>
              </a:rPr>
              <a:t>From the </a:t>
            </a:r>
            <a:r>
              <a:rPr lang="en-IN" sz="1200" dirty="0" err="1" smtClean="0">
                <a:latin typeface="Times New Roman" pitchFamily="18" charset="0"/>
                <a:cs typeface="Times New Roman" pitchFamily="18" charset="0"/>
              </a:rPr>
              <a:t>Meal_Availability</a:t>
            </a: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vs</a:t>
            </a:r>
            <a:r>
              <a:rPr lang="en-IN" sz="1200" dirty="0" smtClean="0">
                <a:latin typeface="Times New Roman" pitchFamily="18" charset="0"/>
                <a:cs typeface="Times New Roman" pitchFamily="18" charset="0"/>
              </a:rPr>
              <a:t> Price plot, we can conclude that Flight prices is higher for flights offering no meals, which is followed by Flights offering free meals, and lastly flights offering </a:t>
            </a:r>
            <a:r>
              <a:rPr lang="en-IN" sz="1200" dirty="0" err="1" smtClean="0">
                <a:latin typeface="Times New Roman" pitchFamily="18" charset="0"/>
                <a:cs typeface="Times New Roman" pitchFamily="18" charset="0"/>
              </a:rPr>
              <a:t>eCash</a:t>
            </a:r>
            <a:r>
              <a:rPr lang="en-IN" sz="1200" dirty="0" smtClean="0">
                <a:latin typeface="Times New Roman" pitchFamily="18" charset="0"/>
                <a:cs typeface="Times New Roman" pitchFamily="18" charset="0"/>
              </a:rPr>
              <a:t> meals.</a:t>
            </a:r>
          </a:p>
          <a:p>
            <a:pPr>
              <a:lnSpc>
                <a:spcPct val="90000"/>
              </a:lnSpc>
            </a:pPr>
            <a:endParaRPr lang="en-US" sz="12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Count Plots</a:t>
            </a:r>
            <a:endParaRPr lang="en-US" sz="4000" b="1" dirty="0">
              <a:latin typeface="Times New Roman" pitchFamily="18" charset="0"/>
              <a:cs typeface="Times New Roman" pitchFamily="18" charset="0"/>
            </a:endParaRPr>
          </a:p>
        </p:txBody>
      </p:sp>
      <p:pic>
        <p:nvPicPr>
          <p:cNvPr id="5122" name="Picture 2"/>
          <p:cNvPicPr>
            <a:picLocks noGrp="1" noChangeAspect="1" noChangeArrowheads="1"/>
          </p:cNvPicPr>
          <p:nvPr>
            <p:ph idx="1"/>
          </p:nvPr>
        </p:nvPicPr>
        <p:blipFill>
          <a:blip r:embed="rId2" cstate="print"/>
          <a:srcRect/>
          <a:stretch>
            <a:fillRect/>
          </a:stretch>
        </p:blipFill>
        <p:spPr bwMode="auto">
          <a:xfrm>
            <a:off x="251521" y="1275606"/>
            <a:ext cx="5832647" cy="3744416"/>
          </a:xfrm>
          <a:prstGeom prst="rect">
            <a:avLst/>
          </a:prstGeom>
          <a:noFill/>
          <a:ln w="9525">
            <a:noFill/>
            <a:miter lim="800000"/>
            <a:headEnd/>
            <a:tailEnd/>
          </a:ln>
        </p:spPr>
      </p:pic>
      <p:sp>
        <p:nvSpPr>
          <p:cNvPr id="5" name="TextBox 4"/>
          <p:cNvSpPr txBox="1"/>
          <p:nvPr/>
        </p:nvSpPr>
        <p:spPr>
          <a:xfrm>
            <a:off x="6300192" y="1347614"/>
            <a:ext cx="2664296" cy="3733330"/>
          </a:xfrm>
          <a:prstGeom prst="rect">
            <a:avLst/>
          </a:prstGeom>
          <a:noFill/>
        </p:spPr>
        <p:txBody>
          <a:bodyPr wrap="square" rtlCol="0">
            <a:spAutoFit/>
          </a:bodyPr>
          <a:lstStyle/>
          <a:p>
            <a:r>
              <a:rPr lang="en-IN" sz="1400" b="1" i="1" dirty="0" smtClean="0">
                <a:latin typeface="Times New Roman" pitchFamily="18" charset="0"/>
                <a:cs typeface="Times New Roman" pitchFamily="18" charset="0"/>
              </a:rPr>
              <a:t>Observations:</a:t>
            </a:r>
          </a:p>
          <a:p>
            <a:pPr>
              <a:buFont typeface="Wingdings" panose="05000000000000000000" pitchFamily="2" charset="2"/>
              <a:buChar char="Ø"/>
            </a:pPr>
            <a:r>
              <a:rPr lang="en-IN" sz="1400" dirty="0" smtClean="0">
                <a:latin typeface="Times New Roman" pitchFamily="18" charset="0"/>
                <a:cs typeface="Times New Roman" pitchFamily="18" charset="0"/>
              </a:rPr>
              <a:t>Higher number of People are buying flight tickets that have 1 stop layover.</a:t>
            </a:r>
          </a:p>
          <a:p>
            <a:pPr>
              <a:buFont typeface="Wingdings" panose="05000000000000000000" pitchFamily="2" charset="2"/>
              <a:buChar char="Ø"/>
            </a:pPr>
            <a:r>
              <a:rPr lang="en-IN" sz="1400" dirty="0" smtClean="0">
                <a:latin typeface="Times New Roman" pitchFamily="18" charset="0"/>
                <a:cs typeface="Times New Roman" pitchFamily="18" charset="0"/>
              </a:rPr>
              <a:t>Next, we see that people buys flight tickets having 2 stops, which is followed by people getting non-stop flight tickets.</a:t>
            </a:r>
          </a:p>
          <a:p>
            <a:pPr>
              <a:buFont typeface="Wingdings" panose="05000000000000000000" pitchFamily="2" charset="2"/>
              <a:buChar char="Ø"/>
            </a:pPr>
            <a:r>
              <a:rPr lang="en-IN" sz="1400" dirty="0" smtClean="0">
                <a:latin typeface="Times New Roman" pitchFamily="18" charset="0"/>
                <a:cs typeface="Times New Roman" pitchFamily="18" charset="0"/>
              </a:rPr>
              <a:t>In domestic flights we rarely see 3 or 4 stops, hence the number of stops is very less in this case.</a:t>
            </a:r>
          </a:p>
          <a:p>
            <a:pPr>
              <a:buFont typeface="Wingdings" panose="05000000000000000000" pitchFamily="2" charset="2"/>
              <a:buChar char="Ø"/>
            </a:pPr>
            <a:r>
              <a:rPr lang="en-IN" sz="1400" dirty="0" smtClean="0">
                <a:latin typeface="Times New Roman" pitchFamily="18" charset="0"/>
                <a:cs typeface="Times New Roman" pitchFamily="18" charset="0"/>
              </a:rPr>
              <a:t>The flight price is the highest for flights having 2 stops, followed by flights having 3 and 1 stops.</a:t>
            </a:r>
          </a:p>
          <a:p>
            <a:pPr>
              <a:buFont typeface="Wingdings" panose="05000000000000000000" pitchFamily="2" charset="2"/>
              <a:buChar char="Ø"/>
            </a:pPr>
            <a:r>
              <a:rPr lang="en-IN" sz="1400" dirty="0" smtClean="0">
                <a:latin typeface="Times New Roman" pitchFamily="18" charset="0"/>
                <a:cs typeface="Times New Roman" pitchFamily="18" charset="0"/>
              </a:rPr>
              <a:t>The Non-stop flights tickets price is the least.</a:t>
            </a:r>
          </a:p>
          <a:p>
            <a:pPr>
              <a:lnSpc>
                <a:spcPct val="90000"/>
              </a:lnSpc>
            </a:pPr>
            <a:endParaRPr lang="en-US" sz="1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Count Plot</a:t>
            </a:r>
            <a:endParaRPr lang="en-US" sz="4000" b="1" dirty="0">
              <a:latin typeface="Times New Roman" pitchFamily="18" charset="0"/>
              <a:cs typeface="Times New Roman" pitchFamily="18" charset="0"/>
            </a:endParaRPr>
          </a:p>
        </p:txBody>
      </p:sp>
      <p:pic>
        <p:nvPicPr>
          <p:cNvPr id="6146" name="Picture 2"/>
          <p:cNvPicPr>
            <a:picLocks noGrp="1" noChangeAspect="1" noChangeArrowheads="1"/>
          </p:cNvPicPr>
          <p:nvPr>
            <p:ph idx="1"/>
          </p:nvPr>
        </p:nvPicPr>
        <p:blipFill>
          <a:blip r:embed="rId2" cstate="print"/>
          <a:srcRect/>
          <a:stretch>
            <a:fillRect/>
          </a:stretch>
        </p:blipFill>
        <p:spPr bwMode="auto">
          <a:xfrm>
            <a:off x="251520" y="1419622"/>
            <a:ext cx="8496945" cy="3456383"/>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Bar Plots</a:t>
            </a:r>
            <a:endParaRPr lang="en-US" sz="4000" b="1" dirty="0">
              <a:latin typeface="Times New Roman" pitchFamily="18" charset="0"/>
              <a:cs typeface="Times New Roman" pitchFamily="18" charset="0"/>
            </a:endParaRPr>
          </a:p>
        </p:txBody>
      </p:sp>
      <p:pic>
        <p:nvPicPr>
          <p:cNvPr id="7170" name="Picture 2"/>
          <p:cNvPicPr>
            <a:picLocks noGrp="1" noChangeAspect="1" noChangeArrowheads="1"/>
          </p:cNvPicPr>
          <p:nvPr>
            <p:ph idx="1"/>
          </p:nvPr>
        </p:nvPicPr>
        <p:blipFill>
          <a:blip r:embed="rId2" cstate="print"/>
          <a:srcRect/>
          <a:stretch>
            <a:fillRect/>
          </a:stretch>
        </p:blipFill>
        <p:spPr bwMode="auto">
          <a:xfrm>
            <a:off x="179513" y="1275606"/>
            <a:ext cx="4392487" cy="3672408"/>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4716016" y="1275606"/>
            <a:ext cx="4427984" cy="3678808"/>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Bar Plots</a:t>
            </a:r>
            <a:endParaRPr lang="en-US" sz="4000" b="1" dirty="0">
              <a:latin typeface="Times New Roman" pitchFamily="18" charset="0"/>
              <a:cs typeface="Times New Roman" pitchFamily="18" charset="0"/>
            </a:endParaRPr>
          </a:p>
        </p:txBody>
      </p:sp>
      <p:pic>
        <p:nvPicPr>
          <p:cNvPr id="8194" name="Picture 2"/>
          <p:cNvPicPr>
            <a:picLocks noGrp="1" noChangeAspect="1" noChangeArrowheads="1"/>
          </p:cNvPicPr>
          <p:nvPr>
            <p:ph idx="1"/>
          </p:nvPr>
        </p:nvPicPr>
        <p:blipFill>
          <a:blip r:embed="rId2" cstate="print"/>
          <a:srcRect/>
          <a:stretch>
            <a:fillRect/>
          </a:stretch>
        </p:blipFill>
        <p:spPr bwMode="auto">
          <a:xfrm>
            <a:off x="107505" y="1428750"/>
            <a:ext cx="4464495" cy="3519264"/>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4716016" y="1419622"/>
            <a:ext cx="4427984" cy="3559473"/>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Bar Plots</a:t>
            </a:r>
            <a:endParaRPr lang="en-US" sz="4000" b="1" dirty="0">
              <a:latin typeface="Times New Roman" pitchFamily="18" charset="0"/>
              <a:cs typeface="Times New Roman" pitchFamily="18" charset="0"/>
            </a:endParaRPr>
          </a:p>
        </p:txBody>
      </p:sp>
      <p:pic>
        <p:nvPicPr>
          <p:cNvPr id="9218" name="Picture 2"/>
          <p:cNvPicPr>
            <a:picLocks noGrp="1" noChangeAspect="1" noChangeArrowheads="1"/>
          </p:cNvPicPr>
          <p:nvPr>
            <p:ph idx="1"/>
          </p:nvPr>
        </p:nvPicPr>
        <p:blipFill>
          <a:blip r:embed="rId2" cstate="print"/>
          <a:srcRect/>
          <a:stretch>
            <a:fillRect/>
          </a:stretch>
        </p:blipFill>
        <p:spPr bwMode="auto">
          <a:xfrm>
            <a:off x="179512" y="1347614"/>
            <a:ext cx="4680519" cy="3600400"/>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5004048" y="1347614"/>
            <a:ext cx="4139952" cy="36004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Violin Plot</a:t>
            </a:r>
            <a:endParaRPr lang="en-US" sz="4000" b="1" dirty="0">
              <a:latin typeface="Times New Roman" pitchFamily="18" charset="0"/>
              <a:cs typeface="Times New Roman" pitchFamily="18" charset="0"/>
            </a:endParaRPr>
          </a:p>
        </p:txBody>
      </p:sp>
      <p:pic>
        <p:nvPicPr>
          <p:cNvPr id="10242" name="Picture 2"/>
          <p:cNvPicPr>
            <a:picLocks noGrp="1" noChangeAspect="1" noChangeArrowheads="1"/>
          </p:cNvPicPr>
          <p:nvPr>
            <p:ph idx="1"/>
          </p:nvPr>
        </p:nvPicPr>
        <p:blipFill>
          <a:blip r:embed="rId2" cstate="print"/>
          <a:srcRect/>
          <a:stretch>
            <a:fillRect/>
          </a:stretch>
        </p:blipFill>
        <p:spPr bwMode="auto">
          <a:xfrm>
            <a:off x="1259633" y="1428750"/>
            <a:ext cx="4824536" cy="32004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Introduction</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1142108" y="1779662"/>
            <a:ext cx="7894388" cy="3114346"/>
          </a:xfrm>
        </p:spPr>
        <p:txBody>
          <a:bodyPr>
            <a:noAutofit/>
          </a:bodyPr>
          <a:lstStyle/>
          <a:p>
            <a:pPr marL="0" indent="0">
              <a:buNone/>
            </a:pPr>
            <a:r>
              <a:rPr lang="en-US" sz="1800" dirty="0" smtClean="0">
                <a:latin typeface="Times New Roman" pitchFamily="18" charset="0"/>
                <a:cs typeface="Times New Roman" pitchFamily="18" charset="0"/>
              </a:rPr>
              <a:t>The airline industry is considered as one of the most sophisticated industry in using complex pricing strategies. Nowadays, ticket prices can vary dynamically and significantly for the same flight, even for nearby seats. Anyone who has booked a flight ticket knows how unexpectedly the prices vary. The cheapest available ticket on a given flight gets more and less expensive over time. This usually happens as an attempt to maximize revenue based on</a:t>
            </a:r>
          </a:p>
          <a:p>
            <a:pPr marL="0" indent="0">
              <a:buNone/>
            </a:pPr>
            <a:r>
              <a:rPr lang="en-US" sz="1800" dirty="0" smtClean="0">
                <a:latin typeface="Times New Roman" pitchFamily="18" charset="0"/>
                <a:cs typeface="Times New Roman" pitchFamily="18" charset="0"/>
              </a:rPr>
              <a:t>1. Time of purchase patterns (making sure last-minute purchases are expensive)</a:t>
            </a:r>
          </a:p>
          <a:p>
            <a:pPr marL="0" indent="0">
              <a:buNone/>
            </a:pPr>
            <a:r>
              <a:rPr lang="en-US" sz="1800" dirty="0" smtClean="0">
                <a:latin typeface="Times New Roman" pitchFamily="18" charset="0"/>
                <a:cs typeface="Times New Roman" pitchFamily="18" charset="0"/>
              </a:rPr>
              <a:t>2. Keeping the flight as full as they want it (raising prices on a flight which is filling up in order to reduce sales and hold back inventory for those expensive last-minute expensive purchases)</a:t>
            </a:r>
          </a:p>
          <a:p>
            <a:endParaRPr lang="en-US" sz="1800" dirty="0"/>
          </a:p>
        </p:txBody>
      </p:sp>
      <p:sp>
        <p:nvSpPr>
          <p:cNvPr id="4" name="TextBox 3"/>
          <p:cNvSpPr txBox="1"/>
          <p:nvPr/>
        </p:nvSpPr>
        <p:spPr>
          <a:xfrm>
            <a:off x="1187624" y="1275607"/>
            <a:ext cx="6624736" cy="424732"/>
          </a:xfrm>
          <a:prstGeom prst="rect">
            <a:avLst/>
          </a:prstGeom>
          <a:noFill/>
        </p:spPr>
        <p:txBody>
          <a:bodyPr wrap="square" rtlCol="0">
            <a:spAutoFit/>
          </a:bodyPr>
          <a:lstStyle/>
          <a:p>
            <a:pPr>
              <a:lnSpc>
                <a:spcPct val="90000"/>
              </a:lnSpc>
            </a:pPr>
            <a:r>
              <a:rPr lang="en-IN" sz="2400" dirty="0" smtClean="0">
                <a:latin typeface="Times New Roman" pitchFamily="18" charset="0"/>
                <a:cs typeface="Times New Roman" pitchFamily="18" charset="0"/>
              </a:rPr>
              <a:t>Problem Statement</a:t>
            </a:r>
            <a:endParaRPr 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Scatter Plots</a:t>
            </a:r>
            <a:endParaRPr lang="en-US" dirty="0"/>
          </a:p>
        </p:txBody>
      </p:sp>
      <p:pic>
        <p:nvPicPr>
          <p:cNvPr id="11266" name="Picture 2"/>
          <p:cNvPicPr>
            <a:picLocks noGrp="1" noChangeAspect="1" noChangeArrowheads="1"/>
          </p:cNvPicPr>
          <p:nvPr>
            <p:ph idx="1"/>
          </p:nvPr>
        </p:nvPicPr>
        <p:blipFill>
          <a:blip r:embed="rId2" cstate="print"/>
          <a:srcRect/>
          <a:stretch>
            <a:fillRect/>
          </a:stretch>
        </p:blipFill>
        <p:spPr bwMode="auto">
          <a:xfrm>
            <a:off x="395536" y="1563638"/>
            <a:ext cx="4171950" cy="3024336"/>
          </a:xfrm>
          <a:prstGeom prst="rect">
            <a:avLst/>
          </a:prstGeom>
          <a:noFill/>
          <a:ln w="9525">
            <a:noFill/>
            <a:miter lim="800000"/>
            <a:headEnd/>
            <a:tailEnd/>
          </a:ln>
        </p:spPr>
      </p:pic>
      <p:pic>
        <p:nvPicPr>
          <p:cNvPr id="6" name="Picture 5" descr="15.PNG"/>
          <p:cNvPicPr>
            <a:picLocks noChangeAspect="1"/>
          </p:cNvPicPr>
          <p:nvPr/>
        </p:nvPicPr>
        <p:blipFill>
          <a:blip r:embed="rId3" cstate="print"/>
          <a:stretch>
            <a:fillRect/>
          </a:stretch>
        </p:blipFill>
        <p:spPr>
          <a:xfrm>
            <a:off x="4860032" y="1563638"/>
            <a:ext cx="4001059" cy="3024336"/>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7822379" cy="765572"/>
          </a:xfrm>
        </p:spPr>
        <p:txBody>
          <a:bodyPr>
            <a:noAutofit/>
          </a:bodyPr>
          <a:lstStyle/>
          <a:p>
            <a:r>
              <a:rPr lang="en-IN" sz="4000" b="1" dirty="0" smtClean="0">
                <a:latin typeface="Times New Roman" pitchFamily="18" charset="0"/>
                <a:cs typeface="Times New Roman" pitchFamily="18" charset="0"/>
              </a:rPr>
              <a:t>Distribution Plot and Heat map</a:t>
            </a:r>
            <a:endParaRPr lang="en-US" sz="4000" b="1" dirty="0">
              <a:latin typeface="Times New Roman" pitchFamily="18" charset="0"/>
              <a:cs typeface="Times New Roman" pitchFamily="18" charset="0"/>
            </a:endParaRPr>
          </a:p>
        </p:txBody>
      </p:sp>
      <p:pic>
        <p:nvPicPr>
          <p:cNvPr id="12290" name="Picture 2"/>
          <p:cNvPicPr>
            <a:picLocks noGrp="1" noChangeAspect="1" noChangeArrowheads="1"/>
          </p:cNvPicPr>
          <p:nvPr>
            <p:ph idx="1"/>
          </p:nvPr>
        </p:nvPicPr>
        <p:blipFill>
          <a:blip r:embed="rId2" cstate="print"/>
          <a:srcRect/>
          <a:stretch>
            <a:fillRect/>
          </a:stretch>
        </p:blipFill>
        <p:spPr bwMode="auto">
          <a:xfrm>
            <a:off x="179512" y="1419622"/>
            <a:ext cx="4392487" cy="3456384"/>
          </a:xfrm>
          <a:prstGeom prst="rect">
            <a:avLst/>
          </a:prstGeom>
          <a:noFill/>
          <a:ln w="9525">
            <a:noFill/>
            <a:miter lim="800000"/>
            <a:headEnd/>
            <a:tailEnd/>
          </a:ln>
        </p:spPr>
      </p:pic>
      <p:pic>
        <p:nvPicPr>
          <p:cNvPr id="12291" name="Picture 3"/>
          <p:cNvPicPr>
            <a:picLocks noChangeAspect="1" noChangeArrowheads="1"/>
          </p:cNvPicPr>
          <p:nvPr/>
        </p:nvPicPr>
        <p:blipFill>
          <a:blip r:embed="rId3" cstate="print"/>
          <a:srcRect/>
          <a:stretch>
            <a:fillRect/>
          </a:stretch>
        </p:blipFill>
        <p:spPr bwMode="auto">
          <a:xfrm>
            <a:off x="4716016" y="1419622"/>
            <a:ext cx="4273277" cy="3456384"/>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Development Algorithms</a:t>
            </a:r>
            <a:endParaRPr lang="en-US" dirty="0"/>
          </a:p>
        </p:txBody>
      </p:sp>
      <p:sp>
        <p:nvSpPr>
          <p:cNvPr id="5" name="TextBox 4"/>
          <p:cNvSpPr txBox="1"/>
          <p:nvPr/>
        </p:nvSpPr>
        <p:spPr>
          <a:xfrm>
            <a:off x="467544" y="1347614"/>
            <a:ext cx="8496944" cy="978729"/>
          </a:xfrm>
          <a:prstGeom prst="rect">
            <a:avLst/>
          </a:prstGeom>
          <a:noFill/>
        </p:spPr>
        <p:txBody>
          <a:bodyPr wrap="square" rtlCol="0">
            <a:spAutoFit/>
          </a:bodyPr>
          <a:lstStyle/>
          <a:p>
            <a:pPr lvl="0">
              <a:lnSpc>
                <a:spcPct val="90000"/>
              </a:lnSpc>
            </a:pPr>
            <a:r>
              <a:rPr lang="en-US" sz="2000" dirty="0" smtClean="0">
                <a:effectLst/>
                <a:latin typeface="Times New Roman" pitchFamily="18" charset="0"/>
                <a:ea typeface="Calibri" panose="020F0502020204030204" pitchFamily="34" charset="0"/>
                <a:cs typeface="Times New Roman" pitchFamily="18" charset="0"/>
              </a:rPr>
              <a:t>The complete list of algorithms that were used in training and testing the </a:t>
            </a:r>
            <a:r>
              <a:rPr lang="en-US" sz="2000" dirty="0" smtClean="0">
                <a:latin typeface="Times New Roman" pitchFamily="18" charset="0"/>
                <a:ea typeface="Calibri" panose="020F0502020204030204" pitchFamily="34" charset="0"/>
                <a:cs typeface="Times New Roman" pitchFamily="18" charset="0"/>
              </a:rPr>
              <a:t>regression</a:t>
            </a:r>
            <a:r>
              <a:rPr lang="en-US" sz="2000" dirty="0" smtClean="0">
                <a:effectLst/>
                <a:latin typeface="Times New Roman" pitchFamily="18" charset="0"/>
                <a:ea typeface="Calibri" panose="020F0502020204030204" pitchFamily="34" charset="0"/>
                <a:cs typeface="Times New Roman" pitchFamily="18" charset="0"/>
              </a:rPr>
              <a:t> model are listed below:</a:t>
            </a:r>
          </a:p>
          <a:p>
            <a:pPr>
              <a:lnSpc>
                <a:spcPct val="90000"/>
              </a:lnSpc>
            </a:pPr>
            <a:endParaRPr lang="en-US" sz="2400" dirty="0"/>
          </a:p>
        </p:txBody>
      </p:sp>
      <p:sp>
        <p:nvSpPr>
          <p:cNvPr id="6" name="TextBox 5"/>
          <p:cNvSpPr txBox="1"/>
          <p:nvPr/>
        </p:nvSpPr>
        <p:spPr>
          <a:xfrm>
            <a:off x="539552" y="2067694"/>
            <a:ext cx="6408712" cy="1673150"/>
          </a:xfrm>
          <a:prstGeom prst="rect">
            <a:avLst/>
          </a:prstGeom>
          <a:noFill/>
        </p:spPr>
        <p:txBody>
          <a:bodyPr wrap="square" rtlCol="0">
            <a:spAutoFit/>
          </a:bodyPr>
          <a:lstStyle/>
          <a:p>
            <a:pPr marR="0" lvl="0">
              <a:lnSpc>
                <a:spcPct val="107000"/>
              </a:lnSpc>
              <a:spcBef>
                <a:spcPts val="0"/>
              </a:spcBef>
              <a:spcAft>
                <a:spcPts val="0"/>
              </a:spcAft>
            </a:pPr>
            <a:r>
              <a:rPr lang="en-IN" sz="1600" dirty="0" smtClean="0">
                <a:latin typeface="Times New Roman" panose="02020603050405020304" pitchFamily="18" charset="0"/>
                <a:ea typeface="Calibri" panose="020F0502020204030204" pitchFamily="34" charset="0"/>
                <a:cs typeface="Times New Roman" panose="02020603050405020304" pitchFamily="18" charset="0"/>
              </a:rPr>
              <a:t>▪ Linear Regression Model</a:t>
            </a:r>
          </a:p>
          <a:p>
            <a:pPr marR="0" lvl="0">
              <a:lnSpc>
                <a:spcPct val="107000"/>
              </a:lnSpc>
              <a:spcBef>
                <a:spcPts val="0"/>
              </a:spcBef>
              <a:spcAft>
                <a:spcPts val="0"/>
              </a:spcAft>
            </a:pPr>
            <a:r>
              <a:rPr lang="en-IN" sz="1600" dirty="0" smtClean="0">
                <a:latin typeface="Times New Roman" panose="02020603050405020304" pitchFamily="18" charset="0"/>
                <a:ea typeface="Calibri" panose="020F0502020204030204" pitchFamily="34" charset="0"/>
                <a:cs typeface="Times New Roman" panose="02020603050405020304" pitchFamily="18" charset="0"/>
              </a:rPr>
              <a:t>▪ Decision Tree Regression Model</a:t>
            </a:r>
          </a:p>
          <a:p>
            <a:pPr marR="0" lvl="0">
              <a:lnSpc>
                <a:spcPct val="107000"/>
              </a:lnSpc>
              <a:spcBef>
                <a:spcPts val="0"/>
              </a:spcBef>
              <a:spcAft>
                <a:spcPts val="0"/>
              </a:spcAft>
            </a:pPr>
            <a:r>
              <a:rPr lang="en-IN" sz="1600" dirty="0" smtClean="0">
                <a:latin typeface="Times New Roman" panose="02020603050405020304" pitchFamily="18" charset="0"/>
                <a:ea typeface="Calibri" panose="020F0502020204030204" pitchFamily="34" charset="0"/>
                <a:cs typeface="Times New Roman" panose="02020603050405020304" pitchFamily="18" charset="0"/>
              </a:rPr>
              <a:t>▪ Random Forest Regression Model</a:t>
            </a:r>
          </a:p>
          <a:p>
            <a:pPr marR="0" lvl="0">
              <a:lnSpc>
                <a:spcPct val="107000"/>
              </a:lnSpc>
              <a:spcBef>
                <a:spcPts val="0"/>
              </a:spcBef>
              <a:spcAft>
                <a:spcPts val="0"/>
              </a:spcAft>
            </a:pPr>
            <a:r>
              <a:rPr lang="en-IN" sz="1600" dirty="0" smtClean="0">
                <a:latin typeface="Times New Roman" panose="02020603050405020304" pitchFamily="18" charset="0"/>
                <a:ea typeface="Calibri" panose="020F0502020204030204" pitchFamily="34" charset="0"/>
                <a:cs typeface="Times New Roman" panose="02020603050405020304" pitchFamily="18" charset="0"/>
              </a:rPr>
              <a:t>▪ Gradient Boosting Regression Model</a:t>
            </a:r>
          </a:p>
          <a:p>
            <a:pPr marR="0" lvl="0">
              <a:lnSpc>
                <a:spcPct val="107000"/>
              </a:lnSpc>
              <a:spcBef>
                <a:spcPts val="0"/>
              </a:spcBef>
              <a:spcAft>
                <a:spcPts val="0"/>
              </a:spcAft>
            </a:pPr>
            <a:r>
              <a:rPr lang="en-IN" sz="1600"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smtClean="0">
                <a:latin typeface="Times New Roman" panose="02020603050405020304" pitchFamily="18" charset="0"/>
                <a:ea typeface="Calibri" panose="020F0502020204030204" pitchFamily="34" charset="0"/>
                <a:cs typeface="Times New Roman" panose="02020603050405020304" pitchFamily="18" charset="0"/>
              </a:rPr>
              <a:t>AdaBoost</a:t>
            </a:r>
            <a:r>
              <a:rPr lang="en-IN" sz="1600" dirty="0" smtClean="0">
                <a:latin typeface="Times New Roman" panose="02020603050405020304" pitchFamily="18" charset="0"/>
                <a:ea typeface="Calibri" panose="020F0502020204030204" pitchFamily="34" charset="0"/>
                <a:cs typeface="Times New Roman" panose="02020603050405020304" pitchFamily="18" charset="0"/>
              </a:rPr>
              <a:t> Regression Model</a:t>
            </a:r>
          </a:p>
          <a:p>
            <a:pPr marR="0" lvl="0">
              <a:lnSpc>
                <a:spcPct val="107000"/>
              </a:lnSpc>
              <a:spcBef>
                <a:spcPts val="0"/>
              </a:spcBef>
              <a:spcAft>
                <a:spcPts val="0"/>
              </a:spcAft>
            </a:pPr>
            <a:r>
              <a:rPr lang="en-IN" sz="1600" dirty="0" smtClean="0">
                <a:latin typeface="Times New Roman" panose="02020603050405020304" pitchFamily="18" charset="0"/>
                <a:ea typeface="Calibri" panose="020F0502020204030204" pitchFamily="34" charset="0"/>
                <a:cs typeface="Times New Roman" panose="02020603050405020304" pitchFamily="18" charset="0"/>
              </a:rPr>
              <a:t>▪ Extra Trees Regression Model</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latin typeface="Times New Roman" pitchFamily="18" charset="0"/>
                <a:cs typeface="Times New Roman" pitchFamily="18" charset="0"/>
              </a:rPr>
              <a:t>Regression Model Function With Evaluation Metrics</a:t>
            </a:r>
            <a:endParaRPr lang="en-US" b="1" dirty="0">
              <a:latin typeface="Times New Roman" pitchFamily="18" charset="0"/>
              <a:cs typeface="Times New Roman" pitchFamily="18" charset="0"/>
            </a:endParaRPr>
          </a:p>
        </p:txBody>
      </p:sp>
      <p:pic>
        <p:nvPicPr>
          <p:cNvPr id="13314" name="Picture 2"/>
          <p:cNvPicPr>
            <a:picLocks noGrp="1" noChangeAspect="1" noChangeArrowheads="1"/>
          </p:cNvPicPr>
          <p:nvPr>
            <p:ph idx="1"/>
          </p:nvPr>
        </p:nvPicPr>
        <p:blipFill>
          <a:blip r:embed="rId2" cstate="print"/>
          <a:srcRect/>
          <a:stretch>
            <a:fillRect/>
          </a:stretch>
        </p:blipFill>
        <p:spPr bwMode="auto">
          <a:xfrm>
            <a:off x="899592" y="1275606"/>
            <a:ext cx="7488832" cy="3672408"/>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Model Evaluation</a:t>
            </a:r>
            <a:endParaRPr lang="en-US" sz="4000" b="1" dirty="0">
              <a:latin typeface="Times New Roman" pitchFamily="18" charset="0"/>
              <a:cs typeface="Times New Roman" pitchFamily="18" charset="0"/>
            </a:endParaRPr>
          </a:p>
        </p:txBody>
      </p:sp>
      <p:pic>
        <p:nvPicPr>
          <p:cNvPr id="14338" name="Picture 2"/>
          <p:cNvPicPr>
            <a:picLocks noGrp="1" noChangeAspect="1" noChangeArrowheads="1"/>
          </p:cNvPicPr>
          <p:nvPr>
            <p:ph idx="1"/>
          </p:nvPr>
        </p:nvPicPr>
        <p:blipFill>
          <a:blip r:embed="rId2" cstate="print"/>
          <a:srcRect/>
          <a:stretch>
            <a:fillRect/>
          </a:stretch>
        </p:blipFill>
        <p:spPr bwMode="auto">
          <a:xfrm>
            <a:off x="1187624" y="1428750"/>
            <a:ext cx="5760640" cy="3519264"/>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Times New Roman" pitchFamily="18" charset="0"/>
                <a:cs typeface="Times New Roman" pitchFamily="18" charset="0"/>
              </a:rPr>
              <a:t>Result of Final Model Evaluation</a:t>
            </a:r>
            <a:endParaRPr lang="en-US" sz="3600" b="1" dirty="0">
              <a:latin typeface="Times New Roman" pitchFamily="18" charset="0"/>
              <a:cs typeface="Times New Roman" pitchFamily="18" charset="0"/>
            </a:endParaRPr>
          </a:p>
        </p:txBody>
      </p:sp>
      <p:pic>
        <p:nvPicPr>
          <p:cNvPr id="15362" name="Picture 2"/>
          <p:cNvPicPr>
            <a:picLocks noGrp="1" noChangeAspect="1" noChangeArrowheads="1"/>
          </p:cNvPicPr>
          <p:nvPr>
            <p:ph idx="1"/>
          </p:nvPr>
        </p:nvPicPr>
        <p:blipFill>
          <a:blip r:embed="rId2" cstate="print"/>
          <a:srcRect/>
          <a:stretch>
            <a:fillRect/>
          </a:stretch>
        </p:blipFill>
        <p:spPr bwMode="auto">
          <a:xfrm>
            <a:off x="251520" y="1428750"/>
            <a:ext cx="4248472" cy="3200400"/>
          </a:xfrm>
          <a:prstGeom prst="rect">
            <a:avLst/>
          </a:prstGeom>
          <a:noFill/>
          <a:ln w="9525">
            <a:noFill/>
            <a:miter lim="800000"/>
            <a:headEnd/>
            <a:tailEnd/>
          </a:ln>
        </p:spPr>
      </p:pic>
      <p:pic>
        <p:nvPicPr>
          <p:cNvPr id="15363" name="Picture 3"/>
          <p:cNvPicPr>
            <a:picLocks noChangeAspect="1" noChangeArrowheads="1"/>
          </p:cNvPicPr>
          <p:nvPr/>
        </p:nvPicPr>
        <p:blipFill>
          <a:blip r:embed="rId3" cstate="print"/>
          <a:srcRect/>
          <a:stretch>
            <a:fillRect/>
          </a:stretch>
        </p:blipFill>
        <p:spPr bwMode="auto">
          <a:xfrm>
            <a:off x="4644008" y="1419622"/>
            <a:ext cx="4499992" cy="3255913"/>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7822379" cy="765572"/>
          </a:xfrm>
        </p:spPr>
        <p:txBody>
          <a:bodyPr>
            <a:noAutofit/>
          </a:bodyPr>
          <a:lstStyle/>
          <a:p>
            <a:r>
              <a:rPr lang="en-US" b="1" dirty="0" smtClean="0">
                <a:latin typeface="Times New Roman" pitchFamily="18" charset="0"/>
                <a:cs typeface="Times New Roman" pitchFamily="18" charset="0"/>
              </a:rPr>
              <a:t>Evaluation And Hyper Parameter Tuning</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142108" y="1428750"/>
            <a:ext cx="7678364" cy="3714750"/>
          </a:xfrm>
        </p:spPr>
        <p:txBody>
          <a:bodyPr>
            <a:noAutofit/>
          </a:bodyPr>
          <a:lstStyle/>
          <a:p>
            <a:pPr marL="45720" indent="0">
              <a:lnSpc>
                <a:spcPct val="120000"/>
              </a:lnSpc>
              <a:buNone/>
            </a:pPr>
            <a:r>
              <a:rPr lang="en-US" sz="1800" dirty="0" smtClean="0">
                <a:latin typeface="Times New Roman" pitchFamily="18" charset="0"/>
                <a:cs typeface="Times New Roman" pitchFamily="18" charset="0"/>
              </a:rPr>
              <a:t>The key metrics used in evaluation were:</a:t>
            </a:r>
          </a:p>
          <a:p>
            <a:pPr>
              <a:lnSpc>
                <a:spcPct val="120000"/>
              </a:lnSpc>
              <a:buNone/>
            </a:pPr>
            <a:r>
              <a:rPr lang="en-US" sz="1800" dirty="0" smtClean="0">
                <a:latin typeface="Times New Roman" pitchFamily="18" charset="0"/>
                <a:cs typeface="Times New Roman" pitchFamily="18" charset="0"/>
              </a:rPr>
              <a:t>     R2 score</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Cross </a:t>
            </a:r>
            <a:r>
              <a:rPr lang="en-US" sz="1800" dirty="0" smtClean="0">
                <a:latin typeface="Times New Roman" pitchFamily="18" charset="0"/>
                <a:cs typeface="Times New Roman" pitchFamily="18" charset="0"/>
              </a:rPr>
              <a:t>Validation </a:t>
            </a:r>
            <a:r>
              <a:rPr lang="en-US" sz="1800" dirty="0" smtClean="0">
                <a:latin typeface="Times New Roman" pitchFamily="18" charset="0"/>
                <a:cs typeface="Times New Roman" pitchFamily="18" charset="0"/>
              </a:rPr>
              <a:t>Score</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MAE</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MSE</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RMSE</a:t>
            </a:r>
            <a:endParaRPr lang="en-US" sz="1800" dirty="0" smtClean="0">
              <a:latin typeface="Times New Roman" pitchFamily="18" charset="0"/>
              <a:cs typeface="Times New Roman" pitchFamily="18" charset="0"/>
            </a:endParaRPr>
          </a:p>
          <a:p>
            <a:pPr marL="45720" indent="0">
              <a:lnSpc>
                <a:spcPct val="120000"/>
              </a:lnSpc>
              <a:buNone/>
            </a:pPr>
            <a:r>
              <a:rPr lang="en-US" sz="1800" dirty="0" smtClean="0">
                <a:latin typeface="Times New Roman" pitchFamily="18" charset="0"/>
                <a:cs typeface="Times New Roman" pitchFamily="18" charset="0"/>
              </a:rPr>
              <a:t>We tried to find out the best parameters list to increase our accuracy scores by using </a:t>
            </a:r>
            <a:r>
              <a:rPr lang="en-US" sz="1800" dirty="0" smtClean="0">
                <a:latin typeface="Times New Roman" pitchFamily="18" charset="0"/>
                <a:cs typeface="Times New Roman" pitchFamily="18" charset="0"/>
              </a:rPr>
              <a:t>Hyper parameter </a:t>
            </a:r>
            <a:r>
              <a:rPr lang="en-US" sz="1800" dirty="0" smtClean="0">
                <a:latin typeface="Times New Roman" pitchFamily="18" charset="0"/>
                <a:cs typeface="Times New Roman" pitchFamily="18" charset="0"/>
              </a:rPr>
              <a:t>Tuning. In order to achieve a higher score we used the Grid Search CV method with 5 folds.</a:t>
            </a:r>
            <a:endParaRPr lang="en-IN"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7750371" cy="765572"/>
          </a:xfrm>
        </p:spPr>
        <p:txBody>
          <a:bodyPr>
            <a:noAutofit/>
          </a:bodyPr>
          <a:lstStyle/>
          <a:p>
            <a:r>
              <a:rPr lang="en-US" b="1" dirty="0" smtClean="0">
                <a:latin typeface="Times New Roman" pitchFamily="18" charset="0"/>
                <a:cs typeface="Times New Roman" pitchFamily="18" charset="0"/>
              </a:rPr>
              <a:t>Conclusion </a:t>
            </a:r>
            <a:br>
              <a:rPr lang="en-US" b="1"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Key </a:t>
            </a:r>
            <a:r>
              <a:rPr lang="en-US" sz="2800" dirty="0" smtClean="0">
                <a:latin typeface="Times New Roman" pitchFamily="18" charset="0"/>
                <a:cs typeface="Times New Roman" pitchFamily="18" charset="0"/>
              </a:rPr>
              <a:t>Findings and Conclusions of the </a:t>
            </a:r>
            <a:r>
              <a:rPr lang="en-US" sz="2800" dirty="0" smtClean="0">
                <a:latin typeface="Times New Roman" pitchFamily="18" charset="0"/>
                <a:cs typeface="Times New Roman" pitchFamily="18" charset="0"/>
              </a:rPr>
              <a:t>Study</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1142108" y="1203598"/>
            <a:ext cx="8001892" cy="3425552"/>
          </a:xfrm>
        </p:spPr>
        <p:txBody>
          <a:bodyPr>
            <a:noAutofit/>
          </a:bodyPr>
          <a:lstStyle/>
          <a:p>
            <a:pPr>
              <a:buFont typeface="Wingdings" pitchFamily="2" charset="2"/>
              <a:buChar char="Ø"/>
            </a:pPr>
            <a:r>
              <a:rPr lang="en-IN" sz="1600" dirty="0" smtClean="0">
                <a:latin typeface="Times New Roman" panose="02020603050405020304" pitchFamily="18" charset="0"/>
                <a:cs typeface="Times New Roman" panose="02020603050405020304" pitchFamily="18" charset="0"/>
              </a:rPr>
              <a:t>From the model performance comparison, it is clear that </a:t>
            </a:r>
            <a:r>
              <a:rPr lang="en-IN" sz="1600" dirty="0" smtClean="0">
                <a:latin typeface="Times New Roman" panose="02020603050405020304" pitchFamily="18" charset="0"/>
                <a:cs typeface="Times New Roman" panose="02020603050405020304" pitchFamily="18" charset="0"/>
              </a:rPr>
              <a:t>RandomForestRegressor performs </a:t>
            </a:r>
            <a:r>
              <a:rPr lang="en-IN" sz="1600" dirty="0" smtClean="0">
                <a:latin typeface="Times New Roman" panose="02020603050405020304" pitchFamily="18" charset="0"/>
                <a:cs typeface="Times New Roman" panose="02020603050405020304" pitchFamily="18" charset="0"/>
              </a:rPr>
              <a:t>well with R2 score of </a:t>
            </a:r>
            <a:r>
              <a:rPr lang="en-IN" sz="1600" dirty="0" smtClean="0">
                <a:latin typeface="Times New Roman" panose="02020603050405020304" pitchFamily="18" charset="0"/>
                <a:cs typeface="Times New Roman" panose="02020603050405020304" pitchFamily="18" charset="0"/>
              </a:rPr>
              <a:t>82.52%</a:t>
            </a:r>
            <a:r>
              <a:rPr lang="en-IN" sz="1600" dirty="0" smtClean="0">
                <a:latin typeface="Times New Roman" panose="02020603050405020304" pitchFamily="18" charset="0"/>
                <a:cs typeface="Times New Roman" panose="02020603050405020304" pitchFamily="18" charset="0"/>
              </a:rPr>
              <a:t> and </a:t>
            </a:r>
            <a:r>
              <a:rPr lang="en-IN" sz="1600" b="1" dirty="0" smtClean="0">
                <a:latin typeface="Times New Roman" panose="02020603050405020304" pitchFamily="18" charset="0"/>
                <a:cs typeface="Times New Roman" panose="02020603050405020304" pitchFamily="18" charset="0"/>
              </a:rPr>
              <a:t>lowest difference between </a:t>
            </a:r>
            <a:r>
              <a:rPr lang="en-IN" sz="1600" b="1" dirty="0" err="1" smtClean="0">
                <a:latin typeface="Times New Roman" panose="02020603050405020304" pitchFamily="18" charset="0"/>
                <a:cs typeface="Times New Roman" panose="02020603050405020304" pitchFamily="18" charset="0"/>
              </a:rPr>
              <a:t>accuracy_score</a:t>
            </a:r>
            <a:r>
              <a:rPr lang="en-IN" sz="1600" b="1" dirty="0" smtClean="0">
                <a:latin typeface="Times New Roman" panose="02020603050405020304" pitchFamily="18" charset="0"/>
                <a:cs typeface="Times New Roman" panose="02020603050405020304" pitchFamily="18" charset="0"/>
              </a:rPr>
              <a:t> and </a:t>
            </a:r>
            <a:r>
              <a:rPr lang="en-IN" sz="1600" b="1" dirty="0" err="1" smtClean="0">
                <a:latin typeface="Times New Roman" panose="02020603050405020304" pitchFamily="18" charset="0"/>
                <a:cs typeface="Times New Roman" panose="02020603050405020304" pitchFamily="18" charset="0"/>
              </a:rPr>
              <a:t>cross_val_score</a:t>
            </a:r>
            <a:r>
              <a:rPr lang="en-IN" sz="1600" dirty="0" smtClean="0">
                <a:latin typeface="Times New Roman" panose="02020603050405020304" pitchFamily="18" charset="0"/>
                <a:cs typeface="Times New Roman" panose="02020603050405020304" pitchFamily="18" charset="0"/>
              </a:rPr>
              <a:t>, hence I selected RandomForestRegressor  as our final model.</a:t>
            </a:r>
            <a:endParaRPr lang="en-IN" sz="1600" dirty="0" smtClean="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In this project we have scraped the flight data from airline webpage “yatra.com”. </a:t>
            </a:r>
          </a:p>
          <a:p>
            <a:pPr marL="285750" indent="-285750">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Features like flight duration, number of stops during the journey and the availability of meals are playing major role in predicting the prices of the flights.</a:t>
            </a:r>
          </a:p>
          <a:p>
            <a:pPr marL="285750" indent="-285750">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It would help customers to predict future flight prices and plan the journey accordingly because it is difficult for airlines to maintain prices since it changes dynamically due to different conditions. Hence by using Machine Learning techniques we can solve this problem. </a:t>
            </a:r>
          </a:p>
          <a:p>
            <a:pPr marL="285750" indent="-285750">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The above research will help our client to study the latest flight price market and with the help of the model built he can easily predict the price ranges of the flight, and also will helps him to understand based on what factors the fight price is decided.</a:t>
            </a:r>
          </a:p>
          <a:p>
            <a:pPr>
              <a:buFont typeface="Wingdings" pitchFamily="2" charset="2"/>
              <a:buChar char="Ø"/>
            </a:pPr>
            <a:endParaRPr lang="en-US" sz="16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8001891" cy="765572"/>
          </a:xfrm>
        </p:spPr>
        <p:txBody>
          <a:bodyPr>
            <a:noAutofit/>
          </a:bodyPr>
          <a:lstStyle/>
          <a:p>
            <a:r>
              <a:rPr lang="en-US" b="1" dirty="0" smtClean="0">
                <a:latin typeface="Times New Roman" pitchFamily="18" charset="0"/>
                <a:cs typeface="Times New Roman" pitchFamily="18" charset="0"/>
              </a:rPr>
              <a:t>Conclusion </a:t>
            </a:r>
            <a:br>
              <a:rPr lang="en-US" b="1"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Learning Outcomes of the Study </a:t>
            </a:r>
            <a:endParaRPr lang="en-IN"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Visualization part helped  to understand the data as it provides graphical representation of huge data.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It assisted to understand the feature importance, outliers or skewness detection and to compare the independent-dependent features.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Data cleaning is the most important part of model building and therefore before model building, I made sure the data is cleaned.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 have generated multiple regression machine learning models to get the best model wherein I found </a:t>
            </a:r>
            <a:r>
              <a:rPr lang="en-US" sz="1800" dirty="0" smtClean="0">
                <a:latin typeface="Times New Roman" panose="02020603050405020304" pitchFamily="18" charset="0"/>
                <a:cs typeface="Times New Roman" panose="02020603050405020304" pitchFamily="18" charset="0"/>
              </a:rPr>
              <a:t>RandomForestRegressor Model </a:t>
            </a:r>
            <a:r>
              <a:rPr lang="en-US" sz="1800" dirty="0" smtClean="0">
                <a:latin typeface="Times New Roman" panose="02020603050405020304" pitchFamily="18" charset="0"/>
                <a:cs typeface="Times New Roman" panose="02020603050405020304" pitchFamily="18" charset="0"/>
              </a:rPr>
              <a:t>being the best based on the metrics I have used.</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 ensured that at least I get a decent prediction confidence percentage.</a:t>
            </a:r>
            <a:endParaRPr lang="en-US" sz="18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8001891" cy="765572"/>
          </a:xfrm>
        </p:spPr>
        <p:txBody>
          <a:bodyPr>
            <a:noAutofit/>
          </a:bodyPr>
          <a:lstStyle/>
          <a:p>
            <a:r>
              <a:rPr lang="en-US" b="1" dirty="0" smtClean="0">
                <a:latin typeface="Times New Roman" pitchFamily="18" charset="0"/>
                <a:cs typeface="Times New Roman" pitchFamily="18" charset="0"/>
              </a:rPr>
              <a:t>Conclusion </a:t>
            </a:r>
            <a:br>
              <a:rPr lang="en-US" b="1"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Limitations of this work and Scope for Future </a:t>
            </a:r>
            <a:r>
              <a:rPr lang="en-US" sz="2800" dirty="0" smtClean="0">
                <a:latin typeface="Times New Roman" pitchFamily="18" charset="0"/>
                <a:cs typeface="Times New Roman" pitchFamily="18" charset="0"/>
              </a:rPr>
              <a:t>Work</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Some algorithms are facing over-fitting problem which may be because of lesser number of features in our dataset.</a:t>
            </a:r>
          </a:p>
          <a:p>
            <a:pPr>
              <a:buFont typeface="Wingdings" panose="05000000000000000000" pitchFamily="2" charset="2"/>
              <a:buChar char="Ø"/>
            </a:pPr>
            <a:r>
              <a:rPr lang="en-IN" sz="1600" dirty="0" smtClean="0">
                <a:latin typeface="Times New Roman" panose="02020603050405020304" pitchFamily="18" charset="0"/>
                <a:cs typeface="Times New Roman" panose="02020603050405020304" pitchFamily="18" charset="0"/>
              </a:rPr>
              <a:t>We can get a better r2 score by fetching some more features by web scraping which may help to reduce the over fitting problem in our models.</a:t>
            </a: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Limitation of the study is that in the volatile changing market we have taken the data, to be more precise we have taken the data at the time of pandemic and recent data, so when the pandemic ends the market correction might happen slowly. </a:t>
            </a: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Therefore based on that again the deciding factors of it may change and we have shortlisted and taken these data from the important cities across India. </a:t>
            </a: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If the customer is from the different country our model might fail to predict the accuracy price of that flight.</a:t>
            </a:r>
            <a:endParaRPr lang="en-IN" sz="1600" dirty="0" smtClean="0">
              <a:latin typeface="Times New Roman" panose="02020603050405020304" pitchFamily="18" charset="0"/>
              <a:cs typeface="Times New Roman" panose="02020603050405020304" pitchFamily="18" charset="0"/>
            </a:endParaRPr>
          </a:p>
          <a:p>
            <a:endParaRPr lang="en-US" sz="16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Project Phases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1142108" y="1428750"/>
            <a:ext cx="7678364" cy="3200400"/>
          </a:xfrm>
        </p:spPr>
        <p:txBody>
          <a:bodyPr>
            <a:noAutofit/>
          </a:bodyPr>
          <a:lstStyle/>
          <a:p>
            <a:pPr marL="0" indent="0">
              <a:buNone/>
            </a:pPr>
            <a:r>
              <a:rPr lang="en-US" sz="1800" dirty="0" smtClean="0">
                <a:latin typeface="Times New Roman" pitchFamily="18" charset="0"/>
                <a:cs typeface="Times New Roman" pitchFamily="18" charset="0"/>
              </a:rPr>
              <a:t>This project is done in three phases:</a:t>
            </a:r>
          </a:p>
          <a:p>
            <a:pPr marL="0" indent="0">
              <a:buNone/>
            </a:pP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Data Collection</a:t>
            </a:r>
          </a:p>
          <a:p>
            <a:pPr marL="0" indent="0">
              <a:buNone/>
            </a:pP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Data Analysis</a:t>
            </a:r>
          </a:p>
          <a:p>
            <a:pPr marL="0" indent="0">
              <a:buNone/>
            </a:pP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Model Building</a:t>
            </a:r>
          </a:p>
          <a:p>
            <a:pPr marL="0" indent="0">
              <a:buNone/>
            </a:pPr>
            <a:r>
              <a:rPr lang="en-US" sz="1800" dirty="0" smtClean="0">
                <a:latin typeface="Times New Roman" pitchFamily="18" charset="0"/>
                <a:cs typeface="Times New Roman" pitchFamily="18" charset="0"/>
              </a:rPr>
              <a:t>I created two different Jupyter Notebook files to performed the required actions.</a:t>
            </a:r>
          </a:p>
          <a:p>
            <a:pPr marL="0" indent="0">
              <a:buNone/>
            </a:pPr>
            <a:r>
              <a:rPr lang="en-US" sz="1800" dirty="0" smtClean="0">
                <a:latin typeface="Times New Roman" pitchFamily="18" charset="0"/>
                <a:cs typeface="Times New Roman" pitchFamily="18" charset="0"/>
              </a:rPr>
              <a:t>As per the requirement of client, I have scrapped the data from online sites and based on that data I have performed analysis like based on which feature of my data does flight prices change and checked the relationship of flight prices with all the other features to get a gist on what flight a passenger should choose.</a:t>
            </a:r>
          </a:p>
          <a:p>
            <a:endParaRPr lang="en-US" sz="1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9632" y="1779662"/>
            <a:ext cx="6859786" cy="1287016"/>
          </a:xfrm>
        </p:spPr>
        <p:txBody>
          <a:bodyPr numCol="1">
            <a:normAutofit/>
          </a:bodyPr>
          <a:lstStyle/>
          <a:p>
            <a:pPr algn="just">
              <a:buNone/>
            </a:pPr>
            <a:r>
              <a:rPr lang="en-IN" sz="8000" b="1" dirty="0" smtClean="0">
                <a:latin typeface="Times New Roman" pitchFamily="18" charset="0"/>
                <a:cs typeface="Times New Roman" pitchFamily="18" charset="0"/>
              </a:rPr>
              <a:t>THANK  YOU</a:t>
            </a:r>
            <a:endParaRPr lang="en-US" sz="8000" b="1"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Model Building Phase</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1142108" y="1275606"/>
            <a:ext cx="8182420" cy="3867894"/>
          </a:xfrm>
        </p:spPr>
        <p:txBody>
          <a:bodyPr>
            <a:noAutofit/>
          </a:bodyPr>
          <a:lstStyle/>
          <a:p>
            <a:pPr marL="0" indent="0">
              <a:buNone/>
            </a:pPr>
            <a:r>
              <a:rPr lang="en-US" sz="1800" dirty="0" smtClean="0">
                <a:latin typeface="Times New Roman" panose="02020603050405020304" pitchFamily="18" charset="0"/>
                <a:cs typeface="Times New Roman" panose="02020603050405020304" pitchFamily="18" charset="0"/>
              </a:rPr>
              <a:t>After collecting the data, you need to build a machine learning model. Before model building do all data pre-processing steps. Try different models with different hyper parameters and select the best model. Follow the complete life cycle of data science. Include all the steps mentioned below:</a:t>
            </a:r>
          </a:p>
          <a:p>
            <a:r>
              <a:rPr lang="en-US" sz="1800" dirty="0" smtClean="0">
                <a:latin typeface="Times New Roman" panose="02020603050405020304" pitchFamily="18" charset="0"/>
                <a:cs typeface="Times New Roman" panose="02020603050405020304" pitchFamily="18" charset="0"/>
              </a:rPr>
              <a:t>Data Cleaning</a:t>
            </a:r>
          </a:p>
          <a:p>
            <a:r>
              <a:rPr lang="en-US" sz="1800" dirty="0" smtClean="0">
                <a:latin typeface="Times New Roman" panose="02020603050405020304" pitchFamily="18" charset="0"/>
                <a:cs typeface="Times New Roman" panose="02020603050405020304" pitchFamily="18" charset="0"/>
              </a:rPr>
              <a:t>Exploratory </a:t>
            </a:r>
            <a:r>
              <a:rPr lang="en-US" sz="1800" dirty="0" smtClean="0">
                <a:latin typeface="Times New Roman" panose="02020603050405020304" pitchFamily="18" charset="0"/>
                <a:cs typeface="Times New Roman" panose="02020603050405020304" pitchFamily="18" charset="0"/>
              </a:rPr>
              <a:t>Data Analysis and </a:t>
            </a:r>
            <a:r>
              <a:rPr lang="en-US" sz="1800" dirty="0" smtClean="0">
                <a:latin typeface="Times New Roman" panose="02020603050405020304" pitchFamily="18" charset="0"/>
                <a:cs typeface="Times New Roman" panose="02020603050405020304" pitchFamily="18" charset="0"/>
              </a:rPr>
              <a:t>Visualization</a:t>
            </a:r>
          </a:p>
          <a:p>
            <a:r>
              <a:rPr lang="en-US"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Data </a:t>
            </a:r>
            <a:r>
              <a:rPr lang="en-US" sz="1800" dirty="0" smtClean="0">
                <a:latin typeface="Times New Roman" panose="02020603050405020304" pitchFamily="18" charset="0"/>
                <a:cs typeface="Times New Roman" panose="02020603050405020304" pitchFamily="18" charset="0"/>
              </a:rPr>
              <a:t>Pre-processing</a:t>
            </a:r>
          </a:p>
          <a:p>
            <a:r>
              <a:rPr lang="en-US"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Model </a:t>
            </a:r>
            <a:r>
              <a:rPr lang="en-US" sz="1800" dirty="0" smtClean="0">
                <a:latin typeface="Times New Roman" panose="02020603050405020304" pitchFamily="18" charset="0"/>
                <a:cs typeface="Times New Roman" panose="02020603050405020304" pitchFamily="18" charset="0"/>
              </a:rPr>
              <a:t>Building</a:t>
            </a:r>
          </a:p>
          <a:p>
            <a:r>
              <a:rPr lang="en-US" sz="1800" dirty="0" smtClean="0">
                <a:latin typeface="Times New Roman" panose="02020603050405020304" pitchFamily="18" charset="0"/>
                <a:cs typeface="Times New Roman" panose="02020603050405020304" pitchFamily="18" charset="0"/>
              </a:rPr>
              <a:t>Model Evaluation</a:t>
            </a:r>
          </a:p>
          <a:p>
            <a:r>
              <a:rPr lang="en-US"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Selecting the Best model</a:t>
            </a:r>
          </a:p>
          <a:p>
            <a:endParaRPr lang="en-US" sz="18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6859785" cy="565572"/>
          </a:xfrm>
        </p:spPr>
        <p:txBody>
          <a:bodyPr>
            <a:normAutofit fontScale="90000"/>
          </a:bodyPr>
          <a:lstStyle/>
          <a:p>
            <a:r>
              <a:rPr lang="en-IN" sz="4000" b="1" dirty="0" smtClean="0">
                <a:latin typeface="Times New Roman" pitchFamily="18" charset="0"/>
                <a:cs typeface="Times New Roman" pitchFamily="18" charset="0"/>
              </a:rPr>
              <a:t>Project Life Cycle</a:t>
            </a:r>
            <a:endParaRPr lang="en-US" sz="4000" b="1" dirty="0">
              <a:latin typeface="Times New Roman" pitchFamily="18" charset="0"/>
              <a:cs typeface="Times New Roman" pitchFamily="18" charset="0"/>
            </a:endParaRPr>
          </a:p>
        </p:txBody>
      </p:sp>
      <p:graphicFrame>
        <p:nvGraphicFramePr>
          <p:cNvPr id="4" name="Content Placeholder 3" descr="Accent process showing 3 groups arranged from left to right with task descriptions under each group">
            <a:extLst>
              <a:ext uri="{FF2B5EF4-FFF2-40B4-BE49-F238E27FC236}">
                <a16:creationId xmlns="" xmlns:a16="http://schemas.microsoft.com/office/drawing/2014/main" id="{230494B6-D867-4B2F-8CCA-8E2286C3C3A5}"/>
              </a:ext>
            </a:extLst>
          </p:cNvPr>
          <p:cNvGraphicFramePr>
            <a:graphicFrameLocks noGrp="1"/>
          </p:cNvGraphicFramePr>
          <p:nvPr>
            <p:ph idx="1"/>
            <p:extLst>
              <p:ext uri="{D42A27DB-BD31-4B8C-83A1-F6EECF244321}">
                <p14:modId xmlns:p14="http://schemas.microsoft.com/office/powerpoint/2010/main" xmlns="" val="4074976080"/>
              </p:ext>
            </p:extLst>
          </p:nvPr>
        </p:nvGraphicFramePr>
        <p:xfrm>
          <a:off x="0" y="843558"/>
          <a:ext cx="9144000" cy="2232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3" descr="Accent process showing 3 groups arranged from left to right with task descriptions under each group">
            <a:extLst>
              <a:ext uri="{FF2B5EF4-FFF2-40B4-BE49-F238E27FC236}">
                <a16:creationId xmlns="" xmlns:a16="http://schemas.microsoft.com/office/drawing/2014/main" id="{1680943C-F474-4B32-BAC6-944F8C2E21B6}"/>
              </a:ext>
            </a:extLst>
          </p:cNvPr>
          <p:cNvGraphicFramePr>
            <a:graphicFrameLocks/>
          </p:cNvGraphicFramePr>
          <p:nvPr>
            <p:extLst>
              <p:ext uri="{D42A27DB-BD31-4B8C-83A1-F6EECF244321}">
                <p14:modId xmlns:p14="http://schemas.microsoft.com/office/powerpoint/2010/main" xmlns="" val="1890911971"/>
              </p:ext>
            </p:extLst>
          </p:nvPr>
        </p:nvGraphicFramePr>
        <p:xfrm>
          <a:off x="0" y="2859782"/>
          <a:ext cx="9144000" cy="228371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Data Pre-processing</a:t>
            </a:r>
            <a:endParaRPr lang="en-US" sz="4000" b="1" dirty="0">
              <a:latin typeface="Times New Roman" pitchFamily="18" charset="0"/>
              <a:cs typeface="Times New Roman" pitchFamily="18" charset="0"/>
            </a:endParaRPr>
          </a:p>
        </p:txBody>
      </p:sp>
      <p:sp>
        <p:nvSpPr>
          <p:cNvPr id="4" name="TextBox 3"/>
          <p:cNvSpPr txBox="1"/>
          <p:nvPr/>
        </p:nvSpPr>
        <p:spPr>
          <a:xfrm>
            <a:off x="1115616" y="1203598"/>
            <a:ext cx="8028384" cy="4867999"/>
          </a:xfrm>
          <a:prstGeom prst="rect">
            <a:avLst/>
          </a:prstGeom>
          <a:noFill/>
        </p:spPr>
        <p:txBody>
          <a:bodyPr wrap="square" rtlCol="0">
            <a:spAutoFit/>
          </a:bodyPr>
          <a:lstStyle/>
          <a:p>
            <a:pPr marL="223838" lvl="0" indent="-228600">
              <a:lnSpc>
                <a:spcPct val="90000"/>
              </a:lnSpc>
              <a:spcBef>
                <a:spcPts val="1600"/>
              </a:spcBef>
              <a:buClr>
                <a:srgbClr val="855D5D"/>
              </a:buClr>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1.  </a:t>
            </a:r>
            <a:r>
              <a:rPr lang="en-US" dirty="0" smtClean="0">
                <a:latin typeface="Times New Roman" pitchFamily="18" charset="0"/>
                <a:cs typeface="Times New Roman" pitchFamily="18" charset="0"/>
              </a:rPr>
              <a:t>Importing the necessary dependencies and libraries.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2.  Reading the EXCEL file and loading into data frame.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3.  Checking the data dimensions for the original dataset.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4.  Looking for null values and accordingly renaming the values.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5.  Checking the summary of the dataset.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6.  Checking unique values.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7.  Checking all the categorical columns in the dataset.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8.  Ensuring that the values are good to use and discarding junk data.</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9.  </a:t>
            </a:r>
            <a:r>
              <a:rPr lang="en-US" dirty="0" smtClean="0">
                <a:latin typeface="Times New Roman" panose="02020603050405020304" pitchFamily="18" charset="0"/>
                <a:cs typeface="Times New Roman" panose="02020603050405020304" pitchFamily="18" charset="0"/>
              </a:rPr>
              <a:t>Visualizing each features using </a:t>
            </a:r>
            <a:r>
              <a:rPr lang="en-US" dirty="0" err="1" smtClean="0">
                <a:latin typeface="Times New Roman" panose="02020603050405020304" pitchFamily="18" charset="0"/>
                <a:cs typeface="Times New Roman" panose="02020603050405020304" pitchFamily="18" charset="0"/>
              </a:rPr>
              <a:t>matplotlib</a:t>
            </a:r>
            <a:r>
              <a:rPr lang="en-US" dirty="0" smtClean="0">
                <a:latin typeface="Times New Roman" panose="02020603050405020304" pitchFamily="18" charset="0"/>
                <a:cs typeface="Times New Roman" panose="02020603050405020304" pitchFamily="18" charset="0"/>
              </a:rPr>
              <a:t> and seaborn.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10. Performing encoding using the ordinal encoder on categorical features.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11. Checking for co-relation/multi-</a:t>
            </a:r>
            <a:r>
              <a:rPr lang="en-US" dirty="0" err="1" smtClean="0">
                <a:latin typeface="Times New Roman" panose="02020603050405020304" pitchFamily="18" charset="0"/>
                <a:cs typeface="Times New Roman" panose="02020603050405020304" pitchFamily="18" charset="0"/>
              </a:rPr>
              <a:t>collinearity</a:t>
            </a:r>
            <a:r>
              <a:rPr lang="en-US" dirty="0" smtClean="0">
                <a:latin typeface="Times New Roman" panose="02020603050405020304" pitchFamily="18" charset="0"/>
                <a:cs typeface="Times New Roman" panose="02020603050405020304" pitchFamily="18" charset="0"/>
              </a:rPr>
              <a:t> in a </a:t>
            </a:r>
            <a:r>
              <a:rPr lang="en-US" dirty="0" err="1" smtClean="0">
                <a:latin typeface="Times New Roman" panose="02020603050405020304" pitchFamily="18" charset="0"/>
                <a:cs typeface="Times New Roman" panose="02020603050405020304" pitchFamily="18" charset="0"/>
              </a:rPr>
              <a:t>heatmap</a:t>
            </a:r>
            <a:r>
              <a:rPr lang="en-US" dirty="0" smtClean="0">
                <a:latin typeface="Times New Roman" panose="02020603050405020304" pitchFamily="18" charset="0"/>
                <a:cs typeface="Times New Roman" panose="02020603050405020304" pitchFamily="18" charset="0"/>
              </a:rPr>
              <a: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12. Checking for Outliers/Skewness using distribution plot.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13. Checking for the final dimension of dataset to confirm the input details.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14. Creating train test split and the best random state found in the range 1-1000.</a:t>
            </a:r>
            <a:endParaRPr lang="en-IN" dirty="0" smtClean="0">
              <a:latin typeface="Times New Roman" panose="02020603050405020304" pitchFamily="18" charset="0"/>
              <a:cs typeface="Times New Roman" panose="02020603050405020304" pitchFamily="18" charset="0"/>
            </a:endParaRPr>
          </a:p>
          <a:p>
            <a:pPr marL="223838" lvl="0" indent="-228600">
              <a:spcBef>
                <a:spcPts val="1600"/>
              </a:spcBef>
              <a:buClr>
                <a:srgbClr val="855D5D"/>
              </a:buClr>
            </a:pP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a:lnSpc>
                <a:spcPct val="90000"/>
              </a:lnSpc>
            </a:pP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Technology Used</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142108" y="1428750"/>
            <a:ext cx="6958284" cy="3200400"/>
          </a:xfrm>
        </p:spPr>
        <p:txBody>
          <a:bodyPr>
            <a:noAutofit/>
          </a:bodyPr>
          <a:lstStyle/>
          <a:p>
            <a:pPr marL="285750" indent="-285750">
              <a:buFont typeface="Wingdings" pitchFamily="2" charset="2"/>
              <a:buChar char="Ø"/>
            </a:pPr>
            <a:r>
              <a:rPr lang="en-IN" sz="1800" dirty="0" smtClean="0">
                <a:latin typeface="Times New Roman" pitchFamily="18" charset="0"/>
                <a:cs typeface="Times New Roman" pitchFamily="18" charset="0"/>
              </a:rPr>
              <a:t>Hardware </a:t>
            </a:r>
            <a:r>
              <a:rPr lang="en-IN" sz="1800" dirty="0" smtClean="0">
                <a:latin typeface="Times New Roman" pitchFamily="18" charset="0"/>
                <a:cs typeface="Times New Roman" pitchFamily="18" charset="0"/>
              </a:rPr>
              <a:t>technology </a:t>
            </a:r>
            <a:r>
              <a:rPr lang="en-IN" sz="1800" dirty="0" smtClean="0">
                <a:latin typeface="Times New Roman" pitchFamily="18" charset="0"/>
                <a:cs typeface="Times New Roman" pitchFamily="18" charset="0"/>
              </a:rPr>
              <a:t>used-</a:t>
            </a:r>
            <a:br>
              <a:rPr lang="en-IN" sz="1800" dirty="0" smtClean="0">
                <a:latin typeface="Times New Roman" pitchFamily="18" charset="0"/>
                <a:cs typeface="Times New Roman" pitchFamily="18" charset="0"/>
              </a:rPr>
            </a:br>
            <a:r>
              <a:rPr lang="en-IN" sz="1800" dirty="0" smtClean="0">
                <a:latin typeface="Times New Roman" pitchFamily="18" charset="0"/>
                <a:cs typeface="Times New Roman" pitchFamily="18" charset="0"/>
              </a:rPr>
              <a:t>RAM</a:t>
            </a:r>
            <a:r>
              <a:rPr lang="en-IN" sz="1800" dirty="0" smtClean="0">
                <a:latin typeface="Times New Roman" pitchFamily="18" charset="0"/>
                <a:cs typeface="Times New Roman" pitchFamily="18" charset="0"/>
              </a:rPr>
              <a:t>: 8 GB </a:t>
            </a:r>
            <a:r>
              <a:rPr lang="en-IN" sz="1800" dirty="0" smtClean="0">
                <a:latin typeface="Times New Roman" pitchFamily="18" charset="0"/>
                <a:cs typeface="Times New Roman" pitchFamily="18" charset="0"/>
              </a:rPr>
              <a:t/>
            </a:r>
            <a:br>
              <a:rPr lang="en-IN" sz="1800" dirty="0" smtClean="0">
                <a:latin typeface="Times New Roman" pitchFamily="18" charset="0"/>
                <a:cs typeface="Times New Roman" pitchFamily="18" charset="0"/>
              </a:rPr>
            </a:br>
            <a:r>
              <a:rPr lang="it-IT" sz="1800" dirty="0" smtClean="0">
                <a:latin typeface="Times New Roman" pitchFamily="18" charset="0"/>
                <a:cs typeface="Times New Roman" pitchFamily="18" charset="0"/>
              </a:rPr>
              <a:t>CPU</a:t>
            </a:r>
            <a:r>
              <a:rPr lang="it-IT" sz="1800" dirty="0" smtClean="0">
                <a:latin typeface="Times New Roman" pitchFamily="18" charset="0"/>
                <a:cs typeface="Times New Roman" pitchFamily="18" charset="0"/>
              </a:rPr>
              <a:t>: AMD A8 Quad Core 2.2 Ghz </a:t>
            </a:r>
            <a:r>
              <a:rPr lang="it-IT" sz="1800" dirty="0" smtClean="0">
                <a:latin typeface="Times New Roman" pitchFamily="18" charset="0"/>
                <a:cs typeface="Times New Roman" pitchFamily="18" charset="0"/>
              </a:rPr>
              <a:t/>
            </a:r>
            <a:br>
              <a:rPr lang="it-IT" sz="1800" dirty="0" smtClean="0">
                <a:latin typeface="Times New Roman" pitchFamily="18" charset="0"/>
                <a:cs typeface="Times New Roman" pitchFamily="18" charset="0"/>
              </a:rPr>
            </a:br>
            <a:r>
              <a:rPr lang="fr-FR" sz="1800" dirty="0" smtClean="0">
                <a:latin typeface="Times New Roman" pitchFamily="18" charset="0"/>
                <a:cs typeface="Times New Roman" pitchFamily="18" charset="0"/>
              </a:rPr>
              <a:t>GPU</a:t>
            </a:r>
            <a:r>
              <a:rPr lang="fr-FR" sz="1800" dirty="0" smtClean="0">
                <a:latin typeface="Times New Roman" pitchFamily="18" charset="0"/>
                <a:cs typeface="Times New Roman" pitchFamily="18" charset="0"/>
              </a:rPr>
              <a:t>: AMD Redon R5 </a:t>
            </a:r>
            <a:r>
              <a:rPr lang="fr-FR" sz="1800" dirty="0" err="1" smtClean="0">
                <a:latin typeface="Times New Roman" pitchFamily="18" charset="0"/>
                <a:cs typeface="Times New Roman" pitchFamily="18" charset="0"/>
              </a:rPr>
              <a:t>Graphics</a:t>
            </a:r>
            <a:r>
              <a:rPr lang="fr-FR" sz="1800" dirty="0" smtClean="0">
                <a:latin typeface="Times New Roman" pitchFamily="18" charset="0"/>
                <a:cs typeface="Times New Roman" pitchFamily="18" charset="0"/>
              </a:rPr>
              <a:t> </a:t>
            </a:r>
            <a:endParaRPr lang="en-IN" sz="1800" dirty="0" smtClean="0">
              <a:latin typeface="Times New Roman" pitchFamily="18" charset="0"/>
              <a:cs typeface="Times New Roman" pitchFamily="18" charset="0"/>
            </a:endParaRPr>
          </a:p>
          <a:p>
            <a:pPr marL="285750" indent="-285750">
              <a:buFont typeface="Wingdings" pitchFamily="2" charset="2"/>
              <a:buChar char="Ø"/>
            </a:pPr>
            <a:r>
              <a:rPr lang="en-IN" sz="1800" dirty="0" smtClean="0">
                <a:latin typeface="Times New Roman" pitchFamily="18" charset="0"/>
                <a:cs typeface="Times New Roman" pitchFamily="18" charset="0"/>
              </a:rPr>
              <a:t>Software </a:t>
            </a:r>
            <a:r>
              <a:rPr lang="en-IN" sz="1800" dirty="0" smtClean="0">
                <a:latin typeface="Times New Roman" pitchFamily="18" charset="0"/>
                <a:cs typeface="Times New Roman" pitchFamily="18" charset="0"/>
              </a:rPr>
              <a:t>technology  </a:t>
            </a:r>
            <a:r>
              <a:rPr lang="en-IN" sz="1800" dirty="0" smtClean="0">
                <a:latin typeface="Times New Roman" pitchFamily="18" charset="0"/>
                <a:cs typeface="Times New Roman" pitchFamily="18" charset="0"/>
              </a:rPr>
              <a:t>used-</a:t>
            </a:r>
            <a:br>
              <a:rPr lang="en-IN" sz="1800" dirty="0" smtClean="0">
                <a:latin typeface="Times New Roman" pitchFamily="18" charset="0"/>
                <a:cs typeface="Times New Roman" pitchFamily="18" charset="0"/>
              </a:rPr>
            </a:br>
            <a:r>
              <a:rPr lang="en-IN" sz="1800" dirty="0" smtClean="0">
                <a:latin typeface="Times New Roman" pitchFamily="18" charset="0"/>
                <a:cs typeface="Times New Roman" pitchFamily="18" charset="0"/>
              </a:rPr>
              <a:t>Programming </a:t>
            </a:r>
            <a:r>
              <a:rPr lang="en-IN" sz="1800" dirty="0" smtClean="0">
                <a:latin typeface="Times New Roman" pitchFamily="18" charset="0"/>
                <a:cs typeface="Times New Roman" pitchFamily="18" charset="0"/>
              </a:rPr>
              <a:t>language </a:t>
            </a:r>
            <a:r>
              <a:rPr lang="en-IN" sz="1800" dirty="0" smtClean="0">
                <a:latin typeface="Times New Roman" pitchFamily="18" charset="0"/>
                <a:cs typeface="Times New Roman" pitchFamily="18" charset="0"/>
              </a:rPr>
              <a:t>: Python</a:t>
            </a:r>
            <a:br>
              <a:rPr lang="en-IN" sz="1800" dirty="0" smtClean="0">
                <a:latin typeface="Times New Roman" pitchFamily="18" charset="0"/>
                <a:cs typeface="Times New Roman" pitchFamily="18" charset="0"/>
              </a:rPr>
            </a:br>
            <a:r>
              <a:rPr lang="en-IN" sz="1800" dirty="0" smtClean="0">
                <a:latin typeface="Times New Roman" pitchFamily="18" charset="0"/>
                <a:cs typeface="Times New Roman" pitchFamily="18" charset="0"/>
              </a:rPr>
              <a:t>Distribution : </a:t>
            </a:r>
            <a:r>
              <a:rPr lang="en-IN" sz="1800" dirty="0" smtClean="0">
                <a:latin typeface="Times New Roman" pitchFamily="18" charset="0"/>
                <a:cs typeface="Times New Roman" pitchFamily="18" charset="0"/>
              </a:rPr>
              <a:t>Anaconda </a:t>
            </a:r>
            <a:r>
              <a:rPr lang="en-IN" sz="1800" dirty="0" smtClean="0">
                <a:latin typeface="Times New Roman" pitchFamily="18" charset="0"/>
                <a:cs typeface="Times New Roman" pitchFamily="18" charset="0"/>
              </a:rPr>
              <a:t>Navigator</a:t>
            </a:r>
            <a:br>
              <a:rPr lang="en-IN" sz="1800" dirty="0" smtClean="0">
                <a:latin typeface="Times New Roman" pitchFamily="18" charset="0"/>
                <a:cs typeface="Times New Roman" pitchFamily="18" charset="0"/>
              </a:rPr>
            </a:br>
            <a:r>
              <a:rPr lang="en-IN" sz="1800" dirty="0" smtClean="0">
                <a:latin typeface="Times New Roman" pitchFamily="18" charset="0"/>
                <a:cs typeface="Times New Roman" pitchFamily="18" charset="0"/>
              </a:rPr>
              <a:t>Browser </a:t>
            </a:r>
            <a:r>
              <a:rPr lang="en-IN" sz="1800" dirty="0" smtClean="0">
                <a:latin typeface="Times New Roman" pitchFamily="18" charset="0"/>
                <a:cs typeface="Times New Roman" pitchFamily="18" charset="0"/>
              </a:rPr>
              <a:t>based language shell </a:t>
            </a:r>
            <a:r>
              <a:rPr lang="en-IN" sz="1800" dirty="0" smtClean="0">
                <a:latin typeface="Times New Roman" pitchFamily="18" charset="0"/>
                <a:cs typeface="Times New Roman" pitchFamily="18" charset="0"/>
              </a:rPr>
              <a:t>: </a:t>
            </a:r>
            <a:r>
              <a:rPr lang="en-IN" sz="1800" dirty="0" smtClean="0">
                <a:latin typeface="Times New Roman" pitchFamily="18" charset="0"/>
                <a:cs typeface="Times New Roman" pitchFamily="18" charset="0"/>
              </a:rPr>
              <a:t>Jupyter Notebook</a:t>
            </a:r>
          </a:p>
          <a:p>
            <a:pPr marL="285750" indent="-285750">
              <a:buFont typeface="Wingdings" pitchFamily="2" charset="2"/>
              <a:buChar char="Ø"/>
            </a:pPr>
            <a:r>
              <a:rPr lang="en-IN" sz="1800" dirty="0" smtClean="0">
                <a:latin typeface="Times New Roman" pitchFamily="18" charset="0"/>
                <a:cs typeface="Times New Roman" pitchFamily="18" charset="0"/>
              </a:rPr>
              <a:t>Libraries/Packages </a:t>
            </a:r>
            <a:r>
              <a:rPr lang="en-IN" sz="1800" dirty="0" smtClean="0">
                <a:latin typeface="Times New Roman" pitchFamily="18" charset="0"/>
                <a:cs typeface="Times New Roman" pitchFamily="18" charset="0"/>
              </a:rPr>
              <a:t>specifically being </a:t>
            </a:r>
            <a:r>
              <a:rPr lang="en-IN" sz="1800" dirty="0" smtClean="0">
                <a:latin typeface="Times New Roman" pitchFamily="18" charset="0"/>
                <a:cs typeface="Times New Roman" pitchFamily="18" charset="0"/>
              </a:rPr>
              <a:t>used-</a:t>
            </a:r>
            <a:br>
              <a:rPr lang="en-IN" sz="1800" dirty="0" smtClean="0">
                <a:latin typeface="Times New Roman" pitchFamily="18" charset="0"/>
                <a:cs typeface="Times New Roman" pitchFamily="18" charset="0"/>
              </a:rPr>
            </a:br>
            <a:r>
              <a:rPr lang="en-IN" sz="1800" dirty="0" smtClean="0">
                <a:latin typeface="Times New Roman" pitchFamily="18" charset="0"/>
                <a:cs typeface="Times New Roman" pitchFamily="18" charset="0"/>
              </a:rPr>
              <a:t>Pandas</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NumPy</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matplotlib</a:t>
            </a:r>
            <a:r>
              <a:rPr lang="en-IN" sz="1800" dirty="0" smtClean="0">
                <a:latin typeface="Times New Roman" pitchFamily="18" charset="0"/>
                <a:cs typeface="Times New Roman" pitchFamily="18" charset="0"/>
              </a:rPr>
              <a:t>, seaborn, </a:t>
            </a:r>
            <a:r>
              <a:rPr lang="en-IN" sz="1800" dirty="0" err="1" smtClean="0">
                <a:latin typeface="Times New Roman" pitchFamily="18" charset="0"/>
                <a:cs typeface="Times New Roman" pitchFamily="18" charset="0"/>
              </a:rPr>
              <a:t>scikit</a:t>
            </a:r>
            <a:r>
              <a:rPr lang="en-IN" sz="1800" dirty="0" smtClean="0">
                <a:latin typeface="Times New Roman" pitchFamily="18" charset="0"/>
                <a:cs typeface="Times New Roman" pitchFamily="18" charset="0"/>
              </a:rPr>
              <a:t>-learn</a:t>
            </a:r>
          </a:p>
          <a:p>
            <a:endParaRPr lang="en-US" sz="1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7750371" cy="925612"/>
          </a:xfrm>
        </p:spPr>
        <p:txBody>
          <a:bodyPr>
            <a:noAutofit/>
          </a:bodyPr>
          <a:lstStyle/>
          <a:p>
            <a:r>
              <a:rPr lang="en-US" b="1" dirty="0" smtClean="0">
                <a:latin typeface="Times New Roman" pitchFamily="18" charset="0"/>
                <a:cs typeface="Times New Roman" pitchFamily="18" charset="0"/>
              </a:rPr>
              <a:t>EXPLORATORY DATA ANALYSIS (EDA) AND VISUALIZATION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142108" y="1428750"/>
            <a:ext cx="7894388" cy="3714750"/>
          </a:xfrm>
        </p:spPr>
        <p:txBody>
          <a:bodyPr>
            <a:noAutofit/>
          </a:bodyPr>
          <a:lstStyle/>
          <a:p>
            <a:pPr>
              <a:buFont typeface="Wingdings" pitchFamily="2" charset="2"/>
              <a:buChar char="Ø"/>
            </a:pPr>
            <a:r>
              <a:rPr lang="en-IN" sz="1800" dirty="0" smtClean="0">
                <a:latin typeface="Times New Roman" pitchFamily="18" charset="0"/>
                <a:cs typeface="Times New Roman" pitchFamily="18" charset="0"/>
              </a:rPr>
              <a:t>Univariate Analysis : </a:t>
            </a:r>
            <a:r>
              <a:rPr lang="en-US" sz="1800" b="1" dirty="0" smtClean="0">
                <a:latin typeface="Times New Roman" pitchFamily="18" charset="0"/>
                <a:cs typeface="Times New Roman" pitchFamily="18" charset="0"/>
              </a:rPr>
              <a:t>Univariate analysis</a:t>
            </a:r>
            <a:r>
              <a:rPr lang="en-US" sz="1800" dirty="0" smtClean="0">
                <a:latin typeface="Times New Roman" pitchFamily="18" charset="0"/>
                <a:cs typeface="Times New Roman" pitchFamily="18" charset="0"/>
              </a:rPr>
              <a:t> is the simplest form of analyzing data. “</a:t>
            </a:r>
            <a:r>
              <a:rPr lang="en-US" sz="1800" dirty="0" err="1" smtClean="0">
                <a:latin typeface="Times New Roman" pitchFamily="18" charset="0"/>
                <a:cs typeface="Times New Roman" pitchFamily="18" charset="0"/>
              </a:rPr>
              <a:t>Uni</a:t>
            </a:r>
            <a:r>
              <a:rPr lang="en-US" sz="1800" dirty="0" smtClean="0">
                <a:latin typeface="Times New Roman" pitchFamily="18" charset="0"/>
                <a:cs typeface="Times New Roman" pitchFamily="18" charset="0"/>
              </a:rPr>
              <a:t>” means “one”, so in other words your data has only one variable</a:t>
            </a:r>
            <a:r>
              <a:rPr lang="en-US" sz="1800" dirty="0" smtClean="0">
                <a:latin typeface="Times New Roman" pitchFamily="18" charset="0"/>
                <a:cs typeface="Times New Roman" pitchFamily="18" charset="0"/>
              </a:rPr>
              <a:t>.</a:t>
            </a:r>
          </a:p>
          <a:p>
            <a:pPr>
              <a:buFont typeface="Wingdings" pitchFamily="2" charset="2"/>
              <a:buChar char="Ø"/>
            </a:pPr>
            <a:r>
              <a:rPr lang="en-IN" sz="1800" dirty="0" smtClean="0">
                <a:latin typeface="Times New Roman" pitchFamily="18" charset="0"/>
                <a:cs typeface="Times New Roman" pitchFamily="18" charset="0"/>
              </a:rPr>
              <a:t>Multivariate Analysis : </a:t>
            </a:r>
            <a:r>
              <a:rPr lang="en-US" sz="1800" b="1" dirty="0" smtClean="0">
                <a:latin typeface="Times New Roman" pitchFamily="18" charset="0"/>
                <a:cs typeface="Times New Roman" pitchFamily="18" charset="0"/>
              </a:rPr>
              <a:t>Multivariate analysis</a:t>
            </a:r>
            <a:r>
              <a:rPr lang="en-US" sz="1800" dirty="0" smtClean="0">
                <a:latin typeface="Times New Roman" pitchFamily="18" charset="0"/>
                <a:cs typeface="Times New Roman" pitchFamily="18" charset="0"/>
              </a:rPr>
              <a:t> is a set of statistical techniques used for </a:t>
            </a:r>
            <a:r>
              <a:rPr lang="en-US" sz="1800" b="1" dirty="0" smtClean="0">
                <a:latin typeface="Times New Roman" pitchFamily="18" charset="0"/>
                <a:cs typeface="Times New Roman" pitchFamily="18" charset="0"/>
              </a:rPr>
              <a:t>analysis</a:t>
            </a:r>
            <a:r>
              <a:rPr lang="en-US" sz="1800" dirty="0" smtClean="0">
                <a:latin typeface="Times New Roman" pitchFamily="18" charset="0"/>
                <a:cs typeface="Times New Roman" pitchFamily="18" charset="0"/>
              </a:rPr>
              <a:t> of data that contain more than one variable. </a:t>
            </a:r>
            <a:endParaRPr lang="en-US" sz="1800" dirty="0" smtClean="0">
              <a:latin typeface="Times New Roman" pitchFamily="18" charset="0"/>
              <a:cs typeface="Times New Roman" pitchFamily="18" charset="0"/>
            </a:endParaRPr>
          </a:p>
          <a:p>
            <a:pPr>
              <a:buFont typeface="Wingdings" pitchFamily="2" charset="2"/>
              <a:buChar char="Ø"/>
            </a:pPr>
            <a:r>
              <a:rPr lang="en-IN" sz="1800" dirty="0" smtClean="0">
                <a:latin typeface="Times New Roman" pitchFamily="18" charset="0"/>
                <a:cs typeface="Times New Roman" pitchFamily="18" charset="0"/>
              </a:rPr>
              <a:t>Correlation of Dataset : </a:t>
            </a:r>
            <a:r>
              <a:rPr lang="en-US" sz="1800" b="1" dirty="0" smtClean="0">
                <a:latin typeface="Times New Roman" pitchFamily="18" charset="0"/>
                <a:cs typeface="Times New Roman" pitchFamily="18" charset="0"/>
              </a:rPr>
              <a:t>Correlation</a:t>
            </a:r>
            <a:r>
              <a:rPr lang="en-US" sz="1800" dirty="0" smtClean="0">
                <a:latin typeface="Times New Roman" pitchFamily="18" charset="0"/>
                <a:cs typeface="Times New Roman" pitchFamily="18" charset="0"/>
              </a:rPr>
              <a:t> is used to test relationships between quantitative variables or categorical variables</a:t>
            </a:r>
            <a:r>
              <a:rPr lang="en-US" sz="1800" dirty="0" smtClean="0">
                <a:latin typeface="Times New Roman" pitchFamily="18" charset="0"/>
                <a:cs typeface="Times New Roman" pitchFamily="18" charset="0"/>
              </a:rPr>
              <a:t>.</a:t>
            </a:r>
          </a:p>
          <a:p>
            <a:pPr>
              <a:buFont typeface="Wingdings" pitchFamily="2" charset="2"/>
              <a:buChar char="Ø"/>
            </a:pPr>
            <a:r>
              <a:rPr lang="en-IN" sz="1800" dirty="0" smtClean="0">
                <a:latin typeface="Times New Roman" pitchFamily="18" charset="0"/>
                <a:cs typeface="Times New Roman" pitchFamily="18" charset="0"/>
              </a:rPr>
              <a:t>Correlation with target variable : </a:t>
            </a:r>
            <a:r>
              <a:rPr lang="en-US" sz="1800" b="1" dirty="0" smtClean="0">
                <a:latin typeface="Times New Roman" pitchFamily="18" charset="0"/>
                <a:cs typeface="Times New Roman" pitchFamily="18" charset="0"/>
              </a:rPr>
              <a:t>Correlation</a:t>
            </a:r>
            <a:r>
              <a:rPr lang="en-US" sz="1800" dirty="0" smtClean="0">
                <a:latin typeface="Times New Roman" pitchFamily="18" charset="0"/>
                <a:cs typeface="Times New Roman" pitchFamily="18" charset="0"/>
              </a:rPr>
              <a:t> with the target variable to know how the data is related</a:t>
            </a:r>
            <a:r>
              <a:rPr lang="en-US" sz="1800" dirty="0" smtClean="0">
                <a:latin typeface="Times New Roman" pitchFamily="18" charset="0"/>
                <a:cs typeface="Times New Roman" pitchFamily="18" charset="0"/>
              </a:rPr>
              <a:t>.</a:t>
            </a:r>
          </a:p>
          <a:p>
            <a:pPr>
              <a:buFont typeface="Wingdings" pitchFamily="2" charset="2"/>
              <a:buChar char="Ø"/>
            </a:pPr>
            <a:r>
              <a:rPr lang="en-IN" sz="1800" dirty="0" smtClean="0">
                <a:latin typeface="Times New Roman" pitchFamily="18" charset="0"/>
                <a:cs typeface="Times New Roman" pitchFamily="18" charset="0"/>
              </a:rPr>
              <a:t>Conclusion : </a:t>
            </a:r>
            <a:r>
              <a:rPr lang="en-US" sz="1800" b="1" dirty="0" smtClean="0">
                <a:latin typeface="Times New Roman" pitchFamily="18" charset="0"/>
                <a:cs typeface="Times New Roman" pitchFamily="18" charset="0"/>
              </a:rPr>
              <a:t>Summary</a:t>
            </a:r>
            <a:r>
              <a:rPr lang="en-US" sz="1800" dirty="0" smtClean="0">
                <a:latin typeface="Times New Roman" pitchFamily="18" charset="0"/>
                <a:cs typeface="Times New Roman" pitchFamily="18" charset="0"/>
              </a:rPr>
              <a:t> with the conclusion of all the analysis</a:t>
            </a:r>
          </a:p>
          <a:p>
            <a:pPr>
              <a:buFont typeface="Wingdings" pitchFamily="2" charset="2"/>
              <a:buChar char="Ø"/>
            </a:pPr>
            <a:endParaRPr lang="en-US" sz="1800" dirty="0" smtClean="0">
              <a:latin typeface="Times New Roman" pitchFamily="18" charset="0"/>
              <a:cs typeface="Times New Roman" pitchFamily="18" charset="0"/>
            </a:endParaRPr>
          </a:p>
          <a:p>
            <a:pPr>
              <a:buFont typeface="Wingdings" pitchFamily="2" charset="2"/>
              <a:buChar char="Ø"/>
            </a:pPr>
            <a:endParaRPr lang="en-US" sz="1800" dirty="0" smtClean="0">
              <a:latin typeface="Times New Roman" pitchFamily="18" charset="0"/>
              <a:cs typeface="Times New Roman" pitchFamily="18" charset="0"/>
            </a:endParaRPr>
          </a:p>
          <a:p>
            <a:pPr>
              <a:buFont typeface="Wingdings" pitchFamily="2" charset="2"/>
              <a:buChar char="Ø"/>
            </a:pPr>
            <a:endParaRPr lang="en-US" sz="1800" dirty="0" smtClean="0">
              <a:latin typeface="Times New Roman" pitchFamily="18" charset="0"/>
              <a:cs typeface="Times New Roman" pitchFamily="18" charset="0"/>
            </a:endParaRPr>
          </a:p>
          <a:p>
            <a:pPr>
              <a:buFont typeface="Wingdings" pitchFamily="2" charset="2"/>
              <a:buChar char="Ø"/>
            </a:pPr>
            <a:endParaRPr lang="en-US" sz="1800" dirty="0" smtClean="0">
              <a:latin typeface="Times New Roman" pitchFamily="18" charset="0"/>
              <a:cs typeface="Times New Roman" pitchFamily="18" charset="0"/>
            </a:endParaRPr>
          </a:p>
          <a:p>
            <a:pPr>
              <a:buFont typeface="Wingdings" pitchFamily="2" charset="2"/>
              <a:buChar char="Ø"/>
            </a:pPr>
            <a:endParaRPr lang="en-US" sz="1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8001891" cy="765572"/>
          </a:xfrm>
        </p:spPr>
        <p:txBody>
          <a:bodyPr>
            <a:noAutofit/>
          </a:bodyPr>
          <a:lstStyle/>
          <a:p>
            <a:r>
              <a:rPr lang="en-IN" b="1" dirty="0" smtClean="0">
                <a:latin typeface="Times New Roman" pitchFamily="18" charset="0"/>
                <a:cs typeface="Times New Roman" pitchFamily="18" charset="0"/>
              </a:rPr>
              <a:t>EXPLORATORY DATA </a:t>
            </a:r>
            <a:r>
              <a:rPr lang="en-IN" b="1" dirty="0" smtClean="0">
                <a:latin typeface="Times New Roman" pitchFamily="18" charset="0"/>
                <a:cs typeface="Times New Roman" pitchFamily="18" charset="0"/>
              </a:rPr>
              <a:t>ANALYSIS (EDA) </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800" dirty="0" smtClean="0">
                <a:latin typeface="Times New Roman" pitchFamily="18" charset="0"/>
                <a:cs typeface="Times New Roman" pitchFamily="18" charset="0"/>
              </a:rPr>
              <a:t>First I have imported the necessary libraries and loaded the entire dataset in our Jupyter Notebook and renamed the project file.</a:t>
            </a:r>
          </a:p>
          <a:p>
            <a:r>
              <a:rPr lang="en-US" sz="1800" dirty="0" smtClean="0">
                <a:latin typeface="Times New Roman" pitchFamily="18" charset="0"/>
                <a:cs typeface="Times New Roman" pitchFamily="18" charset="0"/>
              </a:rPr>
              <a:t>Then I checked the shape of our dataset and found that we have a total of 3365 rows and 10 different columns.</a:t>
            </a:r>
          </a:p>
          <a:p>
            <a:r>
              <a:rPr lang="en-US" sz="1800" dirty="0" smtClean="0">
                <a:latin typeface="Times New Roman" pitchFamily="18" charset="0"/>
                <a:cs typeface="Times New Roman" pitchFamily="18" charset="0"/>
              </a:rPr>
              <a:t>We don’t have any null values or missing values present in our dataset from the web scraping.</a:t>
            </a:r>
          </a:p>
          <a:p>
            <a:r>
              <a:rPr lang="en-US" sz="1800" dirty="0" smtClean="0">
                <a:latin typeface="Times New Roman" pitchFamily="18" charset="0"/>
                <a:cs typeface="Times New Roman" pitchFamily="18" charset="0"/>
              </a:rPr>
              <a:t>By checking the data types I came to know that our data set consists of columns having only object </a:t>
            </a:r>
            <a:r>
              <a:rPr lang="en-US" sz="1800" dirty="0" err="1" smtClean="0">
                <a:latin typeface="Times New Roman" pitchFamily="18" charset="0"/>
                <a:cs typeface="Times New Roman" pitchFamily="18" charset="0"/>
              </a:rPr>
              <a:t>datatype</a:t>
            </a:r>
            <a:r>
              <a:rPr lang="en-US" sz="1800" dirty="0" smtClean="0">
                <a:latin typeface="Times New Roman" pitchFamily="18" charset="0"/>
                <a:cs typeface="Times New Roman" pitchFamily="18" charset="0"/>
              </a:rPr>
              <a:t> even those there were numeric information present.</a:t>
            </a:r>
          </a:p>
          <a:p>
            <a:endParaRPr lang="en-US" sz="1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xmlns="" name="TF00001018.potx" id="{D19C2884-2C55-4C1A-A5C2-5D03FF1F35A4}" vid="{5F7A9C6A-558C-4654-B762-2F22BC904FAE}"/>
    </a:ext>
  </a:extLst>
</a:theme>
</file>

<file path=docProps/app.xml><?xml version="1.0" encoding="utf-8"?>
<Properties xmlns="http://schemas.openxmlformats.org/officeDocument/2006/extended-properties" xmlns:vt="http://schemas.openxmlformats.org/officeDocument/2006/docPropsVTypes">
  <Template>tf02804846_win32</Template>
  <TotalTime>244</TotalTime>
  <Words>1468</Words>
  <Application>Microsoft Office PowerPoint</Application>
  <PresentationFormat>On-screen Show (16:9)</PresentationFormat>
  <Paragraphs>141</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Chalkboard 16x9</vt:lpstr>
      <vt:lpstr>Flight Price Prediction Project</vt:lpstr>
      <vt:lpstr>Introduction</vt:lpstr>
      <vt:lpstr>Project Phases</vt:lpstr>
      <vt:lpstr>Model Building Phase</vt:lpstr>
      <vt:lpstr>Project Life Cycle</vt:lpstr>
      <vt:lpstr>Data Pre-processing</vt:lpstr>
      <vt:lpstr>Technology Used</vt:lpstr>
      <vt:lpstr>EXPLORATORY DATA ANALYSIS (EDA) AND VISUALIZATION</vt:lpstr>
      <vt:lpstr>EXPLORATORY DATA ANALYSIS (EDA) </vt:lpstr>
      <vt:lpstr>Count Plots</vt:lpstr>
      <vt:lpstr>Count Plots</vt:lpstr>
      <vt:lpstr>Count Plots</vt:lpstr>
      <vt:lpstr>Count Plots</vt:lpstr>
      <vt:lpstr>Count Plots</vt:lpstr>
      <vt:lpstr>Count Plot</vt:lpstr>
      <vt:lpstr>Bar Plots</vt:lpstr>
      <vt:lpstr>Bar Plots</vt:lpstr>
      <vt:lpstr>Bar Plots</vt:lpstr>
      <vt:lpstr>Violin Plot</vt:lpstr>
      <vt:lpstr>Scatter Plots</vt:lpstr>
      <vt:lpstr>Distribution Plot and Heat map</vt:lpstr>
      <vt:lpstr>Model Development Algorithms</vt:lpstr>
      <vt:lpstr>Regression Model Function With Evaluation Metrics</vt:lpstr>
      <vt:lpstr>Model Evaluation</vt:lpstr>
      <vt:lpstr>Result of Final Model Evaluation</vt:lpstr>
      <vt:lpstr>Evaluation And Hyper Parameter Tuning</vt:lpstr>
      <vt:lpstr>Conclusion  Key Findings and Conclusions of the Study</vt:lpstr>
      <vt:lpstr>Conclusion  Learning Outcomes of the Study </vt:lpstr>
      <vt:lpstr>Conclusion  Limitations of this work and Scope for Future Work</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Jesica</dc:creator>
  <cp:lastModifiedBy>Jesica</cp:lastModifiedBy>
  <cp:revision>24</cp:revision>
  <dcterms:created xsi:type="dcterms:W3CDTF">2022-08-12T17:46:53Z</dcterms:created>
  <dcterms:modified xsi:type="dcterms:W3CDTF">2022-08-12T21:50:56Z</dcterms:modified>
</cp:coreProperties>
</file>