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40"/>
  </p:notesMasterIdLst>
  <p:handoutMasterIdLst>
    <p:handoutMasterId r:id="rId41"/>
  </p:handoutMasterIdLst>
  <p:sldIdLst>
    <p:sldId id="267" r:id="rId5"/>
    <p:sldId id="305" r:id="rId6"/>
    <p:sldId id="306" r:id="rId7"/>
    <p:sldId id="288" r:id="rId8"/>
    <p:sldId id="328" r:id="rId9"/>
    <p:sldId id="269" r:id="rId10"/>
    <p:sldId id="286" r:id="rId11"/>
    <p:sldId id="287" r:id="rId12"/>
    <p:sldId id="279" r:id="rId13"/>
    <p:sldId id="289" r:id="rId14"/>
    <p:sldId id="290" r:id="rId15"/>
    <p:sldId id="329" r:id="rId16"/>
    <p:sldId id="330" r:id="rId17"/>
    <p:sldId id="331" r:id="rId18"/>
    <p:sldId id="332" r:id="rId19"/>
    <p:sldId id="333" r:id="rId20"/>
    <p:sldId id="334" r:id="rId21"/>
    <p:sldId id="307" r:id="rId22"/>
    <p:sldId id="308" r:id="rId23"/>
    <p:sldId id="335" r:id="rId24"/>
    <p:sldId id="316" r:id="rId25"/>
    <p:sldId id="313" r:id="rId26"/>
    <p:sldId id="317" r:id="rId27"/>
    <p:sldId id="336" r:id="rId28"/>
    <p:sldId id="318" r:id="rId29"/>
    <p:sldId id="320" r:id="rId30"/>
    <p:sldId id="338" r:id="rId31"/>
    <p:sldId id="337" r:id="rId32"/>
    <p:sldId id="339" r:id="rId33"/>
    <p:sldId id="321" r:id="rId34"/>
    <p:sldId id="322" r:id="rId35"/>
    <p:sldId id="325" r:id="rId36"/>
    <p:sldId id="326" r:id="rId37"/>
    <p:sldId id="327" r:id="rId38"/>
    <p:sldId id="284" r:id="rId3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73" d="100"/>
          <a:sy n="73" d="100"/>
        </p:scale>
        <p:origin x="-624" y="-102"/>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pPr/>
              <a:t>9/7/2022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pPr/>
              <a:t>‹#›</a:t>
            </a:fld>
            <a:endParaRPr/>
          </a:p>
        </p:txBody>
      </p:sp>
    </p:spTree>
    <p:extLst>
      <p:ext uri="{BB962C8B-B14F-4D97-AF65-F5344CB8AC3E}">
        <p14:creationId xmlns=""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pPr/>
              <a:t>9/7/2022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pPr/>
              <a:t>‹#›</a:t>
            </a:fld>
            <a:endParaRPr/>
          </a:p>
        </p:txBody>
      </p:sp>
    </p:spTree>
    <p:extLst>
      <p:ext uri="{BB962C8B-B14F-4D97-AF65-F5344CB8AC3E}">
        <p14:creationId xmlns=""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9/7/2022</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 xmlns:p14="http://schemas.microsoft.com/office/powerpoint/2010/main" val="17437643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9/7/2022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322322365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9/7/2022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208570059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9/7/2022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349906218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9/7/2022</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 xmlns:p14="http://schemas.microsoft.com/office/powerpoint/2010/main" val="5526282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9/7/2022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386077573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9/7/2022</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374258321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9/7/2022</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156593451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9/7/2022</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1212877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9/7/2022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18586462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9/7/2022</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 xmlns:p14="http://schemas.microsoft.com/office/powerpoint/2010/main" val="24050573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9/7/2022</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5" Type="http://schemas.openxmlformats.org/officeDocument/2006/relationships/image" Target="../media/image68.png"/><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482" y="2438400"/>
            <a:ext cx="9435241" cy="1625599"/>
          </a:xfrm>
        </p:spPr>
        <p:txBody>
          <a:bodyPr>
            <a:normAutofit fontScale="90000"/>
          </a:bodyPr>
          <a:lstStyle/>
          <a:p>
            <a:r>
              <a:rPr lang="en-US" sz="6000" b="1" u="sng" dirty="0" smtClean="0">
                <a:latin typeface="Calibri" pitchFamily="34" charset="0"/>
                <a:cs typeface="Calibri" pitchFamily="34" charset="0"/>
              </a:rPr>
              <a:t>Micro Credit Defaulter Project</a:t>
            </a:r>
            <a:endParaRPr lang="en-US" sz="6000" b="1" u="sng" dirty="0">
              <a:latin typeface="Calibri" pitchFamily="34" charset="0"/>
              <a:cs typeface="Calibri" pitchFamily="34" charset="0"/>
            </a:endParaRPr>
          </a:p>
        </p:txBody>
      </p:sp>
      <p:sp>
        <p:nvSpPr>
          <p:cNvPr id="3" name="Subtitle 2"/>
          <p:cNvSpPr>
            <a:spLocks noGrp="1"/>
          </p:cNvSpPr>
          <p:nvPr>
            <p:ph type="subTitle" idx="1"/>
          </p:nvPr>
        </p:nvSpPr>
        <p:spPr>
          <a:xfrm>
            <a:off x="1446212" y="5334000"/>
            <a:ext cx="9429931" cy="991077"/>
          </a:xfrm>
        </p:spPr>
        <p:style>
          <a:lnRef idx="1">
            <a:schemeClr val="accent6"/>
          </a:lnRef>
          <a:fillRef idx="2">
            <a:schemeClr val="accent6"/>
          </a:fillRef>
          <a:effectRef idx="1">
            <a:schemeClr val="accent6"/>
          </a:effectRef>
          <a:fontRef idx="minor">
            <a:schemeClr val="dk1"/>
          </a:fontRef>
        </p:style>
        <p:txBody>
          <a:bodyPr>
            <a:normAutofit/>
          </a:bodyPr>
          <a:lstStyle/>
          <a:p>
            <a:r>
              <a:rPr lang="en-US" sz="3200" b="1" smtClean="0">
                <a:solidFill>
                  <a:schemeClr val="accent2">
                    <a:lumMod val="50000"/>
                  </a:schemeClr>
                </a:solidFill>
              </a:rPr>
              <a:t>By JESSICA GHIMELIYA</a:t>
            </a:r>
            <a:endParaRPr lang="en-US" sz="3200" b="1" dirty="0">
              <a:solidFill>
                <a:schemeClr val="accent2">
                  <a:lumMod val="50000"/>
                </a:schemeClr>
              </a:solidFill>
            </a:endParaRPr>
          </a:p>
        </p:txBody>
      </p:sp>
    </p:spTree>
    <p:extLst>
      <p:ext uri="{BB962C8B-B14F-4D97-AF65-F5344CB8AC3E}">
        <p14:creationId xmlns="" xmlns:p14="http://schemas.microsoft.com/office/powerpoint/2010/main" val="27075430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8012" y="381000"/>
            <a:ext cx="10896600" cy="9906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u="sng" dirty="0" smtClean="0">
                <a:latin typeface="Book Antiqua" pitchFamily="18" charset="0"/>
              </a:rPr>
              <a:t>Visualization</a:t>
            </a:r>
            <a:endParaRPr lang="en-US" sz="3600" b="1" u="sng" dirty="0">
              <a:latin typeface="Book Antiqua" pitchFamily="18" charset="0"/>
            </a:endParaRPr>
          </a:p>
        </p:txBody>
      </p:sp>
      <p:pic>
        <p:nvPicPr>
          <p:cNvPr id="2" name="Picture 2"/>
          <p:cNvPicPr>
            <a:picLocks noChangeAspect="1" noChangeArrowheads="1"/>
          </p:cNvPicPr>
          <p:nvPr/>
        </p:nvPicPr>
        <p:blipFill>
          <a:blip r:embed="rId2" cstate="print"/>
          <a:srcRect/>
          <a:stretch>
            <a:fillRect/>
          </a:stretch>
        </p:blipFill>
        <p:spPr bwMode="auto">
          <a:xfrm>
            <a:off x="4141787" y="533400"/>
            <a:ext cx="6143625" cy="6858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2589212" y="1447800"/>
            <a:ext cx="6477000" cy="583332"/>
          </a:xfrm>
          <a:prstGeom prst="rect">
            <a:avLst/>
          </a:prstGeom>
          <a:noFill/>
          <a:ln w="9525">
            <a:noFill/>
            <a:miter lim="800000"/>
            <a:headEnd/>
            <a:tailEnd/>
          </a:ln>
          <a:effectLst/>
        </p:spPr>
      </p:pic>
      <p:pic>
        <p:nvPicPr>
          <p:cNvPr id="5125" name="Picture 5"/>
          <p:cNvPicPr>
            <a:picLocks noChangeAspect="1" noChangeArrowheads="1"/>
          </p:cNvPicPr>
          <p:nvPr/>
        </p:nvPicPr>
        <p:blipFill>
          <a:blip r:embed="rId4" cstate="print"/>
          <a:srcRect/>
          <a:stretch>
            <a:fillRect/>
          </a:stretch>
        </p:blipFill>
        <p:spPr bwMode="auto">
          <a:xfrm>
            <a:off x="303213" y="1905000"/>
            <a:ext cx="5562600" cy="3019425"/>
          </a:xfrm>
          <a:prstGeom prst="rect">
            <a:avLst/>
          </a:prstGeom>
          <a:noFill/>
          <a:ln w="9525">
            <a:noFill/>
            <a:miter lim="800000"/>
            <a:headEnd/>
            <a:tailEnd/>
          </a:ln>
          <a:effectLst/>
        </p:spPr>
      </p:pic>
      <p:pic>
        <p:nvPicPr>
          <p:cNvPr id="5126" name="Picture 6"/>
          <p:cNvPicPr>
            <a:picLocks noChangeAspect="1" noChangeArrowheads="1"/>
          </p:cNvPicPr>
          <p:nvPr/>
        </p:nvPicPr>
        <p:blipFill>
          <a:blip r:embed="rId5" cstate="print"/>
          <a:srcRect/>
          <a:stretch>
            <a:fillRect/>
          </a:stretch>
        </p:blipFill>
        <p:spPr bwMode="auto">
          <a:xfrm>
            <a:off x="5865812" y="1905000"/>
            <a:ext cx="5791200" cy="3105150"/>
          </a:xfrm>
          <a:prstGeom prst="rect">
            <a:avLst/>
          </a:prstGeom>
          <a:noFill/>
          <a:ln w="9525">
            <a:noFill/>
            <a:miter lim="800000"/>
            <a:headEnd/>
            <a:tailEnd/>
          </a:ln>
          <a:effectLst/>
        </p:spPr>
      </p:pic>
      <p:sp>
        <p:nvSpPr>
          <p:cNvPr id="10" name="TextBox 9"/>
          <p:cNvSpPr txBox="1"/>
          <p:nvPr/>
        </p:nvSpPr>
        <p:spPr>
          <a:xfrm>
            <a:off x="455612" y="5105400"/>
            <a:ext cx="11125200" cy="1754326"/>
          </a:xfrm>
          <a:prstGeom prst="rect">
            <a:avLst/>
          </a:prstGeom>
          <a:noFill/>
        </p:spPr>
        <p:txBody>
          <a:bodyPr wrap="square" rtlCol="0">
            <a:spAutoFit/>
          </a:bodyPr>
          <a:lstStyle/>
          <a:p>
            <a:r>
              <a:rPr lang="en-US" b="1" dirty="0" smtClean="0"/>
              <a:t>Observation:</a:t>
            </a:r>
          </a:p>
          <a:p>
            <a:pPr>
              <a:buFont typeface="Arial" pitchFamily="34" charset="0"/>
              <a:buChar char="•"/>
            </a:pPr>
            <a:r>
              <a:rPr lang="en-US" dirty="0" smtClean="0"/>
              <a:t> As we can see in the first figure that most of the data points fall between 0 to 0.05 le^6.</a:t>
            </a:r>
          </a:p>
          <a:p>
            <a:pPr>
              <a:buFont typeface="Arial" pitchFamily="34" charset="0"/>
              <a:buChar char="•"/>
            </a:pPr>
            <a:r>
              <a:rPr lang="en-US" dirty="0" smtClean="0"/>
              <a:t> As less number of age on cellular network(in days), as higher chance of user paid back the credit amount.</a:t>
            </a:r>
          </a:p>
          <a:p>
            <a:pPr>
              <a:buFont typeface="Arial" pitchFamily="34" charset="0"/>
              <a:buChar char="•"/>
            </a:pPr>
            <a:r>
              <a:rPr lang="en-US" dirty="0" smtClean="0"/>
              <a:t> we can not differentiate with paid or non paid graph so we can say that there is negligible relation or no relation between feature and target.</a:t>
            </a:r>
          </a:p>
          <a:p>
            <a:endParaRPr lang="en-US" dirty="0"/>
          </a:p>
        </p:txBody>
      </p:sp>
    </p:spTree>
    <p:extLst>
      <p:ext uri="{BB962C8B-B14F-4D97-AF65-F5344CB8AC3E}">
        <p14:creationId xmlns="" xmlns:p14="http://schemas.microsoft.com/office/powerpoint/2010/main" val="239866235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pPr algn="ctr"/>
            <a:r>
              <a:rPr lang="en-US" sz="2400" b="1" dirty="0" smtClean="0"/>
              <a:t>Daily amount spent from main account, (averaged over last 30 days)</a:t>
            </a:r>
            <a:endParaRPr lang="en-US" sz="2400" b="1" u="sng" dirty="0">
              <a:solidFill>
                <a:schemeClr val="tx2"/>
              </a:solidFill>
              <a:latin typeface="Calibri" pitchFamily="34" charset="0"/>
              <a:cs typeface="Calibri"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379412" y="1295400"/>
            <a:ext cx="5715000" cy="310515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6018212" y="1371600"/>
            <a:ext cx="5715000" cy="3038475"/>
          </a:xfrm>
          <a:prstGeom prst="rect">
            <a:avLst/>
          </a:prstGeom>
          <a:noFill/>
          <a:ln w="9525">
            <a:noFill/>
            <a:miter lim="800000"/>
            <a:headEnd/>
            <a:tailEnd/>
          </a:ln>
          <a:effectLst/>
        </p:spPr>
      </p:pic>
      <p:sp>
        <p:nvSpPr>
          <p:cNvPr id="11" name="TextBox 10"/>
          <p:cNvSpPr txBox="1"/>
          <p:nvPr/>
        </p:nvSpPr>
        <p:spPr>
          <a:xfrm>
            <a:off x="608012" y="4743271"/>
            <a:ext cx="10972800" cy="1200329"/>
          </a:xfrm>
          <a:prstGeom prst="rect">
            <a:avLst/>
          </a:prstGeom>
          <a:noFill/>
        </p:spPr>
        <p:txBody>
          <a:bodyPr wrap="square" rtlCol="0">
            <a:spAutoFit/>
          </a:bodyPr>
          <a:lstStyle/>
          <a:p>
            <a:r>
              <a:rPr lang="en-US" b="1" dirty="0" smtClean="0"/>
              <a:t>observation:-</a:t>
            </a:r>
          </a:p>
          <a:p>
            <a:r>
              <a:rPr lang="en-US" dirty="0" smtClean="0"/>
              <a:t>Daily amount spent from main account when its 0, there is high chance the user did not paid, but as daily amount spent from main account increases the user paid back the credit amount.</a:t>
            </a:r>
          </a:p>
          <a:p>
            <a:endParaRPr lang="en-US" dirty="0"/>
          </a:p>
        </p:txBody>
      </p:sp>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pPr algn="ctr"/>
            <a:r>
              <a:rPr lang="en-US" sz="2400" b="1" dirty="0" smtClean="0"/>
              <a:t>Daily amount spent from main account (averaged over last 90 days)</a:t>
            </a:r>
            <a:endParaRPr lang="en-US" sz="2400" b="1" u="sng" dirty="0">
              <a:solidFill>
                <a:schemeClr val="tx2"/>
              </a:solidFill>
              <a:latin typeface="Calibri" pitchFamily="34" charset="0"/>
              <a:cs typeface="Calibri" pitchFamily="34" charset="0"/>
            </a:endParaRPr>
          </a:p>
        </p:txBody>
      </p:sp>
      <p:sp>
        <p:nvSpPr>
          <p:cNvPr id="11" name="TextBox 10"/>
          <p:cNvSpPr txBox="1"/>
          <p:nvPr/>
        </p:nvSpPr>
        <p:spPr>
          <a:xfrm>
            <a:off x="608012" y="4743271"/>
            <a:ext cx="10972800" cy="923330"/>
          </a:xfrm>
          <a:prstGeom prst="rect">
            <a:avLst/>
          </a:prstGeom>
          <a:noFill/>
        </p:spPr>
        <p:txBody>
          <a:bodyPr wrap="square" rtlCol="0">
            <a:spAutoFit/>
          </a:bodyPr>
          <a:lstStyle/>
          <a:p>
            <a:r>
              <a:rPr lang="en-US" b="1" dirty="0" smtClean="0"/>
              <a:t>observation:-</a:t>
            </a:r>
          </a:p>
          <a:p>
            <a:r>
              <a:rPr lang="en-US" dirty="0" smtClean="0"/>
              <a:t>As we have seen previously that as Daily amount of user's main account is increases than it's high probability that user paid back it's credit amount.</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379412" y="1219200"/>
            <a:ext cx="5791199" cy="35052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5942012" y="1295400"/>
            <a:ext cx="5715000" cy="3429000"/>
          </a:xfrm>
          <a:prstGeom prst="rect">
            <a:avLst/>
          </a:prstGeom>
          <a:noFill/>
          <a:ln w="9525">
            <a:noFill/>
            <a:miter lim="800000"/>
            <a:headEnd/>
            <a:tailEnd/>
          </a:ln>
          <a:effectLst/>
        </p:spPr>
      </p:pic>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pPr algn="ctr"/>
            <a:r>
              <a:rPr lang="en-US" sz="2400" b="1" dirty="0" smtClean="0"/>
              <a:t>rental30:-Average main account balance (last 30 days)</a:t>
            </a:r>
            <a:endParaRPr lang="en-US" sz="2400" b="1" u="sng" dirty="0">
              <a:solidFill>
                <a:schemeClr val="tx2"/>
              </a:solidFill>
              <a:latin typeface="Calibri" pitchFamily="34" charset="0"/>
              <a:cs typeface="Calibri" pitchFamily="34" charset="0"/>
            </a:endParaRPr>
          </a:p>
        </p:txBody>
      </p:sp>
      <p:sp>
        <p:nvSpPr>
          <p:cNvPr id="11" name="TextBox 10"/>
          <p:cNvSpPr txBox="1"/>
          <p:nvPr/>
        </p:nvSpPr>
        <p:spPr>
          <a:xfrm>
            <a:off x="608012" y="4743271"/>
            <a:ext cx="10972800" cy="1754326"/>
          </a:xfrm>
          <a:prstGeom prst="rect">
            <a:avLst/>
          </a:prstGeom>
          <a:noFill/>
        </p:spPr>
        <p:txBody>
          <a:bodyPr wrap="square" rtlCol="0">
            <a:spAutoFit/>
          </a:bodyPr>
          <a:lstStyle/>
          <a:p>
            <a:r>
              <a:rPr lang="en-US" b="1" dirty="0" smtClean="0"/>
              <a:t>Observation:-</a:t>
            </a:r>
          </a:p>
          <a:p>
            <a:r>
              <a:rPr lang="en-US" dirty="0" smtClean="0"/>
              <a:t>Most of the users did not maintain it's account. Their account balance is zero that's why they fraud with the company.</a:t>
            </a:r>
          </a:p>
          <a:p>
            <a:endParaRPr lang="en-US" dirty="0" smtClean="0"/>
          </a:p>
          <a:p>
            <a:r>
              <a:rPr lang="en-US" dirty="0" smtClean="0"/>
              <a:t>As we seen that as Avg main balance is increasing the chance is also increasing that user paid back to us.</a:t>
            </a:r>
          </a:p>
          <a:p>
            <a:endParaRPr lang="en-US" b="1" dirty="0" smtClean="0"/>
          </a:p>
        </p:txBody>
      </p:sp>
      <p:pic>
        <p:nvPicPr>
          <p:cNvPr id="8194" name="Picture 2"/>
          <p:cNvPicPr>
            <a:picLocks noChangeAspect="1" noChangeArrowheads="1"/>
          </p:cNvPicPr>
          <p:nvPr/>
        </p:nvPicPr>
        <p:blipFill>
          <a:blip r:embed="rId2" cstate="print"/>
          <a:srcRect/>
          <a:stretch>
            <a:fillRect/>
          </a:stretch>
        </p:blipFill>
        <p:spPr bwMode="auto">
          <a:xfrm>
            <a:off x="379412" y="1219200"/>
            <a:ext cx="5486399" cy="34290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5942012" y="1219200"/>
            <a:ext cx="5619750" cy="3581400"/>
          </a:xfrm>
          <a:prstGeom prst="rect">
            <a:avLst/>
          </a:prstGeom>
          <a:noFill/>
          <a:ln w="9525">
            <a:noFill/>
            <a:miter lim="800000"/>
            <a:headEnd/>
            <a:tailEnd/>
          </a:ln>
          <a:effectLst/>
        </p:spPr>
      </p:pic>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pPr algn="ctr"/>
            <a:r>
              <a:rPr lang="en-US" sz="2400" b="1" dirty="0" smtClean="0"/>
              <a:t>last_rech_amt_ma:- Amount of last recharge of main account</a:t>
            </a:r>
            <a:endParaRPr lang="en-US" sz="2400" b="1" u="sng" dirty="0">
              <a:solidFill>
                <a:schemeClr val="tx2"/>
              </a:solidFill>
              <a:latin typeface="Calibri" pitchFamily="34" charset="0"/>
              <a:cs typeface="Calibri" pitchFamily="34" charset="0"/>
            </a:endParaRPr>
          </a:p>
        </p:txBody>
      </p:sp>
      <p:sp>
        <p:nvSpPr>
          <p:cNvPr id="11" name="TextBox 10"/>
          <p:cNvSpPr txBox="1"/>
          <p:nvPr/>
        </p:nvSpPr>
        <p:spPr>
          <a:xfrm>
            <a:off x="608012" y="4743271"/>
            <a:ext cx="10972800" cy="1477328"/>
          </a:xfrm>
          <a:prstGeom prst="rect">
            <a:avLst/>
          </a:prstGeom>
          <a:noFill/>
        </p:spPr>
        <p:txBody>
          <a:bodyPr wrap="square" rtlCol="0">
            <a:spAutoFit/>
          </a:bodyPr>
          <a:lstStyle/>
          <a:p>
            <a:r>
              <a:rPr lang="en-US" b="1" dirty="0" smtClean="0"/>
              <a:t>Observation:-</a:t>
            </a:r>
          </a:p>
          <a:p>
            <a:r>
              <a:rPr lang="en-US" dirty="0" smtClean="0"/>
              <a:t>We can easily see that When last recharge is zero, then the fraud chance is very high, but as the amount of recharge is increasing the fraud chance decreasing drastically. It mean we can say that as recharge amount increasing the possibility also increasing that user paid back its credit amount.</a:t>
            </a:r>
          </a:p>
          <a:p>
            <a:endParaRPr lang="en-US" b="1" dirty="0" smtClean="0"/>
          </a:p>
        </p:txBody>
      </p:sp>
      <p:pic>
        <p:nvPicPr>
          <p:cNvPr id="9218" name="Picture 2"/>
          <p:cNvPicPr>
            <a:picLocks noChangeAspect="1" noChangeArrowheads="1"/>
          </p:cNvPicPr>
          <p:nvPr/>
        </p:nvPicPr>
        <p:blipFill>
          <a:blip r:embed="rId2" cstate="print"/>
          <a:srcRect/>
          <a:stretch>
            <a:fillRect/>
          </a:stretch>
        </p:blipFill>
        <p:spPr bwMode="auto">
          <a:xfrm>
            <a:off x="379413" y="1219200"/>
            <a:ext cx="5562600" cy="32766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cstate="print"/>
          <a:srcRect/>
          <a:stretch>
            <a:fillRect/>
          </a:stretch>
        </p:blipFill>
        <p:spPr bwMode="auto">
          <a:xfrm>
            <a:off x="6094412" y="1371600"/>
            <a:ext cx="5514975" cy="3429000"/>
          </a:xfrm>
          <a:prstGeom prst="rect">
            <a:avLst/>
          </a:prstGeom>
          <a:noFill/>
          <a:ln w="9525">
            <a:noFill/>
            <a:miter lim="800000"/>
            <a:headEnd/>
            <a:tailEnd/>
          </a:ln>
          <a:effectLst/>
        </p:spPr>
      </p:pic>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r>
              <a:rPr lang="en-US" sz="2400" b="1" dirty="0" smtClean="0"/>
              <a:t>fr_da_rech90:- Frequency of data account recharged (last 90 days)</a:t>
            </a:r>
            <a:endParaRPr lang="en-US" sz="2400" b="1" dirty="0"/>
          </a:p>
        </p:txBody>
      </p:sp>
      <p:sp>
        <p:nvSpPr>
          <p:cNvPr id="11" name="TextBox 10"/>
          <p:cNvSpPr txBox="1"/>
          <p:nvPr/>
        </p:nvSpPr>
        <p:spPr>
          <a:xfrm>
            <a:off x="608012" y="5352871"/>
            <a:ext cx="10972800" cy="1200329"/>
          </a:xfrm>
          <a:prstGeom prst="rect">
            <a:avLst/>
          </a:prstGeom>
          <a:noFill/>
        </p:spPr>
        <p:txBody>
          <a:bodyPr wrap="square" rtlCol="0">
            <a:spAutoFit/>
          </a:bodyPr>
          <a:lstStyle/>
          <a:p>
            <a:r>
              <a:rPr lang="en-US" b="1" dirty="0" smtClean="0"/>
              <a:t>Observation:-</a:t>
            </a:r>
          </a:p>
          <a:p>
            <a:r>
              <a:rPr lang="en-US" dirty="0" smtClean="0"/>
              <a:t>if the frequency of number, when data account got recharged, has gone above 35 then there is no chance that user found cheated.</a:t>
            </a:r>
          </a:p>
          <a:p>
            <a:endParaRPr lang="en-US" b="1" dirty="0" smtClean="0"/>
          </a:p>
        </p:txBody>
      </p:sp>
      <p:pic>
        <p:nvPicPr>
          <p:cNvPr id="10242" name="Picture 2"/>
          <p:cNvPicPr>
            <a:picLocks noChangeAspect="1" noChangeArrowheads="1"/>
          </p:cNvPicPr>
          <p:nvPr/>
        </p:nvPicPr>
        <p:blipFill>
          <a:blip r:embed="rId2" cstate="print"/>
          <a:srcRect/>
          <a:stretch>
            <a:fillRect/>
          </a:stretch>
        </p:blipFill>
        <p:spPr bwMode="auto">
          <a:xfrm>
            <a:off x="379413" y="1143000"/>
            <a:ext cx="5486400" cy="40386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cstate="print"/>
          <a:srcRect/>
          <a:stretch>
            <a:fillRect/>
          </a:stretch>
        </p:blipFill>
        <p:spPr bwMode="auto">
          <a:xfrm>
            <a:off x="6018212" y="1219200"/>
            <a:ext cx="5686425" cy="3962400"/>
          </a:xfrm>
          <a:prstGeom prst="rect">
            <a:avLst/>
          </a:prstGeom>
          <a:noFill/>
          <a:ln w="9525">
            <a:noFill/>
            <a:miter lim="800000"/>
            <a:headEnd/>
            <a:tailEnd/>
          </a:ln>
          <a:effectLst/>
        </p:spPr>
      </p:pic>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r>
              <a:rPr lang="en-US" sz="2400" b="1" dirty="0" smtClean="0"/>
              <a:t>cnt_loans30:- Number of loans taken by user (last 30 days)</a:t>
            </a:r>
            <a:endParaRPr lang="en-US" sz="2400" b="1" dirty="0"/>
          </a:p>
        </p:txBody>
      </p:sp>
      <p:sp>
        <p:nvSpPr>
          <p:cNvPr id="11" name="TextBox 10"/>
          <p:cNvSpPr txBox="1"/>
          <p:nvPr/>
        </p:nvSpPr>
        <p:spPr>
          <a:xfrm>
            <a:off x="608012" y="4724400"/>
            <a:ext cx="10972800" cy="1200329"/>
          </a:xfrm>
          <a:prstGeom prst="rect">
            <a:avLst/>
          </a:prstGeom>
          <a:noFill/>
        </p:spPr>
        <p:txBody>
          <a:bodyPr wrap="square" rtlCol="0">
            <a:spAutoFit/>
          </a:bodyPr>
          <a:lstStyle/>
          <a:p>
            <a:r>
              <a:rPr lang="en-US" b="1" dirty="0" smtClean="0"/>
              <a:t>Observation:</a:t>
            </a:r>
          </a:p>
          <a:p>
            <a:pPr>
              <a:buFont typeface="Arial" pitchFamily="34" charset="0"/>
              <a:buChar char="•"/>
            </a:pPr>
            <a:r>
              <a:rPr lang="en-US" dirty="0" smtClean="0"/>
              <a:t> It interesting that when user did not take any loan, that time they cheat with company.</a:t>
            </a:r>
          </a:p>
          <a:p>
            <a:pPr>
              <a:buFont typeface="Arial" pitchFamily="34" charset="0"/>
              <a:buChar char="•"/>
            </a:pPr>
            <a:r>
              <a:rPr lang="en-US" dirty="0" smtClean="0"/>
              <a:t> If user take loan more than 5 times there is less chance that user will cheat with company.</a:t>
            </a:r>
          </a:p>
          <a:p>
            <a:r>
              <a:rPr lang="en-US" b="1" dirty="0" smtClean="0"/>
              <a:t> </a:t>
            </a:r>
          </a:p>
        </p:txBody>
      </p:sp>
      <p:pic>
        <p:nvPicPr>
          <p:cNvPr id="11266" name="Picture 2"/>
          <p:cNvPicPr>
            <a:picLocks noChangeAspect="1" noChangeArrowheads="1"/>
          </p:cNvPicPr>
          <p:nvPr/>
        </p:nvPicPr>
        <p:blipFill>
          <a:blip r:embed="rId2" cstate="print"/>
          <a:srcRect/>
          <a:stretch>
            <a:fillRect/>
          </a:stretch>
        </p:blipFill>
        <p:spPr bwMode="auto">
          <a:xfrm>
            <a:off x="303212" y="1219200"/>
            <a:ext cx="5410200" cy="32004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cstate="print"/>
          <a:srcRect/>
          <a:stretch>
            <a:fillRect/>
          </a:stretch>
        </p:blipFill>
        <p:spPr bwMode="auto">
          <a:xfrm>
            <a:off x="5865813" y="1295400"/>
            <a:ext cx="5867400" cy="3048000"/>
          </a:xfrm>
          <a:prstGeom prst="rect">
            <a:avLst/>
          </a:prstGeom>
          <a:noFill/>
          <a:ln w="9525">
            <a:noFill/>
            <a:miter lim="800000"/>
            <a:headEnd/>
            <a:tailEnd/>
          </a:ln>
          <a:effectLst/>
        </p:spPr>
      </p:pic>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79412" y="508000"/>
            <a:ext cx="11277600" cy="635000"/>
          </a:xfrm>
          <a:solidFill>
            <a:schemeClr val="accent6">
              <a:lumMod val="40000"/>
              <a:lumOff val="60000"/>
            </a:schemeClr>
          </a:solidFill>
        </p:spPr>
        <p:txBody>
          <a:bodyPr>
            <a:noAutofit/>
          </a:bodyPr>
          <a:lstStyle/>
          <a:p>
            <a:r>
              <a:rPr lang="en-US" sz="2400" b="1" dirty="0" smtClean="0"/>
              <a:t>amnt_loans90:- Total amount of loans taken by user (last 90 days)</a:t>
            </a:r>
            <a:endParaRPr lang="en-US" sz="2400" b="1" dirty="0"/>
          </a:p>
        </p:txBody>
      </p:sp>
      <p:sp>
        <p:nvSpPr>
          <p:cNvPr id="11" name="TextBox 10"/>
          <p:cNvSpPr txBox="1"/>
          <p:nvPr/>
        </p:nvSpPr>
        <p:spPr>
          <a:xfrm>
            <a:off x="455612" y="4724400"/>
            <a:ext cx="10972800" cy="2031325"/>
          </a:xfrm>
          <a:prstGeom prst="rect">
            <a:avLst/>
          </a:prstGeom>
          <a:noFill/>
        </p:spPr>
        <p:txBody>
          <a:bodyPr wrap="square" rtlCol="0">
            <a:spAutoFit/>
          </a:bodyPr>
          <a:lstStyle/>
          <a:p>
            <a:r>
              <a:rPr lang="en-US" b="1" dirty="0" smtClean="0"/>
              <a:t>Observation:</a:t>
            </a:r>
          </a:p>
          <a:p>
            <a:endParaRPr lang="en-US" b="1" dirty="0" smtClean="0"/>
          </a:p>
          <a:p>
            <a:pPr>
              <a:buFont typeface="Arial" pitchFamily="34" charset="0"/>
              <a:buChar char="•"/>
            </a:pPr>
            <a:r>
              <a:rPr lang="en-US" dirty="0" smtClean="0"/>
              <a:t> We can see clear up-trend here. As loan amount increasing than chances of scam is getting down.</a:t>
            </a:r>
          </a:p>
          <a:p>
            <a:pPr>
              <a:buFont typeface="Arial" pitchFamily="34" charset="0"/>
              <a:buChar char="•"/>
            </a:pPr>
            <a:endParaRPr lang="en-US" dirty="0" smtClean="0"/>
          </a:p>
          <a:p>
            <a:pPr>
              <a:buFont typeface="Arial" pitchFamily="34" charset="0"/>
              <a:buChar char="•"/>
            </a:pPr>
            <a:r>
              <a:rPr lang="en-US" dirty="0" smtClean="0"/>
              <a:t> And if the loan amount is above 200 then scam chances is become 0%.</a:t>
            </a:r>
          </a:p>
          <a:p>
            <a:pPr>
              <a:buFont typeface="Arial" pitchFamily="34" charset="0"/>
              <a:buChar char="•"/>
            </a:pPr>
            <a:endParaRPr lang="en-US" dirty="0" smtClean="0"/>
          </a:p>
          <a:p>
            <a:r>
              <a:rPr lang="en-US" b="1" dirty="0" smtClean="0"/>
              <a:t> </a:t>
            </a:r>
          </a:p>
        </p:txBody>
      </p:sp>
      <p:pic>
        <p:nvPicPr>
          <p:cNvPr id="12290" name="Picture 2"/>
          <p:cNvPicPr>
            <a:picLocks noChangeAspect="1" noChangeArrowheads="1"/>
          </p:cNvPicPr>
          <p:nvPr/>
        </p:nvPicPr>
        <p:blipFill>
          <a:blip r:embed="rId2" cstate="print"/>
          <a:srcRect/>
          <a:stretch>
            <a:fillRect/>
          </a:stretch>
        </p:blipFill>
        <p:spPr bwMode="auto">
          <a:xfrm>
            <a:off x="303212" y="1219200"/>
            <a:ext cx="5715000" cy="32766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cstate="print"/>
          <a:srcRect/>
          <a:stretch>
            <a:fillRect/>
          </a:stretch>
        </p:blipFill>
        <p:spPr bwMode="auto">
          <a:xfrm>
            <a:off x="6018212" y="1219200"/>
            <a:ext cx="5715000" cy="3276600"/>
          </a:xfrm>
          <a:prstGeom prst="rect">
            <a:avLst/>
          </a:prstGeom>
          <a:noFill/>
          <a:ln w="9525">
            <a:noFill/>
            <a:miter lim="800000"/>
            <a:headEnd/>
            <a:tailEnd/>
          </a:ln>
          <a:effectLst/>
        </p:spPr>
      </p:pic>
    </p:spTree>
    <p:extLst>
      <p:ext uri="{BB962C8B-B14F-4D97-AF65-F5344CB8AC3E}">
        <p14:creationId xmlns="" xmlns:p14="http://schemas.microsoft.com/office/powerpoint/2010/main" val="1750245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2" y="381001"/>
            <a:ext cx="11353800" cy="861774"/>
          </a:xfrm>
          <a:prstGeom prst="rect">
            <a:avLst/>
          </a:prstGeom>
          <a:solidFill>
            <a:srgbClr val="00B050"/>
          </a:solidFill>
        </p:spPr>
        <p:txBody>
          <a:bodyPr wrap="square" rtlCol="0">
            <a:spAutoFit/>
          </a:bodyPr>
          <a:lstStyle/>
          <a:p>
            <a:pPr algn="ctr"/>
            <a:r>
              <a:rPr lang="en-US" sz="3200" b="1" dirty="0" smtClean="0">
                <a:latin typeface="Calibri" pitchFamily="34" charset="0"/>
                <a:cs typeface="Calibri" pitchFamily="34" charset="0"/>
              </a:rPr>
              <a:t>payback30:- Average payback time in days over (last 30 days)</a:t>
            </a:r>
          </a:p>
          <a:p>
            <a:pPr algn="ctr"/>
            <a:endParaRPr lang="en-US" b="1" u="sng" dirty="0">
              <a:solidFill>
                <a:schemeClr val="tx2"/>
              </a:solidFill>
              <a:latin typeface="Calibri" pitchFamily="34" charset="0"/>
              <a:cs typeface="Calibri" pitchFamily="34" charset="0"/>
            </a:endParaRPr>
          </a:p>
        </p:txBody>
      </p:sp>
      <p:sp>
        <p:nvSpPr>
          <p:cNvPr id="6" name="TextBox 5"/>
          <p:cNvSpPr txBox="1"/>
          <p:nvPr/>
        </p:nvSpPr>
        <p:spPr>
          <a:xfrm>
            <a:off x="7770812" y="2286000"/>
            <a:ext cx="3200400" cy="3046988"/>
          </a:xfrm>
          <a:prstGeom prst="rect">
            <a:avLst/>
          </a:prstGeom>
          <a:noFill/>
        </p:spPr>
        <p:txBody>
          <a:bodyPr wrap="square" rtlCol="0">
            <a:spAutoFit/>
          </a:bodyPr>
          <a:lstStyle/>
          <a:p>
            <a:r>
              <a:rPr lang="en-US" sz="2400" dirty="0" smtClean="0"/>
              <a:t>There is very less relation between payback30 feature with target.</a:t>
            </a:r>
          </a:p>
          <a:p>
            <a:r>
              <a:rPr lang="en-US" sz="2400" dirty="0" smtClean="0"/>
              <a:t>both graph showing parallel relation with target.</a:t>
            </a:r>
          </a:p>
          <a:p>
            <a:endParaRPr lang="en-US" sz="2400" dirty="0"/>
          </a:p>
        </p:txBody>
      </p:sp>
      <p:pic>
        <p:nvPicPr>
          <p:cNvPr id="13314" name="Picture 2"/>
          <p:cNvPicPr>
            <a:picLocks noChangeAspect="1" noChangeArrowheads="1"/>
          </p:cNvPicPr>
          <p:nvPr/>
        </p:nvPicPr>
        <p:blipFill>
          <a:blip r:embed="rId2" cstate="print"/>
          <a:srcRect/>
          <a:stretch>
            <a:fillRect/>
          </a:stretch>
        </p:blipFill>
        <p:spPr bwMode="auto">
          <a:xfrm>
            <a:off x="608012" y="1371600"/>
            <a:ext cx="6553200" cy="5134836"/>
          </a:xfrm>
          <a:prstGeom prst="rect">
            <a:avLst/>
          </a:prstGeom>
          <a:noFill/>
          <a:ln w="9525">
            <a:noFill/>
            <a:miter lim="800000"/>
            <a:headEnd/>
            <a:tailEnd/>
          </a:ln>
          <a:effectLst/>
        </p:spPr>
      </p:pic>
      <p:sp>
        <p:nvSpPr>
          <p:cNvPr id="7" name="Right Arrow 6"/>
          <p:cNvSpPr/>
          <p:nvPr/>
        </p:nvSpPr>
        <p:spPr>
          <a:xfrm>
            <a:off x="7161212" y="3048000"/>
            <a:ext cx="609600" cy="838200"/>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212" y="381000"/>
            <a:ext cx="10591800" cy="523220"/>
          </a:xfrm>
          <a:prstGeom prst="rect">
            <a:avLst/>
          </a:prstGeom>
          <a:solidFill>
            <a:srgbClr val="00B050"/>
          </a:solidFill>
        </p:spPr>
        <p:txBody>
          <a:bodyPr wrap="square" rtlCol="0">
            <a:spAutoFit/>
          </a:bodyPr>
          <a:lstStyle/>
          <a:p>
            <a:pPr algn="ctr"/>
            <a:r>
              <a:rPr lang="en-US" sz="2800" b="1" u="sng" dirty="0" smtClean="0">
                <a:solidFill>
                  <a:schemeClr val="tx2"/>
                </a:solidFill>
                <a:latin typeface="Calibri" pitchFamily="34" charset="0"/>
                <a:cs typeface="Calibri" pitchFamily="34" charset="0"/>
              </a:rPr>
              <a:t>Distribution of continuous data</a:t>
            </a:r>
            <a:endParaRPr lang="en-US" sz="2800" b="1" u="sng" dirty="0">
              <a:solidFill>
                <a:schemeClr val="tx2"/>
              </a:solidFill>
              <a:latin typeface="Calibri" pitchFamily="34" charset="0"/>
              <a:cs typeface="Calibri" pitchFamily="34" charset="0"/>
            </a:endParaRPr>
          </a:p>
        </p:txBody>
      </p:sp>
      <p:pic>
        <p:nvPicPr>
          <p:cNvPr id="14338" name="Picture 2"/>
          <p:cNvPicPr>
            <a:picLocks noChangeAspect="1" noChangeArrowheads="1"/>
          </p:cNvPicPr>
          <p:nvPr/>
        </p:nvPicPr>
        <p:blipFill>
          <a:blip r:embed="rId2" cstate="print"/>
          <a:srcRect/>
          <a:stretch>
            <a:fillRect/>
          </a:stretch>
        </p:blipFill>
        <p:spPr bwMode="auto">
          <a:xfrm>
            <a:off x="912812" y="1066800"/>
            <a:ext cx="10363200" cy="373380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cstate="print"/>
          <a:srcRect/>
          <a:stretch>
            <a:fillRect/>
          </a:stretch>
        </p:blipFill>
        <p:spPr bwMode="auto">
          <a:xfrm>
            <a:off x="989012" y="4495801"/>
            <a:ext cx="10363200" cy="19812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t>Abstract</a:t>
            </a:r>
            <a:endParaRPr lang="en-US" sz="4000" b="1" u="sng" dirty="0"/>
          </a:p>
        </p:txBody>
      </p:sp>
      <p:sp>
        <p:nvSpPr>
          <p:cNvPr id="6" name="TextBox 5"/>
          <p:cNvSpPr txBox="1"/>
          <p:nvPr/>
        </p:nvSpPr>
        <p:spPr>
          <a:xfrm>
            <a:off x="836612" y="1676400"/>
            <a:ext cx="10820400" cy="5078313"/>
          </a:xfrm>
          <a:prstGeom prst="rect">
            <a:avLst/>
          </a:prstGeom>
          <a:noFill/>
        </p:spPr>
        <p:txBody>
          <a:bodyPr wrap="square" rtlCol="0">
            <a:spAutoFit/>
          </a:bodyPr>
          <a:lstStyle/>
          <a:p>
            <a:r>
              <a:rPr lang="en-IN" dirty="0" smtClean="0"/>
              <a:t>This project would not have seen the light of the day without the following people and their priceless support and cooperation. Hence I extend my gratitude to all of them.</a:t>
            </a:r>
            <a:endParaRPr lang="en-US" dirty="0" smtClean="0"/>
          </a:p>
          <a:p>
            <a:endParaRPr lang="en-US" dirty="0" smtClean="0"/>
          </a:p>
          <a:p>
            <a:pPr lvl="0"/>
            <a:r>
              <a:rPr lang="en-IN" dirty="0" smtClean="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dirty="0" smtClean="0"/>
          </a:p>
          <a:p>
            <a:endParaRPr lang="en-US" dirty="0" smtClean="0"/>
          </a:p>
          <a:p>
            <a:endParaRPr lang="en-IN" dirty="0" smtClean="0"/>
          </a:p>
          <a:p>
            <a:r>
              <a:rPr lang="en-IN" dirty="0" smtClean="0"/>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p>
          <a:p>
            <a:endParaRPr lang="en-IN" dirty="0" smtClean="0"/>
          </a:p>
          <a:p>
            <a:pPr lvl="0"/>
            <a:r>
              <a:rPr lang="en-IN" dirty="0" smtClean="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US" dirty="0" smtClean="0"/>
          </a:p>
          <a:p>
            <a:endParaRPr lang="en-US" dirty="0" smtClean="0"/>
          </a:p>
          <a:p>
            <a:endParaRPr lang="en-US" dirty="0"/>
          </a:p>
        </p:txBody>
      </p:sp>
      <p:sp>
        <p:nvSpPr>
          <p:cNvPr id="7" name="Oval 6"/>
          <p:cNvSpPr/>
          <p:nvPr/>
        </p:nvSpPr>
        <p:spPr>
          <a:xfrm>
            <a:off x="608012" y="18288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8" name="Oval 7"/>
          <p:cNvSpPr/>
          <p:nvPr/>
        </p:nvSpPr>
        <p:spPr>
          <a:xfrm>
            <a:off x="608012" y="25908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9" name="Oval 8"/>
          <p:cNvSpPr/>
          <p:nvPr/>
        </p:nvSpPr>
        <p:spPr>
          <a:xfrm>
            <a:off x="608012" y="43434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10" name="Oval 9"/>
          <p:cNvSpPr/>
          <p:nvPr/>
        </p:nvSpPr>
        <p:spPr>
          <a:xfrm>
            <a:off x="608012" y="5334000"/>
            <a:ext cx="2286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4212" y="381000"/>
            <a:ext cx="10591800" cy="523220"/>
          </a:xfrm>
          <a:prstGeom prst="rect">
            <a:avLst/>
          </a:prstGeom>
          <a:solidFill>
            <a:srgbClr val="00B050"/>
          </a:solidFill>
        </p:spPr>
        <p:txBody>
          <a:bodyPr wrap="square" rtlCol="0">
            <a:spAutoFit/>
          </a:bodyPr>
          <a:lstStyle/>
          <a:p>
            <a:pPr algn="ctr"/>
            <a:r>
              <a:rPr lang="en-US" sz="2800" b="1" u="sng" dirty="0" smtClean="0">
                <a:solidFill>
                  <a:schemeClr val="tx2"/>
                </a:solidFill>
                <a:latin typeface="Calibri" pitchFamily="34" charset="0"/>
                <a:cs typeface="Calibri" pitchFamily="34" charset="0"/>
              </a:rPr>
              <a:t>Distribution of continuous data</a:t>
            </a:r>
            <a:endParaRPr lang="en-US" sz="2800" b="1" u="sng" dirty="0">
              <a:solidFill>
                <a:schemeClr val="tx2"/>
              </a:solidFill>
              <a:latin typeface="Calibri" pitchFamily="34" charset="0"/>
              <a:cs typeface="Calibri" pitchFamily="34" charset="0"/>
            </a:endParaRPr>
          </a:p>
        </p:txBody>
      </p:sp>
      <p:pic>
        <p:nvPicPr>
          <p:cNvPr id="15362" name="Picture 2"/>
          <p:cNvPicPr>
            <a:picLocks noChangeAspect="1" noChangeArrowheads="1"/>
          </p:cNvPicPr>
          <p:nvPr/>
        </p:nvPicPr>
        <p:blipFill>
          <a:blip r:embed="rId2" cstate="print"/>
          <a:srcRect/>
          <a:stretch>
            <a:fillRect/>
          </a:stretch>
        </p:blipFill>
        <p:spPr bwMode="auto">
          <a:xfrm>
            <a:off x="608012" y="990600"/>
            <a:ext cx="3429000" cy="5334000"/>
          </a:xfrm>
          <a:prstGeom prst="rect">
            <a:avLst/>
          </a:prstGeom>
          <a:noFill/>
          <a:ln w="9525">
            <a:noFill/>
            <a:miter lim="800000"/>
            <a:headEnd/>
            <a:tailEnd/>
          </a:ln>
          <a:effectLst/>
        </p:spPr>
      </p:pic>
      <p:pic>
        <p:nvPicPr>
          <p:cNvPr id="15363" name="Picture 3"/>
          <p:cNvPicPr>
            <a:picLocks noChangeAspect="1" noChangeArrowheads="1"/>
          </p:cNvPicPr>
          <p:nvPr/>
        </p:nvPicPr>
        <p:blipFill>
          <a:blip r:embed="rId3" cstate="print"/>
          <a:srcRect/>
          <a:stretch>
            <a:fillRect/>
          </a:stretch>
        </p:blipFill>
        <p:spPr bwMode="auto">
          <a:xfrm>
            <a:off x="4113212" y="1066801"/>
            <a:ext cx="3657600" cy="5318978"/>
          </a:xfrm>
          <a:prstGeom prst="rect">
            <a:avLst/>
          </a:prstGeom>
          <a:noFill/>
          <a:ln w="9525">
            <a:noFill/>
            <a:miter lim="800000"/>
            <a:headEnd/>
            <a:tailEnd/>
          </a:ln>
          <a:effectLst/>
        </p:spPr>
      </p:pic>
      <p:pic>
        <p:nvPicPr>
          <p:cNvPr id="15364" name="Picture 4"/>
          <p:cNvPicPr>
            <a:picLocks noChangeAspect="1" noChangeArrowheads="1"/>
          </p:cNvPicPr>
          <p:nvPr/>
        </p:nvPicPr>
        <p:blipFill>
          <a:blip r:embed="rId4" cstate="print"/>
          <a:srcRect/>
          <a:stretch>
            <a:fillRect/>
          </a:stretch>
        </p:blipFill>
        <p:spPr bwMode="auto">
          <a:xfrm>
            <a:off x="8182961" y="1066800"/>
            <a:ext cx="3397851" cy="51054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5612" y="376535"/>
            <a:ext cx="11201400" cy="461665"/>
          </a:xfrm>
          <a:prstGeom prst="rect">
            <a:avLst/>
          </a:prstGeom>
          <a:solidFill>
            <a:srgbClr val="00B0F0"/>
          </a:solidFill>
        </p:spPr>
        <p:txBody>
          <a:bodyPr wrap="square" rtlCol="0">
            <a:spAutoFit/>
          </a:bodyPr>
          <a:lstStyle/>
          <a:p>
            <a:pPr algn="ctr"/>
            <a:r>
              <a:rPr lang="en-US" sz="2400" b="1" u="sng" dirty="0" smtClean="0">
                <a:solidFill>
                  <a:schemeClr val="tx2"/>
                </a:solidFill>
                <a:latin typeface="Calibri" pitchFamily="34" charset="0"/>
                <a:cs typeface="Calibri" pitchFamily="34" charset="0"/>
              </a:rPr>
              <a:t>Checking Outliers</a:t>
            </a:r>
            <a:endParaRPr lang="en-US" sz="2400" b="1" u="sng" dirty="0">
              <a:solidFill>
                <a:schemeClr val="tx2"/>
              </a:solidFill>
              <a:latin typeface="Calibri" pitchFamily="34" charset="0"/>
              <a:cs typeface="Calibri" pitchFamily="34" charset="0"/>
            </a:endParaRPr>
          </a:p>
        </p:txBody>
      </p:sp>
      <p:pic>
        <p:nvPicPr>
          <p:cNvPr id="16386" name="Picture 2"/>
          <p:cNvPicPr>
            <a:picLocks noChangeAspect="1" noChangeArrowheads="1"/>
          </p:cNvPicPr>
          <p:nvPr/>
        </p:nvPicPr>
        <p:blipFill>
          <a:blip r:embed="rId2" cstate="print"/>
          <a:srcRect/>
          <a:stretch>
            <a:fillRect/>
          </a:stretch>
        </p:blipFill>
        <p:spPr bwMode="auto">
          <a:xfrm>
            <a:off x="531812" y="1752600"/>
            <a:ext cx="3505200" cy="4724400"/>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4256087" y="1752600"/>
            <a:ext cx="3590925" cy="4724400"/>
          </a:xfrm>
          <a:prstGeom prst="rect">
            <a:avLst/>
          </a:prstGeom>
          <a:noFill/>
          <a:ln w="9525">
            <a:noFill/>
            <a:miter lim="800000"/>
            <a:headEnd/>
            <a:tailEnd/>
          </a:ln>
          <a:effectLst/>
        </p:spPr>
      </p:pic>
      <p:pic>
        <p:nvPicPr>
          <p:cNvPr id="16388" name="Picture 4"/>
          <p:cNvPicPr>
            <a:picLocks noChangeAspect="1" noChangeArrowheads="1"/>
          </p:cNvPicPr>
          <p:nvPr/>
        </p:nvPicPr>
        <p:blipFill>
          <a:blip r:embed="rId4" cstate="print"/>
          <a:srcRect/>
          <a:stretch>
            <a:fillRect/>
          </a:stretch>
        </p:blipFill>
        <p:spPr bwMode="auto">
          <a:xfrm>
            <a:off x="8008937" y="1828800"/>
            <a:ext cx="3419475" cy="4572000"/>
          </a:xfrm>
          <a:prstGeom prst="rect">
            <a:avLst/>
          </a:prstGeom>
          <a:noFill/>
          <a:ln w="9525">
            <a:noFill/>
            <a:miter lim="800000"/>
            <a:headEnd/>
            <a:tailEnd/>
          </a:ln>
          <a:effectLst/>
        </p:spPr>
      </p:pic>
      <p:sp>
        <p:nvSpPr>
          <p:cNvPr id="8" name="Rounded Rectangle 7"/>
          <p:cNvSpPr/>
          <p:nvPr/>
        </p:nvSpPr>
        <p:spPr>
          <a:xfrm>
            <a:off x="4875212" y="914400"/>
            <a:ext cx="2286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Lots of Outliers</a:t>
            </a:r>
            <a:endParaRPr lang="en-US" dirty="0"/>
          </a:p>
        </p:txBody>
      </p:sp>
      <p:sp>
        <p:nvSpPr>
          <p:cNvPr id="9" name="Right Arrow 8"/>
          <p:cNvSpPr/>
          <p:nvPr/>
        </p:nvSpPr>
        <p:spPr>
          <a:xfrm rot="8987366">
            <a:off x="2602211" y="1425386"/>
            <a:ext cx="1879001" cy="55884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266255">
            <a:off x="7275008" y="1386341"/>
            <a:ext cx="1879001" cy="55884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5332412" y="1524000"/>
            <a:ext cx="762000" cy="7620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612" y="381000"/>
            <a:ext cx="11353800" cy="584775"/>
          </a:xfrm>
          <a:prstGeom prst="rect">
            <a:avLst/>
          </a:prstGeom>
          <a:solidFill>
            <a:srgbClr val="00B0F0"/>
          </a:solidFill>
        </p:spPr>
        <p:txBody>
          <a:bodyPr wrap="square" rtlCol="0">
            <a:spAutoFit/>
          </a:bodyPr>
          <a:lstStyle/>
          <a:p>
            <a:pPr algn="ctr"/>
            <a:r>
              <a:rPr lang="en-US" sz="3200" b="1" u="sng" dirty="0" smtClean="0">
                <a:solidFill>
                  <a:schemeClr val="tx2"/>
                </a:solidFill>
                <a:latin typeface="Calibri" pitchFamily="34" charset="0"/>
                <a:cs typeface="Calibri" pitchFamily="34" charset="0"/>
              </a:rPr>
              <a:t>Handling Outliers</a:t>
            </a:r>
            <a:endParaRPr lang="en-US" sz="3200" b="1" u="sng" dirty="0">
              <a:solidFill>
                <a:schemeClr val="tx2"/>
              </a:solidFill>
              <a:latin typeface="Calibri" pitchFamily="34" charset="0"/>
              <a:cs typeface="Calibri" pitchFamily="34" charset="0"/>
            </a:endParaRPr>
          </a:p>
        </p:txBody>
      </p:sp>
      <p:sp>
        <p:nvSpPr>
          <p:cNvPr id="13" name="Rounded Rectangle 12"/>
          <p:cNvSpPr/>
          <p:nvPr/>
        </p:nvSpPr>
        <p:spPr>
          <a:xfrm>
            <a:off x="2360612" y="685800"/>
            <a:ext cx="16002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 Outliers</a:t>
            </a:r>
            <a:endParaRPr lang="en-US" b="1" dirty="0"/>
          </a:p>
        </p:txBody>
      </p:sp>
      <p:pic>
        <p:nvPicPr>
          <p:cNvPr id="17410" name="Picture 2"/>
          <p:cNvPicPr>
            <a:picLocks noChangeAspect="1" noChangeArrowheads="1"/>
          </p:cNvPicPr>
          <p:nvPr/>
        </p:nvPicPr>
        <p:blipFill>
          <a:blip r:embed="rId2" cstate="print"/>
          <a:srcRect/>
          <a:stretch>
            <a:fillRect/>
          </a:stretch>
        </p:blipFill>
        <p:spPr bwMode="auto">
          <a:xfrm>
            <a:off x="455612" y="1447800"/>
            <a:ext cx="5638800" cy="4953000"/>
          </a:xfrm>
          <a:prstGeom prst="rect">
            <a:avLst/>
          </a:prstGeom>
          <a:noFill/>
          <a:ln w="9525">
            <a:noFill/>
            <a:miter lim="800000"/>
            <a:headEnd/>
            <a:tailEnd/>
          </a:ln>
          <a:effectLst/>
        </p:spPr>
      </p:pic>
      <p:sp>
        <p:nvSpPr>
          <p:cNvPr id="14" name="Right Arrow 13"/>
          <p:cNvSpPr/>
          <p:nvPr/>
        </p:nvSpPr>
        <p:spPr>
          <a:xfrm rot="7387718">
            <a:off x="1120476" y="2555216"/>
            <a:ext cx="2287489" cy="34844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3914075">
            <a:off x="3149587" y="2385115"/>
            <a:ext cx="2287489" cy="34844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7770812" y="838200"/>
            <a:ext cx="28956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a:t>
            </a:r>
            <a:r>
              <a:rPr lang="en-US" dirty="0" err="1" smtClean="0"/>
              <a:t>Zscore</a:t>
            </a:r>
            <a:endParaRPr lang="en-US" dirty="0"/>
          </a:p>
        </p:txBody>
      </p:sp>
      <p:pic>
        <p:nvPicPr>
          <p:cNvPr id="17412" name="Picture 4"/>
          <p:cNvPicPr>
            <a:picLocks noChangeAspect="1" noChangeArrowheads="1"/>
          </p:cNvPicPr>
          <p:nvPr/>
        </p:nvPicPr>
        <p:blipFill>
          <a:blip r:embed="rId3" cstate="print"/>
          <a:srcRect/>
          <a:stretch>
            <a:fillRect/>
          </a:stretch>
        </p:blipFill>
        <p:spPr bwMode="auto">
          <a:xfrm>
            <a:off x="6246812" y="1447800"/>
            <a:ext cx="5486400" cy="4724400"/>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012" y="381000"/>
            <a:ext cx="11125200" cy="646331"/>
          </a:xfrm>
          <a:prstGeom prst="rect">
            <a:avLst/>
          </a:prstGeom>
          <a:solidFill>
            <a:schemeClr val="accent6">
              <a:lumMod val="40000"/>
              <a:lumOff val="60000"/>
            </a:schemeClr>
          </a:solidFill>
        </p:spPr>
        <p:txBody>
          <a:bodyPr wrap="square" rtlCol="0">
            <a:spAutoFit/>
          </a:bodyPr>
          <a:lstStyle/>
          <a:p>
            <a:pPr algn="ctr"/>
            <a:r>
              <a:rPr lang="en-US" sz="3600" b="1" u="sng" dirty="0" smtClean="0">
                <a:solidFill>
                  <a:schemeClr val="tx2"/>
                </a:solidFill>
                <a:latin typeface="Calibri" pitchFamily="34" charset="0"/>
                <a:cs typeface="Calibri" pitchFamily="34" charset="0"/>
              </a:rPr>
              <a:t>Heat Map</a:t>
            </a:r>
          </a:p>
        </p:txBody>
      </p:sp>
      <p:sp>
        <p:nvSpPr>
          <p:cNvPr id="8" name="Rounded Rectangle 7"/>
          <p:cNvSpPr/>
          <p:nvPr/>
        </p:nvSpPr>
        <p:spPr>
          <a:xfrm>
            <a:off x="608012" y="2895600"/>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a:t>
            </a:r>
            <a:r>
              <a:rPr lang="en-US" dirty="0" err="1" smtClean="0"/>
              <a:t>Collinearity</a:t>
            </a:r>
            <a:endParaRPr lang="en-US" dirty="0"/>
          </a:p>
        </p:txBody>
      </p:sp>
      <p:sp>
        <p:nvSpPr>
          <p:cNvPr id="12" name="Rounded Rectangle 11"/>
          <p:cNvSpPr/>
          <p:nvPr/>
        </p:nvSpPr>
        <p:spPr>
          <a:xfrm>
            <a:off x="10361612" y="2590800"/>
            <a:ext cx="1524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a:t>
            </a:r>
            <a:r>
              <a:rPr lang="en-US" dirty="0" err="1" smtClean="0"/>
              <a:t>Collinearity</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132012" y="1219200"/>
            <a:ext cx="7620000" cy="5095875"/>
          </a:xfrm>
          <a:prstGeom prst="rect">
            <a:avLst/>
          </a:prstGeom>
          <a:noFill/>
          <a:ln w="9525">
            <a:noFill/>
            <a:miter lim="800000"/>
            <a:headEnd/>
            <a:tailEnd/>
          </a:ln>
        </p:spPr>
      </p:pic>
      <p:sp>
        <p:nvSpPr>
          <p:cNvPr id="9" name="Right Arrow 8"/>
          <p:cNvSpPr/>
          <p:nvPr/>
        </p:nvSpPr>
        <p:spPr>
          <a:xfrm rot="8566773">
            <a:off x="8624427" y="3685215"/>
            <a:ext cx="2111546" cy="762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2589212" y="2743200"/>
            <a:ext cx="2057400" cy="838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8012" y="381000"/>
            <a:ext cx="11125200" cy="523220"/>
          </a:xfrm>
          <a:prstGeom prst="rect">
            <a:avLst/>
          </a:prstGeom>
          <a:solidFill>
            <a:schemeClr val="accent6">
              <a:lumMod val="40000"/>
              <a:lumOff val="60000"/>
            </a:schemeClr>
          </a:solidFill>
        </p:spPr>
        <p:txBody>
          <a:bodyPr wrap="square" rtlCol="0">
            <a:spAutoFit/>
          </a:bodyPr>
          <a:lstStyle/>
          <a:p>
            <a:pPr algn="ctr"/>
            <a:r>
              <a:rPr lang="en-US" sz="2800" b="1" u="sng" dirty="0" smtClean="0">
                <a:solidFill>
                  <a:schemeClr val="tx2"/>
                </a:solidFill>
                <a:latin typeface="Calibri" pitchFamily="34" charset="0"/>
                <a:cs typeface="Calibri" pitchFamily="34" charset="0"/>
              </a:rPr>
              <a:t>Feature Vs Feature</a:t>
            </a:r>
            <a:endParaRPr lang="en-US" sz="3600" b="1" u="sng" dirty="0" smtClean="0">
              <a:solidFill>
                <a:schemeClr val="tx2"/>
              </a:solidFill>
              <a:latin typeface="Calibri" pitchFamily="34" charset="0"/>
              <a:cs typeface="Calibri" pitchFamily="34" charset="0"/>
            </a:endParaRPr>
          </a:p>
        </p:txBody>
      </p:sp>
      <p:pic>
        <p:nvPicPr>
          <p:cNvPr id="19458" name="Picture 2"/>
          <p:cNvPicPr>
            <a:picLocks noChangeAspect="1" noChangeArrowheads="1"/>
          </p:cNvPicPr>
          <p:nvPr/>
        </p:nvPicPr>
        <p:blipFill>
          <a:blip r:embed="rId2" cstate="print"/>
          <a:srcRect/>
          <a:stretch>
            <a:fillRect/>
          </a:stretch>
        </p:blipFill>
        <p:spPr bwMode="auto">
          <a:xfrm>
            <a:off x="379413" y="2381250"/>
            <a:ext cx="3810000" cy="51435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cstate="print"/>
          <a:srcRect/>
          <a:stretch>
            <a:fillRect/>
          </a:stretch>
        </p:blipFill>
        <p:spPr bwMode="auto">
          <a:xfrm>
            <a:off x="5332412" y="914400"/>
            <a:ext cx="6096000" cy="3338286"/>
          </a:xfrm>
          <a:prstGeom prst="rect">
            <a:avLst/>
          </a:prstGeom>
          <a:noFill/>
          <a:ln w="9525">
            <a:noFill/>
            <a:miter lim="800000"/>
            <a:headEnd/>
            <a:tailEnd/>
          </a:ln>
          <a:effectLst/>
        </p:spPr>
      </p:pic>
      <p:sp>
        <p:nvSpPr>
          <p:cNvPr id="10" name="Right Arrow 9"/>
          <p:cNvSpPr/>
          <p:nvPr/>
        </p:nvSpPr>
        <p:spPr>
          <a:xfrm>
            <a:off x="4265612" y="2209800"/>
            <a:ext cx="990600" cy="838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60" name="Picture 4"/>
          <p:cNvPicPr>
            <a:picLocks noChangeAspect="1" noChangeArrowheads="1"/>
          </p:cNvPicPr>
          <p:nvPr/>
        </p:nvPicPr>
        <p:blipFill>
          <a:blip r:embed="rId4" cstate="print"/>
          <a:srcRect/>
          <a:stretch>
            <a:fillRect/>
          </a:stretch>
        </p:blipFill>
        <p:spPr bwMode="auto">
          <a:xfrm>
            <a:off x="7970837" y="4876800"/>
            <a:ext cx="3457575" cy="295275"/>
          </a:xfrm>
          <a:prstGeom prst="rect">
            <a:avLst/>
          </a:prstGeom>
          <a:noFill/>
          <a:ln w="9525">
            <a:noFill/>
            <a:miter lim="800000"/>
            <a:headEnd/>
            <a:tailEnd/>
          </a:ln>
          <a:effectLst/>
        </p:spPr>
      </p:pic>
      <p:pic>
        <p:nvPicPr>
          <p:cNvPr id="19461" name="Picture 5"/>
          <p:cNvPicPr>
            <a:picLocks noChangeAspect="1" noChangeArrowheads="1"/>
          </p:cNvPicPr>
          <p:nvPr/>
        </p:nvPicPr>
        <p:blipFill>
          <a:blip r:embed="rId5" cstate="print"/>
          <a:srcRect/>
          <a:stretch>
            <a:fillRect/>
          </a:stretch>
        </p:blipFill>
        <p:spPr bwMode="auto">
          <a:xfrm>
            <a:off x="455612" y="3962400"/>
            <a:ext cx="6781800" cy="2514600"/>
          </a:xfrm>
          <a:prstGeom prst="rect">
            <a:avLst/>
          </a:prstGeom>
          <a:noFill/>
          <a:ln w="9525">
            <a:noFill/>
            <a:miter lim="800000"/>
            <a:headEnd/>
            <a:tailEnd/>
          </a:ln>
          <a:effectLst/>
        </p:spPr>
      </p:pic>
      <p:sp>
        <p:nvSpPr>
          <p:cNvPr id="15" name="Right Arrow 14"/>
          <p:cNvSpPr/>
          <p:nvPr/>
        </p:nvSpPr>
        <p:spPr>
          <a:xfrm rot="10800000">
            <a:off x="6780212" y="4572000"/>
            <a:ext cx="914400" cy="7620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6612" y="381000"/>
            <a:ext cx="2819400" cy="461665"/>
          </a:xfrm>
          <a:prstGeom prst="rect">
            <a:avLst/>
          </a:prstGeom>
          <a:solidFill>
            <a:schemeClr val="accent2">
              <a:lumMod val="60000"/>
              <a:lumOff val="40000"/>
            </a:schemeClr>
          </a:solidFill>
        </p:spPr>
        <p:txBody>
          <a:bodyPr wrap="square" rtlCol="0">
            <a:spAutoFit/>
          </a:bodyPr>
          <a:lstStyle/>
          <a:p>
            <a:pPr algn="ctr"/>
            <a:r>
              <a:rPr lang="en-US" sz="2400" b="1" u="sng" dirty="0" smtClean="0">
                <a:solidFill>
                  <a:schemeClr val="accent4">
                    <a:lumMod val="50000"/>
                  </a:schemeClr>
                </a:solidFill>
                <a:latin typeface="Calibri" pitchFamily="34" charset="0"/>
                <a:cs typeface="Calibri" pitchFamily="34" charset="0"/>
              </a:rPr>
              <a:t>Checking Skewness</a:t>
            </a:r>
            <a:endParaRPr lang="en-US" sz="2400" b="1" u="sng" dirty="0">
              <a:solidFill>
                <a:schemeClr val="accent4">
                  <a:lumMod val="50000"/>
                </a:schemeClr>
              </a:solidFill>
              <a:latin typeface="Calibri" pitchFamily="34" charset="0"/>
              <a:cs typeface="Calibri" pitchFamily="34" charset="0"/>
            </a:endParaRPr>
          </a:p>
        </p:txBody>
      </p:sp>
      <p:sp>
        <p:nvSpPr>
          <p:cNvPr id="8" name="TextBox 7"/>
          <p:cNvSpPr txBox="1"/>
          <p:nvPr/>
        </p:nvSpPr>
        <p:spPr>
          <a:xfrm>
            <a:off x="6246812" y="381000"/>
            <a:ext cx="5410200" cy="400110"/>
          </a:xfrm>
          <a:prstGeom prst="rect">
            <a:avLst/>
          </a:prstGeom>
          <a:solidFill>
            <a:srgbClr val="00B0F0"/>
          </a:solidFill>
        </p:spPr>
        <p:txBody>
          <a:bodyPr wrap="square" rtlCol="0">
            <a:spAutoFit/>
          </a:bodyPr>
          <a:lstStyle/>
          <a:p>
            <a:pPr algn="ctr"/>
            <a:r>
              <a:rPr lang="en-US" sz="2000" b="1" dirty="0" smtClean="0">
                <a:solidFill>
                  <a:schemeClr val="accent4">
                    <a:lumMod val="50000"/>
                  </a:schemeClr>
                </a:solidFill>
              </a:rPr>
              <a:t>Distribution After Transformation</a:t>
            </a:r>
            <a:endParaRPr lang="en-US" sz="2000" b="1" dirty="0">
              <a:solidFill>
                <a:schemeClr val="accent4">
                  <a:lumMod val="50000"/>
                </a:schemeClr>
              </a:solidFill>
            </a:endParaRPr>
          </a:p>
        </p:txBody>
      </p:sp>
      <p:sp>
        <p:nvSpPr>
          <p:cNvPr id="11" name="Rounded Rectangle 10"/>
          <p:cNvSpPr/>
          <p:nvPr/>
        </p:nvSpPr>
        <p:spPr>
          <a:xfrm>
            <a:off x="4799012" y="1524000"/>
            <a:ext cx="15240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Well Distributed now</a:t>
            </a:r>
            <a:endParaRPr lang="en-US" sz="1600" b="1" dirty="0"/>
          </a:p>
        </p:txBody>
      </p:sp>
      <p:pic>
        <p:nvPicPr>
          <p:cNvPr id="20483" name="Picture 3"/>
          <p:cNvPicPr>
            <a:picLocks noChangeAspect="1" noChangeArrowheads="1"/>
          </p:cNvPicPr>
          <p:nvPr/>
        </p:nvPicPr>
        <p:blipFill>
          <a:blip r:embed="rId2" cstate="print"/>
          <a:srcRect/>
          <a:stretch>
            <a:fillRect/>
          </a:stretch>
        </p:blipFill>
        <p:spPr bwMode="auto">
          <a:xfrm>
            <a:off x="2665412" y="1143000"/>
            <a:ext cx="2105025" cy="1981200"/>
          </a:xfrm>
          <a:prstGeom prst="rect">
            <a:avLst/>
          </a:prstGeom>
          <a:noFill/>
          <a:ln w="9525">
            <a:noFill/>
            <a:miter lim="800000"/>
            <a:headEnd/>
            <a:tailEnd/>
          </a:ln>
          <a:effectLst/>
        </p:spPr>
      </p:pic>
      <p:pic>
        <p:nvPicPr>
          <p:cNvPr id="20484" name="Picture 4"/>
          <p:cNvPicPr>
            <a:picLocks noChangeAspect="1" noChangeArrowheads="1"/>
          </p:cNvPicPr>
          <p:nvPr/>
        </p:nvPicPr>
        <p:blipFill>
          <a:blip r:embed="rId3" cstate="print"/>
          <a:srcRect/>
          <a:stretch>
            <a:fillRect/>
          </a:stretch>
        </p:blipFill>
        <p:spPr bwMode="auto">
          <a:xfrm>
            <a:off x="455612" y="1143000"/>
            <a:ext cx="2133600" cy="1981200"/>
          </a:xfrm>
          <a:prstGeom prst="rect">
            <a:avLst/>
          </a:prstGeom>
          <a:noFill/>
          <a:ln w="9525">
            <a:noFill/>
            <a:miter lim="800000"/>
            <a:headEnd/>
            <a:tailEnd/>
          </a:ln>
          <a:effectLst/>
        </p:spPr>
      </p:pic>
      <p:pic>
        <p:nvPicPr>
          <p:cNvPr id="20485" name="Picture 5"/>
          <p:cNvPicPr>
            <a:picLocks noChangeAspect="1" noChangeArrowheads="1"/>
          </p:cNvPicPr>
          <p:nvPr/>
        </p:nvPicPr>
        <p:blipFill>
          <a:blip r:embed="rId4" cstate="print"/>
          <a:srcRect/>
          <a:stretch>
            <a:fillRect/>
          </a:stretch>
        </p:blipFill>
        <p:spPr bwMode="auto">
          <a:xfrm>
            <a:off x="608012" y="838200"/>
            <a:ext cx="4038600" cy="304800"/>
          </a:xfrm>
          <a:prstGeom prst="rect">
            <a:avLst/>
          </a:prstGeom>
          <a:noFill/>
          <a:ln w="9525">
            <a:noFill/>
            <a:miter lim="800000"/>
            <a:headEnd/>
            <a:tailEnd/>
          </a:ln>
          <a:effectLst/>
        </p:spPr>
      </p:pic>
      <p:pic>
        <p:nvPicPr>
          <p:cNvPr id="20486" name="Picture 6"/>
          <p:cNvPicPr>
            <a:picLocks noChangeAspect="1" noChangeArrowheads="1"/>
          </p:cNvPicPr>
          <p:nvPr/>
        </p:nvPicPr>
        <p:blipFill>
          <a:blip r:embed="rId5" cstate="print"/>
          <a:srcRect/>
          <a:stretch>
            <a:fillRect/>
          </a:stretch>
        </p:blipFill>
        <p:spPr bwMode="auto">
          <a:xfrm>
            <a:off x="531812" y="3276600"/>
            <a:ext cx="5105400" cy="1524000"/>
          </a:xfrm>
          <a:prstGeom prst="rect">
            <a:avLst/>
          </a:prstGeom>
          <a:noFill/>
          <a:ln w="9525">
            <a:noFill/>
            <a:miter lim="800000"/>
            <a:headEnd/>
            <a:tailEnd/>
          </a:ln>
          <a:effectLst/>
        </p:spPr>
      </p:pic>
      <p:pic>
        <p:nvPicPr>
          <p:cNvPr id="20488" name="Picture 8"/>
          <p:cNvPicPr>
            <a:picLocks noChangeAspect="1" noChangeArrowheads="1"/>
          </p:cNvPicPr>
          <p:nvPr/>
        </p:nvPicPr>
        <p:blipFill>
          <a:blip r:embed="rId6" cstate="print"/>
          <a:srcRect/>
          <a:stretch>
            <a:fillRect/>
          </a:stretch>
        </p:blipFill>
        <p:spPr bwMode="auto">
          <a:xfrm>
            <a:off x="6856412" y="838200"/>
            <a:ext cx="4572000" cy="1981200"/>
          </a:xfrm>
          <a:prstGeom prst="rect">
            <a:avLst/>
          </a:prstGeom>
          <a:noFill/>
          <a:ln w="9525">
            <a:noFill/>
            <a:miter lim="800000"/>
            <a:headEnd/>
            <a:tailEnd/>
          </a:ln>
          <a:effectLst/>
        </p:spPr>
      </p:pic>
      <p:pic>
        <p:nvPicPr>
          <p:cNvPr id="20489" name="Picture 9"/>
          <p:cNvPicPr>
            <a:picLocks noChangeAspect="1" noChangeArrowheads="1"/>
          </p:cNvPicPr>
          <p:nvPr/>
        </p:nvPicPr>
        <p:blipFill>
          <a:blip r:embed="rId7" cstate="print"/>
          <a:srcRect/>
          <a:stretch>
            <a:fillRect/>
          </a:stretch>
        </p:blipFill>
        <p:spPr bwMode="auto">
          <a:xfrm>
            <a:off x="7161212" y="2743200"/>
            <a:ext cx="4495800" cy="1733550"/>
          </a:xfrm>
          <a:prstGeom prst="rect">
            <a:avLst/>
          </a:prstGeom>
          <a:noFill/>
          <a:ln w="9525">
            <a:noFill/>
            <a:miter lim="800000"/>
            <a:headEnd/>
            <a:tailEnd/>
          </a:ln>
          <a:effectLst/>
        </p:spPr>
      </p:pic>
      <p:pic>
        <p:nvPicPr>
          <p:cNvPr id="20490" name="Picture 10"/>
          <p:cNvPicPr>
            <a:picLocks noChangeAspect="1" noChangeArrowheads="1"/>
          </p:cNvPicPr>
          <p:nvPr/>
        </p:nvPicPr>
        <p:blipFill>
          <a:blip r:embed="rId8" cstate="print"/>
          <a:srcRect/>
          <a:stretch>
            <a:fillRect/>
          </a:stretch>
        </p:blipFill>
        <p:spPr bwMode="auto">
          <a:xfrm>
            <a:off x="7313612" y="4648200"/>
            <a:ext cx="4267200" cy="1752600"/>
          </a:xfrm>
          <a:prstGeom prst="rect">
            <a:avLst/>
          </a:prstGeom>
          <a:noFill/>
          <a:ln w="9525">
            <a:noFill/>
            <a:miter lim="800000"/>
            <a:headEnd/>
            <a:tailEnd/>
          </a:ln>
          <a:effectLst/>
        </p:spPr>
      </p:pic>
      <p:sp>
        <p:nvSpPr>
          <p:cNvPr id="21" name="Right Arrow 20"/>
          <p:cNvSpPr/>
          <p:nvPr/>
        </p:nvSpPr>
        <p:spPr>
          <a:xfrm>
            <a:off x="6399212" y="1600200"/>
            <a:ext cx="533400" cy="533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2135777">
            <a:off x="6128314" y="2675356"/>
            <a:ext cx="1969208" cy="60100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2865227">
            <a:off x="5419434" y="3768127"/>
            <a:ext cx="3897766" cy="60100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9" cstate="print"/>
          <a:srcRect/>
          <a:stretch>
            <a:fillRect/>
          </a:stretch>
        </p:blipFill>
        <p:spPr bwMode="auto">
          <a:xfrm>
            <a:off x="531812" y="5029200"/>
            <a:ext cx="5867399" cy="12192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2" y="381000"/>
            <a:ext cx="11125200" cy="400110"/>
          </a:xfrm>
          <a:prstGeom prst="rect">
            <a:avLst/>
          </a:prstGeom>
          <a:solidFill>
            <a:schemeClr val="accent1">
              <a:lumMod val="40000"/>
              <a:lumOff val="60000"/>
            </a:schemeClr>
          </a:solidFill>
        </p:spPr>
        <p:txBody>
          <a:bodyPr wrap="square" rtlCol="0">
            <a:spAutoFit/>
          </a:bodyPr>
          <a:lstStyle/>
          <a:p>
            <a:pPr algn="ctr"/>
            <a:r>
              <a:rPr lang="en-US" sz="2000" b="1" dirty="0" smtClean="0">
                <a:solidFill>
                  <a:schemeClr val="accent4">
                    <a:lumMod val="50000"/>
                  </a:schemeClr>
                </a:solidFill>
              </a:rPr>
              <a:t>Printing the All Model’s Scores And Compare</a:t>
            </a:r>
            <a:endParaRPr lang="en-US" sz="2000" b="1" dirty="0">
              <a:solidFill>
                <a:schemeClr val="accent4">
                  <a:lumMod val="50000"/>
                </a:schemeClr>
              </a:solidFill>
            </a:endParaRPr>
          </a:p>
        </p:txBody>
      </p:sp>
      <p:sp>
        <p:nvSpPr>
          <p:cNvPr id="8" name="TextBox 7"/>
          <p:cNvSpPr txBox="1"/>
          <p:nvPr/>
        </p:nvSpPr>
        <p:spPr>
          <a:xfrm>
            <a:off x="1293812" y="914400"/>
            <a:ext cx="3581400" cy="381000"/>
          </a:xfrm>
          <a:prstGeom prst="rect">
            <a:avLst/>
          </a:prstGeom>
          <a:solidFill>
            <a:schemeClr val="accent6">
              <a:lumMod val="40000"/>
              <a:lumOff val="60000"/>
            </a:schemeClr>
          </a:solidFill>
        </p:spPr>
        <p:txBody>
          <a:bodyPr wrap="square" rtlCol="0">
            <a:spAutoFit/>
          </a:bodyPr>
          <a:lstStyle/>
          <a:p>
            <a:pPr algn="ctr"/>
            <a:r>
              <a:rPr lang="en-US" b="1" dirty="0" smtClean="0"/>
              <a:t>Logistic Regression</a:t>
            </a:r>
            <a:endParaRPr lang="en-US" b="1" dirty="0"/>
          </a:p>
        </p:txBody>
      </p:sp>
      <p:sp>
        <p:nvSpPr>
          <p:cNvPr id="10" name="TextBox 9"/>
          <p:cNvSpPr txBox="1"/>
          <p:nvPr/>
        </p:nvSpPr>
        <p:spPr>
          <a:xfrm>
            <a:off x="7389812" y="914400"/>
            <a:ext cx="3581400" cy="381000"/>
          </a:xfrm>
          <a:prstGeom prst="rect">
            <a:avLst/>
          </a:prstGeom>
          <a:solidFill>
            <a:schemeClr val="accent6">
              <a:lumMod val="40000"/>
              <a:lumOff val="60000"/>
            </a:schemeClr>
          </a:solidFill>
        </p:spPr>
        <p:txBody>
          <a:bodyPr wrap="square" rtlCol="0">
            <a:spAutoFit/>
          </a:bodyPr>
          <a:lstStyle/>
          <a:p>
            <a:pPr algn="ctr"/>
            <a:r>
              <a:rPr lang="en-US" b="1" dirty="0" smtClean="0"/>
              <a:t>Decision Tree Classifier</a:t>
            </a:r>
            <a:endParaRPr lang="en-US" b="1" dirty="0"/>
          </a:p>
        </p:txBody>
      </p:sp>
      <p:pic>
        <p:nvPicPr>
          <p:cNvPr id="6146" name="Picture 2"/>
          <p:cNvPicPr>
            <a:picLocks noChangeAspect="1" noChangeArrowheads="1"/>
          </p:cNvPicPr>
          <p:nvPr/>
        </p:nvPicPr>
        <p:blipFill>
          <a:blip r:embed="rId2" cstate="print"/>
          <a:srcRect/>
          <a:stretch>
            <a:fillRect/>
          </a:stretch>
        </p:blipFill>
        <p:spPr bwMode="auto">
          <a:xfrm>
            <a:off x="531812" y="1371601"/>
            <a:ext cx="5410199" cy="27432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455613" y="4343400"/>
            <a:ext cx="5410199" cy="217170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6170612" y="1371600"/>
            <a:ext cx="5495925" cy="2667000"/>
          </a:xfrm>
          <a:prstGeom prst="rect">
            <a:avLst/>
          </a:prstGeom>
          <a:noFill/>
          <a:ln w="9525">
            <a:noFill/>
            <a:miter lim="800000"/>
            <a:headEnd/>
            <a:tailEnd/>
          </a:ln>
        </p:spPr>
      </p:pic>
      <p:pic>
        <p:nvPicPr>
          <p:cNvPr id="6149" name="Picture 5"/>
          <p:cNvPicPr>
            <a:picLocks noChangeAspect="1" noChangeArrowheads="1"/>
          </p:cNvPicPr>
          <p:nvPr/>
        </p:nvPicPr>
        <p:blipFill>
          <a:blip r:embed="rId5" cstate="print"/>
          <a:srcRect/>
          <a:stretch>
            <a:fillRect/>
          </a:stretch>
        </p:blipFill>
        <p:spPr bwMode="auto">
          <a:xfrm>
            <a:off x="6246812" y="4267200"/>
            <a:ext cx="5514975" cy="226695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2" y="381000"/>
            <a:ext cx="11125200" cy="400110"/>
          </a:xfrm>
          <a:prstGeom prst="rect">
            <a:avLst/>
          </a:prstGeom>
          <a:solidFill>
            <a:schemeClr val="accent1">
              <a:lumMod val="40000"/>
              <a:lumOff val="60000"/>
            </a:schemeClr>
          </a:solidFill>
        </p:spPr>
        <p:txBody>
          <a:bodyPr wrap="square" rtlCol="0">
            <a:spAutoFit/>
          </a:bodyPr>
          <a:lstStyle/>
          <a:p>
            <a:pPr algn="ctr"/>
            <a:r>
              <a:rPr lang="en-US" sz="2000" b="1" dirty="0" smtClean="0">
                <a:solidFill>
                  <a:schemeClr val="accent4">
                    <a:lumMod val="50000"/>
                  </a:schemeClr>
                </a:solidFill>
              </a:rPr>
              <a:t>Printing the All Model’s Scores And Compare</a:t>
            </a:r>
            <a:endParaRPr lang="en-US" sz="2000" b="1" dirty="0">
              <a:solidFill>
                <a:schemeClr val="accent4">
                  <a:lumMod val="50000"/>
                </a:schemeClr>
              </a:solidFill>
            </a:endParaRPr>
          </a:p>
        </p:txBody>
      </p:sp>
      <p:sp>
        <p:nvSpPr>
          <p:cNvPr id="8" name="TextBox 7"/>
          <p:cNvSpPr txBox="1"/>
          <p:nvPr/>
        </p:nvSpPr>
        <p:spPr>
          <a:xfrm>
            <a:off x="1293812" y="914400"/>
            <a:ext cx="3581400" cy="381000"/>
          </a:xfrm>
          <a:prstGeom prst="rect">
            <a:avLst/>
          </a:prstGeom>
          <a:solidFill>
            <a:schemeClr val="accent6">
              <a:lumMod val="40000"/>
              <a:lumOff val="60000"/>
            </a:schemeClr>
          </a:solidFill>
        </p:spPr>
        <p:txBody>
          <a:bodyPr wrap="square" rtlCol="0">
            <a:spAutoFit/>
          </a:bodyPr>
          <a:lstStyle/>
          <a:p>
            <a:pPr algn="ctr"/>
            <a:r>
              <a:rPr lang="en-IN" b="1" dirty="0" smtClean="0"/>
              <a:t>K-Nearest Classifier</a:t>
            </a:r>
            <a:endParaRPr lang="en-US" b="1" dirty="0"/>
          </a:p>
        </p:txBody>
      </p:sp>
      <p:sp>
        <p:nvSpPr>
          <p:cNvPr id="10" name="TextBox 9"/>
          <p:cNvSpPr txBox="1"/>
          <p:nvPr/>
        </p:nvSpPr>
        <p:spPr>
          <a:xfrm>
            <a:off x="7466012" y="914400"/>
            <a:ext cx="3581400" cy="381000"/>
          </a:xfrm>
          <a:prstGeom prst="rect">
            <a:avLst/>
          </a:prstGeom>
          <a:solidFill>
            <a:schemeClr val="accent6">
              <a:lumMod val="40000"/>
              <a:lumOff val="60000"/>
            </a:schemeClr>
          </a:solidFill>
        </p:spPr>
        <p:txBody>
          <a:bodyPr wrap="square" rtlCol="0">
            <a:spAutoFit/>
          </a:bodyPr>
          <a:lstStyle/>
          <a:p>
            <a:pPr algn="ctr"/>
            <a:r>
              <a:rPr lang="en-IN" b="1" dirty="0" smtClean="0"/>
              <a:t>AdaBoost</a:t>
            </a:r>
            <a:r>
              <a:rPr lang="en-IN" b="1" dirty="0" smtClean="0"/>
              <a:t> </a:t>
            </a:r>
            <a:r>
              <a:rPr lang="en-IN" b="1" dirty="0" smtClean="0"/>
              <a:t>Classifier</a:t>
            </a:r>
            <a:endParaRPr lang="en-US" b="1" dirty="0"/>
          </a:p>
        </p:txBody>
      </p:sp>
      <p:pic>
        <p:nvPicPr>
          <p:cNvPr id="7170" name="Picture 2"/>
          <p:cNvPicPr>
            <a:picLocks noChangeAspect="1" noChangeArrowheads="1"/>
          </p:cNvPicPr>
          <p:nvPr/>
        </p:nvPicPr>
        <p:blipFill>
          <a:blip r:embed="rId2" cstate="print"/>
          <a:srcRect/>
          <a:stretch>
            <a:fillRect/>
          </a:stretch>
        </p:blipFill>
        <p:spPr bwMode="auto">
          <a:xfrm>
            <a:off x="608012" y="1371600"/>
            <a:ext cx="5562600" cy="29718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608012" y="4343400"/>
            <a:ext cx="5257800" cy="2133600"/>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6323012" y="1295400"/>
            <a:ext cx="5438775" cy="2971800"/>
          </a:xfrm>
          <a:prstGeom prst="rect">
            <a:avLst/>
          </a:prstGeom>
          <a:noFill/>
          <a:ln w="9525">
            <a:noFill/>
            <a:miter lim="800000"/>
            <a:headEnd/>
            <a:tailEnd/>
          </a:ln>
        </p:spPr>
      </p:pic>
      <p:pic>
        <p:nvPicPr>
          <p:cNvPr id="2051" name="Picture 3"/>
          <p:cNvPicPr>
            <a:picLocks noChangeAspect="1" noChangeArrowheads="1"/>
          </p:cNvPicPr>
          <p:nvPr/>
        </p:nvPicPr>
        <p:blipFill>
          <a:blip r:embed="rId5" cstate="print"/>
          <a:srcRect/>
          <a:stretch>
            <a:fillRect/>
          </a:stretch>
        </p:blipFill>
        <p:spPr bwMode="auto">
          <a:xfrm>
            <a:off x="6323012" y="4343400"/>
            <a:ext cx="5334000" cy="211455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2" y="381000"/>
            <a:ext cx="11125200" cy="400110"/>
          </a:xfrm>
          <a:prstGeom prst="rect">
            <a:avLst/>
          </a:prstGeom>
          <a:solidFill>
            <a:schemeClr val="accent1">
              <a:lumMod val="40000"/>
              <a:lumOff val="60000"/>
            </a:schemeClr>
          </a:solidFill>
        </p:spPr>
        <p:txBody>
          <a:bodyPr wrap="square" rtlCol="0">
            <a:spAutoFit/>
          </a:bodyPr>
          <a:lstStyle/>
          <a:p>
            <a:pPr algn="ctr"/>
            <a:r>
              <a:rPr lang="en-US" sz="2000" b="1" dirty="0" smtClean="0">
                <a:solidFill>
                  <a:schemeClr val="accent4">
                    <a:lumMod val="50000"/>
                  </a:schemeClr>
                </a:solidFill>
              </a:rPr>
              <a:t>Printing the All Model’s Scores And Compare</a:t>
            </a:r>
            <a:endParaRPr lang="en-US" sz="2000" b="1" dirty="0">
              <a:solidFill>
                <a:schemeClr val="accent4">
                  <a:lumMod val="50000"/>
                </a:schemeClr>
              </a:solidFill>
            </a:endParaRPr>
          </a:p>
        </p:txBody>
      </p:sp>
      <p:sp>
        <p:nvSpPr>
          <p:cNvPr id="8" name="TextBox 7"/>
          <p:cNvSpPr txBox="1"/>
          <p:nvPr/>
        </p:nvSpPr>
        <p:spPr>
          <a:xfrm>
            <a:off x="1293812" y="914400"/>
            <a:ext cx="3581400" cy="381000"/>
          </a:xfrm>
          <a:prstGeom prst="rect">
            <a:avLst/>
          </a:prstGeom>
          <a:solidFill>
            <a:schemeClr val="accent6">
              <a:lumMod val="40000"/>
              <a:lumOff val="60000"/>
            </a:schemeClr>
          </a:solidFill>
        </p:spPr>
        <p:txBody>
          <a:bodyPr wrap="square" rtlCol="0">
            <a:spAutoFit/>
          </a:bodyPr>
          <a:lstStyle/>
          <a:p>
            <a:pPr algn="ctr"/>
            <a:r>
              <a:rPr lang="en-US" b="1" dirty="0" smtClean="0"/>
              <a:t>Random Forest Classifier</a:t>
            </a:r>
            <a:endParaRPr lang="en-US" b="1" dirty="0"/>
          </a:p>
        </p:txBody>
      </p:sp>
      <p:sp>
        <p:nvSpPr>
          <p:cNvPr id="10" name="TextBox 9"/>
          <p:cNvSpPr txBox="1"/>
          <p:nvPr/>
        </p:nvSpPr>
        <p:spPr>
          <a:xfrm>
            <a:off x="7389812" y="914400"/>
            <a:ext cx="3581400" cy="381000"/>
          </a:xfrm>
          <a:prstGeom prst="rect">
            <a:avLst/>
          </a:prstGeom>
          <a:solidFill>
            <a:schemeClr val="accent6">
              <a:lumMod val="40000"/>
              <a:lumOff val="60000"/>
            </a:schemeClr>
          </a:solidFill>
        </p:spPr>
        <p:txBody>
          <a:bodyPr wrap="square" rtlCol="0">
            <a:spAutoFit/>
          </a:bodyPr>
          <a:lstStyle/>
          <a:p>
            <a:pPr algn="ctr"/>
            <a:r>
              <a:rPr lang="en-IN" b="1" dirty="0" smtClean="0"/>
              <a:t>Gradient Boosting</a:t>
            </a:r>
            <a:r>
              <a:rPr lang="en-IN" b="1" dirty="0" smtClean="0"/>
              <a:t> </a:t>
            </a:r>
            <a:r>
              <a:rPr lang="en-IN" b="1" dirty="0" smtClean="0"/>
              <a:t>Classifier</a:t>
            </a:r>
            <a:endParaRPr lang="en-US" b="1" dirty="0"/>
          </a:p>
        </p:txBody>
      </p:sp>
      <p:pic>
        <p:nvPicPr>
          <p:cNvPr id="1026" name="Picture 2"/>
          <p:cNvPicPr>
            <a:picLocks noChangeAspect="1" noChangeArrowheads="1"/>
          </p:cNvPicPr>
          <p:nvPr/>
        </p:nvPicPr>
        <p:blipFill>
          <a:blip r:embed="rId2" cstate="print"/>
          <a:srcRect/>
          <a:stretch>
            <a:fillRect/>
          </a:stretch>
        </p:blipFill>
        <p:spPr bwMode="auto">
          <a:xfrm>
            <a:off x="455612" y="1295400"/>
            <a:ext cx="5562600" cy="28194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55613" y="4114800"/>
            <a:ext cx="5638800" cy="2209800"/>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246812" y="4114800"/>
            <a:ext cx="5486400" cy="2171700"/>
          </a:xfrm>
          <a:prstGeom prst="rect">
            <a:avLst/>
          </a:prstGeom>
          <a:noFill/>
          <a:ln w="9525">
            <a:noFill/>
            <a:miter lim="800000"/>
            <a:headEnd/>
            <a:tailEnd/>
          </a:ln>
        </p:spPr>
      </p:pic>
      <p:pic>
        <p:nvPicPr>
          <p:cNvPr id="18" name="Picture 17" descr="gbc_1.PNG"/>
          <p:cNvPicPr>
            <a:picLocks noChangeAspect="1"/>
          </p:cNvPicPr>
          <p:nvPr/>
        </p:nvPicPr>
        <p:blipFill>
          <a:blip r:embed="rId5" cstate="print"/>
          <a:stretch>
            <a:fillRect/>
          </a:stretch>
        </p:blipFill>
        <p:spPr>
          <a:xfrm>
            <a:off x="6323012" y="1295401"/>
            <a:ext cx="5458545" cy="2895599"/>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1812" y="381000"/>
            <a:ext cx="11125200" cy="400110"/>
          </a:xfrm>
          <a:prstGeom prst="rect">
            <a:avLst/>
          </a:prstGeom>
          <a:solidFill>
            <a:schemeClr val="accent1">
              <a:lumMod val="40000"/>
              <a:lumOff val="60000"/>
            </a:schemeClr>
          </a:solidFill>
        </p:spPr>
        <p:txBody>
          <a:bodyPr wrap="square" rtlCol="0">
            <a:spAutoFit/>
          </a:bodyPr>
          <a:lstStyle/>
          <a:p>
            <a:pPr algn="ctr"/>
            <a:r>
              <a:rPr lang="en-US" sz="2000" b="1" dirty="0" smtClean="0">
                <a:solidFill>
                  <a:schemeClr val="accent4">
                    <a:lumMod val="50000"/>
                  </a:schemeClr>
                </a:solidFill>
              </a:rPr>
              <a:t>Printing the All Model’s Scores And Compare</a:t>
            </a:r>
            <a:endParaRPr lang="en-US" sz="2000" b="1" dirty="0">
              <a:solidFill>
                <a:schemeClr val="accent4">
                  <a:lumMod val="50000"/>
                </a:schemeClr>
              </a:solidFill>
            </a:endParaRPr>
          </a:p>
        </p:txBody>
      </p:sp>
      <p:sp>
        <p:nvSpPr>
          <p:cNvPr id="8" name="TextBox 7"/>
          <p:cNvSpPr txBox="1"/>
          <p:nvPr/>
        </p:nvSpPr>
        <p:spPr>
          <a:xfrm>
            <a:off x="1293812" y="914400"/>
            <a:ext cx="3581400" cy="381000"/>
          </a:xfrm>
          <a:prstGeom prst="rect">
            <a:avLst/>
          </a:prstGeom>
          <a:solidFill>
            <a:schemeClr val="accent6">
              <a:lumMod val="40000"/>
              <a:lumOff val="60000"/>
            </a:schemeClr>
          </a:solidFill>
        </p:spPr>
        <p:txBody>
          <a:bodyPr wrap="square" rtlCol="0">
            <a:spAutoFit/>
          </a:bodyPr>
          <a:lstStyle/>
          <a:p>
            <a:pPr algn="ctr"/>
            <a:r>
              <a:rPr lang="en-US" b="1" dirty="0" smtClean="0"/>
              <a:t>Naïve Bayes </a:t>
            </a:r>
            <a:r>
              <a:rPr lang="en-US" b="1" dirty="0" smtClean="0"/>
              <a:t>Classifier</a:t>
            </a:r>
            <a:endParaRPr lang="en-US" b="1" dirty="0"/>
          </a:p>
        </p:txBody>
      </p:sp>
      <p:sp>
        <p:nvSpPr>
          <p:cNvPr id="10" name="TextBox 9"/>
          <p:cNvSpPr txBox="1"/>
          <p:nvPr/>
        </p:nvSpPr>
        <p:spPr>
          <a:xfrm>
            <a:off x="7389812" y="914400"/>
            <a:ext cx="3581400" cy="381000"/>
          </a:xfrm>
          <a:prstGeom prst="rect">
            <a:avLst/>
          </a:prstGeom>
          <a:solidFill>
            <a:schemeClr val="accent6">
              <a:lumMod val="40000"/>
              <a:lumOff val="60000"/>
            </a:schemeClr>
          </a:solidFill>
        </p:spPr>
        <p:txBody>
          <a:bodyPr wrap="square" rtlCol="0">
            <a:spAutoFit/>
          </a:bodyPr>
          <a:lstStyle/>
          <a:p>
            <a:pPr algn="ctr"/>
            <a:r>
              <a:rPr lang="en-IN" b="1" dirty="0" smtClean="0"/>
              <a:t>Extra </a:t>
            </a:r>
            <a:r>
              <a:rPr lang="en-IN" b="1" dirty="0" smtClean="0"/>
              <a:t>Tree </a:t>
            </a:r>
            <a:r>
              <a:rPr lang="en-IN" b="1" dirty="0" smtClean="0"/>
              <a:t>Classifier</a:t>
            </a:r>
            <a:endParaRPr lang="en-US" b="1" dirty="0"/>
          </a:p>
        </p:txBody>
      </p:sp>
      <p:pic>
        <p:nvPicPr>
          <p:cNvPr id="3074" name="Picture 2"/>
          <p:cNvPicPr>
            <a:picLocks noChangeAspect="1" noChangeArrowheads="1"/>
          </p:cNvPicPr>
          <p:nvPr/>
        </p:nvPicPr>
        <p:blipFill>
          <a:blip r:embed="rId2" cstate="print"/>
          <a:srcRect/>
          <a:stretch>
            <a:fillRect/>
          </a:stretch>
        </p:blipFill>
        <p:spPr bwMode="auto">
          <a:xfrm>
            <a:off x="455612" y="1371601"/>
            <a:ext cx="5486400" cy="2819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55613" y="4191000"/>
            <a:ext cx="5410199" cy="22098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6094412" y="1371600"/>
            <a:ext cx="5638800" cy="281940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6018212" y="4191000"/>
            <a:ext cx="5543550" cy="21336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55600"/>
            <a:ext cx="10820400" cy="787400"/>
          </a:xfrm>
          <a:solidFill>
            <a:schemeClr val="accent5">
              <a:lumMod val="40000"/>
              <a:lumOff val="60000"/>
            </a:schemeClr>
          </a:solidFill>
        </p:spPr>
        <p:txBody>
          <a:bodyPr>
            <a:noAutofit/>
          </a:bodyPr>
          <a:lstStyle/>
          <a:p>
            <a:pPr algn="ctr"/>
            <a:r>
              <a:rPr lang="en-US" sz="4800" b="1" u="sng" dirty="0" smtClean="0">
                <a:solidFill>
                  <a:schemeClr val="tx2"/>
                </a:solidFill>
                <a:latin typeface="Calibri" pitchFamily="34" charset="0"/>
                <a:cs typeface="Calibri" pitchFamily="34" charset="0"/>
              </a:rPr>
              <a:t>Introduction</a:t>
            </a:r>
            <a:endParaRPr lang="en-US" sz="4800" b="1" u="sng" dirty="0">
              <a:solidFill>
                <a:schemeClr val="tx2"/>
              </a:solidFill>
              <a:latin typeface="Calibri" pitchFamily="34" charset="0"/>
              <a:cs typeface="Calibri" pitchFamily="34" charset="0"/>
            </a:endParaRPr>
          </a:p>
        </p:txBody>
      </p:sp>
      <p:sp>
        <p:nvSpPr>
          <p:cNvPr id="3" name="Content Placeholder 2"/>
          <p:cNvSpPr>
            <a:spLocks noGrp="1"/>
          </p:cNvSpPr>
          <p:nvPr>
            <p:ph idx="1"/>
          </p:nvPr>
        </p:nvSpPr>
        <p:spPr>
          <a:xfrm>
            <a:off x="1218882" y="1524000"/>
            <a:ext cx="10285729" cy="4800600"/>
          </a:xfrm>
        </p:spPr>
        <p:txBody>
          <a:bodyPr>
            <a:noAutofit/>
          </a:bodyPr>
          <a:lstStyle/>
          <a:p>
            <a:pPr lvl="0"/>
            <a:r>
              <a:rPr lang="en-IN" sz="2000" dirty="0" smtClean="0"/>
              <a:t>Though, the MFI industry is primarily focusing on low income families and are very useful in such areas, the implementation of MFS has been uneven with both significant challenges and successes.</a:t>
            </a:r>
            <a:endParaRPr lang="en-US" sz="2000" dirty="0" smtClean="0"/>
          </a:p>
          <a:p>
            <a:pPr lvl="0"/>
            <a:r>
              <a:rPr lang="en-IN" sz="2000" dirty="0" smtClean="0"/>
              <a:t>Today, microfinance is widely accepted as a poverty-reduction tool, representing $70 billion in outstanding loans and a global outreach of 200 million clients.</a:t>
            </a:r>
            <a:endParaRPr lang="en-US" sz="2000" dirty="0" smtClean="0"/>
          </a:p>
          <a:p>
            <a:pPr lvl="0"/>
            <a:r>
              <a:rPr lang="en-IN" sz="2000" dirty="0" smtClean="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sz="2000" dirty="0" smtClean="0"/>
          </a:p>
          <a:p>
            <a:pPr lvl="0"/>
            <a:r>
              <a:rPr lang="en-IN" sz="2000" dirty="0" smtClean="0"/>
              <a:t>They understand the importance of communication and how it affects a person’s life, thus, focusing on providing their services and products to low income families and poor customers that can help them in the need of hour. </a:t>
            </a:r>
            <a:endParaRPr lang="en-US" sz="2000" dirty="0" smtClean="0"/>
          </a:p>
          <a:p>
            <a:endParaRPr lang="en-US" sz="2100" dirty="0">
              <a:solidFill>
                <a:srgbClr val="002060"/>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5612" y="609600"/>
            <a:ext cx="11277600" cy="523220"/>
          </a:xfrm>
          <a:prstGeom prst="rect">
            <a:avLst/>
          </a:prstGeom>
          <a:solidFill>
            <a:srgbClr val="92D050"/>
          </a:solidFill>
        </p:spPr>
        <p:txBody>
          <a:bodyPr wrap="square" rtlCol="0">
            <a:spAutoFit/>
          </a:bodyPr>
          <a:lstStyle/>
          <a:p>
            <a:pPr algn="ctr"/>
            <a:r>
              <a:rPr lang="en-US" sz="2800" b="1" dirty="0" smtClean="0"/>
              <a:t>Hyper Parameter Tuning</a:t>
            </a:r>
            <a:endParaRPr lang="en-US" sz="2800" b="1" dirty="0"/>
          </a:p>
        </p:txBody>
      </p:sp>
      <p:pic>
        <p:nvPicPr>
          <p:cNvPr id="4098" name="Picture 2"/>
          <p:cNvPicPr>
            <a:picLocks noChangeAspect="1" noChangeArrowheads="1"/>
          </p:cNvPicPr>
          <p:nvPr/>
        </p:nvPicPr>
        <p:blipFill>
          <a:blip r:embed="rId2" cstate="print"/>
          <a:srcRect/>
          <a:stretch>
            <a:fillRect/>
          </a:stretch>
        </p:blipFill>
        <p:spPr bwMode="auto">
          <a:xfrm>
            <a:off x="455612" y="1295400"/>
            <a:ext cx="11277599" cy="17526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55612" y="3124200"/>
            <a:ext cx="11277599" cy="1676400"/>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455612" y="4876800"/>
            <a:ext cx="11277600" cy="914400"/>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5612" y="329625"/>
            <a:ext cx="11277600" cy="584775"/>
          </a:xfrm>
          <a:prstGeom prst="rect">
            <a:avLst/>
          </a:prstGeom>
          <a:solidFill>
            <a:srgbClr val="00B0F0"/>
          </a:solidFill>
        </p:spPr>
        <p:txBody>
          <a:bodyPr wrap="square" rtlCol="0">
            <a:spAutoFit/>
          </a:bodyPr>
          <a:lstStyle/>
          <a:p>
            <a:pPr algn="ctr"/>
            <a:r>
              <a:rPr lang="en-US" sz="3200" b="1" dirty="0" smtClean="0">
                <a:solidFill>
                  <a:schemeClr val="accent4">
                    <a:lumMod val="50000"/>
                  </a:schemeClr>
                </a:solidFill>
              </a:rPr>
              <a:t>RFC </a:t>
            </a:r>
            <a:r>
              <a:rPr lang="en-US" sz="3200" b="1" dirty="0" smtClean="0">
                <a:solidFill>
                  <a:schemeClr val="accent4">
                    <a:lumMod val="50000"/>
                  </a:schemeClr>
                </a:solidFill>
              </a:rPr>
              <a:t>Model Evaluation</a:t>
            </a:r>
            <a:endParaRPr lang="en-US" sz="3200" b="1" dirty="0">
              <a:solidFill>
                <a:schemeClr val="accent4">
                  <a:lumMod val="50000"/>
                </a:schemeClr>
              </a:solidFill>
            </a:endParaRPr>
          </a:p>
        </p:txBody>
      </p:sp>
      <p:pic>
        <p:nvPicPr>
          <p:cNvPr id="24580" name="Picture 4"/>
          <p:cNvPicPr>
            <a:picLocks noChangeAspect="1" noChangeArrowheads="1"/>
          </p:cNvPicPr>
          <p:nvPr/>
        </p:nvPicPr>
        <p:blipFill>
          <a:blip r:embed="rId2" cstate="print"/>
          <a:srcRect/>
          <a:stretch>
            <a:fillRect/>
          </a:stretch>
        </p:blipFill>
        <p:spPr bwMode="auto">
          <a:xfrm>
            <a:off x="2132012" y="5181600"/>
            <a:ext cx="3926305" cy="838200"/>
          </a:xfrm>
          <a:prstGeom prst="rect">
            <a:avLst/>
          </a:prstGeom>
          <a:noFill/>
          <a:ln w="9525">
            <a:noFill/>
            <a:miter lim="800000"/>
            <a:headEnd/>
            <a:tailEnd/>
          </a:ln>
          <a:effectLst/>
        </p:spPr>
      </p:pic>
      <p:sp>
        <p:nvSpPr>
          <p:cNvPr id="11" name="Right Arrow 10"/>
          <p:cNvSpPr/>
          <p:nvPr/>
        </p:nvSpPr>
        <p:spPr>
          <a:xfrm>
            <a:off x="5942012" y="5410200"/>
            <a:ext cx="990600" cy="609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p:cNvPicPr>
            <a:picLocks noChangeAspect="1" noChangeArrowheads="1"/>
          </p:cNvPicPr>
          <p:nvPr/>
        </p:nvPicPr>
        <p:blipFill>
          <a:blip r:embed="rId3" cstate="print"/>
          <a:srcRect/>
          <a:stretch>
            <a:fillRect/>
          </a:stretch>
        </p:blipFill>
        <p:spPr bwMode="auto">
          <a:xfrm>
            <a:off x="379413" y="1066800"/>
            <a:ext cx="6477000" cy="3810000"/>
          </a:xfrm>
          <a:prstGeom prst="rect">
            <a:avLst/>
          </a:prstGeom>
          <a:noFill/>
          <a:ln w="9525">
            <a:noFill/>
            <a:miter lim="800000"/>
            <a:headEnd/>
            <a:tailEnd/>
          </a:ln>
        </p:spPr>
      </p:pic>
      <p:sp>
        <p:nvSpPr>
          <p:cNvPr id="10" name="Right Arrow 9"/>
          <p:cNvSpPr/>
          <p:nvPr/>
        </p:nvSpPr>
        <p:spPr>
          <a:xfrm>
            <a:off x="6094412" y="2438400"/>
            <a:ext cx="1219200" cy="914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4" cstate="print"/>
          <a:srcRect/>
          <a:stretch>
            <a:fillRect/>
          </a:stretch>
        </p:blipFill>
        <p:spPr bwMode="auto">
          <a:xfrm>
            <a:off x="7466013" y="1066800"/>
            <a:ext cx="4267200" cy="3446674"/>
          </a:xfrm>
          <a:prstGeom prst="rect">
            <a:avLst/>
          </a:prstGeom>
          <a:noFill/>
          <a:ln w="9525">
            <a:noFill/>
            <a:miter lim="800000"/>
            <a:headEnd/>
            <a:tailEnd/>
          </a:ln>
        </p:spPr>
      </p:pic>
      <p:pic>
        <p:nvPicPr>
          <p:cNvPr id="5124" name="Picture 4"/>
          <p:cNvPicPr>
            <a:picLocks noChangeAspect="1" noChangeArrowheads="1"/>
          </p:cNvPicPr>
          <p:nvPr/>
        </p:nvPicPr>
        <p:blipFill>
          <a:blip r:embed="rId5" cstate="print"/>
          <a:srcRect/>
          <a:stretch>
            <a:fillRect/>
          </a:stretch>
        </p:blipFill>
        <p:spPr bwMode="auto">
          <a:xfrm>
            <a:off x="7237412" y="4571999"/>
            <a:ext cx="4343400" cy="1752601"/>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5812" y="533400"/>
            <a:ext cx="7467600" cy="584775"/>
          </a:xfrm>
          <a:prstGeom prst="rect">
            <a:avLst/>
          </a:prstGeom>
          <a:solidFill>
            <a:srgbClr val="00B0F0"/>
          </a:solidFill>
        </p:spPr>
        <p:txBody>
          <a:bodyPr wrap="square" rtlCol="0">
            <a:spAutoFit/>
          </a:bodyPr>
          <a:lstStyle/>
          <a:p>
            <a:pPr algn="ctr"/>
            <a:r>
              <a:rPr lang="en-US" sz="3200" b="1" dirty="0" smtClean="0">
                <a:solidFill>
                  <a:schemeClr val="accent4">
                    <a:lumMod val="50000"/>
                  </a:schemeClr>
                </a:solidFill>
              </a:rPr>
              <a:t>Actual Vs Predicted</a:t>
            </a:r>
            <a:endParaRPr lang="en-US" sz="3200" b="1" dirty="0">
              <a:solidFill>
                <a:schemeClr val="accent4">
                  <a:lumMod val="50000"/>
                </a:schemeClr>
              </a:solidFill>
            </a:endParaRPr>
          </a:p>
        </p:txBody>
      </p:sp>
      <p:sp>
        <p:nvSpPr>
          <p:cNvPr id="7" name="TextBox 6"/>
          <p:cNvSpPr txBox="1"/>
          <p:nvPr/>
        </p:nvSpPr>
        <p:spPr>
          <a:xfrm>
            <a:off x="6246812" y="3352800"/>
            <a:ext cx="1828800" cy="369332"/>
          </a:xfrm>
          <a:prstGeom prst="rect">
            <a:avLst/>
          </a:prstGeom>
          <a:noFill/>
        </p:spPr>
        <p:txBody>
          <a:bodyPr wrap="square" rtlCol="0">
            <a:spAutoFit/>
          </a:bodyPr>
          <a:lstStyle/>
          <a:p>
            <a:endParaRPr lang="en-US" dirty="0"/>
          </a:p>
        </p:txBody>
      </p:sp>
      <p:sp>
        <p:nvSpPr>
          <p:cNvPr id="8" name="Rounded Rectangle 7"/>
          <p:cNvSpPr/>
          <p:nvPr/>
        </p:nvSpPr>
        <p:spPr>
          <a:xfrm>
            <a:off x="7770812" y="3581400"/>
            <a:ext cx="30480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Random Forest Classifier</a:t>
            </a:r>
            <a:r>
              <a:rPr lang="en-US" sz="2400" b="1" dirty="0" smtClean="0"/>
              <a:t> </a:t>
            </a:r>
            <a:r>
              <a:rPr lang="en-US" sz="2400" b="1" dirty="0" smtClean="0"/>
              <a:t>with </a:t>
            </a:r>
            <a:r>
              <a:rPr lang="en-US" sz="2400" b="1" dirty="0" smtClean="0"/>
              <a:t>82</a:t>
            </a:r>
            <a:r>
              <a:rPr lang="en-US" sz="2400" b="1" dirty="0" smtClean="0"/>
              <a:t>% </a:t>
            </a:r>
            <a:r>
              <a:rPr lang="en-US" sz="2400" b="1" dirty="0" smtClean="0"/>
              <a:t>Accuracy.</a:t>
            </a:r>
            <a:endParaRPr lang="en-US" sz="2400" b="1" dirty="0"/>
          </a:p>
        </p:txBody>
      </p:sp>
      <p:pic>
        <p:nvPicPr>
          <p:cNvPr id="6146" name="Picture 2"/>
          <p:cNvPicPr>
            <a:picLocks noChangeAspect="1" noChangeArrowheads="1"/>
          </p:cNvPicPr>
          <p:nvPr/>
        </p:nvPicPr>
        <p:blipFill>
          <a:blip r:embed="rId2" cstate="print"/>
          <a:srcRect/>
          <a:stretch>
            <a:fillRect/>
          </a:stretch>
        </p:blipFill>
        <p:spPr bwMode="auto">
          <a:xfrm>
            <a:off x="608012" y="1295400"/>
            <a:ext cx="7010400" cy="4800600"/>
          </a:xfrm>
          <a:prstGeom prst="rect">
            <a:avLst/>
          </a:prstGeom>
          <a:noFill/>
          <a:ln w="9525">
            <a:noFill/>
            <a:miter lim="800000"/>
            <a:headEnd/>
            <a:tailEnd/>
          </a:ln>
        </p:spPr>
      </p:pic>
      <p:sp>
        <p:nvSpPr>
          <p:cNvPr id="10" name="Right Arrow 9"/>
          <p:cNvSpPr/>
          <p:nvPr/>
        </p:nvSpPr>
        <p:spPr>
          <a:xfrm rot="10800000">
            <a:off x="4341812" y="3429000"/>
            <a:ext cx="2971800" cy="17526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1812" y="533400"/>
            <a:ext cx="10972800" cy="707886"/>
          </a:xfrm>
          <a:prstGeom prst="rect">
            <a:avLst/>
          </a:prstGeom>
          <a:solidFill>
            <a:srgbClr val="00B0F0"/>
          </a:solidFill>
        </p:spPr>
        <p:txBody>
          <a:bodyPr wrap="square" rtlCol="0">
            <a:spAutoFit/>
          </a:bodyPr>
          <a:lstStyle/>
          <a:p>
            <a:pPr algn="ctr"/>
            <a:r>
              <a:rPr lang="en-US" sz="4000" b="1" u="sng" dirty="0" smtClean="0">
                <a:solidFill>
                  <a:schemeClr val="accent4">
                    <a:lumMod val="50000"/>
                  </a:schemeClr>
                </a:solidFill>
              </a:rPr>
              <a:t>Conclusion</a:t>
            </a:r>
            <a:endParaRPr lang="en-US" sz="4000" b="1" u="sng" dirty="0">
              <a:solidFill>
                <a:schemeClr val="accent4">
                  <a:lumMod val="50000"/>
                </a:schemeClr>
              </a:solidFill>
            </a:endParaRPr>
          </a:p>
        </p:txBody>
      </p:sp>
      <p:sp>
        <p:nvSpPr>
          <p:cNvPr id="8" name="Oval 7"/>
          <p:cNvSpPr/>
          <p:nvPr/>
        </p:nvSpPr>
        <p:spPr>
          <a:xfrm>
            <a:off x="760412" y="1828800"/>
            <a:ext cx="228600" cy="15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2812" y="4343400"/>
            <a:ext cx="152400" cy="1524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1412" y="1600200"/>
            <a:ext cx="10363200" cy="4524315"/>
          </a:xfrm>
          <a:prstGeom prst="rect">
            <a:avLst/>
          </a:prstGeom>
          <a:noFill/>
        </p:spPr>
        <p:txBody>
          <a:bodyPr wrap="square" rtlCol="0">
            <a:spAutoFit/>
          </a:bodyPr>
          <a:lstStyle/>
          <a:p>
            <a:r>
              <a:rPr lang="en-IN" sz="2400" dirty="0" smtClean="0"/>
              <a:t>In my opinion, the outcomes demonstrate that IMF is making a positive impact on the lives of the citizens in the world who are particularly from weaker sections. During the study I found out that the bank has been allowing and supporting Group formation, encouraging savings and monitoring the inter-loaning structure.</a:t>
            </a:r>
          </a:p>
          <a:p>
            <a:endParaRPr lang="en-IN" sz="2400" dirty="0" smtClean="0"/>
          </a:p>
          <a:p>
            <a:endParaRPr lang="en-US" sz="2400" dirty="0" smtClean="0"/>
          </a:p>
          <a:p>
            <a:r>
              <a:rPr lang="en-IN" sz="2400" dirty="0" smtClean="0"/>
              <a:t>This model will be good way for the management to understand whether the customer will be paying back the loaned amount with in 5 days of insurance of loan. The relationship between predicting defaulter and the economy  in an important motivating factor for predicting micro credit defaulter.</a:t>
            </a:r>
            <a:endParaRPr lang="en-US" sz="2400" dirty="0" smtClean="0"/>
          </a:p>
          <a:p>
            <a:endParaRPr lang="en-US" sz="24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8012" y="609600"/>
            <a:ext cx="10972800" cy="584775"/>
          </a:xfrm>
          <a:prstGeom prst="rect">
            <a:avLst/>
          </a:prstGeom>
          <a:solidFill>
            <a:srgbClr val="00B0F0"/>
          </a:solidFill>
        </p:spPr>
        <p:txBody>
          <a:bodyPr wrap="square" rtlCol="0">
            <a:spAutoFit/>
          </a:bodyPr>
          <a:lstStyle/>
          <a:p>
            <a:pPr algn="ctr"/>
            <a:r>
              <a:rPr lang="en-US" sz="3200" b="1" u="sng" dirty="0" smtClean="0">
                <a:solidFill>
                  <a:schemeClr val="accent4">
                    <a:lumMod val="50000"/>
                  </a:schemeClr>
                </a:solidFill>
              </a:rPr>
              <a:t>Future Work And Scope</a:t>
            </a:r>
            <a:endParaRPr lang="en-US" sz="3200" b="1" u="sng" dirty="0">
              <a:solidFill>
                <a:schemeClr val="accent4">
                  <a:lumMod val="50000"/>
                </a:schemeClr>
              </a:solidFill>
            </a:endParaRPr>
          </a:p>
        </p:txBody>
      </p:sp>
      <p:sp>
        <p:nvSpPr>
          <p:cNvPr id="7" name="TextBox 6"/>
          <p:cNvSpPr txBox="1"/>
          <p:nvPr/>
        </p:nvSpPr>
        <p:spPr>
          <a:xfrm>
            <a:off x="1293812" y="1676400"/>
            <a:ext cx="9677400" cy="4524315"/>
          </a:xfrm>
          <a:prstGeom prst="rect">
            <a:avLst/>
          </a:prstGeom>
          <a:noFill/>
        </p:spPr>
        <p:txBody>
          <a:bodyPr wrap="square" rtlCol="0">
            <a:spAutoFit/>
          </a:bodyPr>
          <a:lstStyle/>
          <a:p>
            <a:pPr lvl="0"/>
            <a:r>
              <a:rPr lang="en-IN" sz="2400" dirty="0" smtClean="0"/>
              <a:t> Due to the time limit, it is not possible to conduct a thorough study and have a deep understanding of the dataset. There are still many features in the dataset that are unused and a lot of the information has not been fully digested with knowledge in the banking industry.</a:t>
            </a:r>
            <a:endParaRPr lang="en-US" sz="2400" dirty="0" smtClean="0"/>
          </a:p>
          <a:p>
            <a:endParaRPr lang="en-US" sz="2400" dirty="0" smtClean="0">
              <a:solidFill>
                <a:schemeClr val="accent4">
                  <a:lumMod val="50000"/>
                </a:schemeClr>
              </a:solidFill>
              <a:latin typeface="Book Antiqua" pitchFamily="18" charset="0"/>
            </a:endParaRPr>
          </a:p>
          <a:p>
            <a:r>
              <a:rPr lang="en-IN" sz="2400" dirty="0" smtClean="0"/>
              <a:t>It is important to notice this fact that the default loans are only about 10% of the total loans, thus during the training process, the model will </a:t>
            </a:r>
            <a:r>
              <a:rPr lang="en-IN" sz="2400" dirty="0" smtClean="0"/>
              <a:t>favour </a:t>
            </a:r>
            <a:r>
              <a:rPr lang="en-IN" sz="2400" dirty="0" smtClean="0"/>
              <a:t>predicting more negatives than positive results. We have already used the F1 score and ROC AUC instead of just accuracy. However, the performance is still not as good as it could be. In order to solve this problem, other methods such as collecting or resampling more data can be used in the future.</a:t>
            </a:r>
            <a:endParaRPr lang="en-US" sz="2400" dirty="0">
              <a:solidFill>
                <a:schemeClr val="accent4">
                  <a:lumMod val="50000"/>
                </a:schemeClr>
              </a:solidFill>
              <a:latin typeface="Book Antiqua" pitchFamily="18" charset="0"/>
            </a:endParaRPr>
          </a:p>
        </p:txBody>
      </p:sp>
      <p:sp>
        <p:nvSpPr>
          <p:cNvPr id="4" name="Oval 3"/>
          <p:cNvSpPr/>
          <p:nvPr/>
        </p:nvSpPr>
        <p:spPr>
          <a:xfrm>
            <a:off x="1065212" y="17526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989012" y="3581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87BB6FC7-0A25-4F51-92A3-993099200D6C}"/>
              </a:ext>
            </a:extLst>
          </p:cNvPr>
          <p:cNvPicPr>
            <a:picLocks noChangeAspect="1"/>
          </p:cNvPicPr>
          <p:nvPr/>
        </p:nvPicPr>
        <p:blipFill>
          <a:blip r:embed="rId2" cstate="print"/>
          <a:stretch>
            <a:fillRect/>
          </a:stretch>
        </p:blipFill>
        <p:spPr>
          <a:xfrm>
            <a:off x="303212" y="304800"/>
            <a:ext cx="11582400" cy="6248400"/>
          </a:xfrm>
          <a:prstGeom prst="rect">
            <a:avLst/>
          </a:prstGeom>
        </p:spPr>
      </p:pic>
    </p:spTree>
    <p:extLst>
      <p:ext uri="{BB962C8B-B14F-4D97-AF65-F5344CB8AC3E}">
        <p14:creationId xmlns="" xmlns:p14="http://schemas.microsoft.com/office/powerpoint/2010/main" val="23589480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24FA3B9-D4BC-4880-84D5-915B6FA942BB}"/>
              </a:ext>
            </a:extLst>
          </p:cNvPr>
          <p:cNvSpPr txBox="1"/>
          <p:nvPr/>
        </p:nvSpPr>
        <p:spPr>
          <a:xfrm>
            <a:off x="1141412" y="1520785"/>
            <a:ext cx="10058400" cy="3877985"/>
          </a:xfrm>
          <a:prstGeom prst="rect">
            <a:avLst/>
          </a:prstGeom>
          <a:noFill/>
        </p:spPr>
        <p:txBody>
          <a:bodyPr wrap="square">
            <a:spAutoFit/>
          </a:bodyPr>
          <a:lstStyle/>
          <a:p>
            <a:pPr marL="342900" indent="-342900">
              <a:buFont typeface="Arial" panose="020B0604020202020204" pitchFamily="34" charset="0"/>
              <a:buChar char="•"/>
            </a:pPr>
            <a:r>
              <a:rPr lang="en-US" sz="3200" cap="none" dirty="0">
                <a:latin typeface="Constantia (Body)"/>
                <a:ea typeface="Cambria" panose="02040503050406030204" pitchFamily="18" charset="0"/>
              </a:rPr>
              <a:t>Motivation for the Problem Undertaken</a:t>
            </a:r>
          </a:p>
          <a:p>
            <a:endParaRPr lang="en-US" sz="2400" cap="none" dirty="0">
              <a:solidFill>
                <a:schemeClr val="accent5"/>
              </a:solidFill>
              <a:latin typeface="Constantia (Body)"/>
              <a:ea typeface="Cambria" panose="02040503050406030204" pitchFamily="18" charset="0"/>
            </a:endParaRPr>
          </a:p>
          <a:p>
            <a:pPr marL="800100" lvl="1" indent="-342900"/>
            <a:r>
              <a:rPr lang="en-US" sz="2800" dirty="0" smtClean="0"/>
              <a:t>	</a:t>
            </a:r>
            <a:r>
              <a:rPr lang="en-IN" dirty="0" smtClean="0">
                <a:latin typeface="Book Antiqua" pitchFamily="18" charset="0"/>
              </a:rPr>
              <a:t>Our main objective of doing this project is to build a model to predict whether the users are paying the loan within the due date or not. We are going to predict by using Machine Learning algorithms. The sample data is provided to us from our client database. In order to improve the selection of customers for the credit, the client wants some predictions that could help them in further investment and improvement in selection of customers. Learning about real world business problems and become Data Scientist is only motive to get hands on this project. Working on Micro Finance and Credit is a part of my Internship with </a:t>
            </a:r>
            <a:r>
              <a:rPr lang="en-IN" dirty="0" err="1" smtClean="0">
                <a:latin typeface="Book Antiqua" pitchFamily="18" charset="0"/>
              </a:rPr>
              <a:t>FlipRobo</a:t>
            </a:r>
            <a:r>
              <a:rPr lang="en-IN" dirty="0" smtClean="0">
                <a:latin typeface="Book Antiqua" pitchFamily="18" charset="0"/>
              </a:rPr>
              <a:t> Technologies. This project is provided by the company to get some touch of real time or real world problems, and to perform well in this project to show my capabilities is the motivation behind doing this project.</a:t>
            </a:r>
            <a:endParaRPr lang="en-US" sz="2800" cap="none" dirty="0" smtClean="0">
              <a:latin typeface="Book Antiqua" pitchFamily="18" charset="0"/>
              <a:ea typeface="Cambria" panose="02040503050406030204" pitchFamily="18" charset="0"/>
            </a:endParaRPr>
          </a:p>
        </p:txBody>
      </p:sp>
    </p:spTree>
    <p:extLst>
      <p:ext uri="{BB962C8B-B14F-4D97-AF65-F5344CB8AC3E}">
        <p14:creationId xmlns="" xmlns:p14="http://schemas.microsoft.com/office/powerpoint/2010/main" val="16132904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4212" y="2296180"/>
            <a:ext cx="11049000" cy="523220"/>
          </a:xfrm>
          <a:prstGeom prst="rect">
            <a:avLst/>
          </a:prstGeom>
          <a:solidFill>
            <a:srgbClr val="92D050"/>
          </a:solidFill>
        </p:spPr>
        <p:txBody>
          <a:bodyPr wrap="square" rtlCol="0">
            <a:spAutoFit/>
          </a:bodyPr>
          <a:lstStyle/>
          <a:p>
            <a:pPr algn="ctr"/>
            <a:r>
              <a:rPr lang="en-US" sz="2800" b="1" dirty="0" smtClean="0"/>
              <a:t>Steps Are Follows:-</a:t>
            </a:r>
            <a:endParaRPr lang="en-US" sz="2800" b="1" dirty="0"/>
          </a:p>
        </p:txBody>
      </p:sp>
      <p:sp>
        <p:nvSpPr>
          <p:cNvPr id="3" name="TextBox 2"/>
          <p:cNvSpPr txBox="1"/>
          <p:nvPr/>
        </p:nvSpPr>
        <p:spPr>
          <a:xfrm>
            <a:off x="836612" y="3002101"/>
            <a:ext cx="10591800" cy="3170099"/>
          </a:xfrm>
          <a:prstGeom prst="rect">
            <a:avLst/>
          </a:prstGeom>
          <a:noFill/>
        </p:spPr>
        <p:txBody>
          <a:bodyPr wrap="square" rtlCol="0">
            <a:spAutoFit/>
          </a:bodyPr>
          <a:lstStyle/>
          <a:p>
            <a:pPr>
              <a:buFontTx/>
              <a:buChar char="-"/>
            </a:pPr>
            <a:r>
              <a:rPr lang="en-US" sz="2000" dirty="0" smtClean="0"/>
              <a:t>Perform proper data cleaning.</a:t>
            </a:r>
          </a:p>
          <a:p>
            <a:pPr>
              <a:buFontTx/>
              <a:buChar char="-"/>
            </a:pPr>
            <a:r>
              <a:rPr lang="en-US" sz="2000" dirty="0" smtClean="0"/>
              <a:t>Focus on data visualization and infer details from it. </a:t>
            </a:r>
          </a:p>
          <a:p>
            <a:pPr>
              <a:buFontTx/>
              <a:buChar char="-"/>
            </a:pPr>
            <a:r>
              <a:rPr lang="en-US" sz="2000" dirty="0" smtClean="0"/>
              <a:t>Use 4-5 models for training, do proper hyper parameter tuning and choose the right evaluation metrics to finalize your model. </a:t>
            </a:r>
          </a:p>
          <a:p>
            <a:endParaRPr lang="en-US" sz="2000" dirty="0" smtClean="0"/>
          </a:p>
          <a:p>
            <a:pPr>
              <a:buFontTx/>
              <a:buChar char="-"/>
            </a:pPr>
            <a:r>
              <a:rPr lang="en-US" sz="2000" dirty="0" smtClean="0"/>
              <a:t>Create a detailed report mentioning all the steps in the format of sample documentation file. </a:t>
            </a:r>
          </a:p>
          <a:p>
            <a:endParaRPr lang="en-US" sz="2000" dirty="0" smtClean="0"/>
          </a:p>
          <a:p>
            <a:pPr>
              <a:buFontTx/>
              <a:buChar char="-"/>
            </a:pPr>
            <a:r>
              <a:rPr lang="en-US" sz="2000" dirty="0" smtClean="0"/>
              <a:t>Create a PowerPoint presentation of the project. </a:t>
            </a:r>
          </a:p>
          <a:p>
            <a:endParaRPr lang="en-US" sz="2000" dirty="0" smtClean="0"/>
          </a:p>
          <a:p>
            <a:r>
              <a:rPr lang="en-US" sz="2000" dirty="0" smtClean="0"/>
              <a:t>- Test your predictions on multiple metrics like ROC-AUC curve, accuracy, Recall and Precision.</a:t>
            </a:r>
            <a:endParaRPr lang="en-US" sz="2000" dirty="0"/>
          </a:p>
        </p:txBody>
      </p:sp>
      <p:sp>
        <p:nvSpPr>
          <p:cNvPr id="4" name="TextBox 3"/>
          <p:cNvSpPr txBox="1"/>
          <p:nvPr/>
        </p:nvSpPr>
        <p:spPr>
          <a:xfrm>
            <a:off x="531812" y="381000"/>
            <a:ext cx="11201400" cy="400110"/>
          </a:xfrm>
          <a:prstGeom prst="rect">
            <a:avLst/>
          </a:prstGeom>
          <a:solidFill>
            <a:schemeClr val="bg2">
              <a:lumMod val="75000"/>
            </a:schemeClr>
          </a:solidFill>
        </p:spPr>
        <p:txBody>
          <a:bodyPr wrap="square" rtlCol="0">
            <a:spAutoFit/>
          </a:bodyPr>
          <a:lstStyle/>
          <a:p>
            <a:pPr algn="ctr"/>
            <a:r>
              <a:rPr lang="en-US" sz="2000" b="1" dirty="0" smtClean="0"/>
              <a:t>Goal/Target:-</a:t>
            </a:r>
            <a:endParaRPr lang="en-US" sz="2000" b="1" dirty="0"/>
          </a:p>
        </p:txBody>
      </p:sp>
      <p:sp>
        <p:nvSpPr>
          <p:cNvPr id="5" name="TextBox 4"/>
          <p:cNvSpPr txBox="1"/>
          <p:nvPr/>
        </p:nvSpPr>
        <p:spPr>
          <a:xfrm>
            <a:off x="608012" y="914400"/>
            <a:ext cx="11201400" cy="1477328"/>
          </a:xfrm>
          <a:prstGeom prst="rect">
            <a:avLst/>
          </a:prstGeom>
          <a:noFill/>
        </p:spPr>
        <p:txBody>
          <a:bodyPr wrap="square" rtlCol="0">
            <a:spAutoFit/>
          </a:bodyPr>
          <a:lstStyle/>
          <a:p>
            <a:r>
              <a:rPr lang="en-US" dirty="0" smtClean="0"/>
              <a:t>Build a model which can be used to predict in terms of a probability for each loan transaction, whether the customer will be paying back the loaned amount within 5 days of insurance of loan. In this case, Label ‘1’ indicates that the loan has been paid i.e. Non- defaulter, while, Label ‘0’ indicates that the loan has not been paid i.e. defaulter.</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612" y="609600"/>
            <a:ext cx="11049000" cy="533400"/>
          </a:xfrm>
          <a:solidFill>
            <a:srgbClr val="00B0F0"/>
          </a:solidFill>
        </p:spPr>
        <p:txBody>
          <a:bodyPr>
            <a:noAutofit/>
          </a:bodyPr>
          <a:lstStyle/>
          <a:p>
            <a:pPr algn="ctr"/>
            <a:r>
              <a:rPr lang="en-US" b="1" u="sng" dirty="0" smtClean="0">
                <a:solidFill>
                  <a:schemeClr val="tx2"/>
                </a:solidFill>
              </a:rPr>
              <a:t>Sample Data Set:</a:t>
            </a:r>
            <a:endParaRPr lang="en-US" b="1" u="sng" dirty="0">
              <a:solidFill>
                <a:schemeClr val="tx2"/>
              </a:solidFill>
            </a:endParaRPr>
          </a:p>
        </p:txBody>
      </p:sp>
      <p:pic>
        <p:nvPicPr>
          <p:cNvPr id="1028" name="Picture 4"/>
          <p:cNvPicPr>
            <a:picLocks noChangeAspect="1" noChangeArrowheads="1"/>
          </p:cNvPicPr>
          <p:nvPr/>
        </p:nvPicPr>
        <p:blipFill>
          <a:blip r:embed="rId2" cstate="print"/>
          <a:srcRect/>
          <a:stretch>
            <a:fillRect/>
          </a:stretch>
        </p:blipFill>
        <p:spPr bwMode="auto">
          <a:xfrm>
            <a:off x="455612" y="1295400"/>
            <a:ext cx="11049000" cy="243840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31812" y="4038600"/>
            <a:ext cx="10972800" cy="2133600"/>
          </a:xfrm>
          <a:prstGeom prst="rect">
            <a:avLst/>
          </a:prstGeom>
          <a:noFill/>
          <a:ln w="9525">
            <a:noFill/>
            <a:miter lim="800000"/>
            <a:headEnd/>
            <a:tailEnd/>
          </a:ln>
        </p:spPr>
      </p:pic>
    </p:spTree>
    <p:extLst>
      <p:ext uri="{BB962C8B-B14F-4D97-AF65-F5344CB8AC3E}">
        <p14:creationId xmlns="" xmlns:p14="http://schemas.microsoft.com/office/powerpoint/2010/main" val="10392412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9412" y="358914"/>
            <a:ext cx="11277600" cy="707886"/>
          </a:xfrm>
          <a:prstGeom prst="rect">
            <a:avLst/>
          </a:prstGeom>
          <a:solidFill>
            <a:srgbClr val="00B0F0"/>
          </a:solidFill>
        </p:spPr>
        <p:txBody>
          <a:bodyPr wrap="square" rtlCol="0">
            <a:spAutoFit/>
          </a:bodyPr>
          <a:lstStyle/>
          <a:p>
            <a:pPr algn="ctr"/>
            <a:r>
              <a:rPr lang="en-US" sz="4000" b="1" u="sng" dirty="0" smtClean="0">
                <a:solidFill>
                  <a:schemeClr val="tx2"/>
                </a:solidFill>
                <a:latin typeface="Calibri" pitchFamily="34" charset="0"/>
                <a:cs typeface="Calibri" pitchFamily="34" charset="0"/>
              </a:rPr>
              <a:t>Basic Information of the  Dataset</a:t>
            </a:r>
            <a:endParaRPr lang="en-US" sz="4000" b="1" u="sng" dirty="0">
              <a:solidFill>
                <a:schemeClr val="tx2"/>
              </a:solidFill>
              <a:latin typeface="Calibri" pitchFamily="34" charset="0"/>
              <a:cs typeface="Calibri" pitchFamily="34" charset="0"/>
            </a:endParaRPr>
          </a:p>
        </p:txBody>
      </p:sp>
      <p:sp>
        <p:nvSpPr>
          <p:cNvPr id="8" name="Rectangle 7"/>
          <p:cNvSpPr/>
          <p:nvPr/>
        </p:nvSpPr>
        <p:spPr>
          <a:xfrm>
            <a:off x="6323012" y="990600"/>
            <a:ext cx="45719" cy="548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lumMod val="60000"/>
                  <a:lumOff val="40000"/>
                </a:schemeClr>
              </a:solidFill>
            </a:endParaRPr>
          </a:p>
        </p:txBody>
      </p:sp>
      <p:sp>
        <p:nvSpPr>
          <p:cNvPr id="14" name="TextBox 13"/>
          <p:cNvSpPr txBox="1"/>
          <p:nvPr/>
        </p:nvSpPr>
        <p:spPr>
          <a:xfrm>
            <a:off x="6475412" y="2886670"/>
            <a:ext cx="1219200" cy="861774"/>
          </a:xfrm>
          <a:prstGeom prst="rect">
            <a:avLst/>
          </a:prstGeom>
          <a:noFill/>
        </p:spPr>
        <p:txBody>
          <a:bodyPr wrap="square" rtlCol="0">
            <a:spAutoFit/>
          </a:bodyPr>
          <a:lstStyle/>
          <a:p>
            <a:r>
              <a:rPr lang="en-US" sz="1600" dirty="0" smtClean="0"/>
              <a:t>Checking </a:t>
            </a:r>
          </a:p>
          <a:p>
            <a:r>
              <a:rPr lang="en-US" sz="1600" dirty="0" smtClean="0"/>
              <a:t>Missing</a:t>
            </a:r>
          </a:p>
          <a:p>
            <a:r>
              <a:rPr lang="en-US" sz="1600" dirty="0" smtClean="0"/>
              <a:t>Values</a:t>
            </a:r>
            <a:endParaRPr lang="en-US" sz="1600" dirty="0"/>
          </a:p>
        </p:txBody>
      </p:sp>
      <p:sp>
        <p:nvSpPr>
          <p:cNvPr id="15" name="Right Arrow 14"/>
          <p:cNvSpPr/>
          <p:nvPr/>
        </p:nvSpPr>
        <p:spPr>
          <a:xfrm>
            <a:off x="7466012" y="3200400"/>
            <a:ext cx="533400" cy="533400"/>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2" cstate="print"/>
          <a:srcRect/>
          <a:stretch>
            <a:fillRect/>
          </a:stretch>
        </p:blipFill>
        <p:spPr bwMode="auto">
          <a:xfrm>
            <a:off x="379412" y="1143000"/>
            <a:ext cx="5715000" cy="23145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55612" y="3505200"/>
            <a:ext cx="5486400" cy="124777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531812" y="4800600"/>
            <a:ext cx="4267200" cy="1247775"/>
          </a:xfrm>
          <a:prstGeom prst="rect">
            <a:avLst/>
          </a:prstGeom>
          <a:noFill/>
          <a:ln w="9525">
            <a:noFill/>
            <a:miter lim="800000"/>
            <a:headEnd/>
            <a:tailEnd/>
          </a:ln>
        </p:spPr>
      </p:pic>
      <p:pic>
        <p:nvPicPr>
          <p:cNvPr id="2054" name="Picture 6"/>
          <p:cNvPicPr>
            <a:picLocks noChangeAspect="1" noChangeArrowheads="1"/>
          </p:cNvPicPr>
          <p:nvPr/>
        </p:nvPicPr>
        <p:blipFill>
          <a:blip r:embed="rId5" cstate="print"/>
          <a:srcRect/>
          <a:stretch>
            <a:fillRect/>
          </a:stretch>
        </p:blipFill>
        <p:spPr bwMode="auto">
          <a:xfrm>
            <a:off x="8304212" y="1066800"/>
            <a:ext cx="3200400" cy="5257800"/>
          </a:xfrm>
          <a:prstGeom prst="rect">
            <a:avLst/>
          </a:prstGeom>
          <a:noFill/>
          <a:ln w="9525">
            <a:noFill/>
            <a:miter lim="800000"/>
            <a:headEnd/>
            <a:tailEnd/>
          </a:ln>
        </p:spPr>
      </p:pic>
    </p:spTree>
    <p:extLst>
      <p:ext uri="{BB962C8B-B14F-4D97-AF65-F5344CB8AC3E}">
        <p14:creationId xmlns="" xmlns:p14="http://schemas.microsoft.com/office/powerpoint/2010/main" val="5351225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6A5ABA6-AA03-4D98-9028-1DCF4F7A05C3}"/>
              </a:ext>
            </a:extLst>
          </p:cNvPr>
          <p:cNvSpPr txBox="1"/>
          <p:nvPr/>
        </p:nvSpPr>
        <p:spPr>
          <a:xfrm>
            <a:off x="684212" y="457200"/>
            <a:ext cx="10668000" cy="707886"/>
          </a:xfrm>
          <a:prstGeom prst="rect">
            <a:avLst/>
          </a:prstGeom>
          <a:solidFill>
            <a:schemeClr val="accent6">
              <a:lumMod val="60000"/>
              <a:lumOff val="40000"/>
            </a:schemeClr>
          </a:solidFill>
        </p:spPr>
        <p:txBody>
          <a:bodyPr wrap="square">
            <a:spAutoFit/>
          </a:bodyPr>
          <a:lstStyle/>
          <a:p>
            <a:pPr marL="342900" indent="-342900" algn="ctr"/>
            <a:r>
              <a:rPr lang="en-IN" sz="4000" b="1" u="sng" dirty="0" smtClean="0">
                <a:latin typeface="Calibri" pitchFamily="34" charset="0"/>
                <a:ea typeface="Cambria" panose="02040503050406030204" pitchFamily="18" charset="0"/>
                <a:cs typeface="Calibri" pitchFamily="34" charset="0"/>
              </a:rPr>
              <a:t>Statistical Summary</a:t>
            </a:r>
            <a:endParaRPr lang="en-IN" sz="4000" b="1" u="sng" cap="none" dirty="0">
              <a:latin typeface="Calibri" pitchFamily="34" charset="0"/>
              <a:ea typeface="Cambria" panose="02040503050406030204" pitchFamily="18" charset="0"/>
              <a:cs typeface="Calibri"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608012" y="1295400"/>
            <a:ext cx="10972800" cy="3124200"/>
          </a:xfrm>
          <a:prstGeom prst="rect">
            <a:avLst/>
          </a:prstGeom>
          <a:noFill/>
          <a:ln w="9525">
            <a:noFill/>
            <a:miter lim="800000"/>
            <a:headEnd/>
            <a:tailEnd/>
          </a:ln>
          <a:effectLst/>
        </p:spPr>
      </p:pic>
      <p:sp>
        <p:nvSpPr>
          <p:cNvPr id="6" name="TextBox 5"/>
          <p:cNvSpPr txBox="1"/>
          <p:nvPr/>
        </p:nvSpPr>
        <p:spPr>
          <a:xfrm>
            <a:off x="531812" y="4648200"/>
            <a:ext cx="11201400" cy="1815882"/>
          </a:xfrm>
          <a:prstGeom prst="rect">
            <a:avLst/>
          </a:prstGeom>
          <a:noFill/>
        </p:spPr>
        <p:txBody>
          <a:bodyPr wrap="square" rtlCol="0">
            <a:spAutoFit/>
          </a:bodyPr>
          <a:lstStyle/>
          <a:p>
            <a:r>
              <a:rPr lang="en-US" sz="1600" b="1" dirty="0" smtClean="0"/>
              <a:t>Observation:</a:t>
            </a:r>
          </a:p>
          <a:p>
            <a:pPr>
              <a:buFont typeface="Arial" pitchFamily="34" charset="0"/>
              <a:buChar char="•"/>
            </a:pPr>
            <a:r>
              <a:rPr lang="en-US" sz="1600" dirty="0" smtClean="0"/>
              <a:t> Unnamed:0 feature is a kind of serial number , so it is not related with target variable, we will delete in further steps.</a:t>
            </a:r>
          </a:p>
          <a:p>
            <a:pPr>
              <a:buFont typeface="Arial" pitchFamily="34" charset="0"/>
              <a:buChar char="•"/>
            </a:pPr>
            <a:r>
              <a:rPr lang="en-US" sz="1600" dirty="0" smtClean="0"/>
              <a:t> Some features like </a:t>
            </a:r>
            <a:r>
              <a:rPr lang="en-US" sz="1600" dirty="0" err="1" smtClean="0"/>
              <a:t>aon</a:t>
            </a:r>
            <a:r>
              <a:rPr lang="en-US" sz="1600" dirty="0" smtClean="0"/>
              <a:t>, daily_decr30, daily_decr90,rental30,last_rech</a:t>
            </a:r>
          </a:p>
          <a:p>
            <a:pPr>
              <a:buFont typeface="Arial" pitchFamily="34" charset="0"/>
              <a:buChar char="•"/>
            </a:pPr>
            <a:r>
              <a:rPr lang="en-US" sz="1600" dirty="0" smtClean="0"/>
              <a:t> date_ma,last_rech_amt_ma,cnt_ma_rech30, fr_ma_rech30 and many more features have not appropriate distributed data, i.e. that the difference between min value and max value is very high. It is not in acceptable range. we will handle it later.</a:t>
            </a:r>
          </a:p>
          <a:p>
            <a:pPr>
              <a:buFont typeface="Arial" pitchFamily="34" charset="0"/>
              <a:buChar char="•"/>
            </a:pPr>
            <a:r>
              <a:rPr lang="en-US" sz="1600" dirty="0" smtClean="0"/>
              <a:t> Some features have high standard deviation than it's mean value, which is not acceptable.</a:t>
            </a:r>
          </a:p>
          <a:p>
            <a:endParaRPr lang="en-US" sz="1600" dirty="0"/>
          </a:p>
        </p:txBody>
      </p:sp>
    </p:spTree>
    <p:extLst>
      <p:ext uri="{BB962C8B-B14F-4D97-AF65-F5344CB8AC3E}">
        <p14:creationId xmlns="" xmlns:p14="http://schemas.microsoft.com/office/powerpoint/2010/main" val="37712724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0412" y="457200"/>
            <a:ext cx="10058400" cy="584775"/>
          </a:xfrm>
          <a:prstGeom prst="rect">
            <a:avLst/>
          </a:prstGeom>
          <a:solidFill>
            <a:schemeClr val="accent1">
              <a:lumMod val="40000"/>
              <a:lumOff val="60000"/>
            </a:schemeClr>
          </a:solidFill>
        </p:spPr>
        <p:txBody>
          <a:bodyPr wrap="square" rtlCol="0">
            <a:spAutoFit/>
          </a:bodyPr>
          <a:lstStyle/>
          <a:p>
            <a:pPr algn="ctr"/>
            <a:r>
              <a:rPr lang="en-US" sz="3200" b="1" dirty="0" smtClean="0">
                <a:solidFill>
                  <a:schemeClr val="tx2"/>
                </a:solidFill>
                <a:latin typeface="Calibri" pitchFamily="34" charset="0"/>
                <a:cs typeface="Calibri" pitchFamily="34" charset="0"/>
              </a:rPr>
              <a:t>Unbalancing Data Set</a:t>
            </a:r>
            <a:endParaRPr lang="en-US" sz="3200" b="1" dirty="0">
              <a:solidFill>
                <a:schemeClr val="tx2"/>
              </a:solidFill>
              <a:latin typeface="Calibri" pitchFamily="34" charset="0"/>
              <a:cs typeface="Calibri" pitchFamily="34" charset="0"/>
            </a:endParaRPr>
          </a:p>
        </p:txBody>
      </p:sp>
      <p:sp>
        <p:nvSpPr>
          <p:cNvPr id="8" name="TextBox 7"/>
          <p:cNvSpPr txBox="1"/>
          <p:nvPr/>
        </p:nvSpPr>
        <p:spPr>
          <a:xfrm>
            <a:off x="608012" y="4724400"/>
            <a:ext cx="11049000" cy="2031325"/>
          </a:xfrm>
          <a:prstGeom prst="rect">
            <a:avLst/>
          </a:prstGeom>
          <a:noFill/>
        </p:spPr>
        <p:txBody>
          <a:bodyPr wrap="square" rtlCol="0">
            <a:spAutoFit/>
          </a:bodyPr>
          <a:lstStyle/>
          <a:p>
            <a:pPr>
              <a:buFont typeface="Arial" pitchFamily="34" charset="0"/>
              <a:buChar char="•"/>
            </a:pPr>
            <a:r>
              <a:rPr lang="en-US" dirty="0" smtClean="0"/>
              <a:t> We can see the imbalanced dataset here.</a:t>
            </a:r>
          </a:p>
          <a:p>
            <a:pPr>
              <a:buFont typeface="Arial" pitchFamily="34" charset="0"/>
              <a:buChar char="•"/>
            </a:pPr>
            <a:r>
              <a:rPr lang="en-US" dirty="0" smtClean="0"/>
              <a:t> As we can from above graph 87.5% customers are paid it's credit card payment but 12.5% customers are not paid.</a:t>
            </a:r>
          </a:p>
          <a:p>
            <a:pPr>
              <a:buFont typeface="Arial" pitchFamily="34" charset="0"/>
              <a:buChar char="•"/>
            </a:pPr>
            <a:r>
              <a:rPr lang="en-US" dirty="0" smtClean="0"/>
              <a:t> So that we can say that we have biased class, which is the distinctive example of Imbalanced Classification Problem. We will use Over-Sampling or Under-Sampling technique to handle this type of problem. We will take care of it before model building.</a:t>
            </a:r>
          </a:p>
          <a:p>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912812" y="1295401"/>
            <a:ext cx="4905375" cy="32004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6018212" y="1295400"/>
            <a:ext cx="4533900" cy="3076575"/>
          </a:xfrm>
          <a:prstGeom prst="rect">
            <a:avLst/>
          </a:prstGeom>
          <a:noFill/>
          <a:ln w="9525">
            <a:noFill/>
            <a:miter lim="800000"/>
            <a:headEnd/>
            <a:tailEnd/>
          </a:ln>
        </p:spPr>
      </p:pic>
    </p:spTree>
    <p:extLst>
      <p:ext uri="{BB962C8B-B14F-4D97-AF65-F5344CB8AC3E}">
        <p14:creationId xmlns="" xmlns:p14="http://schemas.microsoft.com/office/powerpoint/2010/main" val="16656514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2415</TotalTime>
  <Words>1319</Words>
  <Application>Microsoft Office PowerPoint</Application>
  <PresentationFormat>Custom</PresentationFormat>
  <Paragraphs>123</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Books Classic 16x9</vt:lpstr>
      <vt:lpstr>Micro Credit Defaulter Project</vt:lpstr>
      <vt:lpstr>Abstract</vt:lpstr>
      <vt:lpstr>Introduction</vt:lpstr>
      <vt:lpstr>Slide 4</vt:lpstr>
      <vt:lpstr>Slide 5</vt:lpstr>
      <vt:lpstr>Sample Data Set:</vt:lpstr>
      <vt:lpstr>Slide 7</vt:lpstr>
      <vt:lpstr>Slide 8</vt:lpstr>
      <vt:lpstr>Slide 9</vt:lpstr>
      <vt:lpstr>Slide 10</vt:lpstr>
      <vt:lpstr>Daily amount spent from main account, (averaged over last 30 days)</vt:lpstr>
      <vt:lpstr>Daily amount spent from main account (averaged over last 90 days)</vt:lpstr>
      <vt:lpstr>rental30:-Average main account balance (last 30 days)</vt:lpstr>
      <vt:lpstr>last_rech_amt_ma:- Amount of last recharge of main account</vt:lpstr>
      <vt:lpstr>fr_da_rech90:- Frequency of data account recharged (last 90 days)</vt:lpstr>
      <vt:lpstr>cnt_loans30:- Number of loans taken by user (last 30 days)</vt:lpstr>
      <vt:lpstr>amnt_loans90:- Total amount of loans taken by user (last 90 days)</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cp:lastModifiedBy>Jesica</cp:lastModifiedBy>
  <cp:revision>48</cp:revision>
  <dcterms:created xsi:type="dcterms:W3CDTF">2021-09-16T06:05:54Z</dcterms:created>
  <dcterms:modified xsi:type="dcterms:W3CDTF">2022-09-08T20:03:51Z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