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906000" cy="6858000" type="A4"/>
  <p:notesSz cx="6797675" cy="9926638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84" y="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75B-5F76-4B39-B6A4-78AD938A5C10}" type="datetimeFigureOut">
              <a:rPr lang="es-PY" smtClean="0"/>
              <a:t>27/2/2018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D55-F80F-404A-BC66-FD7702BD8B1F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24322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75B-5F76-4B39-B6A4-78AD938A5C10}" type="datetimeFigureOut">
              <a:rPr lang="es-PY" smtClean="0"/>
              <a:t>27/2/2018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D55-F80F-404A-BC66-FD7702BD8B1F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7287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75B-5F76-4B39-B6A4-78AD938A5C10}" type="datetimeFigureOut">
              <a:rPr lang="es-PY" smtClean="0"/>
              <a:t>27/2/2018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D55-F80F-404A-BC66-FD7702BD8B1F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171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75B-5F76-4B39-B6A4-78AD938A5C10}" type="datetimeFigureOut">
              <a:rPr lang="es-PY" smtClean="0"/>
              <a:t>27/2/2018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D55-F80F-404A-BC66-FD7702BD8B1F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26987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75B-5F76-4B39-B6A4-78AD938A5C10}" type="datetimeFigureOut">
              <a:rPr lang="es-PY" smtClean="0"/>
              <a:t>27/2/2018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D55-F80F-404A-BC66-FD7702BD8B1F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70384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75B-5F76-4B39-B6A4-78AD938A5C10}" type="datetimeFigureOut">
              <a:rPr lang="es-PY" smtClean="0"/>
              <a:t>27/2/2018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D55-F80F-404A-BC66-FD7702BD8B1F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80075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75B-5F76-4B39-B6A4-78AD938A5C10}" type="datetimeFigureOut">
              <a:rPr lang="es-PY" smtClean="0"/>
              <a:t>27/2/2018</a:t>
            </a:fld>
            <a:endParaRPr lang="es-P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D55-F80F-404A-BC66-FD7702BD8B1F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14161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75B-5F76-4B39-B6A4-78AD938A5C10}" type="datetimeFigureOut">
              <a:rPr lang="es-PY" smtClean="0"/>
              <a:t>27/2/2018</a:t>
            </a:fld>
            <a:endParaRPr lang="es-P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D55-F80F-404A-BC66-FD7702BD8B1F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41095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75B-5F76-4B39-B6A4-78AD938A5C10}" type="datetimeFigureOut">
              <a:rPr lang="es-PY" smtClean="0"/>
              <a:t>27/2/2018</a:t>
            </a:fld>
            <a:endParaRPr lang="es-P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D55-F80F-404A-BC66-FD7702BD8B1F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7679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75B-5F76-4B39-B6A4-78AD938A5C10}" type="datetimeFigureOut">
              <a:rPr lang="es-PY" smtClean="0"/>
              <a:t>27/2/2018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D55-F80F-404A-BC66-FD7702BD8B1F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61999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75B-5F76-4B39-B6A4-78AD938A5C10}" type="datetimeFigureOut">
              <a:rPr lang="es-PY" smtClean="0"/>
              <a:t>27/2/2018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D55-F80F-404A-BC66-FD7702BD8B1F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4424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775B-5F76-4B39-B6A4-78AD938A5C10}" type="datetimeFigureOut">
              <a:rPr lang="es-PY" smtClean="0"/>
              <a:t>27/2/2018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BD55-F80F-404A-BC66-FD7702BD8B1F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40793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5049011" y="3345971"/>
            <a:ext cx="3864429" cy="31512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SISTEMAS DE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PAGOS DEL PARAGUAY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064568" y="3339868"/>
            <a:ext cx="3864429" cy="31512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SISTEMAS DE PAGOS DEL PARAGUAY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64568" y="188640"/>
            <a:ext cx="3864429" cy="31512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2" name="11 CuadroTexto"/>
          <p:cNvSpPr txBox="1"/>
          <p:nvPr/>
        </p:nvSpPr>
        <p:spPr>
          <a:xfrm>
            <a:off x="1124575" y="404664"/>
            <a:ext cx="3864429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Entidad: </a:t>
            </a:r>
            <a:r>
              <a:rPr lang="es-ES" sz="1600" b="1" dirty="0" smtClean="0"/>
              <a:t>CITIBANK N.A.</a:t>
            </a:r>
            <a:endParaRPr lang="es-ES" sz="1200" b="1" dirty="0" smtClean="0"/>
          </a:p>
          <a:p>
            <a:pPr algn="ctr"/>
            <a:r>
              <a:rPr lang="es-E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DAVID ALEJANDRO PEREZ BERNAL</a:t>
            </a:r>
            <a:endParaRPr lang="es-E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sz="900" b="1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Aplicación</a:t>
            </a:r>
            <a:r>
              <a:rPr lang="es-ES" sz="1200" b="1" dirty="0" smtClean="0"/>
              <a:t>:  </a:t>
            </a:r>
            <a:r>
              <a:rPr lang="es-ES" sz="1200" dirty="0" smtClean="0"/>
              <a:t>LBTR - DEPO</a:t>
            </a:r>
            <a:endParaRPr lang="es-ES" sz="1200" dirty="0" smtClean="0"/>
          </a:p>
          <a:p>
            <a:r>
              <a:rPr lang="es-ES" sz="1200" b="1" dirty="0" smtClean="0"/>
              <a:t>Usuario Regular: </a:t>
            </a:r>
            <a:r>
              <a:rPr lang="es-ES" sz="1200" dirty="0" smtClean="0"/>
              <a:t>CITIUS33AASR</a:t>
            </a:r>
          </a:p>
          <a:p>
            <a:r>
              <a:rPr lang="es-ES" sz="1200" b="1" dirty="0" smtClean="0"/>
              <a:t>Contraseña: </a:t>
            </a:r>
            <a:r>
              <a:rPr lang="es-ES" sz="1200" dirty="0" smtClean="0"/>
              <a:t>citiusDAPB987**</a:t>
            </a:r>
            <a:endParaRPr lang="es-ES" sz="1200" dirty="0"/>
          </a:p>
          <a:p>
            <a:endParaRPr lang="es-ES" sz="1100" b="1" dirty="0" smtClean="0"/>
          </a:p>
          <a:p>
            <a:endParaRPr lang="es-ES" sz="1100" dirty="0" smtClean="0"/>
          </a:p>
        </p:txBody>
      </p:sp>
      <p:sp>
        <p:nvSpPr>
          <p:cNvPr id="28" name="27 Rectángulo"/>
          <p:cNvSpPr/>
          <p:nvPr/>
        </p:nvSpPr>
        <p:spPr>
          <a:xfrm>
            <a:off x="5049011" y="194743"/>
            <a:ext cx="3864429" cy="31512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pic>
        <p:nvPicPr>
          <p:cNvPr id="26" name="2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063" y="3573016"/>
            <a:ext cx="2117281" cy="2117281"/>
          </a:xfrm>
          <a:prstGeom prst="rect">
            <a:avLst/>
          </a:prstGeom>
        </p:spPr>
      </p:pic>
      <p:pic>
        <p:nvPicPr>
          <p:cNvPr id="35" name="3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530062"/>
            <a:ext cx="2117281" cy="21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5049011" y="3345971"/>
            <a:ext cx="3864429" cy="31512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SISTEMAS DE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PAGOS DEL PARAGUAY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064568" y="3339868"/>
            <a:ext cx="3864429" cy="31512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SISTEMAS DE PAGOS DEL PARAGUAY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64568" y="188640"/>
            <a:ext cx="3864429" cy="31512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2" name="11 CuadroTexto"/>
          <p:cNvSpPr txBox="1"/>
          <p:nvPr/>
        </p:nvSpPr>
        <p:spPr>
          <a:xfrm>
            <a:off x="1064567" y="208003"/>
            <a:ext cx="386442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1400" dirty="0">
                <a:solidFill>
                  <a:prstClr val="black"/>
                </a:solidFill>
              </a:rPr>
              <a:t>Entidad: </a:t>
            </a:r>
            <a:r>
              <a:rPr lang="es-ES" sz="1600" b="1" dirty="0">
                <a:solidFill>
                  <a:prstClr val="black"/>
                </a:solidFill>
              </a:rPr>
              <a:t>BANCO AMAMBAY S.A</a:t>
            </a:r>
            <a:r>
              <a:rPr lang="es-ES" sz="1200" b="1" dirty="0">
                <a:solidFill>
                  <a:prstClr val="black"/>
                </a:solidFill>
              </a:rPr>
              <a:t>.</a:t>
            </a:r>
            <a:endParaRPr lang="es-ES" sz="1400" b="1" dirty="0">
              <a:solidFill>
                <a:prstClr val="black"/>
              </a:solidFill>
            </a:endParaRPr>
          </a:p>
          <a:p>
            <a:pPr lvl="0" algn="ctr"/>
            <a:r>
              <a:rPr lang="es-ES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MARIA LOURDES ALLEN GALIANO</a:t>
            </a:r>
            <a:endParaRPr lang="es-ES" sz="16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endParaRPr lang="es-ES" sz="10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Aplicación: </a:t>
            </a:r>
            <a:r>
              <a:rPr lang="es-ES" sz="1200" b="1" dirty="0">
                <a:solidFill>
                  <a:prstClr val="black"/>
                </a:solidFill>
              </a:rPr>
              <a:t>  </a:t>
            </a:r>
            <a:r>
              <a:rPr lang="es-ES" sz="1200" b="1" dirty="0" smtClean="0">
                <a:solidFill>
                  <a:prstClr val="black"/>
                </a:solidFill>
              </a:rPr>
              <a:t>DEPO / LBTR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Usuario: AMAMPYPATXXX</a:t>
            </a: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Tipo Usuario: </a:t>
            </a:r>
            <a:r>
              <a:rPr lang="es-ES" sz="1200" dirty="0" smtClean="0">
                <a:solidFill>
                  <a:prstClr val="black"/>
                </a:solidFill>
              </a:rPr>
              <a:t>USUARIO ADMIN. ROLES 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dirty="0" smtClean="0">
                <a:solidFill>
                  <a:prstClr val="black"/>
                </a:solidFill>
              </a:rPr>
              <a:t>Contraseña:amampypaMA987</a:t>
            </a:r>
            <a:endParaRPr lang="es-ES" sz="1200" dirty="0">
              <a:solidFill>
                <a:prstClr val="black"/>
              </a:solidFill>
            </a:endParaRPr>
          </a:p>
          <a:p>
            <a:endParaRPr lang="es-ES" sz="1200" dirty="0"/>
          </a:p>
          <a:p>
            <a:endParaRPr lang="es-PY" sz="1200" b="1" dirty="0"/>
          </a:p>
        </p:txBody>
      </p:sp>
      <p:sp>
        <p:nvSpPr>
          <p:cNvPr id="28" name="27 Rectángulo"/>
          <p:cNvSpPr/>
          <p:nvPr/>
        </p:nvSpPr>
        <p:spPr>
          <a:xfrm>
            <a:off x="5049011" y="194743"/>
            <a:ext cx="3864429" cy="31512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31" name="30 CuadroTexto"/>
          <p:cNvSpPr txBox="1"/>
          <p:nvPr/>
        </p:nvSpPr>
        <p:spPr>
          <a:xfrm>
            <a:off x="5058488" y="246863"/>
            <a:ext cx="386442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1600" dirty="0"/>
              <a:t>Entidad: </a:t>
            </a:r>
            <a:r>
              <a:rPr lang="es-ES" sz="1600" b="1" dirty="0">
                <a:solidFill>
                  <a:prstClr val="black"/>
                </a:solidFill>
              </a:rPr>
              <a:t>BANCO AMAMBAY S.A</a:t>
            </a:r>
            <a:r>
              <a:rPr lang="es-ES" sz="1200" b="1" dirty="0">
                <a:solidFill>
                  <a:prstClr val="black"/>
                </a:solidFill>
              </a:rPr>
              <a:t>.</a:t>
            </a:r>
            <a:endParaRPr lang="es-ES" sz="1400" b="1" dirty="0">
              <a:solidFill>
                <a:prstClr val="black"/>
              </a:solidFill>
            </a:endParaRPr>
          </a:p>
          <a:p>
            <a:pPr algn="ctr"/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ARTURO MARCELO AMARILLA ACOSTA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sz="1200" dirty="0"/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Aplicación: </a:t>
            </a:r>
            <a:r>
              <a:rPr lang="es-ES" sz="1200" b="1" dirty="0">
                <a:solidFill>
                  <a:prstClr val="black"/>
                </a:solidFill>
              </a:rPr>
              <a:t> </a:t>
            </a:r>
            <a:r>
              <a:rPr lang="es-ES" sz="1200" b="1" dirty="0" smtClean="0">
                <a:solidFill>
                  <a:prstClr val="black"/>
                </a:solidFill>
              </a:rPr>
              <a:t>LBTR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Usuario: AMAMPYPAUXXX</a:t>
            </a: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Tipo Usuario: USUARIO REGULAR 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dirty="0" smtClean="0">
                <a:solidFill>
                  <a:prstClr val="black"/>
                </a:solidFill>
              </a:rPr>
              <a:t>Contraseña:amampypaAA987</a:t>
            </a:r>
            <a:endParaRPr lang="es-ES" sz="1200" dirty="0">
              <a:solidFill>
                <a:prstClr val="black"/>
              </a:solidFill>
            </a:endParaRPr>
          </a:p>
        </p:txBody>
      </p:sp>
      <p:pic>
        <p:nvPicPr>
          <p:cNvPr id="26" name="2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063" y="3573016"/>
            <a:ext cx="2117281" cy="2117281"/>
          </a:xfrm>
          <a:prstGeom prst="rect">
            <a:avLst/>
          </a:prstGeom>
        </p:spPr>
      </p:pic>
      <p:pic>
        <p:nvPicPr>
          <p:cNvPr id="35" name="3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530062"/>
            <a:ext cx="2117281" cy="21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5049011" y="3345971"/>
            <a:ext cx="3864429" cy="31512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SISTEMAS DE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PAGOS DEL PARAGUAY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064568" y="3339868"/>
            <a:ext cx="3864429" cy="31512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SISTEMAS DE PAGOS DEL PARAGUAY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64568" y="188640"/>
            <a:ext cx="3864429" cy="31512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2" name="11 CuadroTexto"/>
          <p:cNvSpPr txBox="1"/>
          <p:nvPr/>
        </p:nvSpPr>
        <p:spPr>
          <a:xfrm>
            <a:off x="1064567" y="208003"/>
            <a:ext cx="38644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1400" dirty="0">
                <a:solidFill>
                  <a:prstClr val="black"/>
                </a:solidFill>
              </a:rPr>
              <a:t>Entidad: </a:t>
            </a:r>
            <a:r>
              <a:rPr lang="es-ES" sz="1600" b="1" dirty="0">
                <a:solidFill>
                  <a:prstClr val="black"/>
                </a:solidFill>
              </a:rPr>
              <a:t>BANCO AMAMBAY S.A</a:t>
            </a:r>
            <a:r>
              <a:rPr lang="es-ES" sz="1200" b="1" dirty="0">
                <a:solidFill>
                  <a:prstClr val="black"/>
                </a:solidFill>
              </a:rPr>
              <a:t>.</a:t>
            </a:r>
            <a:endParaRPr lang="es-ES" sz="1400" b="1" dirty="0">
              <a:solidFill>
                <a:prstClr val="black"/>
              </a:solidFill>
            </a:endParaRPr>
          </a:p>
          <a:p>
            <a:pPr lvl="0" algn="ctr"/>
            <a:r>
              <a:rPr lang="es-E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ROQUE </a:t>
            </a:r>
            <a:r>
              <a:rPr lang="es-ES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GABRIEL FRUTOS </a:t>
            </a:r>
            <a:r>
              <a:rPr lang="es-E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PEREZ</a:t>
            </a:r>
          </a:p>
          <a:p>
            <a:pPr lvl="0" algn="ctr"/>
            <a:endParaRPr lang="es-ES" sz="16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endParaRPr lang="es-ES" sz="10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Aplicación: </a:t>
            </a:r>
            <a:r>
              <a:rPr lang="es-ES" sz="1200" b="1" dirty="0">
                <a:solidFill>
                  <a:prstClr val="black"/>
                </a:solidFill>
              </a:rPr>
              <a:t>  </a:t>
            </a:r>
            <a:r>
              <a:rPr lang="es-ES" sz="1200" b="1" dirty="0" smtClean="0">
                <a:solidFill>
                  <a:prstClr val="black"/>
                </a:solidFill>
              </a:rPr>
              <a:t>LBTR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Usuario: AMAMPYPAVXXX</a:t>
            </a:r>
          </a:p>
          <a:p>
            <a:pPr lvl="0"/>
            <a:r>
              <a:rPr lang="es-ES" sz="1200" dirty="0" smtClean="0">
                <a:solidFill>
                  <a:prstClr val="black"/>
                </a:solidFill>
              </a:rPr>
              <a:t>Tipo </a:t>
            </a:r>
            <a:r>
              <a:rPr lang="es-ES" sz="1200" dirty="0">
                <a:solidFill>
                  <a:prstClr val="black"/>
                </a:solidFill>
              </a:rPr>
              <a:t>Usuario: USUARIO REGULAR 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dirty="0" smtClean="0">
                <a:solidFill>
                  <a:prstClr val="black"/>
                </a:solidFill>
              </a:rPr>
              <a:t>Contraseña:amampypaRF987</a:t>
            </a:r>
            <a:endParaRPr lang="es-ES" sz="1200" dirty="0">
              <a:solidFill>
                <a:prstClr val="black"/>
              </a:solidFill>
            </a:endParaRPr>
          </a:p>
          <a:p>
            <a:endParaRPr lang="es-ES" sz="1200" dirty="0"/>
          </a:p>
          <a:p>
            <a:endParaRPr lang="es-PY" sz="1200" b="1" dirty="0"/>
          </a:p>
        </p:txBody>
      </p:sp>
      <p:sp>
        <p:nvSpPr>
          <p:cNvPr id="28" name="27 Rectángulo"/>
          <p:cNvSpPr/>
          <p:nvPr/>
        </p:nvSpPr>
        <p:spPr>
          <a:xfrm>
            <a:off x="5049011" y="194743"/>
            <a:ext cx="3864429" cy="31512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31" name="30 CuadroTexto"/>
          <p:cNvSpPr txBox="1"/>
          <p:nvPr/>
        </p:nvSpPr>
        <p:spPr>
          <a:xfrm>
            <a:off x="5058488" y="246863"/>
            <a:ext cx="3864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1600" dirty="0"/>
              <a:t>Entidad: </a:t>
            </a:r>
            <a:r>
              <a:rPr lang="es-ES" sz="1600" b="1" dirty="0">
                <a:solidFill>
                  <a:prstClr val="black"/>
                </a:solidFill>
              </a:rPr>
              <a:t>BANCO AMAMBAY S.A</a:t>
            </a:r>
            <a:r>
              <a:rPr lang="es-ES" sz="1200" b="1" dirty="0">
                <a:solidFill>
                  <a:prstClr val="black"/>
                </a:solidFill>
              </a:rPr>
              <a:t>.</a:t>
            </a:r>
            <a:endParaRPr lang="es-ES" sz="1400" b="1" dirty="0">
              <a:solidFill>
                <a:prstClr val="black"/>
              </a:solidFill>
            </a:endParaRPr>
          </a:p>
          <a:p>
            <a:pPr algn="ctr"/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CAMILO AYALA BAREIRO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sz="1200" dirty="0"/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Aplicación: </a:t>
            </a:r>
            <a:r>
              <a:rPr lang="es-ES" sz="1200" b="1" dirty="0" smtClean="0">
                <a:solidFill>
                  <a:prstClr val="black"/>
                </a:solidFill>
              </a:rPr>
              <a:t>LBTR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Usuario: AMAMPYPAWXXX</a:t>
            </a: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Tipo Usuario: USUARIO REGULAR 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dirty="0" smtClean="0">
                <a:solidFill>
                  <a:prstClr val="black"/>
                </a:solidFill>
              </a:rPr>
              <a:t>Contraseña:amampypaCA987</a:t>
            </a:r>
            <a:endParaRPr lang="es-ES" sz="1200" dirty="0">
              <a:solidFill>
                <a:prstClr val="black"/>
              </a:solidFill>
            </a:endParaRPr>
          </a:p>
        </p:txBody>
      </p:sp>
      <p:pic>
        <p:nvPicPr>
          <p:cNvPr id="26" name="2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063" y="3573016"/>
            <a:ext cx="2117281" cy="2117281"/>
          </a:xfrm>
          <a:prstGeom prst="rect">
            <a:avLst/>
          </a:prstGeom>
        </p:spPr>
      </p:pic>
      <p:pic>
        <p:nvPicPr>
          <p:cNvPr id="35" name="3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530062"/>
            <a:ext cx="2117281" cy="21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5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064568" y="3339868"/>
            <a:ext cx="3864429" cy="31512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SISTEMAS DE PAGOS DEL PARAGUAY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64568" y="188640"/>
            <a:ext cx="3864429" cy="31512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2" name="11 CuadroTexto"/>
          <p:cNvSpPr txBox="1"/>
          <p:nvPr/>
        </p:nvSpPr>
        <p:spPr>
          <a:xfrm>
            <a:off x="1064567" y="208003"/>
            <a:ext cx="386442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1400" dirty="0">
                <a:solidFill>
                  <a:prstClr val="black"/>
                </a:solidFill>
              </a:rPr>
              <a:t>Entidad: </a:t>
            </a:r>
            <a:r>
              <a:rPr lang="es-ES" sz="1600" b="1" dirty="0">
                <a:solidFill>
                  <a:prstClr val="black"/>
                </a:solidFill>
              </a:rPr>
              <a:t>BANCO AMAMBAY S.A</a:t>
            </a:r>
            <a:r>
              <a:rPr lang="es-ES" sz="1200" b="1" dirty="0">
                <a:solidFill>
                  <a:prstClr val="black"/>
                </a:solidFill>
              </a:rPr>
              <a:t>.</a:t>
            </a:r>
            <a:endParaRPr lang="es-ES" sz="1400" b="1" dirty="0">
              <a:solidFill>
                <a:prstClr val="black"/>
              </a:solidFill>
            </a:endParaRPr>
          </a:p>
          <a:p>
            <a:pPr lvl="0" algn="ctr"/>
            <a:r>
              <a:rPr lang="es-E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ALDO </a:t>
            </a:r>
            <a:r>
              <a:rPr lang="es-ES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MILCIADES PORTILLO ACOSTA</a:t>
            </a:r>
            <a:endParaRPr lang="es-ES" sz="16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/>
            <a:endParaRPr lang="es-ES" sz="16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/>
            <a:endParaRPr lang="es-ES" sz="16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endParaRPr lang="es-ES" sz="10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Aplicación: </a:t>
            </a:r>
            <a:r>
              <a:rPr lang="es-ES" sz="1200" b="1" dirty="0">
                <a:solidFill>
                  <a:prstClr val="black"/>
                </a:solidFill>
              </a:rPr>
              <a:t>  </a:t>
            </a:r>
            <a:r>
              <a:rPr lang="es-ES" sz="1200" b="1" dirty="0" smtClean="0">
                <a:solidFill>
                  <a:prstClr val="black"/>
                </a:solidFill>
              </a:rPr>
              <a:t>DEPO / LBTR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Usuario: </a:t>
            </a:r>
            <a:r>
              <a:rPr lang="es-ES" sz="1200" dirty="0" smtClean="0">
                <a:solidFill>
                  <a:prstClr val="black"/>
                </a:solidFill>
              </a:rPr>
              <a:t>AMAMPYPAYXXX</a:t>
            </a:r>
          </a:p>
          <a:p>
            <a:pPr lvl="0"/>
            <a:r>
              <a:rPr lang="es-ES" sz="1200" dirty="0" smtClean="0">
                <a:solidFill>
                  <a:prstClr val="black"/>
                </a:solidFill>
              </a:rPr>
              <a:t>Tipo </a:t>
            </a:r>
            <a:r>
              <a:rPr lang="es-ES" sz="1200" dirty="0">
                <a:solidFill>
                  <a:prstClr val="black"/>
                </a:solidFill>
              </a:rPr>
              <a:t>Usuario: </a:t>
            </a:r>
            <a:r>
              <a:rPr lang="es-ES" sz="1200" dirty="0" smtClean="0">
                <a:solidFill>
                  <a:prstClr val="black"/>
                </a:solidFill>
              </a:rPr>
              <a:t>USUARIO ADMIN. ROLES 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dirty="0" smtClean="0">
                <a:solidFill>
                  <a:prstClr val="black"/>
                </a:solidFill>
              </a:rPr>
              <a:t>Contraseña:amampypaAP987</a:t>
            </a:r>
            <a:endParaRPr lang="es-ES" sz="1200" dirty="0">
              <a:solidFill>
                <a:prstClr val="black"/>
              </a:solidFill>
            </a:endParaRPr>
          </a:p>
          <a:p>
            <a:endParaRPr lang="es-ES" sz="1200" dirty="0"/>
          </a:p>
          <a:p>
            <a:endParaRPr lang="es-PY" sz="1200" b="1" dirty="0"/>
          </a:p>
        </p:txBody>
      </p:sp>
      <p:pic>
        <p:nvPicPr>
          <p:cNvPr id="35" name="3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530062"/>
            <a:ext cx="2117281" cy="21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6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5049011" y="3345971"/>
            <a:ext cx="3864429" cy="31512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SISTEMAS DE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PAGOS DEL PARAGUAY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064568" y="3339868"/>
            <a:ext cx="3864429" cy="31512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SISTEMAS DE PAGOS DEL PARAGUAY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64568" y="188640"/>
            <a:ext cx="3864429" cy="31512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2" name="11 CuadroTexto"/>
          <p:cNvSpPr txBox="1"/>
          <p:nvPr/>
        </p:nvSpPr>
        <p:spPr>
          <a:xfrm>
            <a:off x="1064567" y="208003"/>
            <a:ext cx="3864429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1200" dirty="0">
                <a:solidFill>
                  <a:prstClr val="black"/>
                </a:solidFill>
              </a:rPr>
              <a:t>Entidad: </a:t>
            </a:r>
            <a:r>
              <a:rPr lang="es-ES" sz="1600" b="1" dirty="0">
                <a:solidFill>
                  <a:prstClr val="black"/>
                </a:solidFill>
              </a:rPr>
              <a:t>BANCO AMAMBAY S.A.</a:t>
            </a:r>
            <a:endParaRPr lang="es-ES" sz="1200" b="1" dirty="0">
              <a:solidFill>
                <a:prstClr val="black"/>
              </a:solidFill>
            </a:endParaRPr>
          </a:p>
          <a:p>
            <a:pPr lvl="0" algn="ctr"/>
            <a:r>
              <a:rPr lang="es-ES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JUAN JOSE </a:t>
            </a:r>
            <a:r>
              <a:rPr lang="es-ES" sz="1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FLORES </a:t>
            </a:r>
            <a:r>
              <a:rPr lang="es-ES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LOBOS</a:t>
            </a:r>
          </a:p>
          <a:p>
            <a:pPr lvl="0"/>
            <a:endParaRPr lang="es-ES" sz="900" dirty="0">
              <a:solidFill>
                <a:prstClr val="black"/>
              </a:solidFill>
            </a:endParaRPr>
          </a:p>
          <a:p>
            <a:pPr lvl="0"/>
            <a:r>
              <a:rPr lang="es-ES" sz="1100" dirty="0">
                <a:solidFill>
                  <a:prstClr val="black"/>
                </a:solidFill>
              </a:rPr>
              <a:t>Aplicación: </a:t>
            </a:r>
            <a:r>
              <a:rPr lang="es-ES" sz="1100" b="1" dirty="0">
                <a:solidFill>
                  <a:prstClr val="black"/>
                </a:solidFill>
              </a:rPr>
              <a:t> </a:t>
            </a:r>
            <a:r>
              <a:rPr lang="es-ES" sz="1100" b="1" dirty="0" smtClean="0">
                <a:solidFill>
                  <a:prstClr val="black"/>
                </a:solidFill>
              </a:rPr>
              <a:t> </a:t>
            </a:r>
            <a:r>
              <a:rPr lang="es-ES" sz="1100" b="1" dirty="0">
                <a:solidFill>
                  <a:prstClr val="black"/>
                </a:solidFill>
              </a:rPr>
              <a:t>LBTR</a:t>
            </a:r>
          </a:p>
          <a:p>
            <a:pPr lvl="0"/>
            <a:r>
              <a:rPr lang="es-ES" sz="1100" dirty="0">
                <a:solidFill>
                  <a:prstClr val="black"/>
                </a:solidFill>
              </a:rPr>
              <a:t>Usuario: </a:t>
            </a:r>
            <a:r>
              <a:rPr lang="es-ES" sz="1100" dirty="0" smtClean="0">
                <a:solidFill>
                  <a:prstClr val="black"/>
                </a:solidFill>
              </a:rPr>
              <a:t>AMAMPYPACXXX</a:t>
            </a:r>
            <a:endParaRPr lang="es-ES" sz="1100" dirty="0">
              <a:solidFill>
                <a:prstClr val="black"/>
              </a:solidFill>
            </a:endParaRPr>
          </a:p>
          <a:p>
            <a:pPr lvl="0"/>
            <a:r>
              <a:rPr lang="es-ES" sz="1100" dirty="0">
                <a:solidFill>
                  <a:prstClr val="black"/>
                </a:solidFill>
              </a:rPr>
              <a:t>Tipo Usuario: </a:t>
            </a:r>
            <a:r>
              <a:rPr lang="es-ES" sz="1100" dirty="0" smtClean="0">
                <a:solidFill>
                  <a:prstClr val="black"/>
                </a:solidFill>
              </a:rPr>
              <a:t>USUARIO REGULAR </a:t>
            </a:r>
            <a:endParaRPr lang="es-ES" sz="1100" b="1" dirty="0">
              <a:solidFill>
                <a:prstClr val="black"/>
              </a:solidFill>
            </a:endParaRPr>
          </a:p>
          <a:p>
            <a:pPr lvl="0"/>
            <a:r>
              <a:rPr lang="es-ES" sz="1100" dirty="0" smtClean="0">
                <a:solidFill>
                  <a:prstClr val="black"/>
                </a:solidFill>
              </a:rPr>
              <a:t>Contraseña:amampypaJF987</a:t>
            </a:r>
            <a:endParaRPr lang="es-ES" sz="1100" dirty="0">
              <a:solidFill>
                <a:prstClr val="black"/>
              </a:solidFill>
            </a:endParaRPr>
          </a:p>
          <a:p>
            <a:endParaRPr lang="es-ES" sz="1200" dirty="0"/>
          </a:p>
          <a:p>
            <a:endParaRPr lang="es-ES" sz="1200" dirty="0"/>
          </a:p>
          <a:p>
            <a:endParaRPr lang="es-PY" sz="1200" b="1" dirty="0"/>
          </a:p>
        </p:txBody>
      </p:sp>
      <p:sp>
        <p:nvSpPr>
          <p:cNvPr id="28" name="27 Rectángulo"/>
          <p:cNvSpPr/>
          <p:nvPr/>
        </p:nvSpPr>
        <p:spPr>
          <a:xfrm>
            <a:off x="5049011" y="194743"/>
            <a:ext cx="3864429" cy="31512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31" name="30 CuadroTexto"/>
          <p:cNvSpPr txBox="1"/>
          <p:nvPr/>
        </p:nvSpPr>
        <p:spPr>
          <a:xfrm>
            <a:off x="5058488" y="246863"/>
            <a:ext cx="38644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1400" dirty="0">
                <a:solidFill>
                  <a:prstClr val="black"/>
                </a:solidFill>
              </a:rPr>
              <a:t>Entidad: </a:t>
            </a:r>
            <a:r>
              <a:rPr lang="es-ES" sz="1200" b="1" dirty="0">
                <a:solidFill>
                  <a:prstClr val="black"/>
                </a:solidFill>
              </a:rPr>
              <a:t>BANCO AMAMBAY S.A.</a:t>
            </a:r>
            <a:endParaRPr lang="es-ES" sz="1400" b="1" dirty="0">
              <a:solidFill>
                <a:prstClr val="black"/>
              </a:solidFill>
            </a:endParaRPr>
          </a:p>
          <a:p>
            <a:pPr lvl="0" algn="ctr"/>
            <a:r>
              <a:rPr lang="es-E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MARCELO </a:t>
            </a:r>
            <a:r>
              <a:rPr lang="es-ES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DANIEL GODOY </a:t>
            </a:r>
            <a:r>
              <a:rPr lang="es-E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ACHON</a:t>
            </a:r>
          </a:p>
          <a:p>
            <a:pPr lvl="0"/>
            <a:endParaRPr lang="es-ES" sz="10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Aplicación: </a:t>
            </a:r>
            <a:r>
              <a:rPr lang="es-ES" sz="1200" b="1" dirty="0">
                <a:solidFill>
                  <a:prstClr val="black"/>
                </a:solidFill>
              </a:rPr>
              <a:t>  LBTR</a:t>
            </a: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Usuario: </a:t>
            </a:r>
            <a:r>
              <a:rPr lang="es-ES" sz="1200" dirty="0" smtClean="0">
                <a:solidFill>
                  <a:prstClr val="black"/>
                </a:solidFill>
              </a:rPr>
              <a:t>AMAMPYPADXXX</a:t>
            </a:r>
            <a:endParaRPr lang="es-ES" sz="12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Tipo Usuario: USUARIO REGULAR 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dirty="0" smtClean="0">
                <a:solidFill>
                  <a:prstClr val="black"/>
                </a:solidFill>
              </a:rPr>
              <a:t>Contraseña:amampypaMG987</a:t>
            </a:r>
            <a:endParaRPr lang="es-ES" sz="1200" dirty="0">
              <a:solidFill>
                <a:prstClr val="black"/>
              </a:solidFill>
            </a:endParaRPr>
          </a:p>
        </p:txBody>
      </p:sp>
      <p:pic>
        <p:nvPicPr>
          <p:cNvPr id="26" name="2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063" y="3573016"/>
            <a:ext cx="2117281" cy="2117281"/>
          </a:xfrm>
          <a:prstGeom prst="rect">
            <a:avLst/>
          </a:prstGeom>
        </p:spPr>
      </p:pic>
      <p:pic>
        <p:nvPicPr>
          <p:cNvPr id="35" name="3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530062"/>
            <a:ext cx="2117281" cy="21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9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5049011" y="3345971"/>
            <a:ext cx="3864429" cy="31512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SISTEMAS DE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PAGOS DEL PARAGUAY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064568" y="3339868"/>
            <a:ext cx="3864429" cy="31512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SISTEMAS DE PAGOS DEL PARAGUAY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64568" y="188640"/>
            <a:ext cx="3864429" cy="31512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2" name="11 CuadroTexto"/>
          <p:cNvSpPr txBox="1"/>
          <p:nvPr/>
        </p:nvSpPr>
        <p:spPr>
          <a:xfrm>
            <a:off x="1064567" y="208003"/>
            <a:ext cx="38644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1400" dirty="0">
                <a:solidFill>
                  <a:prstClr val="black"/>
                </a:solidFill>
              </a:rPr>
              <a:t>Entidad: </a:t>
            </a:r>
            <a:r>
              <a:rPr lang="es-ES" sz="1200" b="1" dirty="0">
                <a:solidFill>
                  <a:prstClr val="black"/>
                </a:solidFill>
              </a:rPr>
              <a:t>BANCO AMAMBAY S.A.</a:t>
            </a:r>
            <a:endParaRPr lang="es-ES" sz="1400" b="1" dirty="0">
              <a:solidFill>
                <a:prstClr val="black"/>
              </a:solidFill>
            </a:endParaRPr>
          </a:p>
          <a:p>
            <a:pPr lvl="0" algn="ctr"/>
            <a:r>
              <a:rPr lang="es-E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ANDREA </a:t>
            </a:r>
            <a:r>
              <a:rPr lang="es-ES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MARIA ZELAYA </a:t>
            </a:r>
            <a:r>
              <a:rPr lang="es-E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ALEGRE</a:t>
            </a:r>
          </a:p>
          <a:p>
            <a:pPr lvl="0"/>
            <a:endParaRPr lang="es-ES" sz="10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Aplicación: </a:t>
            </a:r>
            <a:r>
              <a:rPr lang="es-ES" sz="1200" b="1" dirty="0">
                <a:solidFill>
                  <a:prstClr val="black"/>
                </a:solidFill>
              </a:rPr>
              <a:t>  LBTR</a:t>
            </a: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Usuario: </a:t>
            </a:r>
            <a:r>
              <a:rPr lang="es-ES" sz="1200" dirty="0" smtClean="0">
                <a:solidFill>
                  <a:prstClr val="black"/>
                </a:solidFill>
              </a:rPr>
              <a:t>AMAMPYPAEXXX</a:t>
            </a:r>
            <a:endParaRPr lang="es-ES" sz="12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Tipo Usuario: USUARIO REGULAR 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dirty="0" smtClean="0">
                <a:solidFill>
                  <a:prstClr val="black"/>
                </a:solidFill>
              </a:rPr>
              <a:t>Contraseña:amampypaAZ987</a:t>
            </a:r>
            <a:endParaRPr lang="es-ES" sz="1200" dirty="0">
              <a:solidFill>
                <a:prstClr val="black"/>
              </a:solidFill>
            </a:endParaRPr>
          </a:p>
          <a:p>
            <a:endParaRPr lang="es-ES" sz="1200" dirty="0"/>
          </a:p>
          <a:p>
            <a:endParaRPr lang="es-PY" sz="1200" b="1" dirty="0"/>
          </a:p>
        </p:txBody>
      </p:sp>
      <p:sp>
        <p:nvSpPr>
          <p:cNvPr id="28" name="27 Rectángulo"/>
          <p:cNvSpPr/>
          <p:nvPr/>
        </p:nvSpPr>
        <p:spPr>
          <a:xfrm>
            <a:off x="5049011" y="194743"/>
            <a:ext cx="3864429" cy="31512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31" name="30 CuadroTexto"/>
          <p:cNvSpPr txBox="1"/>
          <p:nvPr/>
        </p:nvSpPr>
        <p:spPr>
          <a:xfrm>
            <a:off x="5058488" y="246863"/>
            <a:ext cx="38644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1400" dirty="0">
                <a:solidFill>
                  <a:prstClr val="black"/>
                </a:solidFill>
              </a:rPr>
              <a:t>Entidad: </a:t>
            </a:r>
            <a:r>
              <a:rPr lang="es-ES" sz="1200" b="1" dirty="0">
                <a:solidFill>
                  <a:prstClr val="black"/>
                </a:solidFill>
              </a:rPr>
              <a:t>BANCO AMAMBAY S.A.</a:t>
            </a:r>
            <a:endParaRPr lang="es-ES" sz="1400" b="1" dirty="0">
              <a:solidFill>
                <a:prstClr val="black"/>
              </a:solidFill>
            </a:endParaRPr>
          </a:p>
          <a:p>
            <a:pPr lvl="0" algn="ctr"/>
            <a:r>
              <a:rPr lang="es-E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PABLO </a:t>
            </a:r>
            <a:r>
              <a:rPr lang="es-ES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ANDRES NUÑEZ </a:t>
            </a:r>
            <a:r>
              <a:rPr lang="es-E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ALVARENGA</a:t>
            </a:r>
          </a:p>
          <a:p>
            <a:pPr lvl="0"/>
            <a:endParaRPr lang="es-ES" sz="10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Aplicación: </a:t>
            </a:r>
            <a:r>
              <a:rPr lang="es-ES" sz="1200" b="1" dirty="0">
                <a:solidFill>
                  <a:prstClr val="black"/>
                </a:solidFill>
              </a:rPr>
              <a:t>  LBTR</a:t>
            </a: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Usuario: </a:t>
            </a:r>
            <a:r>
              <a:rPr lang="es-ES" sz="1200" dirty="0" smtClean="0">
                <a:solidFill>
                  <a:prstClr val="black"/>
                </a:solidFill>
              </a:rPr>
              <a:t>AMAMPYPAFXXX</a:t>
            </a:r>
            <a:endParaRPr lang="es-ES" sz="12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Tipo Usuario: USUARIO REGULAR 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dirty="0" smtClean="0">
                <a:solidFill>
                  <a:prstClr val="black"/>
                </a:solidFill>
              </a:rPr>
              <a:t>Contraseña:amampypaPN987</a:t>
            </a:r>
            <a:endParaRPr lang="es-ES" sz="1200" dirty="0">
              <a:solidFill>
                <a:prstClr val="black"/>
              </a:solidFill>
            </a:endParaRPr>
          </a:p>
        </p:txBody>
      </p:sp>
      <p:pic>
        <p:nvPicPr>
          <p:cNvPr id="26" name="2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063" y="3573016"/>
            <a:ext cx="2117281" cy="2117281"/>
          </a:xfrm>
          <a:prstGeom prst="rect">
            <a:avLst/>
          </a:prstGeom>
        </p:spPr>
      </p:pic>
      <p:pic>
        <p:nvPicPr>
          <p:cNvPr id="35" name="3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530062"/>
            <a:ext cx="2117281" cy="21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9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5049011" y="3345971"/>
            <a:ext cx="3864429" cy="31512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SISTEMAS DE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PAGOS DEL PARAGUAY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064568" y="3339868"/>
            <a:ext cx="3864429" cy="31512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SISTEMAS DE PAGOS DEL PARAGUAY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64568" y="188640"/>
            <a:ext cx="3864429" cy="31512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2" name="11 CuadroTexto"/>
          <p:cNvSpPr txBox="1"/>
          <p:nvPr/>
        </p:nvSpPr>
        <p:spPr>
          <a:xfrm>
            <a:off x="1083857" y="226121"/>
            <a:ext cx="386442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1400" dirty="0">
                <a:solidFill>
                  <a:prstClr val="black"/>
                </a:solidFill>
              </a:rPr>
              <a:t>Entidad: </a:t>
            </a:r>
            <a:r>
              <a:rPr lang="es-ES" sz="1200" b="1" dirty="0">
                <a:solidFill>
                  <a:prstClr val="black"/>
                </a:solidFill>
              </a:rPr>
              <a:t>BANCO AMAMBAY S.A.</a:t>
            </a:r>
            <a:endParaRPr lang="es-ES" sz="1400" b="1" dirty="0">
              <a:solidFill>
                <a:prstClr val="black"/>
              </a:solidFill>
            </a:endParaRPr>
          </a:p>
          <a:p>
            <a:pPr lvl="0" algn="ctr"/>
            <a:r>
              <a:rPr lang="es-E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XENIA </a:t>
            </a:r>
            <a:r>
              <a:rPr lang="es-ES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LORENA ARAUJO </a:t>
            </a:r>
            <a:r>
              <a:rPr lang="es-E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BOIDANICH</a:t>
            </a:r>
          </a:p>
          <a:p>
            <a:pPr lvl="0"/>
            <a:endParaRPr lang="es-ES" sz="10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Aplicación: </a:t>
            </a:r>
            <a:r>
              <a:rPr lang="es-ES" sz="1200" b="1" dirty="0">
                <a:solidFill>
                  <a:prstClr val="black"/>
                </a:solidFill>
              </a:rPr>
              <a:t>  LBTR</a:t>
            </a: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Usuario: </a:t>
            </a:r>
            <a:r>
              <a:rPr lang="es-ES" sz="1200" dirty="0" smtClean="0">
                <a:solidFill>
                  <a:prstClr val="black"/>
                </a:solidFill>
              </a:rPr>
              <a:t>AMAMPYPAGXXX</a:t>
            </a:r>
            <a:endParaRPr lang="es-ES" sz="12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Tipo Usuario: USUARIO REGULAR 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dirty="0" smtClean="0">
                <a:solidFill>
                  <a:prstClr val="black"/>
                </a:solidFill>
              </a:rPr>
              <a:t>Contraseña:amampypaXA987</a:t>
            </a:r>
            <a:endParaRPr lang="es-ES" sz="1200" dirty="0">
              <a:solidFill>
                <a:prstClr val="black"/>
              </a:solidFill>
            </a:endParaRPr>
          </a:p>
          <a:p>
            <a:endParaRPr lang="es-ES" sz="1200" dirty="0"/>
          </a:p>
          <a:p>
            <a:endParaRPr lang="es-PY" sz="1200" b="1" dirty="0"/>
          </a:p>
        </p:txBody>
      </p:sp>
      <p:sp>
        <p:nvSpPr>
          <p:cNvPr id="28" name="27 Rectángulo"/>
          <p:cNvSpPr/>
          <p:nvPr/>
        </p:nvSpPr>
        <p:spPr>
          <a:xfrm>
            <a:off x="5049011" y="194743"/>
            <a:ext cx="3864429" cy="31512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31" name="30 CuadroTexto"/>
          <p:cNvSpPr txBox="1"/>
          <p:nvPr/>
        </p:nvSpPr>
        <p:spPr>
          <a:xfrm>
            <a:off x="5058488" y="246863"/>
            <a:ext cx="3864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1400" dirty="0">
                <a:solidFill>
                  <a:prstClr val="black"/>
                </a:solidFill>
              </a:rPr>
              <a:t>Entidad: </a:t>
            </a:r>
            <a:r>
              <a:rPr lang="es-ES" sz="1200" b="1" dirty="0">
                <a:solidFill>
                  <a:prstClr val="black"/>
                </a:solidFill>
              </a:rPr>
              <a:t>BANCO AMAMBAY S.A.</a:t>
            </a:r>
            <a:endParaRPr lang="es-ES" sz="1400" b="1" dirty="0">
              <a:solidFill>
                <a:prstClr val="black"/>
              </a:solidFill>
            </a:endParaRPr>
          </a:p>
          <a:p>
            <a:pPr lvl="0" algn="ctr"/>
            <a:r>
              <a:rPr lang="es-E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GUSTAVO </a:t>
            </a:r>
            <a:r>
              <a:rPr lang="es-ES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LUIS BENITEZ </a:t>
            </a:r>
            <a:r>
              <a:rPr lang="es-E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VAZQUEZ</a:t>
            </a:r>
          </a:p>
          <a:p>
            <a:pPr lvl="0"/>
            <a:endParaRPr lang="es-ES" sz="1200" dirty="0" smtClean="0">
              <a:solidFill>
                <a:prstClr val="black"/>
              </a:solidFill>
            </a:endParaRPr>
          </a:p>
          <a:p>
            <a:pPr lvl="0"/>
            <a:r>
              <a:rPr lang="es-ES" sz="1200" dirty="0" smtClean="0">
                <a:solidFill>
                  <a:prstClr val="black"/>
                </a:solidFill>
              </a:rPr>
              <a:t>Aplicación</a:t>
            </a:r>
            <a:r>
              <a:rPr lang="es-ES" sz="1200" dirty="0">
                <a:solidFill>
                  <a:prstClr val="black"/>
                </a:solidFill>
              </a:rPr>
              <a:t>: </a:t>
            </a:r>
            <a:r>
              <a:rPr lang="es-ES" sz="1200" b="1" dirty="0">
                <a:solidFill>
                  <a:prstClr val="black"/>
                </a:solidFill>
              </a:rPr>
              <a:t>  LBTR</a:t>
            </a: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Usuario: </a:t>
            </a:r>
            <a:r>
              <a:rPr lang="es-ES" sz="1200" dirty="0" smtClean="0">
                <a:solidFill>
                  <a:prstClr val="black"/>
                </a:solidFill>
              </a:rPr>
              <a:t>AMAMPYPAHXXX</a:t>
            </a:r>
            <a:endParaRPr lang="es-ES" sz="12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Tipo Usuario: USUARIO REGULAR 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dirty="0" smtClean="0">
                <a:solidFill>
                  <a:prstClr val="black"/>
                </a:solidFill>
              </a:rPr>
              <a:t>Contraseña:amampypaGB987</a:t>
            </a:r>
            <a:endParaRPr lang="es-ES" sz="1200" dirty="0">
              <a:solidFill>
                <a:prstClr val="black"/>
              </a:solidFill>
            </a:endParaRPr>
          </a:p>
        </p:txBody>
      </p:sp>
      <p:pic>
        <p:nvPicPr>
          <p:cNvPr id="26" name="2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063" y="3573016"/>
            <a:ext cx="2117281" cy="2117281"/>
          </a:xfrm>
          <a:prstGeom prst="rect">
            <a:avLst/>
          </a:prstGeom>
        </p:spPr>
      </p:pic>
      <p:pic>
        <p:nvPicPr>
          <p:cNvPr id="35" name="3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530062"/>
            <a:ext cx="2117281" cy="21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4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5049011" y="3345971"/>
            <a:ext cx="3864429" cy="31512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SISTEMAS DE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PAGOS DEL PARAGUAY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064568" y="3339868"/>
            <a:ext cx="3864429" cy="31512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SISTEMAS DE PAGOS DEL PARAGUAY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64568" y="188640"/>
            <a:ext cx="3864429" cy="31512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2" name="11 CuadroTexto"/>
          <p:cNvSpPr txBox="1"/>
          <p:nvPr/>
        </p:nvSpPr>
        <p:spPr>
          <a:xfrm>
            <a:off x="1064567" y="208003"/>
            <a:ext cx="386442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1400" dirty="0">
                <a:solidFill>
                  <a:prstClr val="black"/>
                </a:solidFill>
              </a:rPr>
              <a:t>Entidad: </a:t>
            </a:r>
            <a:r>
              <a:rPr lang="es-ES" sz="1600" b="1" dirty="0">
                <a:solidFill>
                  <a:prstClr val="black"/>
                </a:solidFill>
              </a:rPr>
              <a:t>BANCO AMAMBAY S.A</a:t>
            </a:r>
            <a:r>
              <a:rPr lang="es-ES" sz="1200" b="1" dirty="0">
                <a:solidFill>
                  <a:prstClr val="black"/>
                </a:solidFill>
              </a:rPr>
              <a:t>.</a:t>
            </a:r>
            <a:endParaRPr lang="es-ES" sz="1400" b="1" dirty="0">
              <a:solidFill>
                <a:prstClr val="black"/>
              </a:solidFill>
            </a:endParaRPr>
          </a:p>
          <a:p>
            <a:pPr lvl="0" algn="ctr"/>
            <a:r>
              <a:rPr lang="es-E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GISELA EDITH </a:t>
            </a:r>
            <a:r>
              <a:rPr lang="es-ES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FRUTOS</a:t>
            </a:r>
            <a:endParaRPr lang="es-ES" sz="16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endParaRPr lang="es-ES" sz="10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Aplicación: </a:t>
            </a:r>
            <a:r>
              <a:rPr lang="es-ES" sz="1200" b="1" dirty="0">
                <a:solidFill>
                  <a:prstClr val="black"/>
                </a:solidFill>
              </a:rPr>
              <a:t>  LBTR</a:t>
            </a: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Usuario: </a:t>
            </a:r>
            <a:r>
              <a:rPr lang="es-ES" sz="1200" dirty="0" smtClean="0">
                <a:solidFill>
                  <a:prstClr val="black"/>
                </a:solidFill>
              </a:rPr>
              <a:t>AMAMPYPAIXXX</a:t>
            </a:r>
            <a:endParaRPr lang="es-ES" sz="12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Tipo Usuario: USUARIO REGULAR 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dirty="0" smtClean="0">
                <a:solidFill>
                  <a:prstClr val="black"/>
                </a:solidFill>
              </a:rPr>
              <a:t>Contraseña:amampypaGF987</a:t>
            </a:r>
            <a:endParaRPr lang="es-ES" sz="1200" dirty="0">
              <a:solidFill>
                <a:prstClr val="black"/>
              </a:solidFill>
            </a:endParaRPr>
          </a:p>
          <a:p>
            <a:endParaRPr lang="es-ES" sz="1200" dirty="0"/>
          </a:p>
          <a:p>
            <a:endParaRPr lang="es-PY" sz="1200" b="1" dirty="0"/>
          </a:p>
        </p:txBody>
      </p:sp>
      <p:sp>
        <p:nvSpPr>
          <p:cNvPr id="28" name="27 Rectángulo"/>
          <p:cNvSpPr/>
          <p:nvPr/>
        </p:nvSpPr>
        <p:spPr>
          <a:xfrm>
            <a:off x="5049011" y="194743"/>
            <a:ext cx="3864429" cy="31512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31" name="30 CuadroTexto"/>
          <p:cNvSpPr txBox="1"/>
          <p:nvPr/>
        </p:nvSpPr>
        <p:spPr>
          <a:xfrm>
            <a:off x="5058488" y="246863"/>
            <a:ext cx="386442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1600" dirty="0"/>
              <a:t>Entidad: </a:t>
            </a:r>
            <a:r>
              <a:rPr lang="es-ES" sz="1600" b="1" dirty="0">
                <a:solidFill>
                  <a:prstClr val="black"/>
                </a:solidFill>
              </a:rPr>
              <a:t>BANCO AMAMBAY S.A</a:t>
            </a:r>
            <a:r>
              <a:rPr lang="es-ES" sz="1200" b="1" dirty="0">
                <a:solidFill>
                  <a:prstClr val="black"/>
                </a:solidFill>
              </a:rPr>
              <a:t>.</a:t>
            </a:r>
            <a:endParaRPr lang="es-ES" sz="1400" b="1" dirty="0">
              <a:solidFill>
                <a:prstClr val="black"/>
              </a:solidFill>
            </a:endParaRPr>
          </a:p>
          <a:p>
            <a:pPr algn="ctr"/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JUAN </a:t>
            </a: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GERARDO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PAREDES </a:t>
            </a: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CHAPARRO</a:t>
            </a:r>
          </a:p>
          <a:p>
            <a:endParaRPr lang="es-ES" sz="1200" dirty="0"/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Aplicación: </a:t>
            </a:r>
            <a:r>
              <a:rPr lang="es-ES" sz="1200" b="1" dirty="0">
                <a:solidFill>
                  <a:prstClr val="black"/>
                </a:solidFill>
              </a:rPr>
              <a:t>  LBTR</a:t>
            </a: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Usuario: </a:t>
            </a:r>
            <a:r>
              <a:rPr lang="es-ES" sz="1200" dirty="0" smtClean="0">
                <a:solidFill>
                  <a:prstClr val="black"/>
                </a:solidFill>
              </a:rPr>
              <a:t>AMAMPYPAJXXX</a:t>
            </a:r>
            <a:endParaRPr lang="es-ES" sz="12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Tipo Usuario: USUARIO REGULAR 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dirty="0" smtClean="0">
                <a:solidFill>
                  <a:prstClr val="black"/>
                </a:solidFill>
              </a:rPr>
              <a:t>Contraseña:amampypaJP987</a:t>
            </a:r>
            <a:endParaRPr lang="es-ES" sz="1200" dirty="0">
              <a:solidFill>
                <a:prstClr val="black"/>
              </a:solidFill>
            </a:endParaRPr>
          </a:p>
        </p:txBody>
      </p:sp>
      <p:pic>
        <p:nvPicPr>
          <p:cNvPr id="26" name="2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063" y="3573016"/>
            <a:ext cx="2117281" cy="2117281"/>
          </a:xfrm>
          <a:prstGeom prst="rect">
            <a:avLst/>
          </a:prstGeom>
        </p:spPr>
      </p:pic>
      <p:pic>
        <p:nvPicPr>
          <p:cNvPr id="35" name="3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530062"/>
            <a:ext cx="2117281" cy="21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3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5049011" y="3345971"/>
            <a:ext cx="3864429" cy="31512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SISTEMAS DE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PAGOS DEL PARAGUAY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064568" y="3339868"/>
            <a:ext cx="3864429" cy="31512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SISTEMAS DE PAGOS DEL PARAGUAY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64568" y="188640"/>
            <a:ext cx="3864429" cy="31512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2" name="11 CuadroTexto"/>
          <p:cNvSpPr txBox="1"/>
          <p:nvPr/>
        </p:nvSpPr>
        <p:spPr>
          <a:xfrm>
            <a:off x="1064567" y="208003"/>
            <a:ext cx="386442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1400" dirty="0">
                <a:solidFill>
                  <a:prstClr val="black"/>
                </a:solidFill>
              </a:rPr>
              <a:t>Entidad: </a:t>
            </a:r>
            <a:r>
              <a:rPr lang="es-ES" sz="1600" b="1" dirty="0">
                <a:solidFill>
                  <a:prstClr val="black"/>
                </a:solidFill>
              </a:rPr>
              <a:t>BANCO AMAMBAY S.A</a:t>
            </a:r>
            <a:r>
              <a:rPr lang="es-ES" sz="1200" b="1" dirty="0">
                <a:solidFill>
                  <a:prstClr val="black"/>
                </a:solidFill>
              </a:rPr>
              <a:t>.</a:t>
            </a:r>
            <a:endParaRPr lang="es-ES" sz="1400" b="1" dirty="0">
              <a:solidFill>
                <a:prstClr val="black"/>
              </a:solidFill>
            </a:endParaRPr>
          </a:p>
          <a:p>
            <a:pPr lvl="0" algn="ctr"/>
            <a:r>
              <a:rPr lang="es-E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AIDA </a:t>
            </a:r>
            <a:r>
              <a:rPr lang="es-ES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LOURDES OJEDA </a:t>
            </a:r>
            <a:r>
              <a:rPr lang="es-E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CAÑETE</a:t>
            </a:r>
          </a:p>
          <a:p>
            <a:pPr lvl="0"/>
            <a:endParaRPr lang="es-ES" sz="10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Aplicación: </a:t>
            </a:r>
            <a:r>
              <a:rPr lang="es-ES" sz="1200" b="1" dirty="0">
                <a:solidFill>
                  <a:prstClr val="black"/>
                </a:solidFill>
              </a:rPr>
              <a:t>  LBTR</a:t>
            </a: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Usuario: </a:t>
            </a:r>
            <a:r>
              <a:rPr lang="es-ES" sz="1200" dirty="0" smtClean="0">
                <a:solidFill>
                  <a:prstClr val="black"/>
                </a:solidFill>
              </a:rPr>
              <a:t>AMAMPYPAKXXX</a:t>
            </a:r>
            <a:endParaRPr lang="es-ES" sz="12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Tipo Usuario: USUARIO REGULAR 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dirty="0" smtClean="0">
                <a:solidFill>
                  <a:prstClr val="black"/>
                </a:solidFill>
              </a:rPr>
              <a:t>Contraseña:amampypaAO987</a:t>
            </a:r>
            <a:endParaRPr lang="es-ES" sz="1200" dirty="0">
              <a:solidFill>
                <a:prstClr val="black"/>
              </a:solidFill>
            </a:endParaRPr>
          </a:p>
          <a:p>
            <a:endParaRPr lang="es-ES" sz="1200" dirty="0"/>
          </a:p>
          <a:p>
            <a:endParaRPr lang="es-PY" sz="1200" b="1" dirty="0"/>
          </a:p>
        </p:txBody>
      </p:sp>
      <p:sp>
        <p:nvSpPr>
          <p:cNvPr id="28" name="27 Rectángulo"/>
          <p:cNvSpPr/>
          <p:nvPr/>
        </p:nvSpPr>
        <p:spPr>
          <a:xfrm>
            <a:off x="5049011" y="194743"/>
            <a:ext cx="3864429" cy="31512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31" name="30 CuadroTexto"/>
          <p:cNvSpPr txBox="1"/>
          <p:nvPr/>
        </p:nvSpPr>
        <p:spPr>
          <a:xfrm>
            <a:off x="5058488" y="246863"/>
            <a:ext cx="386442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1600" dirty="0"/>
              <a:t>Entidad: </a:t>
            </a:r>
            <a:r>
              <a:rPr lang="es-ES" sz="1600" b="1" dirty="0">
                <a:solidFill>
                  <a:prstClr val="black"/>
                </a:solidFill>
              </a:rPr>
              <a:t>BANCO AMAMBAY S.A</a:t>
            </a:r>
            <a:r>
              <a:rPr lang="es-ES" sz="1200" b="1" dirty="0">
                <a:solidFill>
                  <a:prstClr val="black"/>
                </a:solidFill>
              </a:rPr>
              <a:t>.</a:t>
            </a:r>
            <a:endParaRPr lang="es-ES" sz="1400" b="1" dirty="0">
              <a:solidFill>
                <a:prstClr val="black"/>
              </a:solidFill>
            </a:endParaRP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ADOLFO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ENRIQUE MANCHINI </a:t>
            </a: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CAÑETE</a:t>
            </a:r>
          </a:p>
          <a:p>
            <a:endParaRPr lang="es-ES" sz="1200" dirty="0"/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Aplicación: </a:t>
            </a:r>
            <a:r>
              <a:rPr lang="es-ES" sz="1200" b="1" dirty="0">
                <a:solidFill>
                  <a:prstClr val="black"/>
                </a:solidFill>
              </a:rPr>
              <a:t>  LBTR</a:t>
            </a: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Usuario: </a:t>
            </a:r>
            <a:r>
              <a:rPr lang="es-ES" sz="1200" dirty="0" smtClean="0">
                <a:solidFill>
                  <a:prstClr val="black"/>
                </a:solidFill>
              </a:rPr>
              <a:t>AMAMPYPALXXX</a:t>
            </a:r>
            <a:endParaRPr lang="es-ES" sz="12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Tipo Usuario: USUARIO REGULAR 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dirty="0" smtClean="0">
                <a:solidFill>
                  <a:prstClr val="black"/>
                </a:solidFill>
              </a:rPr>
              <a:t>Contraseña:amampypaAM987</a:t>
            </a:r>
            <a:endParaRPr lang="es-ES" sz="1200" dirty="0">
              <a:solidFill>
                <a:prstClr val="black"/>
              </a:solidFill>
            </a:endParaRPr>
          </a:p>
        </p:txBody>
      </p:sp>
      <p:pic>
        <p:nvPicPr>
          <p:cNvPr id="26" name="2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063" y="3573016"/>
            <a:ext cx="2117281" cy="2117281"/>
          </a:xfrm>
          <a:prstGeom prst="rect">
            <a:avLst/>
          </a:prstGeom>
        </p:spPr>
      </p:pic>
      <p:pic>
        <p:nvPicPr>
          <p:cNvPr id="35" name="3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530062"/>
            <a:ext cx="2117281" cy="21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5049011" y="3345971"/>
            <a:ext cx="3864429" cy="31512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SISTEMAS DE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PAGOS DEL PARAGUAY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064568" y="3339868"/>
            <a:ext cx="3864429" cy="31512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SISTEMAS DE PAGOS DEL PARAGUAY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64568" y="188640"/>
            <a:ext cx="3864429" cy="31512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2" name="11 CuadroTexto"/>
          <p:cNvSpPr txBox="1"/>
          <p:nvPr/>
        </p:nvSpPr>
        <p:spPr>
          <a:xfrm>
            <a:off x="1064567" y="208003"/>
            <a:ext cx="386442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1400" dirty="0">
                <a:solidFill>
                  <a:prstClr val="black"/>
                </a:solidFill>
              </a:rPr>
              <a:t>Entidad: </a:t>
            </a:r>
            <a:r>
              <a:rPr lang="es-ES" sz="1600" b="1" dirty="0">
                <a:solidFill>
                  <a:prstClr val="black"/>
                </a:solidFill>
              </a:rPr>
              <a:t>BANCO AMAMBAY S.A</a:t>
            </a:r>
            <a:r>
              <a:rPr lang="es-ES" sz="1200" b="1" dirty="0">
                <a:solidFill>
                  <a:prstClr val="black"/>
                </a:solidFill>
              </a:rPr>
              <a:t>.</a:t>
            </a:r>
            <a:endParaRPr lang="es-ES" sz="1400" b="1" dirty="0">
              <a:solidFill>
                <a:prstClr val="black"/>
              </a:solidFill>
            </a:endParaRPr>
          </a:p>
          <a:p>
            <a:pPr lvl="0" algn="ctr"/>
            <a:r>
              <a:rPr lang="es-E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STELLA </a:t>
            </a:r>
            <a:r>
              <a:rPr lang="es-ES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MARIS CACERES </a:t>
            </a:r>
            <a:r>
              <a:rPr lang="es-E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ESCURRA</a:t>
            </a:r>
          </a:p>
          <a:p>
            <a:pPr lvl="0"/>
            <a:endParaRPr lang="es-ES" sz="10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Aplicación: </a:t>
            </a:r>
            <a:r>
              <a:rPr lang="es-ES" sz="1200" b="1" dirty="0">
                <a:solidFill>
                  <a:prstClr val="black"/>
                </a:solidFill>
              </a:rPr>
              <a:t>  </a:t>
            </a:r>
            <a:r>
              <a:rPr lang="es-ES" sz="1200" b="1" dirty="0" smtClean="0">
                <a:solidFill>
                  <a:prstClr val="black"/>
                </a:solidFill>
              </a:rPr>
              <a:t>DEPO / LBTR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Usuario: </a:t>
            </a:r>
            <a:r>
              <a:rPr lang="es-ES" sz="1200" dirty="0" smtClean="0">
                <a:solidFill>
                  <a:prstClr val="black"/>
                </a:solidFill>
              </a:rPr>
              <a:t>AMAMPYPAMXXX</a:t>
            </a:r>
            <a:endParaRPr lang="es-ES" sz="12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Tipo Usuario: USUARIO REGULAR 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dirty="0" smtClean="0">
                <a:solidFill>
                  <a:prstClr val="black"/>
                </a:solidFill>
              </a:rPr>
              <a:t>Contraseña:amampypaSC987</a:t>
            </a:r>
            <a:endParaRPr lang="es-ES" sz="1200" dirty="0">
              <a:solidFill>
                <a:prstClr val="black"/>
              </a:solidFill>
            </a:endParaRPr>
          </a:p>
          <a:p>
            <a:endParaRPr lang="es-ES" sz="1200" dirty="0"/>
          </a:p>
          <a:p>
            <a:endParaRPr lang="es-PY" sz="1200" b="1" dirty="0"/>
          </a:p>
        </p:txBody>
      </p:sp>
      <p:sp>
        <p:nvSpPr>
          <p:cNvPr id="28" name="27 Rectángulo"/>
          <p:cNvSpPr/>
          <p:nvPr/>
        </p:nvSpPr>
        <p:spPr>
          <a:xfrm>
            <a:off x="5049011" y="194743"/>
            <a:ext cx="3864429" cy="31512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31" name="30 CuadroTexto"/>
          <p:cNvSpPr txBox="1"/>
          <p:nvPr/>
        </p:nvSpPr>
        <p:spPr>
          <a:xfrm>
            <a:off x="5058488" y="246863"/>
            <a:ext cx="38644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1600" dirty="0"/>
              <a:t>Entidad: </a:t>
            </a:r>
            <a:r>
              <a:rPr lang="es-ES" sz="1600" b="1" dirty="0">
                <a:solidFill>
                  <a:prstClr val="black"/>
                </a:solidFill>
              </a:rPr>
              <a:t>BANCO AMAMBAY S.A</a:t>
            </a:r>
            <a:r>
              <a:rPr lang="es-ES" sz="1200" b="1" dirty="0">
                <a:solidFill>
                  <a:prstClr val="black"/>
                </a:solidFill>
              </a:rPr>
              <a:t>.</a:t>
            </a:r>
            <a:endParaRPr lang="es-ES" sz="1400" b="1" dirty="0">
              <a:solidFill>
                <a:prstClr val="black"/>
              </a:solidFill>
            </a:endParaRP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LUIS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ALBERTO ESCOBAR </a:t>
            </a: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CAZAL</a:t>
            </a:r>
          </a:p>
          <a:p>
            <a:endParaRPr lang="es-ES" sz="1200" dirty="0"/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Aplicación: </a:t>
            </a:r>
            <a:r>
              <a:rPr lang="es-ES" sz="1200" b="1" dirty="0">
                <a:solidFill>
                  <a:prstClr val="black"/>
                </a:solidFill>
              </a:rPr>
              <a:t> </a:t>
            </a:r>
            <a:r>
              <a:rPr lang="es-ES" sz="1200" b="1" dirty="0" smtClean="0">
                <a:solidFill>
                  <a:prstClr val="black"/>
                </a:solidFill>
              </a:rPr>
              <a:t>DEPO / </a:t>
            </a:r>
            <a:r>
              <a:rPr lang="es-ES" sz="1200" b="1" dirty="0">
                <a:solidFill>
                  <a:prstClr val="black"/>
                </a:solidFill>
              </a:rPr>
              <a:t>LBTR</a:t>
            </a: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Usuario: </a:t>
            </a:r>
            <a:r>
              <a:rPr lang="es-ES" sz="1200" dirty="0" smtClean="0">
                <a:solidFill>
                  <a:prstClr val="black"/>
                </a:solidFill>
              </a:rPr>
              <a:t>AMAMPYPANXXX</a:t>
            </a:r>
            <a:endParaRPr lang="es-ES" sz="12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Tipo Usuario: USUARIO REGULAR 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dirty="0" smtClean="0">
                <a:solidFill>
                  <a:prstClr val="black"/>
                </a:solidFill>
              </a:rPr>
              <a:t>Contraseña:amampypaLE987</a:t>
            </a:r>
          </a:p>
          <a:p>
            <a:pPr lvl="0"/>
            <a:endParaRPr lang="es-ES" sz="1200" dirty="0" smtClean="0">
              <a:solidFill>
                <a:prstClr val="black"/>
              </a:solidFill>
            </a:endParaRPr>
          </a:p>
          <a:p>
            <a:pPr lvl="0"/>
            <a:r>
              <a:rPr lang="es-ES" sz="1200" dirty="0" smtClean="0">
                <a:solidFill>
                  <a:prstClr val="black"/>
                </a:solidFill>
              </a:rPr>
              <a:t>Aplicación</a:t>
            </a:r>
            <a:r>
              <a:rPr lang="es-ES" sz="1200" dirty="0">
                <a:solidFill>
                  <a:prstClr val="black"/>
                </a:solidFill>
              </a:rPr>
              <a:t>: </a:t>
            </a:r>
            <a:r>
              <a:rPr lang="es-ES" sz="1200" b="1" dirty="0">
                <a:solidFill>
                  <a:prstClr val="black"/>
                </a:solidFill>
              </a:rPr>
              <a:t> DEPO </a:t>
            </a: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Usuario: </a:t>
            </a:r>
            <a:r>
              <a:rPr lang="es-ES" sz="1200" dirty="0" smtClean="0">
                <a:solidFill>
                  <a:prstClr val="black"/>
                </a:solidFill>
              </a:rPr>
              <a:t>AMAMPYPANXXX</a:t>
            </a:r>
            <a:endParaRPr lang="es-ES" sz="12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Tipo </a:t>
            </a:r>
            <a:r>
              <a:rPr lang="es-ES" sz="1200" dirty="0" err="1" smtClean="0">
                <a:solidFill>
                  <a:prstClr val="black"/>
                </a:solidFill>
              </a:rPr>
              <a:t>Usuario:AUTORIZ</a:t>
            </a:r>
            <a:r>
              <a:rPr lang="es-ES" sz="1200" dirty="0" smtClean="0">
                <a:solidFill>
                  <a:prstClr val="black"/>
                </a:solidFill>
              </a:rPr>
              <a:t> GRAVAMEN 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smtClean="0">
                <a:solidFill>
                  <a:prstClr val="black"/>
                </a:solidFill>
              </a:rPr>
              <a:t>Contraseña:amampypaLE987</a:t>
            </a:r>
            <a:endParaRPr lang="es-ES" sz="1200" dirty="0">
              <a:solidFill>
                <a:prstClr val="black"/>
              </a:solidFill>
            </a:endParaRPr>
          </a:p>
          <a:p>
            <a:pPr lvl="0"/>
            <a:endParaRPr lang="es-ES" sz="1200" dirty="0" smtClean="0">
              <a:solidFill>
                <a:prstClr val="black"/>
              </a:solidFill>
            </a:endParaRPr>
          </a:p>
          <a:p>
            <a:pPr lvl="0"/>
            <a:endParaRPr lang="es-ES" sz="1200" dirty="0">
              <a:solidFill>
                <a:prstClr val="black"/>
              </a:solidFill>
            </a:endParaRPr>
          </a:p>
        </p:txBody>
      </p:sp>
      <p:pic>
        <p:nvPicPr>
          <p:cNvPr id="26" name="2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063" y="3573016"/>
            <a:ext cx="2117281" cy="2117281"/>
          </a:xfrm>
          <a:prstGeom prst="rect">
            <a:avLst/>
          </a:prstGeom>
        </p:spPr>
      </p:pic>
      <p:pic>
        <p:nvPicPr>
          <p:cNvPr id="35" name="3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530062"/>
            <a:ext cx="2117281" cy="21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5049011" y="3345971"/>
            <a:ext cx="3864429" cy="31512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SISTEMAS DE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PAGOS DEL PARAGUAY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064568" y="3339868"/>
            <a:ext cx="3864429" cy="31512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SISTEMAS DE PAGOS DEL PARAGUAY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64568" y="188640"/>
            <a:ext cx="3864429" cy="31512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2" name="11 CuadroTexto"/>
          <p:cNvSpPr txBox="1"/>
          <p:nvPr/>
        </p:nvSpPr>
        <p:spPr>
          <a:xfrm>
            <a:off x="1064567" y="208003"/>
            <a:ext cx="386442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1400" dirty="0">
                <a:solidFill>
                  <a:prstClr val="black"/>
                </a:solidFill>
              </a:rPr>
              <a:t>Entidad: </a:t>
            </a:r>
            <a:r>
              <a:rPr lang="es-ES" sz="1600" b="1" dirty="0">
                <a:solidFill>
                  <a:prstClr val="black"/>
                </a:solidFill>
              </a:rPr>
              <a:t>BANCO AMAMBAY S.A</a:t>
            </a:r>
            <a:r>
              <a:rPr lang="es-ES" sz="1200" b="1" dirty="0">
                <a:solidFill>
                  <a:prstClr val="black"/>
                </a:solidFill>
              </a:rPr>
              <a:t>.</a:t>
            </a:r>
            <a:endParaRPr lang="es-ES" sz="1400" b="1" dirty="0">
              <a:solidFill>
                <a:prstClr val="black"/>
              </a:solidFill>
            </a:endParaRPr>
          </a:p>
          <a:p>
            <a:pPr lvl="0" algn="ctr"/>
            <a:r>
              <a:rPr lang="es-E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ALBERTO </a:t>
            </a:r>
            <a:r>
              <a:rPr lang="es-ES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ESTEBAN ZAYAS </a:t>
            </a:r>
            <a:r>
              <a:rPr lang="es-E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GALEANO</a:t>
            </a:r>
          </a:p>
          <a:p>
            <a:pPr lvl="0"/>
            <a:endParaRPr lang="es-ES" sz="10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Aplicación: </a:t>
            </a:r>
            <a:r>
              <a:rPr lang="es-ES" sz="1200" b="1" dirty="0">
                <a:solidFill>
                  <a:prstClr val="black"/>
                </a:solidFill>
              </a:rPr>
              <a:t>  LBTR</a:t>
            </a: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Usuario: </a:t>
            </a:r>
            <a:r>
              <a:rPr lang="es-ES" sz="1200" dirty="0" smtClean="0">
                <a:solidFill>
                  <a:prstClr val="black"/>
                </a:solidFill>
              </a:rPr>
              <a:t>AMAMPYPAOXXX</a:t>
            </a:r>
            <a:endParaRPr lang="es-ES" sz="12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Tipo Usuario: </a:t>
            </a:r>
            <a:r>
              <a:rPr lang="es-ES" sz="1200" dirty="0" smtClean="0">
                <a:solidFill>
                  <a:prstClr val="black"/>
                </a:solidFill>
              </a:rPr>
              <a:t>ADMIN.ROLES 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dirty="0" smtClean="0">
                <a:solidFill>
                  <a:prstClr val="black"/>
                </a:solidFill>
              </a:rPr>
              <a:t>Contraseña:amampypaAZ987</a:t>
            </a:r>
            <a:endParaRPr lang="es-ES" sz="1200" dirty="0">
              <a:solidFill>
                <a:prstClr val="black"/>
              </a:solidFill>
            </a:endParaRPr>
          </a:p>
          <a:p>
            <a:endParaRPr lang="es-ES" sz="1200" dirty="0"/>
          </a:p>
          <a:p>
            <a:endParaRPr lang="es-PY" sz="1200" b="1" dirty="0"/>
          </a:p>
        </p:txBody>
      </p:sp>
      <p:sp>
        <p:nvSpPr>
          <p:cNvPr id="28" name="27 Rectángulo"/>
          <p:cNvSpPr/>
          <p:nvPr/>
        </p:nvSpPr>
        <p:spPr>
          <a:xfrm>
            <a:off x="5049011" y="194743"/>
            <a:ext cx="3864429" cy="31512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31" name="30 CuadroTexto"/>
          <p:cNvSpPr txBox="1"/>
          <p:nvPr/>
        </p:nvSpPr>
        <p:spPr>
          <a:xfrm>
            <a:off x="5058488" y="246863"/>
            <a:ext cx="386442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1600" dirty="0"/>
              <a:t>Entidad: </a:t>
            </a:r>
            <a:r>
              <a:rPr lang="es-ES" sz="1600" b="1" dirty="0">
                <a:solidFill>
                  <a:prstClr val="black"/>
                </a:solidFill>
              </a:rPr>
              <a:t>BANCO AMAMBAY S.A</a:t>
            </a:r>
            <a:r>
              <a:rPr lang="es-ES" sz="1200" b="1" dirty="0">
                <a:solidFill>
                  <a:prstClr val="black"/>
                </a:solidFill>
              </a:rPr>
              <a:t>.</a:t>
            </a:r>
            <a:endParaRPr lang="es-ES" sz="1400" b="1" dirty="0">
              <a:solidFill>
                <a:prstClr val="black"/>
              </a:solidFill>
            </a:endParaRP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SERGIO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RENAN BENITEZ </a:t>
            </a: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CAÑISA</a:t>
            </a:r>
          </a:p>
          <a:p>
            <a:endParaRPr lang="es-ES" sz="1200" dirty="0"/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Aplicación: </a:t>
            </a:r>
            <a:r>
              <a:rPr lang="es-ES" sz="1200" b="1" dirty="0">
                <a:solidFill>
                  <a:prstClr val="black"/>
                </a:solidFill>
              </a:rPr>
              <a:t> </a:t>
            </a:r>
            <a:r>
              <a:rPr lang="es-ES" sz="1200" b="1" dirty="0" smtClean="0">
                <a:solidFill>
                  <a:prstClr val="black"/>
                </a:solidFill>
              </a:rPr>
              <a:t>DEPO / </a:t>
            </a:r>
            <a:r>
              <a:rPr lang="es-ES" sz="1200" b="1" dirty="0">
                <a:solidFill>
                  <a:prstClr val="black"/>
                </a:solidFill>
              </a:rPr>
              <a:t>LBTR</a:t>
            </a: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Usuario: </a:t>
            </a:r>
            <a:r>
              <a:rPr lang="es-ES" sz="1200" dirty="0" smtClean="0">
                <a:solidFill>
                  <a:prstClr val="black"/>
                </a:solidFill>
              </a:rPr>
              <a:t>AMAMPYPAPXXX</a:t>
            </a:r>
            <a:endParaRPr lang="es-ES" sz="12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Tipo Usuario: USUARIO REGULAR 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dirty="0" smtClean="0">
                <a:solidFill>
                  <a:prstClr val="black"/>
                </a:solidFill>
              </a:rPr>
              <a:t>Contraseña:amampypaSB987</a:t>
            </a:r>
            <a:endParaRPr lang="es-ES" sz="1200" dirty="0">
              <a:solidFill>
                <a:prstClr val="black"/>
              </a:solidFill>
            </a:endParaRPr>
          </a:p>
        </p:txBody>
      </p:sp>
      <p:pic>
        <p:nvPicPr>
          <p:cNvPr id="26" name="2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063" y="3573016"/>
            <a:ext cx="2117281" cy="2117281"/>
          </a:xfrm>
          <a:prstGeom prst="rect">
            <a:avLst/>
          </a:prstGeom>
        </p:spPr>
      </p:pic>
      <p:pic>
        <p:nvPicPr>
          <p:cNvPr id="35" name="3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530062"/>
            <a:ext cx="2117281" cy="21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2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5049011" y="3345971"/>
            <a:ext cx="3864429" cy="31512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SISTEMAS DE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PAGOS DEL PARAGUAY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064568" y="3339868"/>
            <a:ext cx="3864429" cy="31512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SISTEMAS DE PAGOS DEL PARAGUAY</a:t>
            </a:r>
            <a:endParaRPr lang="es-P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64568" y="188640"/>
            <a:ext cx="3864429" cy="31512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2" name="11 CuadroTexto"/>
          <p:cNvSpPr txBox="1"/>
          <p:nvPr/>
        </p:nvSpPr>
        <p:spPr>
          <a:xfrm>
            <a:off x="1064567" y="208003"/>
            <a:ext cx="386442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1400" dirty="0">
                <a:solidFill>
                  <a:prstClr val="black"/>
                </a:solidFill>
              </a:rPr>
              <a:t>Entidad: </a:t>
            </a:r>
            <a:r>
              <a:rPr lang="es-ES" sz="1600" b="1" dirty="0">
                <a:solidFill>
                  <a:prstClr val="black"/>
                </a:solidFill>
              </a:rPr>
              <a:t>BANCO AMAMBAY S.A</a:t>
            </a:r>
            <a:r>
              <a:rPr lang="es-ES" sz="1200" b="1" dirty="0">
                <a:solidFill>
                  <a:prstClr val="black"/>
                </a:solidFill>
              </a:rPr>
              <a:t>.</a:t>
            </a:r>
            <a:endParaRPr lang="es-ES" sz="1400" b="1" dirty="0">
              <a:solidFill>
                <a:prstClr val="black"/>
              </a:solidFill>
            </a:endParaRPr>
          </a:p>
          <a:p>
            <a:pPr lvl="0" algn="ctr"/>
            <a:r>
              <a:rPr lang="es-E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ROSSANA </a:t>
            </a:r>
            <a:r>
              <a:rPr lang="es-ES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MARIA ALARCON </a:t>
            </a:r>
            <a:r>
              <a:rPr lang="es-E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OLMEDO</a:t>
            </a:r>
          </a:p>
          <a:p>
            <a:pPr lvl="0"/>
            <a:endParaRPr lang="es-ES" sz="10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Aplicación: </a:t>
            </a:r>
            <a:r>
              <a:rPr lang="es-ES" sz="1200" b="1" dirty="0">
                <a:solidFill>
                  <a:prstClr val="black"/>
                </a:solidFill>
              </a:rPr>
              <a:t>  </a:t>
            </a:r>
            <a:r>
              <a:rPr lang="es-ES" sz="1200" b="1" dirty="0" smtClean="0">
                <a:solidFill>
                  <a:prstClr val="black"/>
                </a:solidFill>
              </a:rPr>
              <a:t>DEPO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Usuario: </a:t>
            </a:r>
            <a:r>
              <a:rPr lang="es-ES" sz="1200" dirty="0" smtClean="0">
                <a:solidFill>
                  <a:prstClr val="black"/>
                </a:solidFill>
              </a:rPr>
              <a:t>AMAMPYPAQXXX</a:t>
            </a:r>
            <a:endParaRPr lang="es-ES" sz="12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Tipo Usuario: </a:t>
            </a:r>
            <a:r>
              <a:rPr lang="es-ES" sz="1200" dirty="0" smtClean="0">
                <a:solidFill>
                  <a:prstClr val="black"/>
                </a:solidFill>
              </a:rPr>
              <a:t>USUARIO REGULAR 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smtClean="0">
                <a:solidFill>
                  <a:prstClr val="black"/>
                </a:solidFill>
              </a:rPr>
              <a:t>Contraseña: amampypaRA987**</a:t>
            </a:r>
            <a:endParaRPr lang="es-ES" sz="1200" dirty="0">
              <a:solidFill>
                <a:prstClr val="black"/>
              </a:solidFill>
            </a:endParaRPr>
          </a:p>
          <a:p>
            <a:endParaRPr lang="es-ES" sz="1200" dirty="0"/>
          </a:p>
          <a:p>
            <a:endParaRPr lang="es-PY" sz="1200" b="1" dirty="0"/>
          </a:p>
        </p:txBody>
      </p:sp>
      <p:sp>
        <p:nvSpPr>
          <p:cNvPr id="28" name="27 Rectángulo"/>
          <p:cNvSpPr/>
          <p:nvPr/>
        </p:nvSpPr>
        <p:spPr>
          <a:xfrm>
            <a:off x="5049011" y="194743"/>
            <a:ext cx="3864429" cy="31512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31" name="30 CuadroTexto"/>
          <p:cNvSpPr txBox="1"/>
          <p:nvPr/>
        </p:nvSpPr>
        <p:spPr>
          <a:xfrm>
            <a:off x="5058488" y="246863"/>
            <a:ext cx="386442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1600" dirty="0"/>
              <a:t>Entidad: </a:t>
            </a:r>
            <a:r>
              <a:rPr lang="es-ES" sz="1600" b="1" dirty="0">
                <a:solidFill>
                  <a:prstClr val="black"/>
                </a:solidFill>
              </a:rPr>
              <a:t>BANCO AMAMBAY S.A</a:t>
            </a:r>
            <a:r>
              <a:rPr lang="es-ES" sz="1200" b="1" dirty="0">
                <a:solidFill>
                  <a:prstClr val="black"/>
                </a:solidFill>
              </a:rPr>
              <a:t>.</a:t>
            </a:r>
            <a:endParaRPr lang="es-ES" sz="1400" b="1" dirty="0">
              <a:solidFill>
                <a:prstClr val="black"/>
              </a:solidFill>
            </a:endParaRP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CARLOS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RAUL PALACIOS </a:t>
            </a: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CATEBRA</a:t>
            </a:r>
          </a:p>
          <a:p>
            <a:endParaRPr lang="es-ES" sz="1200" dirty="0"/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Aplicación: </a:t>
            </a:r>
            <a:r>
              <a:rPr lang="es-ES" sz="1200" b="1" dirty="0">
                <a:solidFill>
                  <a:prstClr val="black"/>
                </a:solidFill>
              </a:rPr>
              <a:t> </a:t>
            </a:r>
            <a:r>
              <a:rPr lang="es-ES" sz="1200" b="1" dirty="0" smtClean="0">
                <a:solidFill>
                  <a:prstClr val="black"/>
                </a:solidFill>
              </a:rPr>
              <a:t>DEPO 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Usuario: </a:t>
            </a:r>
            <a:r>
              <a:rPr lang="es-ES" sz="1200" dirty="0" smtClean="0">
                <a:solidFill>
                  <a:prstClr val="black"/>
                </a:solidFill>
              </a:rPr>
              <a:t>AMAMPYPARXXX</a:t>
            </a:r>
            <a:endParaRPr lang="es-ES" sz="1200" dirty="0">
              <a:solidFill>
                <a:prstClr val="black"/>
              </a:solidFill>
            </a:endParaRP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Tipo Usuario: USUARIO REGULAR </a:t>
            </a:r>
            <a:endParaRPr lang="es-ES" sz="1200" b="1" dirty="0">
              <a:solidFill>
                <a:prstClr val="black"/>
              </a:solidFill>
            </a:endParaRPr>
          </a:p>
          <a:p>
            <a:pPr lvl="0"/>
            <a:r>
              <a:rPr lang="es-ES" sz="1200" dirty="0" smtClean="0">
                <a:solidFill>
                  <a:prstClr val="black"/>
                </a:solidFill>
              </a:rPr>
              <a:t>Contraseña:amampypaCP987</a:t>
            </a:r>
            <a:endParaRPr lang="es-ES" sz="1200" dirty="0">
              <a:solidFill>
                <a:prstClr val="black"/>
              </a:solidFill>
            </a:endParaRPr>
          </a:p>
        </p:txBody>
      </p:sp>
      <p:pic>
        <p:nvPicPr>
          <p:cNvPr id="26" name="2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063" y="3573016"/>
            <a:ext cx="2117281" cy="2117281"/>
          </a:xfrm>
          <a:prstGeom prst="rect">
            <a:avLst/>
          </a:prstGeom>
        </p:spPr>
      </p:pic>
      <p:pic>
        <p:nvPicPr>
          <p:cNvPr id="35" name="3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530062"/>
            <a:ext cx="2117281" cy="21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623</Words>
  <Application>Microsoft Office PowerPoint</Application>
  <PresentationFormat>A4 (210 x 297 mm)</PresentationFormat>
  <Paragraphs>371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Bell MT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Tamara Giannina Ruiz Diaz Bentron</dc:creator>
  <cp:lastModifiedBy>Tamara Giannina Ruiz Diaz Bentron</cp:lastModifiedBy>
  <cp:revision>63</cp:revision>
  <cp:lastPrinted>2018-02-27T14:50:05Z</cp:lastPrinted>
  <dcterms:created xsi:type="dcterms:W3CDTF">2013-10-22T17:08:04Z</dcterms:created>
  <dcterms:modified xsi:type="dcterms:W3CDTF">2018-02-27T14:54:22Z</dcterms:modified>
</cp:coreProperties>
</file>