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5" r:id="rId6"/>
    <p:sldId id="279" r:id="rId7"/>
    <p:sldId id="269" r:id="rId8"/>
    <p:sldId id="280" r:id="rId9"/>
    <p:sldId id="281" r:id="rId10"/>
    <p:sldId id="282" r:id="rId11"/>
    <p:sldId id="283" r:id="rId12"/>
    <p:sldId id="288" r:id="rId13"/>
    <p:sldId id="284" r:id="rId14"/>
    <p:sldId id="285" r:id="rId15"/>
    <p:sldId id="270" r:id="rId16"/>
    <p:sldId id="286" r:id="rId17"/>
    <p:sldId id="28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39" autoAdjust="0"/>
  </p:normalViewPr>
  <p:slideViewPr>
    <p:cSldViewPr showGuides="1">
      <p:cViewPr varScale="1">
        <p:scale>
          <a:sx n="59" d="100"/>
          <a:sy n="59" d="100"/>
        </p:scale>
        <p:origin x="964" y="56"/>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7/13/2019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7/13/2019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xdesign.cc/forms-need-validation-2ecbccbacea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onlinecode.org/veevalidate-simple-vuejs-input-valid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Hello</a:t>
            </a:r>
            <a:r>
              <a:rPr lang="en-US" baseline="0" dirty="0" smtClean="0"/>
              <a:t> everyone and thank you for joining me today to discuss how we are going to tackle our need for security upgrades.</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127061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Session Management</a:t>
            </a:r>
            <a:r>
              <a:rPr lang="en-US" baseline="0" dirty="0" smtClean="0"/>
              <a:t> is crucial with the addition of mobile users where phones could be left unattended with sensitive information available.</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1687809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Training developers for secure programming is a first line of defense.</a:t>
            </a:r>
          </a:p>
          <a:p>
            <a:pPr marL="342900" indent="-342900">
              <a:buFont typeface="Arial" panose="020B0604020202020204" pitchFamily="34" charset="0"/>
              <a:buChar char="•"/>
            </a:pPr>
            <a:r>
              <a:rPr lang="en-US" dirty="0" smtClean="0"/>
              <a:t>Basic</a:t>
            </a:r>
            <a:r>
              <a:rPr lang="en-US" baseline="0" dirty="0" smtClean="0"/>
              <a:t> level security training for employees that use the system will benefit everyone involved.</a:t>
            </a: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305343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Additionally I would recommend</a:t>
            </a:r>
            <a:r>
              <a:rPr lang="en-US" baseline="0" dirty="0" smtClean="0"/>
              <a:t> of full suite of the latest, greatest anti-malware and anti-virus software.</a:t>
            </a:r>
          </a:p>
          <a:p>
            <a:pPr marL="171450" indent="-171450">
              <a:buFont typeface="Arial" panose="020B0604020202020204" pitchFamily="34" charset="0"/>
              <a:buChar char="•"/>
            </a:pPr>
            <a:r>
              <a:rPr lang="en-US" baseline="0" dirty="0" smtClean="0"/>
              <a:t>Hardware devices would be required for use of the Card Reader and Voice Reader technology.</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12</a:t>
            </a:fld>
            <a:endParaRPr lang="en-US" dirty="0"/>
          </a:p>
        </p:txBody>
      </p:sp>
    </p:spTree>
    <p:extLst>
      <p:ext uri="{BB962C8B-B14F-4D97-AF65-F5344CB8AC3E}">
        <p14:creationId xmlns:p14="http://schemas.microsoft.com/office/powerpoint/2010/main" val="274488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Thank you all for taking the time to listen to my suggestions.</a:t>
            </a:r>
          </a:p>
          <a:p>
            <a:pPr marL="171450" indent="-171450">
              <a:buFont typeface="Arial" panose="020B0604020202020204" pitchFamily="34" charset="0"/>
              <a:buChar char="•"/>
            </a:pPr>
            <a:r>
              <a:rPr lang="en-US" dirty="0" smtClean="0"/>
              <a:t>I hope this presentation will have been helpful in understanding the</a:t>
            </a:r>
            <a:r>
              <a:rPr lang="en-US" baseline="0" dirty="0" smtClean="0"/>
              <a:t> risks we face and the proposed solutions to mitigate them.</a:t>
            </a:r>
          </a:p>
          <a:p>
            <a:pPr marL="171450" indent="-171450">
              <a:buFont typeface="Arial" panose="020B0604020202020204" pitchFamily="34" charset="0"/>
              <a:buChar char="•"/>
            </a:pPr>
            <a:r>
              <a:rPr lang="en-US" baseline="0" dirty="0" smtClean="0"/>
              <a:t>Are there any questions?</a:t>
            </a:r>
          </a:p>
          <a:p>
            <a:pPr marL="171450" indent="-171450">
              <a:buFont typeface="Arial" panose="020B0604020202020204" pitchFamily="34" charset="0"/>
              <a:buChar char="•"/>
            </a:pPr>
            <a:r>
              <a:rPr lang="en-US" baseline="0" dirty="0" smtClean="0"/>
              <a:t>Have a great day!</a:t>
            </a:r>
          </a:p>
        </p:txBody>
      </p:sp>
      <p:sp>
        <p:nvSpPr>
          <p:cNvPr id="4" name="Slide Number Placeholder 3"/>
          <p:cNvSpPr>
            <a:spLocks noGrp="1"/>
          </p:cNvSpPr>
          <p:nvPr>
            <p:ph type="sldNum" sz="quarter" idx="10"/>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4023712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90951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With the growing number of types of users and the recent addition of mobile access; and considering the high level of sensitivity of the data that we transfer, it is necessary to do major security upgrades to protect our systems.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254198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 can attack this problem using these secure</a:t>
            </a:r>
            <a:r>
              <a:rPr lang="en-US" baseline="0" dirty="0" smtClean="0"/>
              <a:t> programming </a:t>
            </a:r>
            <a:r>
              <a:rPr lang="en-US" dirty="0" smtClean="0"/>
              <a:t>techniques.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44834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By storing and monitoring all login, access control failures and server-side input validation failures, we can be alerted to suspicious and malicious users.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30615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Now that the company has decided to offer mobile access, it is more important than ever to require multi-factor authentication.</a:t>
            </a:r>
          </a:p>
          <a:p>
            <a:pPr marL="171450" indent="-171450">
              <a:buFont typeface="Arial" panose="020B0604020202020204" pitchFamily="34" charset="0"/>
              <a:buChar char="•"/>
            </a:pPr>
            <a:r>
              <a:rPr lang="en-US" dirty="0" smtClean="0"/>
              <a:t>User’s phones can easily be lost or stolen providing easy access without additional authentication requirements.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136396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With the increasing</a:t>
            </a:r>
            <a:r>
              <a:rPr lang="en-US" baseline="0" dirty="0" smtClean="0"/>
              <a:t> number of points of vulnerability and the sensitivity of the information being shared, access control is necessary.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By default users will be denied access to non-public areas, special permissions can be granted to those who qualify.</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132500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Data</a:t>
            </a:r>
            <a:r>
              <a:rPr lang="en-US" baseline="0" dirty="0" smtClean="0"/>
              <a:t> encryption is essential.</a:t>
            </a:r>
          </a:p>
          <a:p>
            <a:pPr marL="171450" indent="-171450">
              <a:buFont typeface="Arial" panose="020B0604020202020204" pitchFamily="34" charset="0"/>
              <a:buChar char="•"/>
            </a:pPr>
            <a:r>
              <a:rPr lang="en-US" baseline="0" dirty="0" smtClean="0"/>
              <a:t>Without it, an attacker that manages to find a new way to breach our system would easily be able to use our sensitive data.</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93449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Input Validation protects our users by ensuring</a:t>
            </a:r>
            <a:r>
              <a:rPr lang="en-US" baseline="0" dirty="0" smtClean="0"/>
              <a:t> accurate identification.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Input Validation protects our system by preventing hostile injection attacks that could corrupt or takeover the entire system.</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53508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Image 1 Courtesy of </a:t>
            </a:r>
            <a:r>
              <a:rPr lang="en-US" dirty="0" smtClean="0">
                <a:hlinkClick r:id="rId3"/>
              </a:rPr>
              <a:t>https://uxdesign.cc/forms-need-validation-2ecbccbacea1</a:t>
            </a:r>
            <a:endParaRPr lang="en-US" dirty="0" smtClean="0"/>
          </a:p>
          <a:p>
            <a:pPr marL="171450" indent="-171450">
              <a:buFont typeface="Arial" panose="020B0604020202020204" pitchFamily="34" charset="0"/>
              <a:buChar char="•"/>
            </a:pPr>
            <a:r>
              <a:rPr lang="en-US" dirty="0" smtClean="0"/>
              <a:t>Image 2 Courtesy</a:t>
            </a:r>
            <a:r>
              <a:rPr lang="en-US" baseline="0" dirty="0" smtClean="0"/>
              <a:t> of </a:t>
            </a:r>
            <a:r>
              <a:rPr lang="en-US" dirty="0" smtClean="0">
                <a:hlinkClick r:id="rId4"/>
              </a:rPr>
              <a:t>http://www.onlinecode.org/veevalidate-simple-vuejs-input-validation/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23338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7/13/2019</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7/13/2019</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7/13/2019</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7/13/2019</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7/13/2019</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7/13/2019</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7/13/2019</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7/13/2019</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7/13/2019</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7/13/2019</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7/13/2019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Remote Security Solutions</a:t>
            </a:r>
            <a:endParaRPr lang="en-US" dirty="0"/>
          </a:p>
        </p:txBody>
      </p:sp>
      <p:sp>
        <p:nvSpPr>
          <p:cNvPr id="3" name="Subtitle 2"/>
          <p:cNvSpPr>
            <a:spLocks noGrp="1"/>
          </p:cNvSpPr>
          <p:nvPr>
            <p:ph type="subTitle" idx="1"/>
          </p:nvPr>
        </p:nvSpPr>
        <p:spPr>
          <a:xfrm>
            <a:off x="1065212" y="3403600"/>
            <a:ext cx="6019800" cy="1397000"/>
          </a:xfrm>
        </p:spPr>
        <p:txBody>
          <a:bodyPr/>
          <a:lstStyle/>
          <a:p>
            <a:r>
              <a:rPr lang="en-US" dirty="0" smtClean="0"/>
              <a:t>Authentication Technologies and Protections</a:t>
            </a:r>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Session Management</a:t>
            </a:r>
            <a:endParaRPr lang="en-US" dirty="0"/>
          </a:p>
        </p:txBody>
      </p:sp>
      <p:sp>
        <p:nvSpPr>
          <p:cNvPr id="3" name="Text Placeholder 2"/>
          <p:cNvSpPr>
            <a:spLocks noGrp="1"/>
          </p:cNvSpPr>
          <p:nvPr>
            <p:ph type="body" idx="1"/>
          </p:nvPr>
        </p:nvSpPr>
        <p:spPr>
          <a:xfrm>
            <a:off x="1063628" y="2209800"/>
            <a:ext cx="8686800" cy="3886200"/>
          </a:xfrm>
        </p:spPr>
        <p:txBody>
          <a:bodyPr>
            <a:normAutofit/>
          </a:bodyPr>
          <a:lstStyle/>
          <a:p>
            <a:pPr marL="342900" indent="-342900">
              <a:buFont typeface="Arial" panose="020B0604020202020204" pitchFamily="34" charset="0"/>
              <a:buChar char="•"/>
            </a:pPr>
            <a:r>
              <a:rPr lang="en-US" dirty="0" smtClean="0"/>
              <a:t>We must implement proper logout when using the server.</a:t>
            </a:r>
          </a:p>
          <a:p>
            <a:pPr marL="342900" indent="-342900">
              <a:buFont typeface="Arial" panose="020B0604020202020204" pitchFamily="34" charset="0"/>
              <a:buChar char="•"/>
            </a:pPr>
            <a:r>
              <a:rPr lang="en-US" dirty="0"/>
              <a:t>We must implement proper logout </a:t>
            </a:r>
            <a:r>
              <a:rPr lang="en-US" dirty="0" smtClean="0"/>
              <a:t>from an application.</a:t>
            </a:r>
            <a:endParaRPr lang="en-US" dirty="0"/>
          </a:p>
          <a:p>
            <a:pPr marL="342900" indent="-342900">
              <a:buFont typeface="Arial" panose="020B0604020202020204" pitchFamily="34" charset="0"/>
              <a:buChar char="•"/>
            </a:pPr>
            <a:r>
              <a:rPr lang="en-US" dirty="0" smtClean="0"/>
              <a:t>Secure cookies must be used for applications available over HTTPS.</a:t>
            </a:r>
          </a:p>
          <a:p>
            <a:pPr marL="342900" indent="-342900">
              <a:buFont typeface="Arial" panose="020B0604020202020204" pitchFamily="34" charset="0"/>
              <a:buChar char="•"/>
            </a:pPr>
            <a:r>
              <a:rPr lang="en-US" dirty="0" smtClean="0"/>
              <a:t>Sessions will be set up for inactivity lifetime.</a:t>
            </a:r>
          </a:p>
          <a:p>
            <a:pPr marL="342900" indent="-342900">
              <a:buFont typeface="Arial" panose="020B0604020202020204" pitchFamily="34" charset="0"/>
              <a:buChar char="•"/>
            </a:pPr>
            <a:r>
              <a:rPr lang="en-US" dirty="0" smtClean="0"/>
              <a:t>Reduce the value of a resource token to the minimal value required.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8656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Training</a:t>
            </a:r>
            <a:endParaRPr lang="en-US" dirty="0"/>
          </a:p>
        </p:txBody>
      </p:sp>
      <p:sp>
        <p:nvSpPr>
          <p:cNvPr id="3" name="Text Placeholder 2"/>
          <p:cNvSpPr>
            <a:spLocks noGrp="1"/>
          </p:cNvSpPr>
          <p:nvPr>
            <p:ph type="body" idx="1"/>
          </p:nvPr>
        </p:nvSpPr>
        <p:spPr>
          <a:xfrm>
            <a:off x="1063628" y="2209800"/>
            <a:ext cx="8686800" cy="4419600"/>
          </a:xfrm>
        </p:spPr>
        <p:txBody>
          <a:bodyPr>
            <a:normAutofit/>
          </a:bodyPr>
          <a:lstStyle/>
          <a:p>
            <a:pPr marL="342900" indent="-342900">
              <a:buFont typeface="Arial" panose="020B0604020202020204" pitchFamily="34" charset="0"/>
              <a:buChar char="•"/>
            </a:pPr>
            <a:r>
              <a:rPr lang="en-US" dirty="0" smtClean="0"/>
              <a:t>Basic security training is essential for everyone who participates in the development cycle.</a:t>
            </a:r>
          </a:p>
          <a:p>
            <a:pPr marL="342900" indent="-342900">
              <a:buFont typeface="Arial" panose="020B0604020202020204" pitchFamily="34" charset="0"/>
              <a:buChar char="•"/>
            </a:pPr>
            <a:r>
              <a:rPr lang="en-US" dirty="0" smtClean="0"/>
              <a:t>Training will also be provided to the nurses and customer service representatives to make them aware of security risks and inform them of how they can help to mitigate those risks.</a:t>
            </a:r>
          </a:p>
          <a:p>
            <a:pPr marL="342900" indent="-342900">
              <a:buFont typeface="Arial" panose="020B0604020202020204" pitchFamily="34" charset="0"/>
              <a:buChar char="•"/>
            </a:pPr>
            <a:r>
              <a:rPr lang="en-US" dirty="0" smtClean="0"/>
              <a:t>Training will be required for all relevant personnel to ensure that all of the required regulations are being followed from </a:t>
            </a:r>
            <a:r>
              <a:rPr lang="en-US" dirty="0"/>
              <a:t>PCI-DSS, The Gramm Leach Bliley Act, HIPPA, The Federal Trade and Commission Act and The Fair Credit Reporting Act/Fair and Accurate Credit Transactions Act.</a:t>
            </a:r>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7126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533400"/>
            <a:ext cx="8763000" cy="1066800"/>
          </a:xfrm>
        </p:spPr>
        <p:txBody>
          <a:bodyPr/>
          <a:lstStyle/>
          <a:p>
            <a:pPr algn="ctr"/>
            <a:r>
              <a:rPr lang="en-US" dirty="0" smtClean="0"/>
              <a:t>Additional Recommendations</a:t>
            </a:r>
            <a:endParaRPr lang="en-US" dirty="0"/>
          </a:p>
        </p:txBody>
      </p:sp>
      <p:sp>
        <p:nvSpPr>
          <p:cNvPr id="3" name="Text Placeholder 2"/>
          <p:cNvSpPr>
            <a:spLocks noGrp="1"/>
          </p:cNvSpPr>
          <p:nvPr>
            <p:ph type="body" idx="1"/>
          </p:nvPr>
        </p:nvSpPr>
        <p:spPr/>
        <p:txBody>
          <a:bodyPr/>
          <a:lstStyle/>
          <a:p>
            <a:pPr algn="ctr"/>
            <a:r>
              <a:rPr lang="en-US" sz="2800" dirty="0" smtClean="0"/>
              <a:t>Software</a:t>
            </a:r>
            <a:endParaRPr lang="en-US" sz="2800" dirty="0"/>
          </a:p>
        </p:txBody>
      </p:sp>
      <p:sp>
        <p:nvSpPr>
          <p:cNvPr id="4" name="Content Placeholder 3"/>
          <p:cNvSpPr>
            <a:spLocks noGrp="1"/>
          </p:cNvSpPr>
          <p:nvPr>
            <p:ph sz="half" idx="2"/>
          </p:nvPr>
        </p:nvSpPr>
        <p:spPr/>
        <p:txBody>
          <a:bodyPr/>
          <a:lstStyle/>
          <a:p>
            <a:r>
              <a:rPr lang="en-US" dirty="0" smtClean="0"/>
              <a:t>Anti-Virus Software</a:t>
            </a:r>
          </a:p>
          <a:p>
            <a:r>
              <a:rPr lang="en-US" dirty="0" smtClean="0"/>
              <a:t>Anti-Malware Software</a:t>
            </a:r>
          </a:p>
          <a:p>
            <a:r>
              <a:rPr lang="en-US" dirty="0" smtClean="0"/>
              <a:t>Card Reader Software</a:t>
            </a:r>
          </a:p>
          <a:p>
            <a:r>
              <a:rPr lang="en-US" dirty="0" smtClean="0"/>
              <a:t>Voice Reader Software</a:t>
            </a:r>
          </a:p>
          <a:p>
            <a:endParaRPr lang="en-US" dirty="0"/>
          </a:p>
        </p:txBody>
      </p:sp>
      <p:sp>
        <p:nvSpPr>
          <p:cNvPr id="5" name="Text Placeholder 4"/>
          <p:cNvSpPr>
            <a:spLocks noGrp="1"/>
          </p:cNvSpPr>
          <p:nvPr>
            <p:ph type="body" sz="quarter" idx="3"/>
          </p:nvPr>
        </p:nvSpPr>
        <p:spPr/>
        <p:txBody>
          <a:bodyPr/>
          <a:lstStyle/>
          <a:p>
            <a:pPr algn="ctr"/>
            <a:r>
              <a:rPr lang="en-US" sz="2800" dirty="0" smtClean="0"/>
              <a:t>Hardware</a:t>
            </a:r>
            <a:endParaRPr lang="en-US" sz="2800" dirty="0"/>
          </a:p>
        </p:txBody>
      </p:sp>
      <p:sp>
        <p:nvSpPr>
          <p:cNvPr id="6" name="Content Placeholder 5"/>
          <p:cNvSpPr>
            <a:spLocks noGrp="1"/>
          </p:cNvSpPr>
          <p:nvPr>
            <p:ph sz="quarter" idx="4"/>
          </p:nvPr>
        </p:nvSpPr>
        <p:spPr/>
        <p:txBody>
          <a:bodyPr/>
          <a:lstStyle/>
          <a:p>
            <a:r>
              <a:rPr lang="en-US" dirty="0" smtClean="0"/>
              <a:t>Card Reader Hardware</a:t>
            </a:r>
          </a:p>
          <a:p>
            <a:r>
              <a:rPr lang="en-US" dirty="0" smtClean="0"/>
              <a:t>Voice Reader Hardware</a:t>
            </a:r>
            <a:endParaRPr lang="en-US" dirty="0"/>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20" y="228600"/>
            <a:ext cx="8686800" cy="1295400"/>
          </a:xfrm>
        </p:spPr>
        <p:txBody>
          <a:bodyPr/>
          <a:lstStyle/>
          <a:p>
            <a:pPr algn="ctr"/>
            <a:r>
              <a:rPr lang="en-US" dirty="0" smtClean="0"/>
              <a:t>Executive Summary</a:t>
            </a:r>
            <a:endParaRPr lang="en-US" dirty="0"/>
          </a:p>
        </p:txBody>
      </p:sp>
      <p:sp>
        <p:nvSpPr>
          <p:cNvPr id="3" name="Text Placeholder 2"/>
          <p:cNvSpPr>
            <a:spLocks noGrp="1"/>
          </p:cNvSpPr>
          <p:nvPr>
            <p:ph type="body" idx="1"/>
          </p:nvPr>
        </p:nvSpPr>
        <p:spPr>
          <a:xfrm>
            <a:off x="379412" y="1676400"/>
            <a:ext cx="9371016" cy="4800600"/>
          </a:xfrm>
        </p:spPr>
        <p:txBody>
          <a:bodyPr>
            <a:normAutofit fontScale="85000" lnSpcReduction="20000"/>
          </a:bodyPr>
          <a:lstStyle/>
          <a:p>
            <a:r>
              <a:rPr lang="en-US" dirty="0" smtClean="0"/>
              <a:t>	By using the secure programming tools and techniques I’ve recommended, our company will be able to protect our mobile users, as well as our network, from hostile actors and their attacks.</a:t>
            </a:r>
          </a:p>
          <a:p>
            <a:r>
              <a:rPr lang="en-US" dirty="0"/>
              <a:t>	</a:t>
            </a:r>
            <a:r>
              <a:rPr lang="en-US" dirty="0" smtClean="0"/>
              <a:t>The various methods of authorization and authentication that I’ve outlined will ensure that the system’s mobile users will be accurately identified and receive only their own information. Session Management will ensure that lost or unattended cell phones will not allow unauthorized users to gain access to the system and patient data. Access control and monitoring logging will ensure that employee misconduct and hostile attacks are dealt with before further damage is done. This will protect the system and the patients. By validating, filtering and/or sanitizing our input we will protect our system from hostile attackers and protect our user’s sensitive data. Ongoing security training for all who are developing or using the system will make everyone more aware of security risks and how to properly address them. This will benefit the system overall and everyone involved in its use. </a:t>
            </a:r>
          </a:p>
          <a:p>
            <a:r>
              <a:rPr lang="en-US" dirty="0" smtClean="0"/>
              <a:t>The additional hardware and software recommendations that I’ve made will take this security plan to the next level of maximum security. These steps are essential for creating the most secure system possible for our patient’s and mobile users.</a:t>
            </a:r>
          </a:p>
          <a:p>
            <a:endParaRPr lang="en-US" dirty="0" smtClean="0"/>
          </a:p>
          <a:p>
            <a:r>
              <a:rPr lang="en-US" dirty="0"/>
              <a:t>	</a:t>
            </a:r>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7366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References</a:t>
            </a:r>
            <a:endParaRPr lang="en-US" dirty="0"/>
          </a:p>
        </p:txBody>
      </p:sp>
      <p:sp>
        <p:nvSpPr>
          <p:cNvPr id="14" name="Content Placeholder 13"/>
          <p:cNvSpPr>
            <a:spLocks noGrp="1"/>
          </p:cNvSpPr>
          <p:nvPr>
            <p:ph idx="1"/>
          </p:nvPr>
        </p:nvSpPr>
        <p:spPr>
          <a:xfrm>
            <a:off x="1065212" y="1828800"/>
            <a:ext cx="8686801" cy="4724400"/>
          </a:xfrm>
        </p:spPr>
        <p:txBody>
          <a:bodyPr>
            <a:normAutofit fontScale="85000" lnSpcReduction="10000"/>
          </a:bodyPr>
          <a:lstStyle/>
          <a:p>
            <a:pPr marL="0" indent="0">
              <a:buNone/>
            </a:pPr>
            <a:r>
              <a:rPr lang="en-US" dirty="0" err="1"/>
              <a:t>Merkow</a:t>
            </a:r>
            <a:r>
              <a:rPr lang="en-US" dirty="0"/>
              <a:t>, M. S., &amp; </a:t>
            </a:r>
            <a:r>
              <a:rPr lang="en-US" dirty="0" err="1"/>
              <a:t>Raghavan</a:t>
            </a:r>
            <a:r>
              <a:rPr lang="en-US" dirty="0"/>
              <a:t>, L. (2015). </a:t>
            </a:r>
            <a:r>
              <a:rPr lang="en-US" i="1" dirty="0"/>
              <a:t>Secure and Resilient Software Development</a:t>
            </a:r>
            <a:r>
              <a:rPr lang="en-US" dirty="0"/>
              <a:t>. </a:t>
            </a:r>
            <a:br>
              <a:rPr lang="en-US" dirty="0"/>
            </a:br>
            <a:r>
              <a:rPr lang="en-US" dirty="0"/>
              <a:t>     Retrieved from https://learning.oreilly.com/library/view/ </a:t>
            </a:r>
            <a:br>
              <a:rPr lang="en-US" dirty="0"/>
            </a:br>
            <a:r>
              <a:rPr lang="en-US" dirty="0"/>
              <a:t>     secure-and-resilient/9781439826973/K11327_C000.xhtml </a:t>
            </a:r>
          </a:p>
          <a:p>
            <a:pPr marL="0" indent="0">
              <a:buNone/>
            </a:pPr>
            <a:r>
              <a:rPr lang="en-US" dirty="0"/>
              <a:t>Microsoft. (</a:t>
            </a:r>
            <a:r>
              <a:rPr lang="en-US" dirty="0" err="1"/>
              <a:t>n.d.</a:t>
            </a:r>
            <a:r>
              <a:rPr lang="en-US" dirty="0"/>
              <a:t>). What are the Microsoft SDL practices? Retrieved July 15, </a:t>
            </a:r>
            <a:br>
              <a:rPr lang="en-US" dirty="0"/>
            </a:br>
            <a:r>
              <a:rPr lang="en-US" dirty="0"/>
              <a:t>     2019, from https://www.microsoft.com/en-us/securityengineering/sdl/ </a:t>
            </a:r>
            <a:br>
              <a:rPr lang="en-US" dirty="0"/>
            </a:br>
            <a:r>
              <a:rPr lang="en-US" dirty="0"/>
              <a:t>     practices#practice1 </a:t>
            </a:r>
          </a:p>
          <a:p>
            <a:pPr marL="0" indent="0">
              <a:buNone/>
            </a:pPr>
            <a:r>
              <a:rPr lang="en-US" i="1" dirty="0"/>
              <a:t>OWASP Top 10 -2017 The Ten Most Critical Web Application Security Risks</a:t>
            </a:r>
            <a:r>
              <a:rPr lang="en-US" dirty="0"/>
              <a:t>. (2017). </a:t>
            </a:r>
            <a:br>
              <a:rPr lang="en-US" dirty="0"/>
            </a:br>
            <a:r>
              <a:rPr lang="en-US" dirty="0"/>
              <a:t>     Retrieved from https://www.owasp.org/images/7/72/ </a:t>
            </a:r>
            <a:br>
              <a:rPr lang="en-US" dirty="0"/>
            </a:br>
            <a:r>
              <a:rPr lang="en-US" dirty="0"/>
              <a:t>     OWASP_Top_10-2017_%28en%29.pdf.pdf </a:t>
            </a:r>
          </a:p>
          <a:p>
            <a:pPr marL="0" indent="0">
              <a:buNone/>
            </a:pPr>
            <a:r>
              <a:rPr lang="en-US" dirty="0"/>
              <a:t>Santos, R., &amp; </a:t>
            </a:r>
            <a:r>
              <a:rPr lang="en-US" dirty="0" err="1"/>
              <a:t>Geib</a:t>
            </a:r>
            <a:r>
              <a:rPr lang="en-US" dirty="0"/>
              <a:t>, J. (2017, August 16). Microsoft Threat Modeling Tool </a:t>
            </a:r>
            <a:br>
              <a:rPr lang="en-US" dirty="0"/>
            </a:br>
            <a:r>
              <a:rPr lang="en-US" dirty="0"/>
              <a:t>     mitigations. Retrieved July 15, 2019, from https://docs.microsoft.com/en-us/ </a:t>
            </a:r>
            <a:br>
              <a:rPr lang="en-US" dirty="0"/>
            </a:br>
            <a:r>
              <a:rPr lang="en-US" dirty="0"/>
              <a:t>     azure/security/azure-security-threat-modeling-tool-mitigations </a:t>
            </a:r>
          </a:p>
          <a:p>
            <a:pPr marL="0" indent="0">
              <a:buNone/>
            </a:pPr>
            <a:r>
              <a:rPr lang="en-US" dirty="0"/>
              <a:t>Sinclair, T. (Presenter). (2019, June 27). </a:t>
            </a:r>
            <a:r>
              <a:rPr lang="en-US" i="1" dirty="0"/>
              <a:t>Module one live lecture</a:t>
            </a:r>
            <a:r>
              <a:rPr lang="en-US" dirty="0"/>
              <a:t>. Speech </a:t>
            </a:r>
            <a:br>
              <a:rPr lang="en-US" dirty="0"/>
            </a:br>
            <a:r>
              <a:rPr lang="en-US" dirty="0"/>
              <a:t>     presented at Rasmussen College, Online. </a:t>
            </a:r>
          </a:p>
          <a:p>
            <a:pPr marL="0" indent="0">
              <a:buNone/>
            </a:pPr>
            <a:r>
              <a:rPr lang="en-US" dirty="0"/>
              <a:t>Sinclair, T. (Presenter). (2019, July 4). </a:t>
            </a:r>
            <a:r>
              <a:rPr lang="en-US" i="1" dirty="0"/>
              <a:t>Module two live lecture</a:t>
            </a:r>
            <a:r>
              <a:rPr lang="en-US" dirty="0"/>
              <a:t>. Speech </a:t>
            </a:r>
            <a:br>
              <a:rPr lang="en-US" dirty="0"/>
            </a:br>
            <a:r>
              <a:rPr lang="en-US" dirty="0"/>
              <a:t>     presented at Rasmussen College, Online. </a:t>
            </a:r>
          </a:p>
          <a:p>
            <a:endParaRPr lang="en-US" dirty="0"/>
          </a:p>
          <a:p>
            <a:pPr marL="45720" indent="0">
              <a:buNone/>
            </a:pPr>
            <a:endParaRPr lang="en-US" dirty="0" smtClean="0"/>
          </a:p>
        </p:txBody>
      </p:sp>
    </p:spTree>
    <p:extLst>
      <p:ext uri="{BB962C8B-B14F-4D97-AF65-F5344CB8AC3E}">
        <p14:creationId xmlns:p14="http://schemas.microsoft.com/office/powerpoint/2010/main" val="16353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Problems…</a:t>
            </a:r>
            <a:endParaRPr lang="en-US" dirty="0"/>
          </a:p>
        </p:txBody>
      </p:sp>
      <p:sp>
        <p:nvSpPr>
          <p:cNvPr id="14" name="Content Placeholder 13"/>
          <p:cNvSpPr>
            <a:spLocks noGrp="1"/>
          </p:cNvSpPr>
          <p:nvPr>
            <p:ph idx="1"/>
          </p:nvPr>
        </p:nvSpPr>
        <p:spPr>
          <a:xfrm>
            <a:off x="1065212" y="2362200"/>
            <a:ext cx="8686801" cy="2438400"/>
          </a:xfrm>
        </p:spPr>
        <p:txBody>
          <a:bodyPr>
            <a:normAutofit/>
          </a:bodyPr>
          <a:lstStyle/>
          <a:p>
            <a:r>
              <a:rPr lang="en-US" sz="2400" dirty="0" smtClean="0"/>
              <a:t>A Growing Number of Users Increases Vulnerabilities</a:t>
            </a:r>
          </a:p>
          <a:p>
            <a:pPr marL="171450" indent="-171450"/>
            <a:r>
              <a:rPr lang="en-US" sz="2400" dirty="0" smtClean="0"/>
              <a:t>Addition </a:t>
            </a:r>
            <a:r>
              <a:rPr lang="en-US" sz="2400" dirty="0"/>
              <a:t>of Mobile Access Increases Vulnerabilities</a:t>
            </a:r>
          </a:p>
          <a:p>
            <a:pPr marL="171450" indent="-171450"/>
            <a:r>
              <a:rPr lang="en-US" sz="2400" dirty="0" smtClean="0"/>
              <a:t>Highly Sensitive Data Being Transferred Carries Great Risk</a:t>
            </a:r>
          </a:p>
          <a:p>
            <a:pPr marL="171450" indent="-171450"/>
            <a:r>
              <a:rPr lang="en-US" sz="2400" dirty="0" smtClean="0"/>
              <a:t>Currently </a:t>
            </a:r>
            <a:r>
              <a:rPr lang="en-US" sz="2400" dirty="0"/>
              <a:t>a Low Level of Authentication Being </a:t>
            </a:r>
            <a:r>
              <a:rPr lang="en-US" sz="2400" dirty="0" smtClean="0"/>
              <a:t>Used</a:t>
            </a:r>
            <a:endParaRPr lang="en-US" sz="2400"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How we are going to solve it…</a:t>
            </a:r>
            <a:endParaRPr lang="en-US" dirty="0"/>
          </a:p>
        </p:txBody>
      </p:sp>
      <p:sp>
        <p:nvSpPr>
          <p:cNvPr id="14" name="Content Placeholder 13"/>
          <p:cNvSpPr>
            <a:spLocks noGrp="1"/>
          </p:cNvSpPr>
          <p:nvPr>
            <p:ph idx="1"/>
          </p:nvPr>
        </p:nvSpPr>
        <p:spPr>
          <a:xfrm>
            <a:off x="1065212" y="1828800"/>
            <a:ext cx="8686801" cy="4724400"/>
          </a:xfrm>
        </p:spPr>
        <p:txBody>
          <a:bodyPr>
            <a:normAutofit/>
          </a:bodyPr>
          <a:lstStyle/>
          <a:p>
            <a:r>
              <a:rPr lang="en-US" dirty="0" smtClean="0"/>
              <a:t>Auditing and Logging</a:t>
            </a:r>
          </a:p>
          <a:p>
            <a:r>
              <a:rPr lang="en-US" dirty="0" smtClean="0"/>
              <a:t>Authentication </a:t>
            </a:r>
          </a:p>
          <a:p>
            <a:r>
              <a:rPr lang="en-US" dirty="0" smtClean="0"/>
              <a:t>Authorization </a:t>
            </a:r>
            <a:endParaRPr lang="en-US" dirty="0"/>
          </a:p>
          <a:p>
            <a:r>
              <a:rPr lang="en-US" dirty="0" smtClean="0"/>
              <a:t>Communication Security</a:t>
            </a:r>
          </a:p>
          <a:p>
            <a:r>
              <a:rPr lang="en-US" dirty="0" smtClean="0"/>
              <a:t>Cryptography</a:t>
            </a:r>
          </a:p>
          <a:p>
            <a:r>
              <a:rPr lang="en-US" dirty="0" smtClean="0"/>
              <a:t>Input Validation</a:t>
            </a:r>
          </a:p>
          <a:p>
            <a:r>
              <a:rPr lang="en-US" dirty="0" smtClean="0"/>
              <a:t>Session Management</a:t>
            </a:r>
          </a:p>
          <a:p>
            <a:r>
              <a:rPr lang="en-US" dirty="0" smtClean="0"/>
              <a:t>Training</a:t>
            </a:r>
          </a:p>
          <a:p>
            <a:endParaRPr lang="en-US" dirty="0"/>
          </a:p>
        </p:txBody>
      </p:sp>
    </p:spTree>
    <p:extLst>
      <p:ext uri="{BB962C8B-B14F-4D97-AF65-F5344CB8AC3E}">
        <p14:creationId xmlns:p14="http://schemas.microsoft.com/office/powerpoint/2010/main" val="31505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19200"/>
          </a:xfrm>
        </p:spPr>
        <p:txBody>
          <a:bodyPr/>
          <a:lstStyle/>
          <a:p>
            <a:r>
              <a:rPr lang="en-US" dirty="0" smtClean="0"/>
              <a:t>Auditing and Logging</a:t>
            </a:r>
            <a:endParaRPr lang="en-US" dirty="0"/>
          </a:p>
        </p:txBody>
      </p:sp>
      <p:sp>
        <p:nvSpPr>
          <p:cNvPr id="3" name="Text Placeholder 2"/>
          <p:cNvSpPr>
            <a:spLocks noGrp="1"/>
          </p:cNvSpPr>
          <p:nvPr>
            <p:ph type="body" idx="1"/>
          </p:nvPr>
        </p:nvSpPr>
        <p:spPr>
          <a:xfrm>
            <a:off x="1052742" y="2286000"/>
            <a:ext cx="8686800" cy="3429000"/>
          </a:xfrm>
        </p:spPr>
        <p:txBody>
          <a:bodyPr>
            <a:normAutofit/>
          </a:bodyPr>
          <a:lstStyle/>
          <a:p>
            <a:r>
              <a:rPr lang="en-US" dirty="0"/>
              <a:t>Nearly all successful attacks begin with vulnerability probing.</a:t>
            </a:r>
          </a:p>
          <a:p>
            <a:endParaRPr lang="en-US" dirty="0" smtClean="0"/>
          </a:p>
          <a:p>
            <a:pPr marL="342900" indent="-342900">
              <a:buFont typeface="Arial" panose="020B0604020202020204" pitchFamily="34" charset="0"/>
              <a:buChar char="•"/>
            </a:pPr>
            <a:r>
              <a:rPr lang="en-US" dirty="0" smtClean="0"/>
              <a:t>Ensure logging includes identifying information.</a:t>
            </a:r>
          </a:p>
          <a:p>
            <a:pPr marL="342900" indent="-342900">
              <a:buFont typeface="Arial" panose="020B0604020202020204" pitchFamily="34" charset="0"/>
              <a:buChar char="•"/>
            </a:pPr>
            <a:r>
              <a:rPr lang="en-US" dirty="0" smtClean="0"/>
              <a:t>Store logs long enough for forensic investigation.</a:t>
            </a:r>
          </a:p>
          <a:p>
            <a:pPr marL="342900" indent="-342900">
              <a:buFont typeface="Arial" panose="020B0604020202020204" pitchFamily="34" charset="0"/>
              <a:buChar char="•"/>
            </a:pPr>
            <a:r>
              <a:rPr lang="en-US" dirty="0" smtClean="0"/>
              <a:t>Monitor login, access control failures and server-side input validation failures.</a:t>
            </a:r>
          </a:p>
          <a:p>
            <a:pPr marL="342900" indent="-342900">
              <a:buFont typeface="Arial" panose="020B0604020202020204" pitchFamily="34" charset="0"/>
              <a:buChar char="•"/>
            </a:pPr>
            <a:r>
              <a:rPr lang="en-US" dirty="0" smtClean="0"/>
              <a:t>Alert on any suspicious or malicious activity.</a:t>
            </a:r>
          </a:p>
          <a:p>
            <a:pPr marL="342900" indent="-342900">
              <a:buFont typeface="Arial" panose="020B0604020202020204" pitchFamily="34" charset="0"/>
              <a:buChar char="•"/>
            </a:pPr>
            <a:r>
              <a:rPr lang="en-US" dirty="0" smtClean="0"/>
              <a:t>Ensure the application does not log sensitive user data.</a:t>
            </a:r>
            <a:endParaRPr lang="en-US" dirty="0" smtClean="0"/>
          </a:p>
          <a:p>
            <a:pPr marL="342900" indent="-342900">
              <a:buFont typeface="Arial" panose="020B0604020202020204" pitchFamily="34" charset="0"/>
              <a:buChar char="•"/>
            </a:pPr>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Authentication</a:t>
            </a:r>
            <a:endParaRPr lang="en-US" dirty="0"/>
          </a:p>
        </p:txBody>
      </p:sp>
      <p:sp>
        <p:nvSpPr>
          <p:cNvPr id="3" name="Text Placeholder 2"/>
          <p:cNvSpPr>
            <a:spLocks noGrp="1"/>
          </p:cNvSpPr>
          <p:nvPr>
            <p:ph type="body" idx="1"/>
          </p:nvPr>
        </p:nvSpPr>
        <p:spPr>
          <a:xfrm>
            <a:off x="1063628" y="2209800"/>
            <a:ext cx="8686800" cy="3886200"/>
          </a:xfrm>
        </p:spPr>
        <p:txBody>
          <a:bodyPr>
            <a:normAutofit/>
          </a:bodyPr>
          <a:lstStyle/>
          <a:p>
            <a:pPr marL="342900" indent="-342900">
              <a:buFont typeface="Arial" panose="020B0604020202020204" pitchFamily="34" charset="0"/>
              <a:buChar char="•"/>
            </a:pPr>
            <a:r>
              <a:rPr lang="en-US" dirty="0" smtClean="0"/>
              <a:t>Multi-factor authentication is necessary. </a:t>
            </a:r>
          </a:p>
          <a:p>
            <a:pPr marL="342900" indent="-342900">
              <a:buFont typeface="Arial" panose="020B0604020202020204" pitchFamily="34" charset="0"/>
              <a:buChar char="•"/>
            </a:pPr>
            <a:r>
              <a:rPr lang="en-US" dirty="0" smtClean="0"/>
              <a:t>In addition to a username and password we will now require a pin and cell phone identification for mobile access.</a:t>
            </a:r>
          </a:p>
          <a:p>
            <a:pPr marL="342900" indent="-342900">
              <a:buFont typeface="Arial" panose="020B0604020202020204" pitchFamily="34" charset="0"/>
              <a:buChar char="•"/>
            </a:pPr>
            <a:r>
              <a:rPr lang="en-US" dirty="0" smtClean="0"/>
              <a:t>We will also put constraints on password creation that will ensure strong passwords.</a:t>
            </a:r>
          </a:p>
          <a:p>
            <a:pPr marL="342900" indent="-342900">
              <a:buFont typeface="Arial" panose="020B0604020202020204" pitchFamily="34" charset="0"/>
              <a:buChar char="•"/>
            </a:pPr>
            <a:r>
              <a:rPr lang="en-US" dirty="0" smtClean="0"/>
              <a:t>Login attempts will be limited.</a:t>
            </a:r>
          </a:p>
          <a:p>
            <a:pPr marL="342900" indent="-342900">
              <a:buFont typeface="Arial" panose="020B0604020202020204" pitchFamily="34" charset="0"/>
              <a:buChar char="•"/>
            </a:pPr>
            <a:r>
              <a:rPr lang="en-US" dirty="0" smtClean="0"/>
              <a:t>Additionally, I recommend implementing voice recognition technology for access to the most sensitive information and the most important transactions.</a:t>
            </a:r>
          </a:p>
          <a:p>
            <a:endParaRPr lang="en-US" dirty="0" smtClean="0"/>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79504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Authorization</a:t>
            </a:r>
            <a:endParaRPr lang="en-US" dirty="0"/>
          </a:p>
        </p:txBody>
      </p:sp>
      <p:sp>
        <p:nvSpPr>
          <p:cNvPr id="3" name="Text Placeholder 2"/>
          <p:cNvSpPr>
            <a:spLocks noGrp="1"/>
          </p:cNvSpPr>
          <p:nvPr>
            <p:ph type="body" idx="1"/>
          </p:nvPr>
        </p:nvSpPr>
        <p:spPr>
          <a:xfrm>
            <a:off x="1063628" y="2209800"/>
            <a:ext cx="8686800" cy="3886200"/>
          </a:xfrm>
        </p:spPr>
        <p:txBody>
          <a:bodyPr>
            <a:normAutofit fontScale="92500" lnSpcReduction="10000"/>
          </a:bodyPr>
          <a:lstStyle/>
          <a:p>
            <a:r>
              <a:rPr lang="en-US" dirty="0" smtClean="0"/>
              <a:t>With access control we can – </a:t>
            </a:r>
          </a:p>
          <a:p>
            <a:pPr marL="342900" indent="-342900">
              <a:buFont typeface="Arial" panose="020B0604020202020204" pitchFamily="34" charset="0"/>
              <a:buChar char="•"/>
            </a:pPr>
            <a:r>
              <a:rPr lang="en-US" dirty="0" smtClean="0"/>
              <a:t>Control who can use resources</a:t>
            </a:r>
          </a:p>
          <a:p>
            <a:pPr marL="342900" indent="-342900">
              <a:buFont typeface="Arial" panose="020B0604020202020204" pitchFamily="34" charset="0"/>
              <a:buChar char="•"/>
            </a:pPr>
            <a:r>
              <a:rPr lang="en-US" dirty="0" smtClean="0"/>
              <a:t>Control who can view data</a:t>
            </a:r>
          </a:p>
          <a:p>
            <a:pPr marL="342900" indent="-342900">
              <a:buFont typeface="Arial" panose="020B0604020202020204" pitchFamily="34" charset="0"/>
              <a:buChar char="•"/>
            </a:pPr>
            <a:r>
              <a:rPr lang="en-US" dirty="0" smtClean="0"/>
              <a:t>Control who can edit data</a:t>
            </a:r>
          </a:p>
          <a:p>
            <a:endParaRPr lang="en-US" dirty="0"/>
          </a:p>
          <a:p>
            <a:r>
              <a:rPr lang="en-US" dirty="0" smtClean="0"/>
              <a:t>I recommend that we – </a:t>
            </a:r>
          </a:p>
          <a:p>
            <a:pPr marL="342900" indent="-342900">
              <a:buFont typeface="Arial" panose="020B0604020202020204" pitchFamily="34" charset="0"/>
              <a:buChar char="•"/>
            </a:pPr>
            <a:r>
              <a:rPr lang="en-US" dirty="0" smtClean="0"/>
              <a:t>Deny access by default with the exception of public resources</a:t>
            </a:r>
          </a:p>
          <a:p>
            <a:pPr marL="342900" indent="-342900">
              <a:buFont typeface="Arial" panose="020B0604020202020204" pitchFamily="34" charset="0"/>
              <a:buChar char="•"/>
            </a:pPr>
            <a:r>
              <a:rPr lang="en-US" dirty="0" smtClean="0"/>
              <a:t>Implement implicit jailbreak or rooting detection</a:t>
            </a:r>
          </a:p>
          <a:p>
            <a:pPr marL="342900" indent="-342900">
              <a:buFont typeface="Arial" panose="020B0604020202020204" pitchFamily="34" charset="0"/>
              <a:buChar char="•"/>
            </a:pPr>
            <a:r>
              <a:rPr lang="en-US" dirty="0" smtClean="0"/>
              <a:t>Implement card readers for nurses to access areas with the highest security requirements.</a:t>
            </a:r>
          </a:p>
          <a:p>
            <a:pPr marL="342900" indent="-342900">
              <a:buFont typeface="Arial" panose="020B0604020202020204" pitchFamily="34" charset="0"/>
              <a:buChar char="•"/>
            </a:pPr>
            <a:r>
              <a:rPr lang="en-US" dirty="0" smtClean="0"/>
              <a:t>Implement certificate pinning to secure communications.</a:t>
            </a:r>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3740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Cryptography</a:t>
            </a:r>
            <a:endParaRPr lang="en-US" dirty="0"/>
          </a:p>
        </p:txBody>
      </p:sp>
      <p:sp>
        <p:nvSpPr>
          <p:cNvPr id="3" name="Text Placeholder 2"/>
          <p:cNvSpPr>
            <a:spLocks noGrp="1"/>
          </p:cNvSpPr>
          <p:nvPr>
            <p:ph type="body" idx="1"/>
          </p:nvPr>
        </p:nvSpPr>
        <p:spPr>
          <a:xfrm>
            <a:off x="1063628" y="2209800"/>
            <a:ext cx="8686800" cy="3886200"/>
          </a:xfrm>
        </p:spPr>
        <p:txBody>
          <a:bodyPr>
            <a:normAutofit/>
          </a:bodyPr>
          <a:lstStyle/>
          <a:p>
            <a:pPr marL="342900" indent="-342900">
              <a:buFont typeface="Arial" panose="020B0604020202020204" pitchFamily="34" charset="0"/>
              <a:buChar char="•"/>
            </a:pPr>
            <a:r>
              <a:rPr lang="en-US" dirty="0" smtClean="0"/>
              <a:t>We must use strong encryption algorithms to encrypt data in the database.</a:t>
            </a:r>
          </a:p>
          <a:p>
            <a:pPr marL="342900" indent="-342900">
              <a:buFont typeface="Arial" panose="020B0604020202020204" pitchFamily="34" charset="0"/>
              <a:buChar char="•"/>
            </a:pPr>
            <a:r>
              <a:rPr lang="en-US" dirty="0" smtClean="0"/>
              <a:t>Digital signature should be required for critical database </a:t>
            </a:r>
            <a:r>
              <a:rPr lang="en-US" dirty="0" err="1" smtClean="0"/>
              <a:t>securables</a:t>
            </a:r>
            <a:r>
              <a:rPr lang="en-US" dirty="0" smtClean="0"/>
              <a:t>. </a:t>
            </a:r>
          </a:p>
          <a:p>
            <a:pPr marL="342900" indent="-342900">
              <a:buFont typeface="Arial" panose="020B0604020202020204" pitchFamily="34" charset="0"/>
              <a:buChar char="•"/>
            </a:pPr>
            <a:r>
              <a:rPr lang="en-US" dirty="0" smtClean="0"/>
              <a:t>We will encrypt sensitive data at rest and all data in transit.</a:t>
            </a:r>
          </a:p>
          <a:p>
            <a:pPr marL="342900" indent="-342900">
              <a:buFont typeface="Arial" panose="020B0604020202020204" pitchFamily="34" charset="0"/>
              <a:buChar char="•"/>
            </a:pPr>
            <a:r>
              <a:rPr lang="en-US" dirty="0" smtClean="0"/>
              <a:t>We must only use approved block ciphers.</a:t>
            </a:r>
          </a:p>
          <a:p>
            <a:pPr marL="342900" indent="-342900">
              <a:buFont typeface="Arial" panose="020B0604020202020204" pitchFamily="34" charset="0"/>
              <a:buChar char="•"/>
            </a:pPr>
            <a:r>
              <a:rPr lang="en-US" dirty="0" smtClean="0"/>
              <a:t>For our mobile users we will adopt a device management policy that requires a use pin and allows remote wiping.</a:t>
            </a:r>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96295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1295400"/>
          </a:xfrm>
        </p:spPr>
        <p:txBody>
          <a:bodyPr/>
          <a:lstStyle/>
          <a:p>
            <a:r>
              <a:rPr lang="en-US" dirty="0" smtClean="0"/>
              <a:t>Input Validation</a:t>
            </a:r>
            <a:endParaRPr lang="en-US" dirty="0"/>
          </a:p>
        </p:txBody>
      </p:sp>
      <p:sp>
        <p:nvSpPr>
          <p:cNvPr id="3" name="Text Placeholder 2"/>
          <p:cNvSpPr>
            <a:spLocks noGrp="1"/>
          </p:cNvSpPr>
          <p:nvPr>
            <p:ph type="body" idx="1"/>
          </p:nvPr>
        </p:nvSpPr>
        <p:spPr>
          <a:xfrm>
            <a:off x="1063628" y="2209800"/>
            <a:ext cx="8686800" cy="3886200"/>
          </a:xfrm>
        </p:spPr>
        <p:txBody>
          <a:bodyPr>
            <a:normAutofit/>
          </a:bodyPr>
          <a:lstStyle/>
          <a:p>
            <a:pPr marL="342900" indent="-342900">
              <a:buFont typeface="Arial" panose="020B0604020202020204" pitchFamily="34" charset="0"/>
              <a:buChar char="•"/>
            </a:pPr>
            <a:r>
              <a:rPr lang="en-US" dirty="0" smtClean="0"/>
              <a:t>User input is one of the most exploitable vulnerabilities.</a:t>
            </a:r>
          </a:p>
          <a:p>
            <a:pPr marL="342900" indent="-342900">
              <a:buFont typeface="Arial" panose="020B0604020202020204" pitchFamily="34" charset="0"/>
              <a:buChar char="•"/>
            </a:pPr>
            <a:r>
              <a:rPr lang="en-US" dirty="0" smtClean="0"/>
              <a:t>We will use positive, server-side, input validation.</a:t>
            </a:r>
          </a:p>
          <a:p>
            <a:pPr marL="342900" indent="-342900">
              <a:buFont typeface="Arial" panose="020B0604020202020204" pitchFamily="34" charset="0"/>
              <a:buChar char="•"/>
            </a:pPr>
            <a:r>
              <a:rPr lang="en-US" dirty="0" smtClean="0"/>
              <a:t>All user input must be validated, filtered, and/or sanitized by the application.</a:t>
            </a:r>
          </a:p>
          <a:p>
            <a:pPr marL="342900" indent="-342900">
              <a:buFont typeface="Arial" panose="020B0604020202020204" pitchFamily="34" charset="0"/>
              <a:buChar char="•"/>
            </a:pPr>
            <a:r>
              <a:rPr lang="en-US" dirty="0" smtClean="0"/>
              <a:t>We should use LIMIT or other SQL controls within queries to prevent mass document disclosure.</a:t>
            </a:r>
          </a:p>
          <a:p>
            <a:pPr marL="342900" indent="-342900">
              <a:buFont typeface="Arial" panose="020B0604020202020204" pitchFamily="34" charset="0"/>
              <a:buChar char="•"/>
            </a:pPr>
            <a:r>
              <a:rPr lang="en-US" dirty="0" smtClean="0"/>
              <a:t>I recommend using a safe API that avoids the use of an interpreter.</a:t>
            </a:r>
            <a:endParaRPr lang="en-US" dirty="0"/>
          </a:p>
        </p:txBody>
      </p:sp>
    </p:spTree>
    <p:extLst>
      <p:ext uri="{BB962C8B-B14F-4D97-AF65-F5344CB8AC3E}">
        <p14:creationId xmlns:p14="http://schemas.microsoft.com/office/powerpoint/2010/main" val="310473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Input Validation</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6199" y="2743200"/>
            <a:ext cx="4705224" cy="2133600"/>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341447" y="2514600"/>
            <a:ext cx="4984678" cy="3124200"/>
          </a:xfrm>
        </p:spPr>
      </p:pic>
    </p:spTree>
    <p:extLst>
      <p:ext uri="{BB962C8B-B14F-4D97-AF65-F5344CB8AC3E}">
        <p14:creationId xmlns:p14="http://schemas.microsoft.com/office/powerpoint/2010/main" val="60164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•Authorization
•Authentication
•Multi-Factor Authentication
•Access Control
•Tokens?
•Hardware?
•Advantages/Disadvantages
•Layout necessity of great auth &amp; auth
•Why and How</MediaServiceKeyPoints>
  </documentManagement>
</p:properties>
</file>

<file path=customXml/itemProps1.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8A32D51B-405E-4F81-B5A9-F253CD7FC481}">
  <ds:schemaRefs>
    <ds:schemaRef ds:uri="http://purl.org/dc/elements/1.1/"/>
    <ds:schemaRef ds:uri="http://schemas.microsoft.com/office/2006/metadata/properties"/>
    <ds:schemaRef ds:uri="http://purl.org/dc/terms/"/>
    <ds:schemaRef ds:uri="http://schemas.microsoft.com/office/infopath/2007/PartnerControls"/>
    <ds:schemaRef ds:uri="16c05727-aa75-4e4a-9b5f-8a80a1165891"/>
    <ds:schemaRef ds:uri="http://schemas.microsoft.com/office/2006/documentManagement/types"/>
    <ds:schemaRef ds:uri="http://www.w3.org/XML/1998/namespace"/>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976</Words>
  <Application>Microsoft Office PowerPoint</Application>
  <PresentationFormat>Custom</PresentationFormat>
  <Paragraphs>131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Medium</vt:lpstr>
      <vt:lpstr>Business Contrast 16x9</vt:lpstr>
      <vt:lpstr>Remote Security Solutions</vt:lpstr>
      <vt:lpstr>The Problems…</vt:lpstr>
      <vt:lpstr>How we are going to solve it…</vt:lpstr>
      <vt:lpstr>Auditing and Logging</vt:lpstr>
      <vt:lpstr>Authentication</vt:lpstr>
      <vt:lpstr>Authorization</vt:lpstr>
      <vt:lpstr>Cryptography</vt:lpstr>
      <vt:lpstr>Input Validation</vt:lpstr>
      <vt:lpstr>Examples of Input Validation</vt:lpstr>
      <vt:lpstr>Session Management</vt:lpstr>
      <vt:lpstr>Training</vt:lpstr>
      <vt:lpstr>Additional Recommendations</vt:lpstr>
      <vt:lpstr>Executive 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2019-07-11T09:11:24Z</dcterms:created>
  <dcterms:modified xsi:type="dcterms:W3CDTF">2019-07-15T01:20:18Z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