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8" r:id="rId3"/>
    <p:sldId id="257" r:id="rId4"/>
    <p:sldId id="270" r:id="rId5"/>
    <p:sldId id="271" r:id="rId6"/>
    <p:sldId id="276" r:id="rId7"/>
    <p:sldId id="258" r:id="rId8"/>
    <p:sldId id="272" r:id="rId9"/>
    <p:sldId id="277" r:id="rId10"/>
    <p:sldId id="273" r:id="rId11"/>
    <p:sldId id="278" r:id="rId12"/>
    <p:sldId id="269" r:id="rId13"/>
    <p:sldId id="28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6/3/2019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xkhfts-jFn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9IT3u-eRL6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Ack-zTCBgQ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zmPyu0ZepJ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Twelve </a:t>
            </a:r>
            <a:r>
              <a:rPr lang="en-US" dirty="0" smtClean="0">
                <a:solidFill>
                  <a:srgbClr val="FF0000"/>
                </a:solidFill>
              </a:rPr>
              <a:t>Monkeys, Analyzed</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t>Presented by, Jessica Scharber</a:t>
            </a:r>
            <a:endParaRPr lang="en-US" dirty="0"/>
          </a:p>
        </p:txBody>
      </p:sp>
    </p:spTree>
    <p:extLst>
      <p:ext uri="{BB962C8B-B14F-4D97-AF65-F5344CB8AC3E}">
        <p14:creationId xmlns:p14="http://schemas.microsoft.com/office/powerpoint/2010/main" val="972904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glow rad="101600">
                    <a:schemeClr val="accent1">
                      <a:satMod val="175000"/>
                      <a:alpha val="40000"/>
                    </a:schemeClr>
                  </a:glow>
                  <a:outerShdw blurRad="9525" dist="25400" dir="14640000" algn="tl" rotWithShape="0">
                    <a:schemeClr val="bg1">
                      <a:alpha val="30000"/>
                    </a:schemeClr>
                  </a:outerShdw>
                </a:effectLst>
              </a:rPr>
              <a:t>The Relationships</a:t>
            </a:r>
            <a:endParaRPr lang="en-US" dirty="0">
              <a:effectLst>
                <a:glow rad="101600">
                  <a:schemeClr val="accent1">
                    <a:satMod val="175000"/>
                    <a:alpha val="40000"/>
                  </a:schemeClr>
                </a:glow>
                <a:outerShdw blurRad="9525" dist="25400" dir="14640000" algn="tl" rotWithShape="0">
                  <a:schemeClr val="bg1">
                    <a:alpha val="30000"/>
                  </a:schemeClr>
                </a:outerShdw>
              </a:effectLst>
            </a:endParaRPr>
          </a:p>
        </p:txBody>
      </p:sp>
      <p:sp>
        <p:nvSpPr>
          <p:cNvPr id="3" name="Content Placeholder 2"/>
          <p:cNvSpPr>
            <a:spLocks noGrp="1"/>
          </p:cNvSpPr>
          <p:nvPr>
            <p:ph idx="1"/>
          </p:nvPr>
        </p:nvSpPr>
        <p:spPr/>
        <p:txBody>
          <a:bodyPr>
            <a:normAutofit lnSpcReduction="10000"/>
          </a:bodyPr>
          <a:lstStyle/>
          <a:p>
            <a:pPr marL="36900" indent="0">
              <a:buNone/>
            </a:pPr>
            <a:r>
              <a:rPr lang="en-US" dirty="0" smtClean="0">
                <a:effectLst>
                  <a:glow rad="63500">
                    <a:schemeClr val="accent1">
                      <a:satMod val="175000"/>
                      <a:alpha val="40000"/>
                    </a:schemeClr>
                  </a:glow>
                  <a:outerShdw blurRad="9525" dist="25400" dir="14640000" algn="tl" rotWithShape="0">
                    <a:schemeClr val="bg1">
                      <a:alpha val="30000"/>
                    </a:schemeClr>
                  </a:outerShdw>
                </a:effectLst>
              </a:rPr>
              <a:t>James and Jeffrey </a:t>
            </a:r>
            <a:r>
              <a:rPr lang="en-US" dirty="0" smtClean="0"/>
              <a:t>- </a:t>
            </a:r>
            <a:r>
              <a:rPr lang="en-US" dirty="0"/>
              <a:t>While James and Jeffrey were in the hospital together, they </a:t>
            </a:r>
            <a:r>
              <a:rPr lang="en-US" dirty="0" smtClean="0"/>
              <a:t>had a friendship </a:t>
            </a:r>
            <a:r>
              <a:rPr lang="en-US" dirty="0"/>
              <a:t>that was in the experimenting stage, but </a:t>
            </a:r>
            <a:r>
              <a:rPr lang="en-US" dirty="0" smtClean="0"/>
              <a:t>over the course of the movie, six years passes without any kind of relationship maintenance and their relationship deteriorates from friendship to social acquaintances </a:t>
            </a:r>
            <a:r>
              <a:rPr lang="en-US" dirty="0">
                <a:effectLst/>
              </a:rPr>
              <a:t>(T. </a:t>
            </a:r>
            <a:r>
              <a:rPr lang="en-US" dirty="0" err="1">
                <a:effectLst/>
              </a:rPr>
              <a:t>Petricini</a:t>
            </a:r>
            <a:r>
              <a:rPr lang="en-US" dirty="0">
                <a:effectLst/>
              </a:rPr>
              <a:t>, reading, May 28, 2019)</a:t>
            </a:r>
            <a:r>
              <a:rPr lang="en-US" dirty="0" smtClean="0"/>
              <a:t>. </a:t>
            </a:r>
          </a:p>
          <a:p>
            <a:pPr marL="36900" indent="0">
              <a:buNone/>
            </a:pPr>
            <a:r>
              <a:rPr lang="en-US" dirty="0" smtClean="0">
                <a:effectLst>
                  <a:glow rad="63500">
                    <a:schemeClr val="accent1">
                      <a:satMod val="175000"/>
                      <a:alpha val="40000"/>
                    </a:schemeClr>
                  </a:glow>
                  <a:outerShdw blurRad="9525" dist="25400" dir="14640000" algn="tl" rotWithShape="0">
                    <a:schemeClr val="bg1">
                      <a:alpha val="30000"/>
                    </a:schemeClr>
                  </a:outerShdw>
                </a:effectLst>
              </a:rPr>
              <a:t>James and Kathryn </a:t>
            </a:r>
            <a:r>
              <a:rPr lang="en-US" dirty="0" smtClean="0"/>
              <a:t>– In the beginning of the movie, James and Kathryn have a strictly professional interpersonal relationship. As Kathryn spends more time communicating with James she begins to develop a more intimate relationship with him but she </a:t>
            </a:r>
            <a:r>
              <a:rPr lang="en-US" dirty="0" err="1" smtClean="0"/>
              <a:t>stuggles</a:t>
            </a:r>
            <a:r>
              <a:rPr lang="en-US" dirty="0" smtClean="0"/>
              <a:t> with the internal and external dialectal tension the relationship is saddled with. By the end of the movie </a:t>
            </a:r>
            <a:r>
              <a:rPr lang="en-US" dirty="0"/>
              <a:t>James and </a:t>
            </a:r>
            <a:r>
              <a:rPr lang="en-US" dirty="0" smtClean="0"/>
              <a:t>Kathryn’s love for each other overcomes the tension in the relationship and they advance to a stage of committed </a:t>
            </a:r>
            <a:r>
              <a:rPr lang="en-US" dirty="0">
                <a:effectLst/>
              </a:rPr>
              <a:t>(T. </a:t>
            </a:r>
            <a:r>
              <a:rPr lang="en-US" dirty="0" err="1">
                <a:effectLst/>
              </a:rPr>
              <a:t>Petricini</a:t>
            </a:r>
            <a:r>
              <a:rPr lang="en-US" dirty="0">
                <a:effectLst/>
              </a:rPr>
              <a:t>, reading, May 28, 2019)</a:t>
            </a:r>
            <a:r>
              <a:rPr lang="en-US" dirty="0" smtClean="0"/>
              <a:t>.</a:t>
            </a:r>
          </a:p>
          <a:p>
            <a:pPr marL="36900" indent="0">
              <a:buNone/>
            </a:pPr>
            <a:endParaRPr lang="en-US" dirty="0"/>
          </a:p>
          <a:p>
            <a:pPr marL="36900" indent="0">
              <a:buNone/>
            </a:pPr>
            <a:r>
              <a:rPr lang="en-US" dirty="0" smtClean="0"/>
              <a:t> </a:t>
            </a:r>
          </a:p>
          <a:p>
            <a:endParaRPr lang="en-US" dirty="0"/>
          </a:p>
        </p:txBody>
      </p:sp>
    </p:spTree>
    <p:extLst>
      <p:ext uri="{BB962C8B-B14F-4D97-AF65-F5344CB8AC3E}">
        <p14:creationId xmlns:p14="http://schemas.microsoft.com/office/powerpoint/2010/main" val="1299512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Interpersonal Conflict</a:t>
            </a:r>
            <a:endParaRPr lang="en-US" dirty="0"/>
          </a:p>
        </p:txBody>
      </p:sp>
      <p:pic>
        <p:nvPicPr>
          <p:cNvPr id="4" name="xkhfts-jFnA"/>
          <p:cNvPicPr>
            <a:picLocks noGrp="1" noRot="1" noChangeAspect="1"/>
          </p:cNvPicPr>
          <p:nvPr>
            <p:ph idx="1"/>
            <a:videoFile r:link="rId1"/>
          </p:nvPr>
        </p:nvPicPr>
        <p:blipFill>
          <a:blip r:embed="rId3"/>
          <a:stretch>
            <a:fillRect/>
          </a:stretch>
        </p:blipFill>
        <p:spPr>
          <a:xfrm>
            <a:off x="1630277" y="1580050"/>
            <a:ext cx="8920798" cy="5017948"/>
          </a:xfrm>
          <a:prstGeom prst="rect">
            <a:avLst/>
          </a:prstGeom>
        </p:spPr>
      </p:pic>
    </p:spTree>
    <p:extLst>
      <p:ext uri="{BB962C8B-B14F-4D97-AF65-F5344CB8AC3E}">
        <p14:creationId xmlns:p14="http://schemas.microsoft.com/office/powerpoint/2010/main" val="17669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sz="2800" dirty="0"/>
              <a:t>Environment and Culture</a:t>
            </a:r>
          </a:p>
          <a:p>
            <a:r>
              <a:rPr lang="en-US" sz="2800" dirty="0"/>
              <a:t>Effective Listening</a:t>
            </a:r>
          </a:p>
          <a:p>
            <a:r>
              <a:rPr lang="en-US" sz="2800" dirty="0"/>
              <a:t>Verbal and Non-Verbal Messages</a:t>
            </a:r>
          </a:p>
          <a:p>
            <a:r>
              <a:rPr lang="en-US" sz="2800" dirty="0"/>
              <a:t>Emotional Messages</a:t>
            </a:r>
          </a:p>
          <a:p>
            <a:r>
              <a:rPr lang="en-US" sz="2800" dirty="0"/>
              <a:t>Interpersonal Relationships </a:t>
            </a:r>
          </a:p>
          <a:p>
            <a:r>
              <a:rPr lang="en-US" sz="2800" dirty="0"/>
              <a:t>Interpersonal </a:t>
            </a:r>
            <a:r>
              <a:rPr lang="en-US" sz="2800" dirty="0" smtClean="0"/>
              <a:t>Conflict</a:t>
            </a:r>
            <a:endParaRPr lang="en-US" sz="2800" dirty="0"/>
          </a:p>
        </p:txBody>
      </p:sp>
      <p:sp>
        <p:nvSpPr>
          <p:cNvPr id="4" name="Rectangle 3"/>
          <p:cNvSpPr/>
          <p:nvPr/>
        </p:nvSpPr>
        <p:spPr>
          <a:xfrm>
            <a:off x="223520" y="243840"/>
            <a:ext cx="11765280" cy="6309360"/>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717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7600" y="2316480"/>
            <a:ext cx="7467600" cy="1323439"/>
          </a:xfrm>
          <a:prstGeom prst="rect">
            <a:avLst/>
          </a:prstGeom>
          <a:noFill/>
          <a:ln w="28575">
            <a:gradFill>
              <a:gsLst>
                <a:gs pos="0">
                  <a:srgbClr val="C00000"/>
                </a:gs>
                <a:gs pos="77000">
                  <a:srgbClr val="C00000"/>
                </a:gs>
              </a:gsLst>
              <a:lin ang="5400000" scaled="1"/>
            </a:gradFill>
          </a:ln>
        </p:spPr>
        <p:txBody>
          <a:bodyPr wrap="square" rtlCol="0">
            <a:spAutoFit/>
          </a:bodyPr>
          <a:lstStyle/>
          <a:p>
            <a:pPr algn="ctr"/>
            <a:r>
              <a:rPr lang="en-US" sz="8000" dirty="0" smtClean="0">
                <a:solidFill>
                  <a:schemeClr val="tx1">
                    <a:lumMod val="50000"/>
                  </a:schemeClr>
                </a:solidFill>
              </a:rPr>
              <a:t>Evaluation</a:t>
            </a:r>
            <a:endParaRPr lang="en-US" sz="8000" dirty="0">
              <a:solidFill>
                <a:schemeClr val="tx1">
                  <a:lumMod val="50000"/>
                </a:schemeClr>
              </a:solidFill>
            </a:endParaRPr>
          </a:p>
        </p:txBody>
      </p:sp>
    </p:spTree>
    <p:extLst>
      <p:ext uri="{BB962C8B-B14F-4D97-AF65-F5344CB8AC3E}">
        <p14:creationId xmlns:p14="http://schemas.microsoft.com/office/powerpoint/2010/main" val="9394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C00000"/>
            </a:solidFill>
          </a:ln>
        </p:spPr>
        <p:txBody>
          <a:bodyPr/>
          <a:lstStyle/>
          <a:p>
            <a:r>
              <a:rPr lang="en-US" dirty="0" smtClean="0"/>
              <a:t>References</a:t>
            </a:r>
            <a:endParaRPr lang="en-US" dirty="0"/>
          </a:p>
        </p:txBody>
      </p:sp>
      <p:sp>
        <p:nvSpPr>
          <p:cNvPr id="3" name="TextBox 2"/>
          <p:cNvSpPr txBox="1"/>
          <p:nvPr/>
        </p:nvSpPr>
        <p:spPr>
          <a:xfrm>
            <a:off x="1097280" y="1890946"/>
            <a:ext cx="10530088" cy="3416320"/>
          </a:xfrm>
          <a:prstGeom prst="rect">
            <a:avLst/>
          </a:prstGeom>
          <a:noFill/>
        </p:spPr>
        <p:txBody>
          <a:bodyPr wrap="square" rtlCol="0">
            <a:spAutoFit/>
          </a:bodyPr>
          <a:lstStyle/>
          <a:p>
            <a:r>
              <a:rPr lang="en-US" dirty="0" err="1"/>
              <a:t>Mirriam</a:t>
            </a:r>
            <a:r>
              <a:rPr lang="en-US" dirty="0"/>
              <a:t>-Webster. (</a:t>
            </a:r>
            <a:r>
              <a:rPr lang="en-US" dirty="0" err="1"/>
              <a:t>n.d.</a:t>
            </a:r>
            <a:r>
              <a:rPr lang="en-US" dirty="0"/>
              <a:t>). Collectivism. In </a:t>
            </a:r>
            <a:r>
              <a:rPr lang="en-US" i="1" dirty="0" err="1"/>
              <a:t>Mirriam</a:t>
            </a:r>
            <a:r>
              <a:rPr lang="en-US" i="1" dirty="0"/>
              <a:t>-Webster</a:t>
            </a:r>
            <a:r>
              <a:rPr lang="en-US" dirty="0"/>
              <a:t>. Retrieved June 7, </a:t>
            </a:r>
            <a:br>
              <a:rPr lang="en-US" dirty="0"/>
            </a:br>
            <a:r>
              <a:rPr lang="en-US" dirty="0"/>
              <a:t>     2019, from https://www.merriam-webster.com/dictionary/collectivism </a:t>
            </a:r>
            <a:endParaRPr lang="en-US" dirty="0" smtClean="0"/>
          </a:p>
          <a:p>
            <a:r>
              <a:rPr lang="en-US" dirty="0" err="1" smtClean="0"/>
              <a:t>Petricini</a:t>
            </a:r>
            <a:r>
              <a:rPr lang="en-US" dirty="0"/>
              <a:t>, T. (Presenter). (</a:t>
            </a:r>
            <a:r>
              <a:rPr lang="en-US" dirty="0" smtClean="0"/>
              <a:t>2019)</a:t>
            </a:r>
            <a:r>
              <a:rPr lang="en-US" dirty="0"/>
              <a:t/>
            </a:r>
            <a:br>
              <a:rPr lang="en-US" dirty="0"/>
            </a:br>
            <a:r>
              <a:rPr lang="en-US" dirty="0"/>
              <a:t> </a:t>
            </a:r>
            <a:r>
              <a:rPr lang="en-US" dirty="0" smtClean="0"/>
              <a:t>    </a:t>
            </a:r>
            <a:r>
              <a:rPr lang="en-US" dirty="0"/>
              <a:t>Reading presented at Rasmussen College, . </a:t>
            </a:r>
            <a:endParaRPr lang="en-US" dirty="0" smtClean="0"/>
          </a:p>
          <a:p>
            <a:r>
              <a:rPr lang="en-US" dirty="0"/>
              <a:t>Rasmussen College (Presenter). (2019). </a:t>
            </a:r>
            <a:r>
              <a:rPr lang="en-US" i="1" dirty="0"/>
              <a:t>Module 02 - Culture, Perception and the </a:t>
            </a:r>
            <a:r>
              <a:rPr lang="en-US" dirty="0"/>
              <a:t/>
            </a:r>
            <a:br>
              <a:rPr lang="en-US" dirty="0"/>
            </a:br>
            <a:r>
              <a:rPr lang="en-US" dirty="0"/>
              <a:t>     </a:t>
            </a:r>
            <a:r>
              <a:rPr lang="en-US" i="1" dirty="0"/>
              <a:t>Self in Interpersonal Communication &amp; Listening in Interpersonal </a:t>
            </a:r>
            <a:r>
              <a:rPr lang="en-US" dirty="0"/>
              <a:t/>
            </a:r>
            <a:br>
              <a:rPr lang="en-US" dirty="0"/>
            </a:br>
            <a:r>
              <a:rPr lang="en-US" dirty="0"/>
              <a:t>     </a:t>
            </a:r>
            <a:r>
              <a:rPr lang="en-US" i="1" dirty="0"/>
              <a:t>Communication</a:t>
            </a:r>
            <a:r>
              <a:rPr lang="en-US" dirty="0"/>
              <a:t>. Reading presented at Rasmussen College, . </a:t>
            </a:r>
            <a:endParaRPr lang="en-US" dirty="0" smtClean="0"/>
          </a:p>
          <a:p>
            <a:r>
              <a:rPr lang="en-US" dirty="0" err="1" smtClean="0"/>
              <a:t>Roven</a:t>
            </a:r>
            <a:r>
              <a:rPr lang="en-US" dirty="0"/>
              <a:t>, C. (Producer), &amp; </a:t>
            </a:r>
            <a:r>
              <a:rPr lang="en-US" dirty="0" err="1"/>
              <a:t>Gillium</a:t>
            </a:r>
            <a:r>
              <a:rPr lang="en-US" dirty="0"/>
              <a:t>, T. (Director). (1995). </a:t>
            </a:r>
            <a:r>
              <a:rPr lang="en-US" i="1" dirty="0"/>
              <a:t>Twelve monkeys</a:t>
            </a:r>
            <a:r>
              <a:rPr lang="en-US" dirty="0"/>
              <a:t> [Motion </a:t>
            </a:r>
            <a:br>
              <a:rPr lang="en-US" dirty="0"/>
            </a:br>
            <a:r>
              <a:rPr lang="en-US" dirty="0"/>
              <a:t>     picture]. United States: Universal Pictures</a:t>
            </a:r>
            <a:r>
              <a:rPr lang="en-US" dirty="0" smtClean="0"/>
              <a:t>.</a:t>
            </a:r>
          </a:p>
          <a:p>
            <a:r>
              <a:rPr lang="en-US" dirty="0" smtClean="0"/>
              <a:t>Sole</a:t>
            </a:r>
            <a:r>
              <a:rPr lang="en-US" dirty="0"/>
              <a:t>, K. (2011). </a:t>
            </a:r>
            <a:r>
              <a:rPr lang="en-US" i="1" dirty="0"/>
              <a:t>Making Connections: Understanding Interpersonal Communications</a:t>
            </a:r>
            <a:r>
              <a:rPr lang="en-US" dirty="0"/>
              <a:t> </a:t>
            </a:r>
            <a:br>
              <a:rPr lang="en-US" dirty="0"/>
            </a:br>
            <a:r>
              <a:rPr lang="en-US" dirty="0"/>
              <a:t>     [PDF]. Retrieved from https://content.learntoday.info/Thuze/Connections/ </a:t>
            </a:r>
            <a:br>
              <a:rPr lang="en-US" dirty="0"/>
            </a:br>
            <a:r>
              <a:rPr lang="en-US" dirty="0"/>
              <a:t>     </a:t>
            </a:r>
            <a:r>
              <a:rPr lang="en-US" dirty="0" smtClean="0"/>
              <a:t>OEBPS/book.html </a:t>
            </a:r>
            <a:endParaRPr lang="en-US" dirty="0"/>
          </a:p>
        </p:txBody>
      </p:sp>
    </p:spTree>
    <p:extLst>
      <p:ext uri="{BB962C8B-B14F-4D97-AF65-F5344CB8AC3E}">
        <p14:creationId xmlns:p14="http://schemas.microsoft.com/office/powerpoint/2010/main" val="3478338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Environment and Culture</a:t>
            </a:r>
          </a:p>
          <a:p>
            <a:r>
              <a:rPr lang="en-US" dirty="0" smtClean="0"/>
              <a:t>Effective Listening</a:t>
            </a:r>
          </a:p>
          <a:p>
            <a:r>
              <a:rPr lang="en-US" dirty="0" smtClean="0"/>
              <a:t>Verbal and Non-Verbal Messages</a:t>
            </a:r>
          </a:p>
          <a:p>
            <a:r>
              <a:rPr lang="en-US" dirty="0" smtClean="0"/>
              <a:t>Emotional Messages</a:t>
            </a:r>
          </a:p>
          <a:p>
            <a:r>
              <a:rPr lang="en-US" dirty="0" smtClean="0"/>
              <a:t>Interpersonal Relationships </a:t>
            </a:r>
          </a:p>
          <a:p>
            <a:r>
              <a:rPr lang="en-US" dirty="0" smtClean="0"/>
              <a:t>Interpersonal Conflict</a:t>
            </a:r>
          </a:p>
          <a:p>
            <a:pPr marL="36900" indent="0">
              <a:buNone/>
            </a:pPr>
            <a:endParaRPr lang="en-US" dirty="0" smtClean="0"/>
          </a:p>
          <a:p>
            <a:endParaRPr lang="en-US" dirty="0" smtClean="0"/>
          </a:p>
          <a:p>
            <a:endParaRPr lang="en-US" dirty="0"/>
          </a:p>
        </p:txBody>
      </p:sp>
      <p:sp>
        <p:nvSpPr>
          <p:cNvPr id="4" name="Rectangle 3"/>
          <p:cNvSpPr/>
          <p:nvPr/>
        </p:nvSpPr>
        <p:spPr>
          <a:xfrm>
            <a:off x="264160" y="254000"/>
            <a:ext cx="11663680" cy="6329680"/>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79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496" y="1188720"/>
            <a:ext cx="11137392" cy="1200329"/>
          </a:xfrm>
          <a:prstGeom prst="rect">
            <a:avLst/>
          </a:prstGeom>
          <a:noFill/>
          <a:ln w="76200">
            <a:noFill/>
          </a:ln>
          <a:scene3d>
            <a:camera prst="orthographicFront"/>
            <a:lightRig rig="threePt" dir="t"/>
          </a:scene3d>
          <a:sp3d>
            <a:bevelT w="152400" h="50800" prst="softRound"/>
          </a:sp3d>
        </p:spPr>
        <p:txBody>
          <a:bodyPr wrap="square" rtlCol="0">
            <a:spAutoFit/>
          </a:bodyPr>
          <a:lstStyle/>
          <a:p>
            <a:r>
              <a:rPr lang="en-US" sz="2400" dirty="0" smtClean="0">
                <a:solidFill>
                  <a:srgbClr val="FF0000"/>
                </a:solidFill>
              </a:rPr>
              <a:t>The story takes place in the mid 1990’s and the year of </a:t>
            </a:r>
            <a:r>
              <a:rPr lang="en-US" sz="2400" dirty="0" smtClean="0">
                <a:solidFill>
                  <a:srgbClr val="FF0000"/>
                </a:solidFill>
              </a:rPr>
              <a:t>2035. </a:t>
            </a:r>
            <a:r>
              <a:rPr lang="en-US" sz="2400" dirty="0" smtClean="0">
                <a:solidFill>
                  <a:srgbClr val="FF0000"/>
                </a:solidFill>
              </a:rPr>
              <a:t>The environment is mainly centered within a mental institution, on the streets of Baltimore, and in, what appears to be, an underground protected environment for modern society.</a:t>
            </a:r>
            <a:endParaRPr lang="en-US" sz="2400" dirty="0">
              <a:solidFill>
                <a:srgbClr val="FF0000"/>
              </a:solidFill>
            </a:endParaRPr>
          </a:p>
        </p:txBody>
      </p:sp>
      <p:sp>
        <p:nvSpPr>
          <p:cNvPr id="3" name="TextBox 2"/>
          <p:cNvSpPr txBox="1"/>
          <p:nvPr/>
        </p:nvSpPr>
        <p:spPr>
          <a:xfrm>
            <a:off x="662940" y="2935224"/>
            <a:ext cx="10890504" cy="2554545"/>
          </a:xfrm>
          <a:prstGeom prst="rect">
            <a:avLst/>
          </a:prstGeom>
          <a:noFill/>
          <a:ln w="38100">
            <a:solidFill>
              <a:srgbClr val="C00000"/>
            </a:solidFill>
          </a:ln>
        </p:spPr>
        <p:txBody>
          <a:bodyPr wrap="square" rtlCol="0">
            <a:spAutoFit/>
          </a:bodyPr>
          <a:lstStyle/>
          <a:p>
            <a:r>
              <a:rPr lang="en-US" sz="2000" dirty="0">
                <a:solidFill>
                  <a:srgbClr val="FF0000"/>
                </a:solidFill>
              </a:rPr>
              <a:t>James Cole, played by Bruce </a:t>
            </a:r>
            <a:r>
              <a:rPr lang="en-US" sz="2000" dirty="0" smtClean="0">
                <a:solidFill>
                  <a:srgbClr val="FF0000"/>
                </a:solidFill>
              </a:rPr>
              <a:t>Willis, </a:t>
            </a:r>
            <a:r>
              <a:rPr lang="en-US" sz="2000" dirty="0" smtClean="0"/>
              <a:t>shows up on the streets of Baltimore in a state of mental break, in the year of 1990, claiming he had time traveled from 30+ years in the future. After insisting that he needs to stop a biological attack from occurring in 1997 that kills 5 billion people, forcing the remaining population to live underground, he </a:t>
            </a:r>
            <a:r>
              <a:rPr lang="en-US" sz="2000" dirty="0"/>
              <a:t>i</a:t>
            </a:r>
            <a:r>
              <a:rPr lang="en-US" sz="2000" dirty="0" smtClean="0"/>
              <a:t>s placed in a mental institution. While he </a:t>
            </a:r>
            <a:r>
              <a:rPr lang="en-US" sz="2000" dirty="0"/>
              <a:t>i</a:t>
            </a:r>
            <a:r>
              <a:rPr lang="en-US" sz="2000" dirty="0" smtClean="0"/>
              <a:t>s there he forms a relationship with a rich kid, </a:t>
            </a:r>
            <a:r>
              <a:rPr lang="en-US" sz="2000" dirty="0" smtClean="0">
                <a:solidFill>
                  <a:srgbClr val="FF0000"/>
                </a:solidFill>
              </a:rPr>
              <a:t>Jeffrey Goines, played by Brad Pitt</a:t>
            </a:r>
            <a:r>
              <a:rPr lang="en-US" sz="2000" dirty="0" smtClean="0"/>
              <a:t>, that has radical thoughts and an influential father. Jeffrey has a mysterious recurring role throughout the movie. Their </a:t>
            </a:r>
            <a:r>
              <a:rPr lang="en-US" sz="2000" dirty="0" smtClean="0">
                <a:solidFill>
                  <a:srgbClr val="FF0000"/>
                </a:solidFill>
              </a:rPr>
              <a:t>psychiatrist, Dr. </a:t>
            </a:r>
            <a:r>
              <a:rPr lang="en-US" sz="2000" dirty="0" err="1" smtClean="0">
                <a:solidFill>
                  <a:srgbClr val="FF0000"/>
                </a:solidFill>
              </a:rPr>
              <a:t>Railly</a:t>
            </a:r>
            <a:r>
              <a:rPr lang="en-US" sz="2000" dirty="0" smtClean="0">
                <a:solidFill>
                  <a:srgbClr val="FF0000"/>
                </a:solidFill>
              </a:rPr>
              <a:t>, played by Madeleine Stowe</a:t>
            </a:r>
            <a:r>
              <a:rPr lang="en-US" sz="2000" dirty="0" smtClean="0"/>
              <a:t>, tries to understand what James </a:t>
            </a:r>
            <a:r>
              <a:rPr lang="en-US" sz="2000" dirty="0"/>
              <a:t>i</a:t>
            </a:r>
            <a:r>
              <a:rPr lang="en-US" sz="2000" dirty="0" smtClean="0"/>
              <a:t>s perceiving as reality and works to help him understand the mission he believes he </a:t>
            </a:r>
            <a:r>
              <a:rPr lang="en-US" sz="2000" dirty="0"/>
              <a:t>i</a:t>
            </a:r>
            <a:r>
              <a:rPr lang="en-US" sz="2000" dirty="0" smtClean="0"/>
              <a:t>s tasked with.</a:t>
            </a:r>
            <a:endParaRPr lang="en-US" sz="2000" dirty="0"/>
          </a:p>
        </p:txBody>
      </p:sp>
    </p:spTree>
    <p:extLst>
      <p:ext uri="{BB962C8B-B14F-4D97-AF65-F5344CB8AC3E}">
        <p14:creationId xmlns:p14="http://schemas.microsoft.com/office/powerpoint/2010/main" val="1037336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0000"/>
                  </a:solidFill>
                </a:ln>
              </a:rPr>
              <a:t>Cultures</a:t>
            </a:r>
            <a:endParaRPr lang="en-US" dirty="0">
              <a:ln>
                <a:solidFill>
                  <a:srgbClr val="FF0000"/>
                </a:solidFill>
              </a:ln>
            </a:endParaRPr>
          </a:p>
        </p:txBody>
      </p:sp>
      <p:sp>
        <p:nvSpPr>
          <p:cNvPr id="3" name="Content Placeholder 2"/>
          <p:cNvSpPr>
            <a:spLocks noGrp="1"/>
          </p:cNvSpPr>
          <p:nvPr>
            <p:ph idx="1"/>
          </p:nvPr>
        </p:nvSpPr>
        <p:spPr>
          <a:xfrm>
            <a:off x="913795" y="1732449"/>
            <a:ext cx="10353762" cy="4604343"/>
          </a:xfrm>
        </p:spPr>
        <p:txBody>
          <a:bodyPr>
            <a:normAutofit fontScale="92500" lnSpcReduction="20000"/>
          </a:bodyPr>
          <a:lstStyle/>
          <a:p>
            <a:pPr marL="36900" indent="0">
              <a:buNone/>
            </a:pPr>
            <a:r>
              <a:rPr lang="en-US" dirty="0" smtClean="0">
                <a:ln>
                  <a:solidFill>
                    <a:srgbClr val="FF0000">
                      <a:alpha val="10000"/>
                    </a:srgbClr>
                  </a:solidFill>
                </a:ln>
              </a:rPr>
              <a:t>James Cole </a:t>
            </a:r>
            <a:r>
              <a:rPr lang="en-US" dirty="0" smtClean="0"/>
              <a:t>–  </a:t>
            </a:r>
            <a:r>
              <a:rPr lang="en-US" dirty="0"/>
              <a:t>high-context, futuristic, </a:t>
            </a:r>
            <a:r>
              <a:rPr lang="en-US" dirty="0" smtClean="0"/>
              <a:t>and somber, the </a:t>
            </a:r>
            <a:r>
              <a:rPr lang="en-US" dirty="0"/>
              <a:t>population </a:t>
            </a:r>
            <a:r>
              <a:rPr lang="en-US" dirty="0" smtClean="0"/>
              <a:t>is forced </a:t>
            </a:r>
            <a:r>
              <a:rPr lang="en-US" dirty="0"/>
              <a:t>to </a:t>
            </a:r>
            <a:r>
              <a:rPr lang="en-US" dirty="0" smtClean="0"/>
              <a:t>be dependent </a:t>
            </a:r>
            <a:r>
              <a:rPr lang="en-US" dirty="0"/>
              <a:t>on </a:t>
            </a:r>
            <a:r>
              <a:rPr lang="en-US" dirty="0" smtClean="0"/>
              <a:t>			   	  one </a:t>
            </a:r>
            <a:r>
              <a:rPr lang="en-US" dirty="0"/>
              <a:t>another (collectivism) (</a:t>
            </a:r>
            <a:r>
              <a:rPr lang="en-US" dirty="0" err="1"/>
              <a:t>Mirriam</a:t>
            </a:r>
            <a:r>
              <a:rPr lang="en-US" dirty="0"/>
              <a:t>-Webster, </a:t>
            </a:r>
            <a:r>
              <a:rPr lang="en-US" dirty="0" err="1"/>
              <a:t>n.d</a:t>
            </a:r>
            <a:r>
              <a:rPr lang="en-US" dirty="0" err="1" smtClean="0"/>
              <a:t>.</a:t>
            </a:r>
            <a:r>
              <a:rPr lang="en-US" dirty="0" smtClean="0"/>
              <a:t>)</a:t>
            </a:r>
          </a:p>
          <a:p>
            <a:pPr marL="36900" indent="0">
              <a:buNone/>
            </a:pPr>
            <a:r>
              <a:rPr lang="en-US" dirty="0"/>
              <a:t>	</a:t>
            </a:r>
            <a:r>
              <a:rPr lang="en-US" dirty="0" smtClean="0"/>
              <a:t>		  Sub-Culture – Institutional, little interpersonal communication, </a:t>
            </a:r>
            <a:r>
              <a:rPr lang="en-US" dirty="0"/>
              <a:t>depressed, </a:t>
            </a:r>
            <a:r>
              <a:rPr lang="en-US" dirty="0" smtClean="0"/>
              <a:t>					                                 isolating </a:t>
            </a:r>
            <a:r>
              <a:rPr lang="en-US" dirty="0"/>
              <a:t>and </a:t>
            </a:r>
            <a:r>
              <a:rPr lang="en-US" dirty="0" smtClean="0"/>
              <a:t>violent </a:t>
            </a:r>
          </a:p>
          <a:p>
            <a:pPr marL="36900" indent="0">
              <a:buNone/>
            </a:pPr>
            <a:r>
              <a:rPr lang="en-US" dirty="0"/>
              <a:t>	</a:t>
            </a:r>
            <a:r>
              <a:rPr lang="en-US" dirty="0" smtClean="0"/>
              <a:t>		  Effects on Communication - </a:t>
            </a:r>
            <a:r>
              <a:rPr lang="en-US" dirty="0"/>
              <a:t>causes him to react emotionally, distracting from </a:t>
            </a:r>
            <a:r>
              <a:rPr lang="en-US" dirty="0" smtClean="0"/>
              <a:t>											     his </a:t>
            </a:r>
            <a:r>
              <a:rPr lang="en-US" dirty="0"/>
              <a:t>message (Rasmussen College</a:t>
            </a:r>
            <a:r>
              <a:rPr lang="en-US" dirty="0" smtClean="0"/>
              <a:t>, lesson content, </a:t>
            </a:r>
            <a:r>
              <a:rPr lang="en-US" dirty="0"/>
              <a:t>2019)</a:t>
            </a:r>
            <a:endParaRPr lang="en-US" dirty="0" smtClean="0"/>
          </a:p>
          <a:p>
            <a:pPr marL="36900" indent="0">
              <a:buNone/>
            </a:pPr>
            <a:r>
              <a:rPr lang="en-US" dirty="0" smtClean="0">
                <a:ln>
                  <a:solidFill>
                    <a:srgbClr val="FF0000">
                      <a:alpha val="10000"/>
                    </a:srgbClr>
                  </a:solidFill>
                </a:ln>
              </a:rPr>
              <a:t>Jeffrey Goines </a:t>
            </a:r>
            <a:r>
              <a:rPr lang="en-US" dirty="0" smtClean="0"/>
              <a:t>- low-context</a:t>
            </a:r>
            <a:r>
              <a:rPr lang="en-US" dirty="0"/>
              <a:t>, expressive</a:t>
            </a:r>
            <a:r>
              <a:rPr lang="en-US" dirty="0" smtClean="0"/>
              <a:t>, blissful, individualist</a:t>
            </a:r>
          </a:p>
          <a:p>
            <a:pPr marL="36900" indent="0">
              <a:buNone/>
            </a:pPr>
            <a:r>
              <a:rPr lang="en-US" dirty="0"/>
              <a:t>	</a:t>
            </a:r>
            <a:r>
              <a:rPr lang="en-US" dirty="0" smtClean="0"/>
              <a:t>		     Sub-Culture – Institutional, unprofessional</a:t>
            </a:r>
            <a:r>
              <a:rPr lang="en-US" dirty="0"/>
              <a:t>, childish, belligerent and </a:t>
            </a:r>
            <a:r>
              <a:rPr lang="en-US" dirty="0" smtClean="0"/>
              <a:t>chaotic, out </a:t>
            </a:r>
            <a:r>
              <a:rPr lang="en-US" dirty="0"/>
              <a:t>of </a:t>
            </a:r>
            <a:r>
              <a:rPr lang="en-US" dirty="0" smtClean="0"/>
              <a:t>						</a:t>
            </a:r>
            <a:r>
              <a:rPr lang="en-US" dirty="0"/>
              <a:t> </a:t>
            </a:r>
            <a:r>
              <a:rPr lang="en-US" dirty="0" smtClean="0"/>
              <a:t>      touch </a:t>
            </a:r>
            <a:r>
              <a:rPr lang="en-US" dirty="0"/>
              <a:t>with reality </a:t>
            </a:r>
            <a:endParaRPr lang="en-US" dirty="0" smtClean="0"/>
          </a:p>
          <a:p>
            <a:pPr marL="36900" indent="0">
              <a:buNone/>
            </a:pPr>
            <a:r>
              <a:rPr lang="en-US" dirty="0"/>
              <a:t>	</a:t>
            </a:r>
            <a:r>
              <a:rPr lang="en-US" dirty="0" smtClean="0"/>
              <a:t>		     Effects on Communication - Endless </a:t>
            </a:r>
            <a:r>
              <a:rPr lang="en-US" dirty="0"/>
              <a:t>distractions from effective listening.</a:t>
            </a:r>
            <a:endParaRPr lang="en-US" dirty="0" smtClean="0"/>
          </a:p>
          <a:p>
            <a:pPr marL="36900" indent="0">
              <a:buNone/>
            </a:pPr>
            <a:r>
              <a:rPr lang="en-US" dirty="0" smtClean="0">
                <a:ln w="9525">
                  <a:solidFill>
                    <a:srgbClr val="FF0000">
                      <a:alpha val="10000"/>
                    </a:srgbClr>
                  </a:solidFill>
                </a:ln>
              </a:rPr>
              <a:t>Dr. Katherine </a:t>
            </a:r>
            <a:r>
              <a:rPr lang="en-US" dirty="0" err="1" smtClean="0">
                <a:ln w="9525">
                  <a:solidFill>
                    <a:srgbClr val="FF0000">
                      <a:alpha val="10000"/>
                    </a:srgbClr>
                  </a:solidFill>
                </a:ln>
              </a:rPr>
              <a:t>Railly</a:t>
            </a:r>
            <a:r>
              <a:rPr lang="en-US" dirty="0" smtClean="0">
                <a:ln w="9525">
                  <a:solidFill>
                    <a:srgbClr val="FF0000">
                      <a:alpha val="10000"/>
                    </a:srgbClr>
                  </a:solidFill>
                </a:ln>
              </a:rPr>
              <a:t> </a:t>
            </a:r>
            <a:r>
              <a:rPr lang="en-US" dirty="0" smtClean="0"/>
              <a:t>- low-context</a:t>
            </a:r>
            <a:r>
              <a:rPr lang="en-US" dirty="0"/>
              <a:t>, expressive</a:t>
            </a:r>
            <a:r>
              <a:rPr lang="en-US" dirty="0" smtClean="0"/>
              <a:t>, blissful, individualist, </a:t>
            </a:r>
          </a:p>
          <a:p>
            <a:pPr marL="36900" indent="0">
              <a:buNone/>
            </a:pPr>
            <a:r>
              <a:rPr lang="en-US" dirty="0"/>
              <a:t>	</a:t>
            </a:r>
            <a:r>
              <a:rPr lang="en-US" dirty="0" smtClean="0"/>
              <a:t>				Sub-Culture - Scientific</a:t>
            </a:r>
            <a:r>
              <a:rPr lang="en-US" dirty="0"/>
              <a:t>, professional, authoritative and </a:t>
            </a:r>
            <a:r>
              <a:rPr lang="en-US" dirty="0" smtClean="0"/>
              <a:t>orderly</a:t>
            </a:r>
          </a:p>
          <a:p>
            <a:pPr marL="36900" indent="0">
              <a:buNone/>
            </a:pPr>
            <a:r>
              <a:rPr lang="en-US" dirty="0"/>
              <a:t>	</a:t>
            </a:r>
            <a:r>
              <a:rPr lang="en-US" dirty="0" smtClean="0"/>
              <a:t>			  	Effects on Communication - bias </a:t>
            </a:r>
            <a:r>
              <a:rPr lang="en-US" dirty="0"/>
              <a:t>against time travel causing her to prejudge </a:t>
            </a:r>
            <a:r>
              <a:rPr lang="en-US" dirty="0" smtClean="0"/>
              <a:t>												    and ignore </a:t>
            </a:r>
            <a:r>
              <a:rPr lang="en-US" dirty="0"/>
              <a:t>James’ </a:t>
            </a:r>
            <a:r>
              <a:rPr lang="en-US" dirty="0" smtClean="0"/>
              <a:t>message </a:t>
            </a:r>
            <a:r>
              <a:rPr lang="en-US" dirty="0">
                <a:effectLst/>
              </a:rPr>
              <a:t>(Sole, 2011, p. 50)</a:t>
            </a:r>
            <a:r>
              <a:rPr lang="en-US" dirty="0" smtClean="0"/>
              <a:t> </a:t>
            </a:r>
            <a:endParaRPr lang="en-US" dirty="0"/>
          </a:p>
        </p:txBody>
      </p:sp>
    </p:spTree>
    <p:extLst>
      <p:ext uri="{BB962C8B-B14F-4D97-AF65-F5344CB8AC3E}">
        <p14:creationId xmlns:p14="http://schemas.microsoft.com/office/powerpoint/2010/main" val="3154086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smtClean="0">
                <a:solidFill>
                  <a:srgbClr val="FF0000"/>
                </a:solidFill>
              </a:rPr>
              <a:t>Good</a:t>
            </a:r>
            <a:r>
              <a:rPr lang="en-US" dirty="0" smtClean="0"/>
              <a:t> vs </a:t>
            </a:r>
            <a:r>
              <a:rPr lang="en-US" dirty="0" smtClean="0">
                <a:solidFill>
                  <a:srgbClr val="FF0000"/>
                </a:solidFill>
              </a:rPr>
              <a:t>Bad</a:t>
            </a:r>
            <a:r>
              <a:rPr lang="en-US" dirty="0" smtClean="0"/>
              <a:t> Listening</a:t>
            </a:r>
            <a:endParaRPr lang="en-US" dirty="0"/>
          </a:p>
        </p:txBody>
      </p:sp>
      <p:sp>
        <p:nvSpPr>
          <p:cNvPr id="3" name="Content Placeholder 2"/>
          <p:cNvSpPr>
            <a:spLocks noGrp="1"/>
          </p:cNvSpPr>
          <p:nvPr>
            <p:ph idx="1"/>
          </p:nvPr>
        </p:nvSpPr>
        <p:spPr/>
        <p:txBody>
          <a:bodyPr/>
          <a:lstStyle/>
          <a:p>
            <a:pPr marL="36900" indent="0">
              <a:buNone/>
            </a:pPr>
            <a:r>
              <a:rPr lang="en-US" dirty="0" smtClean="0">
                <a:solidFill>
                  <a:srgbClr val="FF0000"/>
                </a:solidFill>
              </a:rPr>
              <a:t>Good</a:t>
            </a:r>
            <a:r>
              <a:rPr lang="en-US" dirty="0" smtClean="0"/>
              <a:t> – </a:t>
            </a:r>
            <a:r>
              <a:rPr lang="en-US" dirty="0" smtClean="0">
                <a:effectLst/>
              </a:rPr>
              <a:t>Dr</a:t>
            </a:r>
            <a:r>
              <a:rPr lang="en-US" dirty="0">
                <a:effectLst/>
              </a:rPr>
              <a:t>. </a:t>
            </a:r>
            <a:r>
              <a:rPr lang="en-US" dirty="0" err="1">
                <a:effectLst/>
              </a:rPr>
              <a:t>Railly</a:t>
            </a:r>
            <a:r>
              <a:rPr lang="en-US" dirty="0">
                <a:effectLst/>
              </a:rPr>
              <a:t> displays excellent, formal, effective listening skills as she makes eye contact, focuses on the words James is saying and also pays attention to the desperate nature of his nonverbal communication. She is evaluative as she listens comprehensively and empathetically (Sole, 2011, p. 49). She acknowledges James’ claims and asks for clarification.</a:t>
            </a:r>
            <a:r>
              <a:rPr lang="en-US" dirty="0" smtClean="0"/>
              <a:t> </a:t>
            </a:r>
          </a:p>
          <a:p>
            <a:pPr marL="36900" indent="0">
              <a:buNone/>
            </a:pPr>
            <a:r>
              <a:rPr lang="en-US" dirty="0" smtClean="0">
                <a:solidFill>
                  <a:srgbClr val="FF0000"/>
                </a:solidFill>
              </a:rPr>
              <a:t>Bad</a:t>
            </a:r>
            <a:r>
              <a:rPr lang="en-US" dirty="0" smtClean="0"/>
              <a:t> - James </a:t>
            </a:r>
            <a:r>
              <a:rPr lang="en-US" dirty="0"/>
              <a:t>is unable to maintain eye contact, focus and communicate his message clearly due to internal noise; the medication he’s been given and the trauma he’s endured, which results in an internal barrier in the interpersonal communication process with the doctor (T. </a:t>
            </a:r>
            <a:r>
              <a:rPr lang="en-US" dirty="0" err="1"/>
              <a:t>Petricini</a:t>
            </a:r>
            <a:r>
              <a:rPr lang="en-US" dirty="0"/>
              <a:t>, reading, May 14, 2019). His listening skills are affected likewise and additionally, he doesn’t acknowledge the doctor’s feedback.</a:t>
            </a:r>
          </a:p>
          <a:p>
            <a:pPr marL="36900" indent="0">
              <a:buNone/>
            </a:pPr>
            <a:endParaRPr lang="en-US" dirty="0"/>
          </a:p>
        </p:txBody>
      </p:sp>
    </p:spTree>
    <p:extLst>
      <p:ext uri="{BB962C8B-B14F-4D97-AF65-F5344CB8AC3E}">
        <p14:creationId xmlns:p14="http://schemas.microsoft.com/office/powerpoint/2010/main" val="1080589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Emotional Message</a:t>
            </a:r>
            <a:endParaRPr lang="en-US" dirty="0"/>
          </a:p>
        </p:txBody>
      </p:sp>
      <p:pic>
        <p:nvPicPr>
          <p:cNvPr id="4" name="9IT3u-eRL6E"/>
          <p:cNvPicPr>
            <a:picLocks noGrp="1" noRot="1" noChangeAspect="1"/>
          </p:cNvPicPr>
          <p:nvPr>
            <p:ph idx="1"/>
            <a:videoFile r:link="rId1"/>
          </p:nvPr>
        </p:nvPicPr>
        <p:blipFill>
          <a:blip r:embed="rId3"/>
          <a:stretch>
            <a:fillRect/>
          </a:stretch>
        </p:blipFill>
        <p:spPr>
          <a:xfrm>
            <a:off x="1767596" y="1580050"/>
            <a:ext cx="8646160" cy="4863464"/>
          </a:xfrm>
          <a:prstGeom prst="rect">
            <a:avLst/>
          </a:prstGeom>
        </p:spPr>
      </p:pic>
    </p:spTree>
    <p:extLst>
      <p:ext uri="{BB962C8B-B14F-4D97-AF65-F5344CB8AC3E}">
        <p14:creationId xmlns:p14="http://schemas.microsoft.com/office/powerpoint/2010/main" val="427760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920" y="1283208"/>
            <a:ext cx="11405616" cy="5078313"/>
          </a:xfrm>
          <a:prstGeom prst="rect">
            <a:avLst/>
          </a:prstGeom>
          <a:solidFill>
            <a:schemeClr val="tx1"/>
          </a:solidFill>
          <a:ln w="76200">
            <a:solidFill>
              <a:srgbClr val="C00000"/>
            </a:solidFill>
          </a:ln>
          <a:effectLst>
            <a:glow rad="139700">
              <a:schemeClr val="accent1">
                <a:satMod val="175000"/>
                <a:alpha val="40000"/>
              </a:schemeClr>
            </a:glow>
          </a:effectLst>
        </p:spPr>
        <p:txBody>
          <a:bodyPr wrap="square" rtlCol="0">
            <a:spAutoFit/>
          </a:bodyPr>
          <a:lstStyle/>
          <a:p>
            <a:r>
              <a:rPr lang="en-US" dirty="0" smtClean="0">
                <a:solidFill>
                  <a:schemeClr val="bg1"/>
                </a:solidFill>
              </a:rPr>
              <a:t>In the beginning of the movie you will observe </a:t>
            </a:r>
            <a:r>
              <a:rPr lang="en-US" dirty="0" smtClean="0">
                <a:solidFill>
                  <a:schemeClr val="bg1"/>
                </a:solidFill>
                <a:effectLst>
                  <a:glow rad="63500">
                    <a:schemeClr val="accent5">
                      <a:satMod val="175000"/>
                      <a:alpha val="40000"/>
                    </a:schemeClr>
                  </a:glow>
                </a:effectLst>
              </a:rPr>
              <a:t>asynchronous</a:t>
            </a:r>
            <a:r>
              <a:rPr lang="en-US" dirty="0" smtClean="0">
                <a:solidFill>
                  <a:schemeClr val="bg1"/>
                </a:solidFill>
              </a:rPr>
              <a:t>, </a:t>
            </a:r>
            <a:r>
              <a:rPr lang="en-US" dirty="0" smtClean="0">
                <a:solidFill>
                  <a:schemeClr val="bg1"/>
                </a:solidFill>
                <a:effectLst>
                  <a:glow rad="63500">
                    <a:schemeClr val="accent5">
                      <a:satMod val="175000"/>
                      <a:alpha val="40000"/>
                    </a:schemeClr>
                  </a:glow>
                </a:effectLst>
              </a:rPr>
              <a:t>public communication </a:t>
            </a:r>
            <a:r>
              <a:rPr lang="en-US" dirty="0" smtClean="0">
                <a:solidFill>
                  <a:schemeClr val="bg1"/>
                </a:solidFill>
                <a:effectLst/>
              </a:rPr>
              <a:t>being</a:t>
            </a:r>
            <a:r>
              <a:rPr lang="en-US" dirty="0" smtClean="0">
                <a:solidFill>
                  <a:schemeClr val="bg1"/>
                </a:solidFill>
              </a:rPr>
              <a:t> </a:t>
            </a:r>
            <a:r>
              <a:rPr lang="en-US" dirty="0" smtClean="0">
                <a:solidFill>
                  <a:schemeClr val="bg1"/>
                </a:solidFill>
                <a:effectLst>
                  <a:glow rad="63500">
                    <a:schemeClr val="accent5">
                      <a:satMod val="175000"/>
                      <a:alpha val="40000"/>
                    </a:schemeClr>
                  </a:glow>
                </a:effectLst>
              </a:rPr>
              <a:t>sent </a:t>
            </a:r>
            <a:r>
              <a:rPr lang="en-US" dirty="0" smtClean="0">
                <a:solidFill>
                  <a:schemeClr val="bg1"/>
                </a:solidFill>
              </a:rPr>
              <a:t>from </a:t>
            </a:r>
            <a:r>
              <a:rPr lang="en-US" dirty="0">
                <a:solidFill>
                  <a:schemeClr val="bg1"/>
                </a:solidFill>
              </a:rPr>
              <a:t>scientists  (</a:t>
            </a:r>
            <a:r>
              <a:rPr lang="en-US" dirty="0" err="1">
                <a:solidFill>
                  <a:schemeClr val="bg1"/>
                </a:solidFill>
              </a:rPr>
              <a:t>Roven</a:t>
            </a:r>
            <a:r>
              <a:rPr lang="en-US" dirty="0">
                <a:solidFill>
                  <a:schemeClr val="bg1"/>
                </a:solidFill>
              </a:rPr>
              <a:t> &amp; </a:t>
            </a:r>
            <a:r>
              <a:rPr lang="en-US" dirty="0" err="1">
                <a:solidFill>
                  <a:schemeClr val="bg1"/>
                </a:solidFill>
              </a:rPr>
              <a:t>Gillium</a:t>
            </a:r>
            <a:r>
              <a:rPr lang="en-US" dirty="0">
                <a:solidFill>
                  <a:schemeClr val="bg1"/>
                </a:solidFill>
              </a:rPr>
              <a:t>, 1995</a:t>
            </a:r>
            <a:r>
              <a:rPr lang="en-US" dirty="0" smtClean="0">
                <a:solidFill>
                  <a:schemeClr val="bg1"/>
                </a:solidFill>
              </a:rPr>
              <a:t>). It is being </a:t>
            </a:r>
            <a:r>
              <a:rPr lang="en-US" dirty="0" smtClean="0">
                <a:solidFill>
                  <a:schemeClr val="bg1"/>
                </a:solidFill>
                <a:effectLst>
                  <a:glow rad="63500">
                    <a:schemeClr val="accent5">
                      <a:satMod val="175000"/>
                      <a:alpha val="40000"/>
                    </a:schemeClr>
                  </a:glow>
                </a:effectLst>
              </a:rPr>
              <a:t>channeled</a:t>
            </a:r>
            <a:r>
              <a:rPr lang="en-US" dirty="0" smtClean="0">
                <a:solidFill>
                  <a:schemeClr val="bg1"/>
                </a:solidFill>
              </a:rPr>
              <a:t> by way of a radio broadcast to the inmates. Sleep and muffled language are </a:t>
            </a:r>
            <a:r>
              <a:rPr lang="en-US" dirty="0" smtClean="0">
                <a:solidFill>
                  <a:schemeClr val="bg1"/>
                </a:solidFill>
                <a:effectLst>
                  <a:glow rad="63500">
                    <a:schemeClr val="accent5">
                      <a:satMod val="175000"/>
                      <a:alpha val="40000"/>
                    </a:schemeClr>
                  </a:glow>
                </a:effectLst>
              </a:rPr>
              <a:t>noise</a:t>
            </a:r>
            <a:r>
              <a:rPr lang="en-US" dirty="0" smtClean="0">
                <a:solidFill>
                  <a:schemeClr val="bg1"/>
                </a:solidFill>
              </a:rPr>
              <a:t> that interfere with the </a:t>
            </a:r>
            <a:r>
              <a:rPr lang="en-US" dirty="0" smtClean="0">
                <a:solidFill>
                  <a:schemeClr val="bg1"/>
                </a:solidFill>
                <a:effectLst>
                  <a:glow rad="63500">
                    <a:schemeClr val="accent5">
                      <a:satMod val="175000"/>
                      <a:alpha val="40000"/>
                    </a:schemeClr>
                  </a:glow>
                </a:effectLst>
              </a:rPr>
              <a:t>mediated message received</a:t>
            </a:r>
            <a:r>
              <a:rPr lang="en-US" dirty="0" smtClean="0">
                <a:solidFill>
                  <a:schemeClr val="bg1"/>
                </a:solidFill>
              </a:rPr>
              <a:t> by the inmates in the jail </a:t>
            </a:r>
            <a:r>
              <a:rPr lang="en-US" dirty="0" smtClean="0">
                <a:solidFill>
                  <a:schemeClr val="bg1"/>
                </a:solidFill>
                <a:effectLst>
                  <a:glow rad="63500">
                    <a:schemeClr val="accent5">
                      <a:satMod val="175000"/>
                      <a:alpha val="40000"/>
                    </a:schemeClr>
                  </a:glow>
                </a:effectLst>
              </a:rPr>
              <a:t>environment</a:t>
            </a:r>
            <a:r>
              <a:rPr lang="it-IT" dirty="0">
                <a:solidFill>
                  <a:schemeClr val="bg1"/>
                </a:solidFill>
                <a:effectLst>
                  <a:glow rad="63500">
                    <a:schemeClr val="accent5">
                      <a:satMod val="175000"/>
                      <a:alpha val="40000"/>
                    </a:schemeClr>
                  </a:glow>
                </a:effectLst>
              </a:rPr>
              <a:t> </a:t>
            </a:r>
            <a:r>
              <a:rPr lang="it-IT" dirty="0">
                <a:solidFill>
                  <a:schemeClr val="bg1"/>
                </a:solidFill>
                <a:effectLst/>
              </a:rPr>
              <a:t>(Sole, 2011, pp. 5, 10)</a:t>
            </a:r>
            <a:r>
              <a:rPr lang="en-US" dirty="0" smtClean="0">
                <a:solidFill>
                  <a:schemeClr val="bg1"/>
                </a:solidFill>
              </a:rPr>
              <a:t>.</a:t>
            </a:r>
          </a:p>
          <a:p>
            <a:endParaRPr lang="en-US" dirty="0">
              <a:solidFill>
                <a:schemeClr val="bg1"/>
              </a:solidFill>
            </a:endParaRPr>
          </a:p>
          <a:p>
            <a:r>
              <a:rPr lang="en-US" dirty="0" smtClean="0">
                <a:solidFill>
                  <a:schemeClr val="bg1"/>
                </a:solidFill>
                <a:effectLst>
                  <a:glow rad="63500">
                    <a:schemeClr val="accent5">
                      <a:satMod val="175000"/>
                      <a:alpha val="40000"/>
                    </a:schemeClr>
                  </a:glow>
                </a:effectLst>
              </a:rPr>
              <a:t>Small group communication</a:t>
            </a:r>
            <a:r>
              <a:rPr lang="en-US" dirty="0" smtClean="0">
                <a:solidFill>
                  <a:schemeClr val="bg1"/>
                </a:solidFill>
              </a:rPr>
              <a:t> takes place next when James is being questioned by the board of scientists. They are seeking </a:t>
            </a:r>
            <a:r>
              <a:rPr lang="en-US" dirty="0" smtClean="0">
                <a:solidFill>
                  <a:schemeClr val="bg1"/>
                </a:solidFill>
                <a:effectLst>
                  <a:glow rad="63500">
                    <a:schemeClr val="accent5">
                      <a:satMod val="175000"/>
                      <a:alpha val="40000"/>
                    </a:schemeClr>
                  </a:glow>
                </a:effectLst>
              </a:rPr>
              <a:t>information </a:t>
            </a:r>
            <a:r>
              <a:rPr lang="en-US" dirty="0" smtClean="0">
                <a:solidFill>
                  <a:schemeClr val="bg1"/>
                </a:solidFill>
                <a:effectLst/>
              </a:rPr>
              <a:t>and</a:t>
            </a:r>
            <a:r>
              <a:rPr lang="en-US" dirty="0" smtClean="0">
                <a:solidFill>
                  <a:schemeClr val="bg1"/>
                </a:solidFill>
                <a:effectLst>
                  <a:glow rad="63500">
                    <a:schemeClr val="accent5">
                      <a:satMod val="175000"/>
                      <a:alpha val="40000"/>
                    </a:schemeClr>
                  </a:glow>
                </a:effectLst>
              </a:rPr>
              <a:t> understanding </a:t>
            </a:r>
            <a:r>
              <a:rPr lang="en-US" dirty="0" smtClean="0">
                <a:solidFill>
                  <a:schemeClr val="bg1"/>
                </a:solidFill>
              </a:rPr>
              <a:t>of his perceptions so they can </a:t>
            </a:r>
            <a:r>
              <a:rPr lang="en-US" dirty="0" smtClean="0">
                <a:solidFill>
                  <a:schemeClr val="bg1"/>
                </a:solidFill>
                <a:effectLst>
                  <a:glow rad="63500">
                    <a:schemeClr val="accent5">
                      <a:satMod val="175000"/>
                      <a:alpha val="40000"/>
                    </a:schemeClr>
                  </a:glow>
                </a:effectLst>
              </a:rPr>
              <a:t>analyze </a:t>
            </a:r>
            <a:r>
              <a:rPr lang="en-US" dirty="0" smtClean="0">
                <a:solidFill>
                  <a:schemeClr val="bg1"/>
                </a:solidFill>
                <a:effectLst/>
              </a:rPr>
              <a:t>the</a:t>
            </a:r>
            <a:r>
              <a:rPr lang="en-US" dirty="0" smtClean="0">
                <a:solidFill>
                  <a:schemeClr val="bg1"/>
                </a:solidFill>
                <a:effectLst>
                  <a:glow rad="63500">
                    <a:schemeClr val="accent5">
                      <a:satMod val="175000"/>
                      <a:alpha val="40000"/>
                    </a:schemeClr>
                  </a:glow>
                </a:effectLst>
              </a:rPr>
              <a:t> feedback</a:t>
            </a:r>
            <a:r>
              <a:rPr lang="en-US" dirty="0" smtClean="0">
                <a:solidFill>
                  <a:schemeClr val="bg1"/>
                </a:solidFill>
              </a:rPr>
              <a:t> and then </a:t>
            </a:r>
            <a:r>
              <a:rPr lang="en-US" dirty="0" smtClean="0">
                <a:solidFill>
                  <a:schemeClr val="bg1"/>
                </a:solidFill>
                <a:effectLst>
                  <a:glow rad="63500">
                    <a:schemeClr val="accent5">
                      <a:satMod val="175000"/>
                      <a:alpha val="40000"/>
                    </a:schemeClr>
                  </a:glow>
                </a:effectLst>
              </a:rPr>
              <a:t>apply</a:t>
            </a:r>
            <a:r>
              <a:rPr lang="en-US" dirty="0" smtClean="0">
                <a:solidFill>
                  <a:schemeClr val="bg1"/>
                </a:solidFill>
              </a:rPr>
              <a:t> the </a:t>
            </a:r>
            <a:r>
              <a:rPr lang="en-US" dirty="0" smtClean="0">
                <a:solidFill>
                  <a:schemeClr val="bg1"/>
                </a:solidFill>
                <a:effectLst>
                  <a:glow rad="63500">
                    <a:schemeClr val="accent5">
                      <a:satMod val="175000"/>
                      <a:alpha val="40000"/>
                    </a:schemeClr>
                  </a:glow>
                </a:effectLst>
              </a:rPr>
              <a:t>knowledge</a:t>
            </a:r>
            <a:r>
              <a:rPr lang="en-US" dirty="0" smtClean="0">
                <a:solidFill>
                  <a:schemeClr val="bg1"/>
                </a:solidFill>
              </a:rPr>
              <a:t> to </a:t>
            </a:r>
            <a:r>
              <a:rPr lang="en-US" dirty="0" smtClean="0">
                <a:solidFill>
                  <a:schemeClr val="bg1"/>
                </a:solidFill>
                <a:effectLst>
                  <a:glow rad="63500">
                    <a:schemeClr val="accent5">
                      <a:satMod val="175000"/>
                      <a:alpha val="40000"/>
                    </a:schemeClr>
                  </a:glow>
                </a:effectLst>
              </a:rPr>
              <a:t>synthesize</a:t>
            </a:r>
            <a:r>
              <a:rPr lang="en-US" dirty="0" smtClean="0">
                <a:solidFill>
                  <a:schemeClr val="bg1"/>
                </a:solidFill>
              </a:rPr>
              <a:t> an accurate </a:t>
            </a:r>
            <a:r>
              <a:rPr lang="en-US" dirty="0" smtClean="0">
                <a:solidFill>
                  <a:schemeClr val="bg1"/>
                </a:solidFill>
                <a:effectLst>
                  <a:glow rad="63500">
                    <a:schemeClr val="accent5">
                      <a:satMod val="175000"/>
                      <a:alpha val="40000"/>
                    </a:schemeClr>
                  </a:glow>
                </a:effectLst>
              </a:rPr>
              <a:t>evaluation</a:t>
            </a:r>
            <a:r>
              <a:rPr lang="en-US" dirty="0" smtClean="0">
                <a:solidFill>
                  <a:schemeClr val="bg1"/>
                </a:solidFill>
              </a:rPr>
              <a:t> </a:t>
            </a:r>
            <a:r>
              <a:rPr lang="en-US" dirty="0">
                <a:solidFill>
                  <a:schemeClr val="bg1"/>
                </a:solidFill>
              </a:rPr>
              <a:t>(T. </a:t>
            </a:r>
            <a:r>
              <a:rPr lang="en-US" dirty="0" err="1">
                <a:solidFill>
                  <a:schemeClr val="bg1"/>
                </a:solidFill>
              </a:rPr>
              <a:t>Petricini</a:t>
            </a:r>
            <a:r>
              <a:rPr lang="en-US" dirty="0">
                <a:solidFill>
                  <a:schemeClr val="bg1"/>
                </a:solidFill>
              </a:rPr>
              <a:t>, reading, May 8, 2019</a:t>
            </a:r>
            <a:r>
              <a:rPr lang="en-US" dirty="0" smtClean="0">
                <a:solidFill>
                  <a:schemeClr val="bg1"/>
                </a:solidFill>
              </a:rPr>
              <a:t>). </a:t>
            </a:r>
            <a:r>
              <a:rPr lang="en-US" dirty="0">
                <a:solidFill>
                  <a:schemeClr val="bg1"/>
                </a:solidFill>
              </a:rPr>
              <a:t>The </a:t>
            </a:r>
            <a:r>
              <a:rPr lang="en-US" dirty="0">
                <a:solidFill>
                  <a:schemeClr val="bg1"/>
                </a:solidFill>
                <a:effectLst>
                  <a:glow rad="63500">
                    <a:schemeClr val="accent5">
                      <a:satMod val="175000"/>
                      <a:alpha val="40000"/>
                    </a:schemeClr>
                  </a:glow>
                </a:effectLst>
              </a:rPr>
              <a:t>channel</a:t>
            </a:r>
            <a:r>
              <a:rPr lang="en-US" dirty="0">
                <a:solidFill>
                  <a:schemeClr val="bg1"/>
                </a:solidFill>
              </a:rPr>
              <a:t> is clear but </a:t>
            </a:r>
            <a:r>
              <a:rPr lang="en-US" dirty="0">
                <a:solidFill>
                  <a:schemeClr val="bg1"/>
                </a:solidFill>
                <a:effectLst>
                  <a:glow rad="63500">
                    <a:schemeClr val="accent5">
                      <a:satMod val="175000"/>
                      <a:alpha val="40000"/>
                    </a:schemeClr>
                  </a:glow>
                </a:effectLst>
              </a:rPr>
              <a:t>noise</a:t>
            </a:r>
            <a:r>
              <a:rPr lang="en-US" dirty="0">
                <a:solidFill>
                  <a:schemeClr val="bg1"/>
                </a:solidFill>
              </a:rPr>
              <a:t> comes in the form of confusion in James’ </a:t>
            </a:r>
            <a:r>
              <a:rPr lang="en-US" dirty="0" smtClean="0">
                <a:solidFill>
                  <a:schemeClr val="bg1"/>
                </a:solidFill>
              </a:rPr>
              <a:t>mind</a:t>
            </a:r>
            <a:r>
              <a:rPr lang="it-IT" dirty="0">
                <a:solidFill>
                  <a:schemeClr val="bg1"/>
                </a:solidFill>
              </a:rPr>
              <a:t> (Sole, 2011, pp. 5, 10)</a:t>
            </a:r>
            <a:r>
              <a:rPr lang="en-US" dirty="0" smtClean="0">
                <a:solidFill>
                  <a:schemeClr val="bg1"/>
                </a:solidFill>
              </a:rPr>
              <a:t>. </a:t>
            </a:r>
            <a:endParaRPr lang="en-US" dirty="0">
              <a:solidFill>
                <a:schemeClr val="bg1"/>
              </a:solidFill>
            </a:endParaRPr>
          </a:p>
          <a:p>
            <a:endParaRPr lang="en-US" dirty="0">
              <a:solidFill>
                <a:schemeClr val="bg1"/>
              </a:solidFill>
            </a:endParaRPr>
          </a:p>
          <a:p>
            <a:r>
              <a:rPr lang="en-US" dirty="0" smtClean="0">
                <a:solidFill>
                  <a:schemeClr val="bg1"/>
                </a:solidFill>
              </a:rPr>
              <a:t>After James meets his psychiatrist you see many examples of </a:t>
            </a:r>
            <a:r>
              <a:rPr lang="en-US" dirty="0" smtClean="0">
                <a:solidFill>
                  <a:schemeClr val="bg1"/>
                </a:solidFill>
                <a:effectLst>
                  <a:glow rad="63500">
                    <a:schemeClr val="accent5">
                      <a:satMod val="175000"/>
                      <a:alpha val="40000"/>
                    </a:schemeClr>
                  </a:glow>
                </a:effectLst>
              </a:rPr>
              <a:t>in person, interpersonal, dyadic communication</a:t>
            </a:r>
            <a:r>
              <a:rPr lang="en-US" dirty="0" smtClean="0">
                <a:solidFill>
                  <a:schemeClr val="bg1"/>
                </a:solidFill>
              </a:rPr>
              <a:t> between them, both acting as </a:t>
            </a:r>
            <a:r>
              <a:rPr lang="en-US" dirty="0" smtClean="0">
                <a:solidFill>
                  <a:schemeClr val="bg1"/>
                </a:solidFill>
                <a:effectLst>
                  <a:glow rad="63500">
                    <a:schemeClr val="accent5">
                      <a:satMod val="175000"/>
                      <a:alpha val="40000"/>
                    </a:schemeClr>
                  </a:glow>
                </a:effectLst>
              </a:rPr>
              <a:t>sender</a:t>
            </a:r>
            <a:r>
              <a:rPr lang="en-US" dirty="0" smtClean="0">
                <a:solidFill>
                  <a:schemeClr val="bg1"/>
                </a:solidFill>
              </a:rPr>
              <a:t> and </a:t>
            </a:r>
            <a:r>
              <a:rPr lang="en-US" dirty="0" smtClean="0">
                <a:solidFill>
                  <a:schemeClr val="bg1"/>
                </a:solidFill>
                <a:effectLst>
                  <a:glow rad="63500">
                    <a:schemeClr val="accent5">
                      <a:satMod val="175000"/>
                      <a:alpha val="40000"/>
                    </a:schemeClr>
                  </a:glow>
                </a:effectLst>
              </a:rPr>
              <a:t>receiver</a:t>
            </a:r>
            <a:r>
              <a:rPr lang="en-US" dirty="0">
                <a:solidFill>
                  <a:schemeClr val="bg1"/>
                </a:solidFill>
              </a:rPr>
              <a:t> </a:t>
            </a:r>
            <a:r>
              <a:rPr lang="en-US" dirty="0" smtClean="0">
                <a:solidFill>
                  <a:schemeClr val="bg1"/>
                </a:solidFill>
              </a:rPr>
              <a:t>of </a:t>
            </a:r>
            <a:r>
              <a:rPr lang="en-US" dirty="0" smtClean="0">
                <a:solidFill>
                  <a:schemeClr val="bg1"/>
                </a:solidFill>
                <a:effectLst>
                  <a:glow rad="63500">
                    <a:schemeClr val="accent5">
                      <a:satMod val="175000"/>
                      <a:alpha val="40000"/>
                    </a:schemeClr>
                  </a:glow>
                </a:effectLst>
              </a:rPr>
              <a:t>information</a:t>
            </a:r>
            <a:r>
              <a:rPr lang="en-US" dirty="0" smtClean="0">
                <a:solidFill>
                  <a:schemeClr val="bg1"/>
                </a:solidFill>
              </a:rPr>
              <a:t> and </a:t>
            </a:r>
            <a:r>
              <a:rPr lang="en-US" dirty="0" smtClean="0">
                <a:solidFill>
                  <a:schemeClr val="bg1"/>
                </a:solidFill>
                <a:effectLst>
                  <a:glow rad="63500">
                    <a:schemeClr val="accent5">
                      <a:satMod val="175000"/>
                      <a:alpha val="40000"/>
                    </a:schemeClr>
                  </a:glow>
                </a:effectLst>
              </a:rPr>
              <a:t>feedback</a:t>
            </a:r>
            <a:r>
              <a:rPr lang="en-US" dirty="0" smtClean="0">
                <a:solidFill>
                  <a:schemeClr val="bg1"/>
                </a:solidFill>
              </a:rPr>
              <a:t>. Once again, the </a:t>
            </a:r>
            <a:r>
              <a:rPr lang="en-US" dirty="0">
                <a:solidFill>
                  <a:schemeClr val="bg1"/>
                </a:solidFill>
                <a:effectLst>
                  <a:glow rad="63500">
                    <a:schemeClr val="accent5">
                      <a:satMod val="175000"/>
                      <a:alpha val="40000"/>
                    </a:schemeClr>
                  </a:glow>
                </a:effectLst>
              </a:rPr>
              <a:t>channel</a:t>
            </a:r>
            <a:r>
              <a:rPr lang="en-US" dirty="0">
                <a:solidFill>
                  <a:schemeClr val="bg1"/>
                </a:solidFill>
              </a:rPr>
              <a:t> is clear but </a:t>
            </a:r>
            <a:r>
              <a:rPr lang="en-US" dirty="0">
                <a:solidFill>
                  <a:schemeClr val="bg1"/>
                </a:solidFill>
                <a:effectLst>
                  <a:glow rad="63500">
                    <a:schemeClr val="accent5">
                      <a:satMod val="175000"/>
                      <a:alpha val="40000"/>
                    </a:schemeClr>
                  </a:glow>
                </a:effectLst>
              </a:rPr>
              <a:t>noise</a:t>
            </a:r>
            <a:r>
              <a:rPr lang="en-US" dirty="0">
                <a:solidFill>
                  <a:schemeClr val="bg1"/>
                </a:solidFill>
              </a:rPr>
              <a:t> comes in the form of confusion in James’ </a:t>
            </a:r>
            <a:r>
              <a:rPr lang="en-US" dirty="0" smtClean="0">
                <a:solidFill>
                  <a:schemeClr val="bg1"/>
                </a:solidFill>
              </a:rPr>
              <a:t>mind</a:t>
            </a:r>
            <a:r>
              <a:rPr lang="it-IT" dirty="0">
                <a:solidFill>
                  <a:schemeClr val="bg1"/>
                </a:solidFill>
              </a:rPr>
              <a:t> (Sole, 2011, pp. 5, 10)</a:t>
            </a:r>
            <a:r>
              <a:rPr lang="en-US" dirty="0" smtClean="0">
                <a:solidFill>
                  <a:schemeClr val="bg1"/>
                </a:solidFill>
              </a:rPr>
              <a:t>. </a:t>
            </a:r>
            <a:endParaRPr lang="en-US" dirty="0">
              <a:solidFill>
                <a:schemeClr val="bg1"/>
              </a:solidFill>
            </a:endParaRPr>
          </a:p>
          <a:p>
            <a:endParaRPr lang="en-US" dirty="0">
              <a:solidFill>
                <a:schemeClr val="bg1"/>
              </a:solidFill>
            </a:endParaRPr>
          </a:p>
          <a:p>
            <a:r>
              <a:rPr lang="en-US" dirty="0" smtClean="0">
                <a:solidFill>
                  <a:schemeClr val="bg1"/>
                </a:solidFill>
              </a:rPr>
              <a:t>You can see </a:t>
            </a:r>
            <a:r>
              <a:rPr lang="en-US" dirty="0" smtClean="0">
                <a:solidFill>
                  <a:schemeClr val="bg1"/>
                </a:solidFill>
                <a:effectLst>
                  <a:glow rad="63500">
                    <a:schemeClr val="accent5">
                      <a:satMod val="175000"/>
                      <a:alpha val="40000"/>
                    </a:schemeClr>
                  </a:glow>
                </a:effectLst>
              </a:rPr>
              <a:t>nonverbal, intrapersonal communication </a:t>
            </a:r>
            <a:r>
              <a:rPr lang="en-US" dirty="0" smtClean="0">
                <a:solidFill>
                  <a:schemeClr val="bg1"/>
                </a:solidFill>
              </a:rPr>
              <a:t>as James stares in deep thought and scribbles his thoughts while in the mental institution. Even James’ </a:t>
            </a:r>
            <a:r>
              <a:rPr lang="en-US" dirty="0" smtClean="0">
                <a:solidFill>
                  <a:schemeClr val="bg1"/>
                </a:solidFill>
                <a:effectLst>
                  <a:glow rad="63500">
                    <a:schemeClr val="accent5">
                      <a:satMod val="175000"/>
                      <a:alpha val="40000"/>
                    </a:schemeClr>
                  </a:glow>
                </a:effectLst>
              </a:rPr>
              <a:t>intrapersonal communication </a:t>
            </a:r>
            <a:r>
              <a:rPr lang="en-US" dirty="0" smtClean="0">
                <a:solidFill>
                  <a:schemeClr val="bg1"/>
                </a:solidFill>
              </a:rPr>
              <a:t>is unclear due to the </a:t>
            </a:r>
            <a:r>
              <a:rPr lang="en-US" dirty="0" smtClean="0">
                <a:solidFill>
                  <a:schemeClr val="bg1"/>
                </a:solidFill>
                <a:effectLst>
                  <a:glow rad="63500">
                    <a:schemeClr val="accent5">
                      <a:satMod val="175000"/>
                      <a:alpha val="40000"/>
                    </a:schemeClr>
                  </a:glow>
                </a:effectLst>
              </a:rPr>
              <a:t>noise </a:t>
            </a:r>
            <a:r>
              <a:rPr lang="en-US" dirty="0" smtClean="0">
                <a:solidFill>
                  <a:schemeClr val="bg1"/>
                </a:solidFill>
              </a:rPr>
              <a:t>of his confusion</a:t>
            </a:r>
            <a:r>
              <a:rPr lang="it-IT" dirty="0">
                <a:solidFill>
                  <a:schemeClr val="bg1"/>
                </a:solidFill>
              </a:rPr>
              <a:t> (Sole, 2011, pp. 5, 10)</a:t>
            </a:r>
            <a:r>
              <a:rPr lang="en-US" dirty="0" smtClean="0">
                <a:solidFill>
                  <a:schemeClr val="bg1"/>
                </a:solidFill>
              </a:rPr>
              <a:t>. </a:t>
            </a:r>
          </a:p>
          <a:p>
            <a:endParaRPr lang="en-US" dirty="0">
              <a:solidFill>
                <a:schemeClr val="bg1"/>
              </a:solidFill>
            </a:endParaRPr>
          </a:p>
        </p:txBody>
      </p:sp>
      <p:sp>
        <p:nvSpPr>
          <p:cNvPr id="3" name="TextBox 2"/>
          <p:cNvSpPr txBox="1"/>
          <p:nvPr/>
        </p:nvSpPr>
        <p:spPr>
          <a:xfrm>
            <a:off x="459740" y="436880"/>
            <a:ext cx="11237976" cy="646331"/>
          </a:xfrm>
          <a:prstGeom prst="rect">
            <a:avLst/>
          </a:prstGeom>
          <a:noFill/>
        </p:spPr>
        <p:txBody>
          <a:bodyPr wrap="square" rtlCol="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Verbal and Non-Verbal Messages</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61785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Verbal and Non-Verbal Messages</a:t>
            </a:r>
            <a:endParaRPr lang="en-US" dirty="0"/>
          </a:p>
        </p:txBody>
      </p:sp>
      <p:sp>
        <p:nvSpPr>
          <p:cNvPr id="3" name="Content Placeholder 2"/>
          <p:cNvSpPr>
            <a:spLocks noGrp="1"/>
          </p:cNvSpPr>
          <p:nvPr>
            <p:ph idx="1"/>
          </p:nvPr>
        </p:nvSpPr>
        <p:spPr/>
        <p:txBody>
          <a:bodyPr/>
          <a:lstStyle/>
          <a:p>
            <a:pPr marL="36900" indent="0" algn="ctr">
              <a:buNone/>
            </a:pPr>
            <a:endParaRPr lang="en-US" dirty="0" smtClean="0">
              <a:hlinkClick r:id="rId2"/>
            </a:endParaRPr>
          </a:p>
          <a:p>
            <a:pPr marL="36900" indent="0" algn="ctr">
              <a:buNone/>
            </a:pPr>
            <a:endParaRPr lang="en-US" dirty="0">
              <a:hlinkClick r:id="rId2"/>
            </a:endParaRPr>
          </a:p>
          <a:p>
            <a:pPr marL="36900" indent="0" algn="ctr">
              <a:buNone/>
            </a:pPr>
            <a:endParaRPr lang="en-US" dirty="0" smtClean="0">
              <a:hlinkClick r:id="rId2"/>
            </a:endParaRPr>
          </a:p>
          <a:p>
            <a:pPr marL="36900" indent="0" algn="ctr">
              <a:buNone/>
            </a:pPr>
            <a:r>
              <a:rPr lang="en-US" dirty="0" smtClean="0">
                <a:hlinkClick r:id="rId2"/>
              </a:rPr>
              <a:t>https://www.youtube.com/watch?v=Ack-zTCBgQA</a:t>
            </a:r>
            <a:endParaRPr lang="en-US" dirty="0"/>
          </a:p>
        </p:txBody>
      </p:sp>
    </p:spTree>
    <p:extLst>
      <p:ext uri="{BB962C8B-B14F-4D97-AF65-F5344CB8AC3E}">
        <p14:creationId xmlns:p14="http://schemas.microsoft.com/office/powerpoint/2010/main" val="315621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Verbal and Non-Verbal Messages (cont.)</a:t>
            </a:r>
            <a:endParaRPr lang="en-US" dirty="0"/>
          </a:p>
        </p:txBody>
      </p:sp>
      <p:pic>
        <p:nvPicPr>
          <p:cNvPr id="4" name="zmPyu0ZepJ4"/>
          <p:cNvPicPr>
            <a:picLocks noGrp="1" noRot="1" noChangeAspect="1"/>
          </p:cNvPicPr>
          <p:nvPr>
            <p:ph idx="1"/>
            <a:videoFile r:link="rId1"/>
          </p:nvPr>
        </p:nvPicPr>
        <p:blipFill>
          <a:blip r:embed="rId3"/>
          <a:stretch>
            <a:fillRect/>
          </a:stretch>
        </p:blipFill>
        <p:spPr>
          <a:xfrm>
            <a:off x="1832348" y="1671142"/>
            <a:ext cx="8516655" cy="4790618"/>
          </a:xfrm>
          <a:prstGeom prst="rect">
            <a:avLst/>
          </a:prstGeom>
        </p:spPr>
      </p:pic>
    </p:spTree>
    <p:extLst>
      <p:ext uri="{BB962C8B-B14F-4D97-AF65-F5344CB8AC3E}">
        <p14:creationId xmlns:p14="http://schemas.microsoft.com/office/powerpoint/2010/main" val="1819078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6260</TotalTime>
  <Words>874</Words>
  <Application>Microsoft Office PowerPoint</Application>
  <PresentationFormat>Widescreen</PresentationFormat>
  <Paragraphs>60</Paragraphs>
  <Slides>14</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Calisto MT</vt:lpstr>
      <vt:lpstr>Trebuchet MS</vt:lpstr>
      <vt:lpstr>Wingdings 2</vt:lpstr>
      <vt:lpstr>Slate</vt:lpstr>
      <vt:lpstr>Twelve Monkeys, Analyzed</vt:lpstr>
      <vt:lpstr>Objectives</vt:lpstr>
      <vt:lpstr>PowerPoint Presentation</vt:lpstr>
      <vt:lpstr>Cultures</vt:lpstr>
      <vt:lpstr>Example of Good vs Bad Listening</vt:lpstr>
      <vt:lpstr>Example of an Emotional Message</vt:lpstr>
      <vt:lpstr>PowerPoint Presentation</vt:lpstr>
      <vt:lpstr>Example of Verbal and Non-Verbal Messages</vt:lpstr>
      <vt:lpstr>Example of Verbal and Non-Verbal Messages (cont.)</vt:lpstr>
      <vt:lpstr>The Relationships</vt:lpstr>
      <vt:lpstr>Interpersonal Conflict</vt:lpstr>
      <vt:lpstr>Review</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Twelve Monkeys</dc:title>
  <dc:creator>Jessica Scharber</dc:creator>
  <cp:lastModifiedBy>Jessica Scharber</cp:lastModifiedBy>
  <cp:revision>77</cp:revision>
  <dcterms:created xsi:type="dcterms:W3CDTF">2019-05-10T08:08:47Z</dcterms:created>
  <dcterms:modified xsi:type="dcterms:W3CDTF">2019-06-07T12:05:17Z</dcterms:modified>
</cp:coreProperties>
</file>