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334" r:id="rId5"/>
    <p:sldId id="403" r:id="rId6"/>
    <p:sldId id="335" r:id="rId7"/>
    <p:sldId id="298" r:id="rId8"/>
    <p:sldId id="388" r:id="rId9"/>
    <p:sldId id="389" r:id="rId10"/>
    <p:sldId id="397" r:id="rId11"/>
    <p:sldId id="398" r:id="rId12"/>
    <p:sldId id="294" r:id="rId13"/>
    <p:sldId id="396" r:id="rId14"/>
    <p:sldId id="399" r:id="rId15"/>
    <p:sldId id="400" r:id="rId16"/>
    <p:sldId id="401" r:id="rId17"/>
    <p:sldId id="402" r:id="rId18"/>
    <p:sldId id="404" r:id="rId19"/>
    <p:sldId id="3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4008" userDrawn="1">
          <p15:clr>
            <a:srgbClr val="A4A3A4"/>
          </p15:clr>
        </p15:guide>
        <p15:guide id="7" pos="552" userDrawn="1">
          <p15:clr>
            <a:srgbClr val="A4A3A4"/>
          </p15:clr>
        </p15:guide>
        <p15:guide id="8" orient="horz" pos="432" userDrawn="1">
          <p15:clr>
            <a:srgbClr val="A4A3A4"/>
          </p15:clr>
        </p15:guide>
        <p15:guide id="9" pos="73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612638"/>
    <a:srgbClr val="E0DBD0"/>
    <a:srgbClr val="A8B400"/>
    <a:srgbClr val="80379B"/>
    <a:srgbClr val="F51914"/>
    <a:srgbClr val="96151D"/>
    <a:srgbClr val="005293"/>
    <a:srgbClr val="E37222"/>
    <a:srgbClr val="0098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32" autoAdjust="0"/>
    <p:restoredTop sz="66911" autoAdjust="0"/>
  </p:normalViewPr>
  <p:slideViewPr>
    <p:cSldViewPr snapToGrid="0" snapToObjects="1">
      <p:cViewPr varScale="1">
        <p:scale>
          <a:sx n="78" d="100"/>
          <a:sy n="78" d="100"/>
        </p:scale>
        <p:origin x="2256" y="78"/>
      </p:cViewPr>
      <p:guideLst>
        <p:guide orient="horz" pos="4008"/>
        <p:guide pos="552"/>
        <p:guide orient="horz" pos="432"/>
        <p:guide pos="736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504"/>
    </p:cViewPr>
  </p:sorterViewPr>
  <p:notesViewPr>
    <p:cSldViewPr snapToGrid="0" snapToObjects="1" showGuides="1">
      <p:cViewPr varScale="1">
        <p:scale>
          <a:sx n="96" d="100"/>
          <a:sy n="96" d="100"/>
        </p:scale>
        <p:origin x="3352" y="1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FEAE0-F546-014F-8B89-97F0B2E2B1E0}"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676B0-D2EC-2E43-9B71-073B7EFABCFF}" type="slidenum">
              <a:rPr lang="en-US" smtClean="0"/>
              <a:t>‹#›</a:t>
            </a:fld>
            <a:endParaRPr lang="en-US"/>
          </a:p>
        </p:txBody>
      </p:sp>
    </p:spTree>
    <p:extLst>
      <p:ext uri="{BB962C8B-B14F-4D97-AF65-F5344CB8AC3E}">
        <p14:creationId xmlns:p14="http://schemas.microsoft.com/office/powerpoint/2010/main" val="177638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48676B0-D2EC-2E43-9B71-073B7EFABCFF}" type="slidenum">
              <a:rPr lang="en-US" smtClean="0"/>
              <a:t>1</a:t>
            </a:fld>
            <a:endParaRPr lang="en-US"/>
          </a:p>
        </p:txBody>
      </p:sp>
    </p:spTree>
    <p:extLst>
      <p:ext uri="{BB962C8B-B14F-4D97-AF65-F5344CB8AC3E}">
        <p14:creationId xmlns:p14="http://schemas.microsoft.com/office/powerpoint/2010/main" val="380525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B6F77A-EB1B-41F4-ABB1-A60771D0F56E}" type="slidenum">
              <a:rPr lang="en-US" smtClean="0"/>
              <a:pPr>
                <a:defRPr/>
              </a:pPr>
              <a:t>11</a:t>
            </a:fld>
            <a:endParaRPr lang="en-US"/>
          </a:p>
        </p:txBody>
      </p:sp>
    </p:spTree>
    <p:extLst>
      <p:ext uri="{BB962C8B-B14F-4D97-AF65-F5344CB8AC3E}">
        <p14:creationId xmlns:p14="http://schemas.microsoft.com/office/powerpoint/2010/main" val="5935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B6F77A-EB1B-41F4-ABB1-A60771D0F56E}" type="slidenum">
              <a:rPr lang="en-US" smtClean="0"/>
              <a:pPr>
                <a:defRPr/>
              </a:pPr>
              <a:t>12</a:t>
            </a:fld>
            <a:endParaRPr lang="en-US"/>
          </a:p>
        </p:txBody>
      </p:sp>
    </p:spTree>
    <p:extLst>
      <p:ext uri="{BB962C8B-B14F-4D97-AF65-F5344CB8AC3E}">
        <p14:creationId xmlns:p14="http://schemas.microsoft.com/office/powerpoint/2010/main" val="1972343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B6F77A-EB1B-41F4-ABB1-A60771D0F56E}" type="slidenum">
              <a:rPr lang="en-US" smtClean="0"/>
              <a:pPr>
                <a:defRPr/>
              </a:pPr>
              <a:t>13</a:t>
            </a:fld>
            <a:endParaRPr lang="en-US"/>
          </a:p>
        </p:txBody>
      </p:sp>
    </p:spTree>
    <p:extLst>
      <p:ext uri="{BB962C8B-B14F-4D97-AF65-F5344CB8AC3E}">
        <p14:creationId xmlns:p14="http://schemas.microsoft.com/office/powerpoint/2010/main" val="426605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Both </a:t>
            </a:r>
            <a:endParaRPr lang="en-US" dirty="0"/>
          </a:p>
        </p:txBody>
      </p:sp>
      <p:sp>
        <p:nvSpPr>
          <p:cNvPr id="4" name="Slide Number Placeholder 3"/>
          <p:cNvSpPr>
            <a:spLocks noGrp="1"/>
          </p:cNvSpPr>
          <p:nvPr>
            <p:ph type="sldNum" sz="quarter" idx="5"/>
          </p:nvPr>
        </p:nvSpPr>
        <p:spPr/>
        <p:txBody>
          <a:bodyPr/>
          <a:lstStyle/>
          <a:p>
            <a:fld id="{448676B0-D2EC-2E43-9B71-073B7EFABCFF}" type="slidenum">
              <a:rPr lang="en-US" smtClean="0"/>
              <a:t>15</a:t>
            </a:fld>
            <a:endParaRPr lang="en-US"/>
          </a:p>
        </p:txBody>
      </p:sp>
    </p:spTree>
    <p:extLst>
      <p:ext uri="{BB962C8B-B14F-4D97-AF65-F5344CB8AC3E}">
        <p14:creationId xmlns:p14="http://schemas.microsoft.com/office/powerpoint/2010/main" val="95091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676B0-D2EC-2E43-9B71-073B7EFABCFF}" type="slidenum">
              <a:rPr lang="en-US" smtClean="0"/>
              <a:t>16</a:t>
            </a:fld>
            <a:endParaRPr lang="en-US"/>
          </a:p>
        </p:txBody>
      </p:sp>
    </p:spTree>
    <p:extLst>
      <p:ext uri="{BB962C8B-B14F-4D97-AF65-F5344CB8AC3E}">
        <p14:creationId xmlns:p14="http://schemas.microsoft.com/office/powerpoint/2010/main" val="249298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Both </a:t>
            </a:r>
            <a:endParaRPr lang="en-US" dirty="0"/>
          </a:p>
        </p:txBody>
      </p:sp>
      <p:sp>
        <p:nvSpPr>
          <p:cNvPr id="4" name="Slide Number Placeholder 3"/>
          <p:cNvSpPr>
            <a:spLocks noGrp="1"/>
          </p:cNvSpPr>
          <p:nvPr>
            <p:ph type="sldNum" sz="quarter" idx="5"/>
          </p:nvPr>
        </p:nvSpPr>
        <p:spPr/>
        <p:txBody>
          <a:bodyPr/>
          <a:lstStyle/>
          <a:p>
            <a:fld id="{448676B0-D2EC-2E43-9B71-073B7EFABCFF}" type="slidenum">
              <a:rPr lang="en-US" smtClean="0"/>
              <a:t>3</a:t>
            </a:fld>
            <a:endParaRPr lang="en-US"/>
          </a:p>
        </p:txBody>
      </p:sp>
    </p:spTree>
    <p:extLst>
      <p:ext uri="{BB962C8B-B14F-4D97-AF65-F5344CB8AC3E}">
        <p14:creationId xmlns:p14="http://schemas.microsoft.com/office/powerpoint/2010/main" val="349968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cs typeface="Calibri"/>
              </a:rPr>
              <a:t>Jess</a:t>
            </a:r>
            <a:endParaRPr lang="en-US" sz="1600" dirty="0">
              <a:cs typeface="Calibri"/>
            </a:endParaRPr>
          </a:p>
        </p:txBody>
      </p:sp>
      <p:sp>
        <p:nvSpPr>
          <p:cNvPr id="4" name="Slide Number Placeholder 3"/>
          <p:cNvSpPr>
            <a:spLocks noGrp="1"/>
          </p:cNvSpPr>
          <p:nvPr>
            <p:ph type="sldNum" sz="quarter" idx="5"/>
          </p:nvPr>
        </p:nvSpPr>
        <p:spPr/>
        <p:txBody>
          <a:bodyPr/>
          <a:lstStyle/>
          <a:p>
            <a:pPr>
              <a:defRPr/>
            </a:pPr>
            <a:fld id="{78B6F77A-EB1B-41F4-ABB1-A60771D0F56E}" type="slidenum">
              <a:rPr lang="en-US"/>
              <a:pPr>
                <a:defRPr/>
              </a:pPr>
              <a:t>4</a:t>
            </a:fld>
            <a:endParaRPr lang="en-US"/>
          </a:p>
        </p:txBody>
      </p:sp>
    </p:spTree>
    <p:extLst>
      <p:ext uri="{BB962C8B-B14F-4D97-AF65-F5344CB8AC3E}">
        <p14:creationId xmlns:p14="http://schemas.microsoft.com/office/powerpoint/2010/main" val="92731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cs typeface="Calibri"/>
              </a:rPr>
              <a:t>Jess</a:t>
            </a:r>
          </a:p>
        </p:txBody>
      </p:sp>
      <p:sp>
        <p:nvSpPr>
          <p:cNvPr id="4" name="Slide Number Placeholder 3"/>
          <p:cNvSpPr>
            <a:spLocks noGrp="1"/>
          </p:cNvSpPr>
          <p:nvPr>
            <p:ph type="sldNum" sz="quarter" idx="5"/>
          </p:nvPr>
        </p:nvSpPr>
        <p:spPr/>
        <p:txBody>
          <a:bodyPr/>
          <a:lstStyle/>
          <a:p>
            <a:pPr>
              <a:defRPr/>
            </a:pPr>
            <a:fld id="{78B6F77A-EB1B-41F4-ABB1-A60771D0F56E}" type="slidenum">
              <a:rPr lang="en-US"/>
              <a:pPr>
                <a:defRPr/>
              </a:pPr>
              <a:t>5</a:t>
            </a:fld>
            <a:endParaRPr lang="en-US"/>
          </a:p>
        </p:txBody>
      </p:sp>
    </p:spTree>
    <p:extLst>
      <p:ext uri="{BB962C8B-B14F-4D97-AF65-F5344CB8AC3E}">
        <p14:creationId xmlns:p14="http://schemas.microsoft.com/office/powerpoint/2010/main" val="411029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cs typeface="Calibri"/>
              </a:rPr>
              <a:t>Natasha</a:t>
            </a:r>
            <a:endParaRPr lang="en-US" sz="1600" dirty="0">
              <a:cs typeface="Calibri"/>
            </a:endParaRPr>
          </a:p>
        </p:txBody>
      </p:sp>
      <p:sp>
        <p:nvSpPr>
          <p:cNvPr id="4" name="Slide Number Placeholder 3"/>
          <p:cNvSpPr>
            <a:spLocks noGrp="1"/>
          </p:cNvSpPr>
          <p:nvPr>
            <p:ph type="sldNum" sz="quarter" idx="5"/>
          </p:nvPr>
        </p:nvSpPr>
        <p:spPr/>
        <p:txBody>
          <a:bodyPr/>
          <a:lstStyle/>
          <a:p>
            <a:pPr>
              <a:defRPr/>
            </a:pPr>
            <a:fld id="{78B6F77A-EB1B-41F4-ABB1-A60771D0F56E}" type="slidenum">
              <a:rPr lang="en-US"/>
              <a:pPr>
                <a:defRPr/>
              </a:pPr>
              <a:t>6</a:t>
            </a:fld>
            <a:endParaRPr lang="en-US"/>
          </a:p>
        </p:txBody>
      </p:sp>
    </p:spTree>
    <p:extLst>
      <p:ext uri="{BB962C8B-B14F-4D97-AF65-F5344CB8AC3E}">
        <p14:creationId xmlns:p14="http://schemas.microsoft.com/office/powerpoint/2010/main" val="371296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cs typeface="Calibri"/>
              </a:rPr>
              <a:t>Natasha</a:t>
            </a:r>
            <a:endParaRPr lang="en-US" sz="1600" dirty="0">
              <a:cs typeface="Calibri"/>
            </a:endParaRPr>
          </a:p>
        </p:txBody>
      </p:sp>
      <p:sp>
        <p:nvSpPr>
          <p:cNvPr id="4" name="Slide Number Placeholder 3"/>
          <p:cNvSpPr>
            <a:spLocks noGrp="1"/>
          </p:cNvSpPr>
          <p:nvPr>
            <p:ph type="sldNum" sz="quarter" idx="5"/>
          </p:nvPr>
        </p:nvSpPr>
        <p:spPr/>
        <p:txBody>
          <a:bodyPr/>
          <a:lstStyle/>
          <a:p>
            <a:pPr>
              <a:defRPr/>
            </a:pPr>
            <a:fld id="{78B6F77A-EB1B-41F4-ABB1-A60771D0F56E}" type="slidenum">
              <a:rPr lang="en-US"/>
              <a:pPr>
                <a:defRPr/>
              </a:pPr>
              <a:t>7</a:t>
            </a:fld>
            <a:endParaRPr lang="en-US"/>
          </a:p>
        </p:txBody>
      </p:sp>
    </p:spTree>
    <p:extLst>
      <p:ext uri="{BB962C8B-B14F-4D97-AF65-F5344CB8AC3E}">
        <p14:creationId xmlns:p14="http://schemas.microsoft.com/office/powerpoint/2010/main" val="329395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cs typeface="Calibri"/>
              </a:rPr>
              <a:t>Jess</a:t>
            </a:r>
            <a:endParaRPr lang="en-US" sz="1600" dirty="0">
              <a:cs typeface="Calibri"/>
            </a:endParaRPr>
          </a:p>
        </p:txBody>
      </p:sp>
      <p:sp>
        <p:nvSpPr>
          <p:cNvPr id="4" name="Slide Number Placeholder 3"/>
          <p:cNvSpPr>
            <a:spLocks noGrp="1"/>
          </p:cNvSpPr>
          <p:nvPr>
            <p:ph type="sldNum" sz="quarter" idx="5"/>
          </p:nvPr>
        </p:nvSpPr>
        <p:spPr/>
        <p:txBody>
          <a:bodyPr/>
          <a:lstStyle/>
          <a:p>
            <a:pPr>
              <a:defRPr/>
            </a:pPr>
            <a:fld id="{78B6F77A-EB1B-41F4-ABB1-A60771D0F56E}" type="slidenum">
              <a:rPr lang="en-US"/>
              <a:pPr>
                <a:defRPr/>
              </a:pPr>
              <a:t>8</a:t>
            </a:fld>
            <a:endParaRPr lang="en-US"/>
          </a:p>
        </p:txBody>
      </p:sp>
    </p:spTree>
    <p:extLst>
      <p:ext uri="{BB962C8B-B14F-4D97-AF65-F5344CB8AC3E}">
        <p14:creationId xmlns:p14="http://schemas.microsoft.com/office/powerpoint/2010/main" val="113983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cs typeface="Calibri"/>
              </a:rPr>
              <a:t>Jess</a:t>
            </a:r>
            <a:endParaRPr lang="en-US" sz="1600" dirty="0">
              <a:cs typeface="Calibri"/>
            </a:endParaRPr>
          </a:p>
        </p:txBody>
      </p:sp>
      <p:sp>
        <p:nvSpPr>
          <p:cNvPr id="4" name="Slide Number Placeholder 3"/>
          <p:cNvSpPr>
            <a:spLocks noGrp="1"/>
          </p:cNvSpPr>
          <p:nvPr>
            <p:ph type="sldNum" sz="quarter" idx="10"/>
          </p:nvPr>
        </p:nvSpPr>
        <p:spPr/>
        <p:txBody>
          <a:bodyPr/>
          <a:lstStyle/>
          <a:p>
            <a:pPr>
              <a:defRPr/>
            </a:pPr>
            <a:fld id="{78B6F77A-EB1B-41F4-ABB1-A60771D0F56E}" type="slidenum">
              <a:rPr lang="en-US" smtClean="0"/>
              <a:pPr>
                <a:defRPr/>
              </a:pPr>
              <a:t>9</a:t>
            </a:fld>
            <a:endParaRPr lang="en-US"/>
          </a:p>
        </p:txBody>
      </p:sp>
    </p:spTree>
    <p:extLst>
      <p:ext uri="{BB962C8B-B14F-4D97-AF65-F5344CB8AC3E}">
        <p14:creationId xmlns:p14="http://schemas.microsoft.com/office/powerpoint/2010/main" val="945861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Natasha</a:t>
            </a:r>
            <a:endParaRPr lang="en-US" dirty="0"/>
          </a:p>
        </p:txBody>
      </p:sp>
      <p:sp>
        <p:nvSpPr>
          <p:cNvPr id="4" name="Slide Number Placeholder 3"/>
          <p:cNvSpPr>
            <a:spLocks noGrp="1"/>
          </p:cNvSpPr>
          <p:nvPr>
            <p:ph type="sldNum" sz="quarter" idx="10"/>
          </p:nvPr>
        </p:nvSpPr>
        <p:spPr/>
        <p:txBody>
          <a:bodyPr/>
          <a:lstStyle/>
          <a:p>
            <a:pPr>
              <a:defRPr/>
            </a:pPr>
            <a:fld id="{78B6F77A-EB1B-41F4-ABB1-A60771D0F56E}" type="slidenum">
              <a:rPr lang="en-US" smtClean="0"/>
              <a:pPr>
                <a:defRPr/>
              </a:pPr>
              <a:t>10</a:t>
            </a:fld>
            <a:endParaRPr lang="en-US"/>
          </a:p>
        </p:txBody>
      </p:sp>
    </p:spTree>
    <p:extLst>
      <p:ext uri="{BB962C8B-B14F-4D97-AF65-F5344CB8AC3E}">
        <p14:creationId xmlns:p14="http://schemas.microsoft.com/office/powerpoint/2010/main" val="48444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www.vanguardjobs.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vanguardjobs.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vanguardjobs.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vanguardjobs.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mp; URL">
    <p:spTree>
      <p:nvGrpSpPr>
        <p:cNvPr id="1" name=""/>
        <p:cNvGrpSpPr/>
        <p:nvPr/>
      </p:nvGrpSpPr>
      <p:grpSpPr>
        <a:xfrm>
          <a:off x="0" y="0"/>
          <a:ext cx="0" cy="0"/>
          <a:chOff x="0" y="0"/>
          <a:chExt cx="0" cy="0"/>
        </a:xfrm>
      </p:grpSpPr>
      <p:sp>
        <p:nvSpPr>
          <p:cNvPr id="7" name="TextBox 6">
            <a:hlinkClick r:id="rId2"/>
          </p:cNvPr>
          <p:cNvSpPr txBox="1"/>
          <p:nvPr userDrawn="1"/>
        </p:nvSpPr>
        <p:spPr>
          <a:xfrm>
            <a:off x="10820034" y="6325150"/>
            <a:ext cx="1079142" cy="223138"/>
          </a:xfrm>
          <a:prstGeom prst="rect">
            <a:avLst/>
          </a:prstGeom>
          <a:noFill/>
        </p:spPr>
        <p:txBody>
          <a:bodyPr wrap="none" rtlCol="0">
            <a:spAutoFit/>
          </a:bodyPr>
          <a:lstStyle/>
          <a:p>
            <a:pPr algn="r"/>
            <a:r>
              <a:rPr lang="en-US" sz="850" b="0" i="0" dirty="0">
                <a:solidFill>
                  <a:schemeClr val="bg2"/>
                </a:solidFill>
                <a:latin typeface="Arial" panose="020B0604020202020204" pitchFamily="34" charset="0"/>
                <a:ea typeface="Univers 55 Roman" charset="0"/>
                <a:cs typeface="Univers 55 Roman" charset="0"/>
              </a:rPr>
              <a:t>vanguardjobs.com</a:t>
            </a:r>
          </a:p>
        </p:txBody>
      </p:sp>
    </p:spTree>
    <p:extLst>
      <p:ext uri="{BB962C8B-B14F-4D97-AF65-F5344CB8AC3E}">
        <p14:creationId xmlns:p14="http://schemas.microsoft.com/office/powerpoint/2010/main" val="100446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13072" y="2749137"/>
            <a:ext cx="4377245" cy="2387600"/>
          </a:xfrm>
          <a:prstGeom prst="rect">
            <a:avLst/>
          </a:prstGeom>
        </p:spPr>
        <p:txBody>
          <a:bodyPr lIns="0" tIns="0" rIns="0" bIns="0" anchor="t"/>
          <a:lstStyle>
            <a:lvl1pPr algn="l">
              <a:lnSpc>
                <a:spcPts val="8500"/>
              </a:lnSpc>
              <a:defRPr sz="10000" b="0" i="0" spc="-500" baseline="0">
                <a:solidFill>
                  <a:schemeClr val="tx1"/>
                </a:solidFill>
                <a:latin typeface="Univers LT Std 57 Cn" panose="020B0506020202050204" pitchFamily="34" charset="0"/>
                <a:ea typeface="Univers LT Std 57 Cn" panose="020B0506020202050204" pitchFamily="34" charset="0"/>
                <a:cs typeface="Univers LT Std 57 Cn" panose="020B0506020202050204" pitchFamily="34" charset="0"/>
              </a:defRPr>
            </a:lvl1pPr>
          </a:lstStyle>
          <a:p>
            <a:r>
              <a:rPr lang="en-US"/>
              <a:t>Click to edit Master title style</a:t>
            </a:r>
          </a:p>
        </p:txBody>
      </p:sp>
    </p:spTree>
    <p:extLst>
      <p:ext uri="{BB962C8B-B14F-4D97-AF65-F5344CB8AC3E}">
        <p14:creationId xmlns:p14="http://schemas.microsoft.com/office/powerpoint/2010/main" val="15610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Hea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4556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ar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43753" y="1371600"/>
            <a:ext cx="11295529" cy="1121485"/>
          </a:xfrm>
          <a:prstGeom prst="rect">
            <a:avLst/>
          </a:prstGeom>
        </p:spPr>
        <p:txBody>
          <a:bodyPr lIns="0" tIns="0" rIns="0" bIns="0"/>
          <a:lstStyle>
            <a:lvl1pPr marL="0" indent="0">
              <a:lnSpc>
                <a:spcPct val="100000"/>
              </a:lnSpc>
              <a:spcBef>
                <a:spcPts val="1853"/>
              </a:spcBef>
              <a:spcAft>
                <a:spcPts val="0"/>
              </a:spcAft>
              <a:buNone/>
              <a:defRPr sz="2471"/>
            </a:lvl1pPr>
            <a:lvl2pPr marL="242060" indent="-242060">
              <a:lnSpc>
                <a:spcPct val="100000"/>
              </a:lnSpc>
              <a:spcBef>
                <a:spcPts val="529"/>
              </a:spcBef>
              <a:spcAft>
                <a:spcPts val="353"/>
              </a:spcAft>
              <a:defRPr sz="1765"/>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2990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75751" y="6043940"/>
            <a:ext cx="2020948" cy="433060"/>
          </a:xfrm>
          <a:prstGeom prst="rect">
            <a:avLst/>
          </a:prstGeom>
        </p:spPr>
      </p:pic>
    </p:spTree>
    <p:extLst>
      <p:ext uri="{BB962C8B-B14F-4D97-AF65-F5344CB8AC3E}">
        <p14:creationId xmlns:p14="http://schemas.microsoft.com/office/powerpoint/2010/main" val="124835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778931" y="1675738"/>
            <a:ext cx="8994913" cy="2339672"/>
          </a:xfrm>
          <a:prstGeom prst="rect">
            <a:avLst/>
          </a:prstGeom>
        </p:spPr>
        <p:txBody>
          <a:bodyPr lIns="0" tIns="0" rIns="0" bIns="0" anchor="b"/>
          <a:lstStyle>
            <a:lvl1pPr>
              <a:lnSpc>
                <a:spcPts val="9100"/>
              </a:lnSpc>
              <a:defRPr sz="10000" b="0" i="0" spc="-500" baseline="0">
                <a:solidFill>
                  <a:schemeClr val="bg1"/>
                </a:solidFill>
                <a:latin typeface="Arial Narrow" panose="020B0606020202030204" pitchFamily="34" charset="0"/>
                <a:ea typeface="Arial Narrow" panose="020B0606020202030204" pitchFamily="34" charset="0"/>
                <a:cs typeface="Arial Narrow" panose="020B060602020203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583161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32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23355" y="3337560"/>
            <a:ext cx="5198365" cy="2565295"/>
          </a:xfrm>
          <a:prstGeom prst="rect">
            <a:avLst/>
          </a:prstGeom>
        </p:spPr>
        <p:txBody>
          <a:bodyPr lIns="0" tIns="0" rIns="0" bIns="0" anchor="b"/>
          <a:lstStyle>
            <a:lvl1pPr marL="0" indent="0">
              <a:lnSpc>
                <a:spcPts val="6200"/>
              </a:lnSpc>
              <a:spcBef>
                <a:spcPts val="0"/>
              </a:spcBef>
              <a:buFontTx/>
              <a:buNone/>
              <a:defRPr sz="7200" b="0" i="0" spc="-200" baseline="0">
                <a:solidFill>
                  <a:schemeClr val="bg1"/>
                </a:solidFill>
                <a:latin typeface="Arial Narrow" panose="020B0606020202030204" pitchFamily="34" charset="0"/>
                <a:ea typeface="Arial Narrow" panose="020B0606020202030204" pitchFamily="34" charset="0"/>
                <a:cs typeface="Arial Narrow" panose="020B0606020202030204" pitchFamily="34" charset="0"/>
              </a:defRPr>
            </a:lvl1pPr>
          </a:lstStyle>
          <a:p>
            <a:pPr lvl="0"/>
            <a:r>
              <a:rPr lang="en-US"/>
              <a:t>Click to edit Master text styles</a:t>
            </a:r>
          </a:p>
        </p:txBody>
      </p:sp>
      <p:sp>
        <p:nvSpPr>
          <p:cNvPr id="16" name="Text Placeholder 15"/>
          <p:cNvSpPr>
            <a:spLocks noGrp="1"/>
          </p:cNvSpPr>
          <p:nvPr>
            <p:ph type="body" sz="quarter" idx="11" hasCustomPrompt="1"/>
          </p:nvPr>
        </p:nvSpPr>
        <p:spPr>
          <a:xfrm>
            <a:off x="6995160" y="914400"/>
            <a:ext cx="4622800" cy="4921134"/>
          </a:xfrm>
          <a:prstGeom prst="rect">
            <a:avLst/>
          </a:prstGeom>
        </p:spPr>
        <p:txBody>
          <a:bodyPr lIns="0" tIns="0" rIns="0" bIns="0"/>
          <a:lstStyle>
            <a:lvl1pPr marL="0" indent="0">
              <a:lnSpc>
                <a:spcPts val="3300"/>
              </a:lnSpc>
              <a:spcBef>
                <a:spcPts val="0"/>
              </a:spcBef>
              <a:buNone/>
              <a:defRPr sz="3000" b="0" i="0" spc="-40" baseline="0">
                <a:solidFill>
                  <a:srgbClr val="666666"/>
                </a:solidFill>
                <a:latin typeface="Univers LT Std 45 Light" panose="020B0403020202020204" pitchFamily="34" charset="0"/>
                <a:ea typeface="Univers LT Std 45 Light" panose="020B0403020202020204" pitchFamily="34" charset="0"/>
                <a:cs typeface="Univers LT Std 45 Light" panose="020B0403020202020204" pitchFamily="34" charset="0"/>
              </a:defRPr>
            </a:lvl1pPr>
          </a:lstStyle>
          <a:p>
            <a:pPr lvl="0"/>
            <a:r>
              <a:rPr lang="en-US" dirty="0"/>
              <a:t>Text is Cool Gray, 28 </a:t>
            </a:r>
            <a:r>
              <a:rPr lang="en-US" dirty="0" err="1"/>
              <a:t>pt</a:t>
            </a:r>
            <a:r>
              <a:rPr lang="en-US" dirty="0"/>
              <a:t/>
            </a:r>
            <a:br>
              <a:rPr lang="en-US" dirty="0"/>
            </a:br>
            <a:r>
              <a:rPr lang="en-US" dirty="0"/>
              <a:t>For separator, use </a:t>
            </a:r>
            <a:r>
              <a:rPr lang="en-US" dirty="0" err="1"/>
              <a:t>En</a:t>
            </a:r>
            <a:r>
              <a:rPr lang="en-US" dirty="0"/>
              <a:t> Dash, Vanguard Red</a:t>
            </a:r>
          </a:p>
        </p:txBody>
      </p:sp>
      <p:sp>
        <p:nvSpPr>
          <p:cNvPr id="5" name="TextBox 4">
            <a:hlinkClick r:id="rId2"/>
          </p:cNvPr>
          <p:cNvSpPr txBox="1"/>
          <p:nvPr userDrawn="1"/>
        </p:nvSpPr>
        <p:spPr>
          <a:xfrm>
            <a:off x="10820034" y="6325150"/>
            <a:ext cx="1079142" cy="223138"/>
          </a:xfrm>
          <a:prstGeom prst="rect">
            <a:avLst/>
          </a:prstGeom>
          <a:noFill/>
        </p:spPr>
        <p:txBody>
          <a:bodyPr wrap="none" rtlCol="0">
            <a:spAutoFit/>
          </a:bodyPr>
          <a:lstStyle/>
          <a:p>
            <a:pPr algn="r"/>
            <a:r>
              <a:rPr lang="en-US" sz="850" b="0" i="0" dirty="0">
                <a:solidFill>
                  <a:schemeClr val="bg2"/>
                </a:solidFill>
                <a:latin typeface="Arial" panose="020B0604020202020204" pitchFamily="34" charset="0"/>
                <a:ea typeface="Univers 55 Roman" charset="0"/>
                <a:cs typeface="Univers 55 Roman" charset="0"/>
              </a:rPr>
              <a:t>vanguardjobs.com</a:t>
            </a:r>
          </a:p>
        </p:txBody>
      </p:sp>
    </p:spTree>
    <p:extLst>
      <p:ext uri="{BB962C8B-B14F-4D97-AF65-F5344CB8AC3E}">
        <p14:creationId xmlns:p14="http://schemas.microsoft.com/office/powerpoint/2010/main" val="3742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10" name="Oval 9"/>
          <p:cNvSpPr/>
          <p:nvPr userDrawn="1"/>
        </p:nvSpPr>
        <p:spPr>
          <a:xfrm>
            <a:off x="457200" y="685800"/>
            <a:ext cx="1650671" cy="16506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1" hasCustomPrompt="1"/>
          </p:nvPr>
        </p:nvSpPr>
        <p:spPr>
          <a:xfrm>
            <a:off x="457200" y="685800"/>
            <a:ext cx="1650671" cy="1647700"/>
          </a:xfrm>
          <a:prstGeom prst="rect">
            <a:avLst/>
          </a:prstGeom>
        </p:spPr>
        <p:txBody>
          <a:bodyPr anchor="ctr"/>
          <a:lstStyle>
            <a:lvl1pPr marL="0" indent="0" algn="ctr">
              <a:lnSpc>
                <a:spcPct val="100000"/>
              </a:lnSpc>
              <a:spcBef>
                <a:spcPts val="0"/>
              </a:spcBef>
              <a:buFontTx/>
              <a:buNone/>
              <a:defRPr sz="1700" b="0" i="0">
                <a:solidFill>
                  <a:schemeClr val="bg1"/>
                </a:solidFill>
                <a:latin typeface="Arial Narrow" panose="020B0606020202030204" pitchFamily="34" charset="0"/>
                <a:ea typeface="Arial Narrow" panose="020B0606020202030204" pitchFamily="34" charset="0"/>
                <a:cs typeface="Arial Narrow" panose="020B0606020202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17 </a:t>
            </a:r>
            <a:r>
              <a:rPr lang="en-US" dirty="0" err="1"/>
              <a:t>pt</a:t>
            </a:r>
            <a:r>
              <a:rPr lang="en-US" dirty="0"/>
              <a:t> text</a:t>
            </a:r>
          </a:p>
        </p:txBody>
      </p:sp>
      <p:sp>
        <p:nvSpPr>
          <p:cNvPr id="5" name="TextBox 4">
            <a:hlinkClick r:id="rId2"/>
          </p:cNvPr>
          <p:cNvSpPr txBox="1"/>
          <p:nvPr userDrawn="1"/>
        </p:nvSpPr>
        <p:spPr>
          <a:xfrm>
            <a:off x="10820034" y="6325150"/>
            <a:ext cx="1079142" cy="223138"/>
          </a:xfrm>
          <a:prstGeom prst="rect">
            <a:avLst/>
          </a:prstGeom>
          <a:noFill/>
        </p:spPr>
        <p:txBody>
          <a:bodyPr wrap="none" rtlCol="0">
            <a:spAutoFit/>
          </a:bodyPr>
          <a:lstStyle/>
          <a:p>
            <a:pPr algn="r"/>
            <a:r>
              <a:rPr lang="en-US" sz="850" b="0" i="0" dirty="0">
                <a:solidFill>
                  <a:schemeClr val="bg2"/>
                </a:solidFill>
                <a:latin typeface="Arial" panose="020B0604020202020204" pitchFamily="34" charset="0"/>
                <a:ea typeface="Univers 55 Roman" charset="0"/>
                <a:cs typeface="Univers 55 Roman" charset="0"/>
              </a:rPr>
              <a:t>vanguardjobs.com</a:t>
            </a:r>
          </a:p>
        </p:txBody>
      </p:sp>
    </p:spTree>
    <p:extLst>
      <p:ext uri="{BB962C8B-B14F-4D97-AF65-F5344CB8AC3E}">
        <p14:creationId xmlns:p14="http://schemas.microsoft.com/office/powerpoint/2010/main" val="129819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3">
    <p:bg>
      <p:bgPr>
        <a:solidFill>
          <a:srgbClr val="612638"/>
        </a:solidFill>
        <a:effectLst/>
      </p:bgPr>
    </p:bg>
    <p:spTree>
      <p:nvGrpSpPr>
        <p:cNvPr id="1" name=""/>
        <p:cNvGrpSpPr/>
        <p:nvPr/>
      </p:nvGrpSpPr>
      <p:grpSpPr>
        <a:xfrm>
          <a:off x="0" y="0"/>
          <a:ext cx="0" cy="0"/>
          <a:chOff x="0" y="0"/>
          <a:chExt cx="0" cy="0"/>
        </a:xfrm>
      </p:grpSpPr>
      <p:sp>
        <p:nvSpPr>
          <p:cNvPr id="4" name="Text Placeholder 15"/>
          <p:cNvSpPr>
            <a:spLocks noGrp="1"/>
          </p:cNvSpPr>
          <p:nvPr>
            <p:ph type="body" sz="quarter" idx="11" hasCustomPrompt="1"/>
          </p:nvPr>
        </p:nvSpPr>
        <p:spPr>
          <a:xfrm>
            <a:off x="2945521" y="968433"/>
            <a:ext cx="7790213" cy="4921134"/>
          </a:xfrm>
          <a:prstGeom prst="rect">
            <a:avLst/>
          </a:prstGeom>
        </p:spPr>
        <p:txBody>
          <a:bodyPr lIns="0" tIns="0" rIns="0" bIns="0"/>
          <a:lstStyle>
            <a:lvl1pPr marL="0" indent="0">
              <a:lnSpc>
                <a:spcPts val="2900"/>
              </a:lnSpc>
              <a:spcBef>
                <a:spcPts val="0"/>
              </a:spcBef>
              <a:buNone/>
              <a:defRPr sz="2200" b="0" i="0" baseline="0">
                <a:solidFill>
                  <a:schemeClr val="bg1"/>
                </a:solidFill>
                <a:latin typeface="Univers LT Std 45 Light" panose="020B0403020202020204" pitchFamily="34" charset="0"/>
                <a:ea typeface="Univers LT Std 45 Light" panose="020B0403020202020204" pitchFamily="34" charset="0"/>
                <a:cs typeface="Univers LT Std 45 Light" panose="020B0403020202020204" pitchFamily="34" charset="0"/>
              </a:defRPr>
            </a:lvl1pPr>
          </a:lstStyle>
          <a:p>
            <a:pPr lvl="0"/>
            <a:r>
              <a:rPr lang="en-US" dirty="0"/>
              <a:t>Text is white, 22 </a:t>
            </a:r>
            <a:r>
              <a:rPr lang="en-US" dirty="0" err="1"/>
              <a:t>pt</a:t>
            </a:r>
            <a:r>
              <a:rPr lang="en-US" dirty="0"/>
              <a:t/>
            </a:r>
            <a:br>
              <a:rPr lang="en-US" dirty="0"/>
            </a:br>
            <a:r>
              <a:rPr lang="en-US" dirty="0"/>
              <a:t>For separator, use </a:t>
            </a:r>
            <a:r>
              <a:rPr lang="en-US" dirty="0" err="1"/>
              <a:t>En</a:t>
            </a:r>
            <a:r>
              <a:rPr lang="en-US" dirty="0"/>
              <a:t> Dash, Vanguard Red</a:t>
            </a:r>
          </a:p>
        </p:txBody>
      </p:sp>
      <p:sp>
        <p:nvSpPr>
          <p:cNvPr id="6" name="Oval 5"/>
          <p:cNvSpPr/>
          <p:nvPr userDrawn="1"/>
        </p:nvSpPr>
        <p:spPr>
          <a:xfrm>
            <a:off x="457200" y="685800"/>
            <a:ext cx="1650671" cy="16506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13"/>
          <p:cNvSpPr>
            <a:spLocks noGrp="1"/>
          </p:cNvSpPr>
          <p:nvPr>
            <p:ph type="body" sz="quarter" idx="12" hasCustomPrompt="1"/>
          </p:nvPr>
        </p:nvSpPr>
        <p:spPr>
          <a:xfrm>
            <a:off x="457200" y="685800"/>
            <a:ext cx="1650671" cy="1647700"/>
          </a:xfrm>
          <a:prstGeom prst="rect">
            <a:avLst/>
          </a:prstGeom>
        </p:spPr>
        <p:txBody>
          <a:bodyPr anchor="ctr"/>
          <a:lstStyle>
            <a:lvl1pPr marL="0" indent="0" algn="ctr">
              <a:lnSpc>
                <a:spcPct val="100000"/>
              </a:lnSpc>
              <a:spcBef>
                <a:spcPts val="0"/>
              </a:spcBef>
              <a:buFontTx/>
              <a:buNone/>
              <a:defRPr sz="1700" b="0" i="0">
                <a:solidFill>
                  <a:schemeClr val="bg1"/>
                </a:solidFill>
                <a:latin typeface="Arial Narrow" panose="020B0606020202030204" pitchFamily="34" charset="0"/>
                <a:ea typeface="Arial Narrow" panose="020B0606020202030204" pitchFamily="34" charset="0"/>
                <a:cs typeface="Arial Narrow" panose="020B0606020202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17 </a:t>
            </a:r>
            <a:r>
              <a:rPr lang="en-US" dirty="0" err="1"/>
              <a:t>pt</a:t>
            </a:r>
            <a:r>
              <a:rPr lang="en-US" dirty="0"/>
              <a:t>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CB5CB9E-08FE-B94C-8C9C-AC182B274561}"/>
              </a:ext>
            </a:extLst>
          </p:cNvPr>
          <p:cNvSpPr>
            <a:spLocks noGrp="1"/>
          </p:cNvSpPr>
          <p:nvPr>
            <p:ph type="body" sz="quarter" idx="10" hasCustomPrompt="1"/>
          </p:nvPr>
        </p:nvSpPr>
        <p:spPr>
          <a:xfrm>
            <a:off x="3293004" y="939273"/>
            <a:ext cx="6883400" cy="5216525"/>
          </a:xfrm>
          <a:prstGeom prst="rect">
            <a:avLst/>
          </a:prstGeom>
        </p:spPr>
        <p:txBody>
          <a:bodyPr lIns="0" tIns="0" rIns="0" bIns="0"/>
          <a:lstStyle>
            <a:lvl1pPr marL="0" indent="0">
              <a:lnSpc>
                <a:spcPct val="85000"/>
              </a:lnSpc>
              <a:spcBef>
                <a:spcPts val="0"/>
              </a:spcBef>
              <a:buNone/>
              <a:defRPr sz="7200" b="0" i="0" spc="-200" baseline="0">
                <a:solidFill>
                  <a:schemeClr val="bg1"/>
                </a:solidFill>
                <a:latin typeface="Arial Narrow" panose="020B0606020202030204" pitchFamily="34" charset="0"/>
              </a:defRPr>
            </a:lvl1pPr>
          </a:lstStyle>
          <a:p>
            <a:pPr lvl="0"/>
            <a:r>
              <a:rPr lang="en-US" dirty="0"/>
              <a:t>Text is 72 </a:t>
            </a:r>
            <a:r>
              <a:rPr lang="en-US" dirty="0" err="1"/>
              <a:t>pt</a:t>
            </a:r>
            <a:endParaRPr lang="en-US" dirty="0"/>
          </a:p>
        </p:txBody>
      </p:sp>
    </p:spTree>
    <p:extLst>
      <p:ext uri="{BB962C8B-B14F-4D97-AF65-F5344CB8AC3E}">
        <p14:creationId xmlns:p14="http://schemas.microsoft.com/office/powerpoint/2010/main" val="329651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eaker bio">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A41B6D15-2D65-4E4F-9C0F-89AC1AE8A0E2}"/>
              </a:ext>
            </a:extLst>
          </p:cNvPr>
          <p:cNvGrpSpPr/>
          <p:nvPr userDrawn="1"/>
        </p:nvGrpSpPr>
        <p:grpSpPr>
          <a:xfrm>
            <a:off x="0" y="0"/>
            <a:ext cx="2615184" cy="6858000"/>
            <a:chOff x="0" y="0"/>
            <a:chExt cx="2615184" cy="6858000"/>
          </a:xfrm>
        </p:grpSpPr>
        <p:sp>
          <p:nvSpPr>
            <p:cNvPr id="2" name="Rectangle 1">
              <a:extLst>
                <a:ext uri="{FF2B5EF4-FFF2-40B4-BE49-F238E27FC236}">
                  <a16:creationId xmlns="" xmlns:a16="http://schemas.microsoft.com/office/drawing/2014/main" id="{5307BF4F-820B-704E-B015-3A9D69D7FC4A}"/>
                </a:ext>
              </a:extLst>
            </p:cNvPr>
            <p:cNvSpPr/>
            <p:nvPr userDrawn="1"/>
          </p:nvSpPr>
          <p:spPr>
            <a:xfrm>
              <a:off x="0" y="0"/>
              <a:ext cx="228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 xmlns:a16="http://schemas.microsoft.com/office/drawing/2014/main" id="{4C569317-D8EE-B14A-8DF5-0A4095713173}"/>
                </a:ext>
              </a:extLst>
            </p:cNvPr>
            <p:cNvSpPr/>
            <p:nvPr userDrawn="1"/>
          </p:nvSpPr>
          <p:spPr>
            <a:xfrm>
              <a:off x="2286000" y="0"/>
              <a:ext cx="32918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 Placeholder 4">
            <a:extLst>
              <a:ext uri="{FF2B5EF4-FFF2-40B4-BE49-F238E27FC236}">
                <a16:creationId xmlns="" xmlns:a16="http://schemas.microsoft.com/office/drawing/2014/main" id="{65E7106A-220B-CC4A-BB74-4738581E3A03}"/>
              </a:ext>
            </a:extLst>
          </p:cNvPr>
          <p:cNvSpPr>
            <a:spLocks noGrp="1"/>
          </p:cNvSpPr>
          <p:nvPr>
            <p:ph type="body" sz="quarter" idx="10" hasCustomPrompt="1"/>
          </p:nvPr>
        </p:nvSpPr>
        <p:spPr>
          <a:xfrm>
            <a:off x="4233863" y="1371072"/>
            <a:ext cx="3978275" cy="415395"/>
          </a:xfrm>
          <a:prstGeom prst="rect">
            <a:avLst/>
          </a:prstGeom>
        </p:spPr>
        <p:txBody>
          <a:bodyPr lIns="0" tIns="0" rIns="0" bIns="0"/>
          <a:lstStyle>
            <a:lvl1pPr marL="0" indent="0">
              <a:buNone/>
              <a:defRPr b="0" i="0" spc="-100" baseline="0">
                <a:solidFill>
                  <a:schemeClr val="tx1"/>
                </a:solidFill>
                <a:latin typeface="Arial Narrow" panose="020B0606020202030204" pitchFamily="34" charset="0"/>
              </a:defRPr>
            </a:lvl1pPr>
          </a:lstStyle>
          <a:p>
            <a:pPr lvl="0"/>
            <a:r>
              <a:rPr lang="en-US" dirty="0"/>
              <a:t>Name goes here</a:t>
            </a:r>
          </a:p>
        </p:txBody>
      </p:sp>
      <p:sp>
        <p:nvSpPr>
          <p:cNvPr id="11" name="Text Placeholder 4">
            <a:extLst>
              <a:ext uri="{FF2B5EF4-FFF2-40B4-BE49-F238E27FC236}">
                <a16:creationId xmlns="" xmlns:a16="http://schemas.microsoft.com/office/drawing/2014/main" id="{D1D4F319-BCEF-CD45-8282-4730E75686C5}"/>
              </a:ext>
            </a:extLst>
          </p:cNvPr>
          <p:cNvSpPr>
            <a:spLocks noGrp="1"/>
          </p:cNvSpPr>
          <p:nvPr>
            <p:ph type="body" sz="quarter" idx="11" hasCustomPrompt="1"/>
          </p:nvPr>
        </p:nvSpPr>
        <p:spPr>
          <a:xfrm>
            <a:off x="4233863" y="1862139"/>
            <a:ext cx="3978275" cy="415395"/>
          </a:xfrm>
          <a:prstGeom prst="rect">
            <a:avLst/>
          </a:prstGeom>
        </p:spPr>
        <p:txBody>
          <a:bodyPr lIns="0" tIns="0" rIns="0" bIns="0"/>
          <a:lstStyle>
            <a:lvl1pPr marL="0" indent="0">
              <a:buNone/>
              <a:defRPr sz="2000" b="0" i="0">
                <a:solidFill>
                  <a:schemeClr val="tx2"/>
                </a:solidFill>
                <a:latin typeface="Univers LT Std 45 Light" panose="020B0403020202020204" pitchFamily="34" charset="0"/>
              </a:defRPr>
            </a:lvl1pPr>
          </a:lstStyle>
          <a:p>
            <a:pPr lvl="0"/>
            <a:r>
              <a:rPr lang="en-US" dirty="0"/>
              <a:t>Title goes here</a:t>
            </a:r>
          </a:p>
        </p:txBody>
      </p:sp>
      <p:sp>
        <p:nvSpPr>
          <p:cNvPr id="12" name="Text Placeholder 4">
            <a:extLst>
              <a:ext uri="{FF2B5EF4-FFF2-40B4-BE49-F238E27FC236}">
                <a16:creationId xmlns="" xmlns:a16="http://schemas.microsoft.com/office/drawing/2014/main" id="{92E41C61-5F8A-5047-BDBB-742E9A9D07F3}"/>
              </a:ext>
            </a:extLst>
          </p:cNvPr>
          <p:cNvSpPr>
            <a:spLocks noGrp="1"/>
          </p:cNvSpPr>
          <p:nvPr>
            <p:ph type="body" sz="quarter" idx="12" hasCustomPrompt="1"/>
          </p:nvPr>
        </p:nvSpPr>
        <p:spPr>
          <a:xfrm>
            <a:off x="4233863" y="2776537"/>
            <a:ext cx="6764337" cy="2498195"/>
          </a:xfrm>
          <a:prstGeom prst="rect">
            <a:avLst/>
          </a:prstGeom>
        </p:spPr>
        <p:txBody>
          <a:bodyPr lIns="0" tIns="0" rIns="0" bIns="0"/>
          <a:lstStyle>
            <a:lvl1pPr marL="0" indent="0">
              <a:lnSpc>
                <a:spcPts val="3400"/>
              </a:lnSpc>
              <a:buNone/>
              <a:defRPr sz="2600" b="0" i="0" spc="-100" baseline="0">
                <a:solidFill>
                  <a:schemeClr val="tx2"/>
                </a:solidFill>
                <a:latin typeface="Univers LT Std 45 Light" panose="020B0403020202020204" pitchFamily="34" charset="0"/>
              </a:defRPr>
            </a:lvl1pPr>
          </a:lstStyle>
          <a:p>
            <a:pPr lvl="0"/>
            <a:r>
              <a:rPr lang="en-US"/>
              <a:t>Presenter’s </a:t>
            </a:r>
            <a:r>
              <a:rPr lang="en-US" dirty="0"/>
              <a:t>information goes here</a:t>
            </a:r>
          </a:p>
        </p:txBody>
      </p:sp>
      <p:sp>
        <p:nvSpPr>
          <p:cNvPr id="9" name="TextBox 8">
            <a:hlinkClick r:id="rId2"/>
          </p:cNvPr>
          <p:cNvSpPr txBox="1"/>
          <p:nvPr userDrawn="1"/>
        </p:nvSpPr>
        <p:spPr>
          <a:xfrm>
            <a:off x="10820034" y="6325150"/>
            <a:ext cx="1079142" cy="223138"/>
          </a:xfrm>
          <a:prstGeom prst="rect">
            <a:avLst/>
          </a:prstGeom>
          <a:noFill/>
        </p:spPr>
        <p:txBody>
          <a:bodyPr wrap="none" rtlCol="0">
            <a:spAutoFit/>
          </a:bodyPr>
          <a:lstStyle/>
          <a:p>
            <a:pPr algn="r"/>
            <a:r>
              <a:rPr lang="en-US" sz="850" b="0" i="0" dirty="0">
                <a:solidFill>
                  <a:schemeClr val="bg2"/>
                </a:solidFill>
                <a:latin typeface="Arial" panose="020B0604020202020204" pitchFamily="34" charset="0"/>
                <a:ea typeface="Univers 55 Roman" charset="0"/>
                <a:cs typeface="Univers 55 Roman" charset="0"/>
              </a:rPr>
              <a:t>vanguardjobs.com</a:t>
            </a:r>
          </a:p>
        </p:txBody>
      </p:sp>
    </p:spTree>
    <p:extLst>
      <p:ext uri="{BB962C8B-B14F-4D97-AF65-F5344CB8AC3E}">
        <p14:creationId xmlns:p14="http://schemas.microsoft.com/office/powerpoint/2010/main" val="237026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1+#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680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8" r:id="rId3"/>
    <p:sldLayoutId id="2147483655" r:id="rId4"/>
    <p:sldLayoutId id="2147483656" r:id="rId5"/>
    <p:sldLayoutId id="2147483660" r:id="rId6"/>
    <p:sldLayoutId id="2147483661" r:id="rId7"/>
    <p:sldLayoutId id="2147483662" r:id="rId8"/>
    <p:sldLayoutId id="2147483659" r:id="rId9"/>
    <p:sldLayoutId id="2147483663" r:id="rId10"/>
    <p:sldLayoutId id="2147483664"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userDrawn="1">
          <p15:clr>
            <a:srgbClr val="F26B43"/>
          </p15:clr>
        </p15:guide>
        <p15:guide id="2" pos="7440" userDrawn="1">
          <p15:clr>
            <a:srgbClr val="F26B43"/>
          </p15:clr>
        </p15:guide>
        <p15:guide id="3" orient="horz" pos="240" userDrawn="1">
          <p15:clr>
            <a:srgbClr val="F26B43"/>
          </p15:clr>
        </p15:guide>
        <p15:guide id="4" pos="2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leetcode.com/problems/two-su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s://leetcode.com/problems/valid-palindro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hyperlink" Target="https://www.vanguardjobs.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bit.ly/techvanguard"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l="-664"/>
          <a:stretch/>
        </p:blipFill>
        <p:spPr>
          <a:xfrm>
            <a:off x="454808" y="-1"/>
            <a:ext cx="7527273" cy="6867940"/>
          </a:xfrm>
          <a:prstGeom prst="rect">
            <a:avLst/>
          </a:prstGeom>
        </p:spPr>
      </p:pic>
      <p:grpSp>
        <p:nvGrpSpPr>
          <p:cNvPr id="9" name="Group 8"/>
          <p:cNvGrpSpPr/>
          <p:nvPr/>
        </p:nvGrpSpPr>
        <p:grpSpPr>
          <a:xfrm>
            <a:off x="-12338" y="-1"/>
            <a:ext cx="4574399" cy="6867939"/>
            <a:chOff x="0" y="0"/>
            <a:chExt cx="5118265" cy="6858000"/>
          </a:xfrm>
        </p:grpSpPr>
        <p:sp>
          <p:nvSpPr>
            <p:cNvPr id="6" name="Rectangle 5"/>
            <p:cNvSpPr/>
            <p:nvPr/>
          </p:nvSpPr>
          <p:spPr>
            <a:xfrm>
              <a:off x="0" y="0"/>
              <a:ext cx="2286000" cy="68580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286000" y="0"/>
              <a:ext cx="1917865" cy="6858000"/>
            </a:xfrm>
            <a:prstGeom prst="rect">
              <a:avLst/>
            </a:prstGeom>
            <a:solidFill>
              <a:srgbClr val="F5191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03865" y="0"/>
              <a:ext cx="914400" cy="6858000"/>
            </a:xfrm>
            <a:prstGeom prst="rect">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 xmlns:a16="http://schemas.microsoft.com/office/drawing/2014/main" id="{0D2A537E-8F09-8B47-8F69-A5DD19F2FC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29618" y="2316554"/>
            <a:ext cx="4797180" cy="1487734"/>
          </a:xfrm>
          <a:prstGeom prst="rect">
            <a:avLst/>
          </a:prstGeom>
        </p:spPr>
      </p:pic>
      <p:sp>
        <p:nvSpPr>
          <p:cNvPr id="2" name="TextBox 1">
            <a:extLst>
              <a:ext uri="{FF2B5EF4-FFF2-40B4-BE49-F238E27FC236}">
                <a16:creationId xmlns="" xmlns:a16="http://schemas.microsoft.com/office/drawing/2014/main" id="{6D89CDE7-C231-5C41-9DD0-C1489B647C71}"/>
              </a:ext>
            </a:extLst>
          </p:cNvPr>
          <p:cNvSpPr txBox="1"/>
          <p:nvPr/>
        </p:nvSpPr>
        <p:spPr>
          <a:xfrm>
            <a:off x="8084008" y="4089618"/>
            <a:ext cx="3216165"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Technical Interview Workshop</a:t>
            </a:r>
          </a:p>
        </p:txBody>
      </p:sp>
    </p:spTree>
    <p:extLst>
      <p:ext uri="{BB962C8B-B14F-4D97-AF65-F5344CB8AC3E}">
        <p14:creationId xmlns:p14="http://schemas.microsoft.com/office/powerpoint/2010/main" val="413484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800" fill="hold"/>
                                        <p:tgtEl>
                                          <p:spTgt spid="4"/>
                                        </p:tgtEl>
                                        <p:attrNameLst>
                                          <p:attrName>ppt_x</p:attrName>
                                        </p:attrNameLst>
                                      </p:cBhvr>
                                      <p:tavLst>
                                        <p:tav tm="0">
                                          <p:val>
                                            <p:strVal val="0-#ppt_w/2"/>
                                          </p:val>
                                        </p:tav>
                                        <p:tav tm="100000">
                                          <p:val>
                                            <p:strVal val="#ppt_x"/>
                                          </p:val>
                                        </p:tav>
                                      </p:tavLst>
                                    </p:anim>
                                    <p:anim calcmode="lin" valueType="num">
                                      <p:cBhvr additive="base">
                                        <p:cTn id="12" dur="8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2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90729" y="1477929"/>
            <a:ext cx="9929580" cy="5078313"/>
          </a:xfrm>
          <a:prstGeom prst="rect">
            <a:avLst/>
          </a:prstGeom>
          <a:noFill/>
        </p:spPr>
        <p:txBody>
          <a:bodyPr wrap="square" rtlCol="0" anchor="t">
            <a:spAutoFit/>
          </a:bodyPr>
          <a:lstStyle/>
          <a:p>
            <a:pPr>
              <a:lnSpc>
                <a:spcPct val="150000"/>
              </a:lnSpc>
            </a:pPr>
            <a:r>
              <a:rPr lang="en-US" sz="2400" dirty="0">
                <a:solidFill>
                  <a:schemeClr val="bg1">
                    <a:lumMod val="50000"/>
                  </a:schemeClr>
                </a:solidFill>
                <a:latin typeface="Arial"/>
                <a:cs typeface="Arial"/>
              </a:rPr>
              <a:t>Task: Choose a problem to solve in 20 mins</a:t>
            </a:r>
          </a:p>
          <a:p>
            <a:pPr marL="403433" indent="-403433">
              <a:lnSpc>
                <a:spcPct val="150000"/>
              </a:lnSpc>
              <a:buFont typeface="Arial"/>
              <a:buChar char="•"/>
            </a:pPr>
            <a:r>
              <a:rPr lang="en-US" sz="2400" dirty="0">
                <a:solidFill>
                  <a:schemeClr val="bg1">
                    <a:lumMod val="50000"/>
                  </a:schemeClr>
                </a:solidFill>
                <a:latin typeface="Arial"/>
                <a:cs typeface="Arial"/>
              </a:rPr>
              <a:t>Make some friends! </a:t>
            </a:r>
            <a:endParaRPr lang="en-US" sz="2400" dirty="0">
              <a:solidFill>
                <a:schemeClr val="bg1">
                  <a:lumMod val="50000"/>
                </a:schemeClr>
              </a:solidFill>
              <a:cs typeface="Arial"/>
            </a:endParaRPr>
          </a:p>
          <a:p>
            <a:pPr marL="996256" lvl="1" indent="-453862">
              <a:lnSpc>
                <a:spcPct val="150000"/>
              </a:lnSpc>
              <a:buFont typeface="Courier New" panose="02070309020205020404" pitchFamily="49" charset="0"/>
              <a:buChar char="o"/>
            </a:pPr>
            <a:r>
              <a:rPr lang="en-US" sz="2400" dirty="0" smtClean="0">
                <a:solidFill>
                  <a:schemeClr val="bg1">
                    <a:lumMod val="50000"/>
                  </a:schemeClr>
                </a:solidFill>
                <a:latin typeface="Arial"/>
                <a:cs typeface="Arial"/>
              </a:rPr>
              <a:t>Join your breakout room</a:t>
            </a:r>
          </a:p>
          <a:p>
            <a:pPr marL="996256" lvl="1" indent="-453862">
              <a:lnSpc>
                <a:spcPct val="150000"/>
              </a:lnSpc>
              <a:buFont typeface="Courier New" panose="02070309020205020404" pitchFamily="49" charset="0"/>
              <a:buChar char="o"/>
            </a:pPr>
            <a:r>
              <a:rPr lang="en-US" sz="2400" dirty="0" smtClean="0">
                <a:solidFill>
                  <a:schemeClr val="bg1">
                    <a:lumMod val="50000"/>
                  </a:schemeClr>
                </a:solidFill>
                <a:latin typeface="Arial"/>
                <a:cs typeface="Arial"/>
              </a:rPr>
              <a:t>Choose which problem you want to do</a:t>
            </a:r>
            <a:endParaRPr lang="en-US" sz="2400" dirty="0">
              <a:solidFill>
                <a:schemeClr val="bg1">
                  <a:lumMod val="50000"/>
                </a:schemeClr>
              </a:solidFill>
              <a:cs typeface="Arial"/>
            </a:endParaRPr>
          </a:p>
          <a:p>
            <a:pPr marL="403433" indent="-403433">
              <a:lnSpc>
                <a:spcPct val="150000"/>
              </a:lnSpc>
              <a:buFont typeface="Arial"/>
              <a:buChar char="•"/>
            </a:pPr>
            <a:r>
              <a:rPr lang="en-US" sz="2400" dirty="0">
                <a:solidFill>
                  <a:schemeClr val="bg1">
                    <a:lumMod val="50000"/>
                  </a:schemeClr>
                </a:solidFill>
                <a:latin typeface="Arial"/>
                <a:cs typeface="Arial"/>
              </a:rPr>
              <a:t>Get out of your comfort zone</a:t>
            </a:r>
          </a:p>
          <a:p>
            <a:pPr marL="945827" lvl="1" indent="-403433">
              <a:lnSpc>
                <a:spcPct val="150000"/>
              </a:lnSpc>
              <a:buFont typeface="Courier New" panose="02070309020205020404" pitchFamily="49" charset="0"/>
              <a:buChar char="o"/>
            </a:pPr>
            <a:r>
              <a:rPr lang="en-US" sz="2400" dirty="0">
                <a:solidFill>
                  <a:schemeClr val="bg1">
                    <a:lumMod val="50000"/>
                  </a:schemeClr>
                </a:solidFill>
                <a:latin typeface="Arial"/>
                <a:cs typeface="Arial"/>
              </a:rPr>
              <a:t>Talk out loud </a:t>
            </a:r>
          </a:p>
          <a:p>
            <a:pPr marL="945827" lvl="1" indent="-403433">
              <a:lnSpc>
                <a:spcPct val="150000"/>
              </a:lnSpc>
              <a:buFont typeface="Courier New" panose="02070309020205020404" pitchFamily="49" charset="0"/>
              <a:buChar char="o"/>
            </a:pPr>
            <a:r>
              <a:rPr lang="en-US" sz="2400" dirty="0">
                <a:solidFill>
                  <a:schemeClr val="bg1">
                    <a:lumMod val="50000"/>
                  </a:schemeClr>
                </a:solidFill>
                <a:latin typeface="Arial"/>
                <a:cs typeface="Arial"/>
              </a:rPr>
              <a:t>Use scratch paper when possible</a:t>
            </a:r>
            <a:endParaRPr lang="en-US" sz="2400" dirty="0">
              <a:solidFill>
                <a:schemeClr val="bg1">
                  <a:lumMod val="50000"/>
                </a:schemeClr>
              </a:solidFill>
              <a:cs typeface="Arial" pitchFamily="34" charset="0"/>
            </a:endParaRPr>
          </a:p>
          <a:p>
            <a:pPr marL="403433" indent="-403433">
              <a:lnSpc>
                <a:spcPct val="150000"/>
              </a:lnSpc>
              <a:buFont typeface="Arial"/>
              <a:buChar char="•"/>
            </a:pPr>
            <a:r>
              <a:rPr lang="en-US" sz="2400" dirty="0">
                <a:solidFill>
                  <a:schemeClr val="bg1">
                    <a:lumMod val="50000"/>
                  </a:schemeClr>
                </a:solidFill>
                <a:latin typeface="Arial"/>
                <a:cs typeface="Arial"/>
              </a:rPr>
              <a:t>Use the approaches we talked about</a:t>
            </a:r>
            <a:endParaRPr lang="en-US" sz="2400" dirty="0">
              <a:solidFill>
                <a:schemeClr val="bg1">
                  <a:lumMod val="50000"/>
                </a:schemeClr>
              </a:solidFill>
              <a:cs typeface="Arial" pitchFamily="34" charset="0"/>
            </a:endParaRPr>
          </a:p>
          <a:p>
            <a:pPr marL="403433" indent="-403433">
              <a:lnSpc>
                <a:spcPct val="150000"/>
              </a:lnSpc>
              <a:buFont typeface="Arial"/>
              <a:buChar char="•"/>
            </a:pPr>
            <a:r>
              <a:rPr lang="en-US" sz="2400" dirty="0">
                <a:solidFill>
                  <a:schemeClr val="bg1">
                    <a:lumMod val="50000"/>
                  </a:schemeClr>
                </a:solidFill>
                <a:latin typeface="Arial"/>
                <a:cs typeface="Arial"/>
              </a:rPr>
              <a:t>Feel free to look at solutions when you are finished!</a:t>
            </a:r>
            <a:endParaRPr lang="en-US" sz="2400" dirty="0">
              <a:solidFill>
                <a:schemeClr val="bg1">
                  <a:lumMod val="50000"/>
                </a:schemeClr>
              </a:solidFill>
              <a:cs typeface="Arial"/>
            </a:endParaRPr>
          </a:p>
        </p:txBody>
      </p:sp>
      <p:sp>
        <p:nvSpPr>
          <p:cNvPr id="7" name="Text Placeholder 4">
            <a:extLst>
              <a:ext uri="{FF2B5EF4-FFF2-40B4-BE49-F238E27FC236}">
                <a16:creationId xmlns="" xmlns:a16="http://schemas.microsoft.com/office/drawing/2014/main" id="{42408070-68AD-8E45-96D1-565CC4A97099}"/>
              </a:ext>
            </a:extLst>
          </p:cNvPr>
          <p:cNvSpPr txBox="1">
            <a:spLocks/>
          </p:cNvSpPr>
          <p:nvPr/>
        </p:nvSpPr>
        <p:spPr>
          <a:xfrm>
            <a:off x="892826" y="483574"/>
            <a:ext cx="9811265"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latin typeface="Arial"/>
                <a:cs typeface="Arial"/>
              </a:rPr>
              <a:t>Instructions for Activity</a:t>
            </a:r>
            <a:endParaRPr lang="en-US" sz="4400" spc="-132" dirty="0">
              <a:solidFill>
                <a:schemeClr val="tx2"/>
              </a:solidFill>
            </a:endParaRPr>
          </a:p>
        </p:txBody>
      </p:sp>
    </p:spTree>
    <p:extLst>
      <p:ext uri="{BB962C8B-B14F-4D97-AF65-F5344CB8AC3E}">
        <p14:creationId xmlns:p14="http://schemas.microsoft.com/office/powerpoint/2010/main" val="397006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39391" y="1856302"/>
            <a:ext cx="4105271" cy="4093428"/>
          </a:xfrm>
          <a:prstGeom prst="rect">
            <a:avLst/>
          </a:prstGeom>
          <a:noFill/>
        </p:spPr>
        <p:txBody>
          <a:bodyPr wrap="square" rtlCol="0" anchor="t">
            <a:spAutoFit/>
          </a:bodyPr>
          <a:lstStyle/>
          <a:p>
            <a:r>
              <a:rPr lang="en-US" sz="2400" dirty="0">
                <a:latin typeface="Arial" panose="020B0604020202020204" pitchFamily="34" charset="0"/>
                <a:cs typeface="Arial" panose="020B0604020202020204" pitchFamily="34" charset="0"/>
              </a:rPr>
              <a:t>Given an array of integers, return </a:t>
            </a:r>
            <a:r>
              <a:rPr lang="en-US" sz="2400" b="1" dirty="0">
                <a:latin typeface="Arial" panose="020B0604020202020204" pitchFamily="34" charset="0"/>
                <a:cs typeface="Arial" panose="020B0604020202020204" pitchFamily="34" charset="0"/>
              </a:rPr>
              <a:t>indices</a:t>
            </a:r>
            <a:r>
              <a:rPr lang="en-US" sz="2400" dirty="0">
                <a:latin typeface="Arial" panose="020B0604020202020204" pitchFamily="34" charset="0"/>
                <a:cs typeface="Arial" panose="020B0604020202020204" pitchFamily="34" charset="0"/>
              </a:rPr>
              <a:t> of the two numbers such that they add up to a specific target.</a:t>
            </a:r>
          </a:p>
          <a:p>
            <a:r>
              <a:rPr lang="en-US" sz="2400" dirty="0">
                <a:latin typeface="Arial" panose="020B0604020202020204" pitchFamily="34" charset="0"/>
                <a:cs typeface="Arial" panose="020B0604020202020204" pitchFamily="34" charset="0"/>
              </a:rPr>
              <a:t>You may assume that each input would have </a:t>
            </a:r>
            <a:r>
              <a:rPr lang="en-US" sz="2400" b="1" dirty="0">
                <a:latin typeface="Arial" panose="020B0604020202020204" pitchFamily="34" charset="0"/>
                <a:cs typeface="Arial" panose="020B0604020202020204" pitchFamily="34" charset="0"/>
              </a:rPr>
              <a:t>exactly</a:t>
            </a:r>
            <a:r>
              <a:rPr lang="en-US" sz="2400" dirty="0">
                <a:latin typeface="Arial" panose="020B0604020202020204" pitchFamily="34" charset="0"/>
                <a:cs typeface="Arial" panose="020B0604020202020204" pitchFamily="34" charset="0"/>
              </a:rPr>
              <a:t> one solution, and you may not use the same element twice.</a:t>
            </a:r>
          </a:p>
          <a:p>
            <a:endParaRPr lang="en-US" sz="2400" dirty="0">
              <a:latin typeface="Arial" panose="020B0604020202020204" pitchFamily="34" charset="0"/>
              <a:cs typeface="Arial" panose="020B0604020202020204" pitchFamily="34" charset="0"/>
              <a:hlinkClick r:id="rId3"/>
            </a:endParaRPr>
          </a:p>
          <a:p>
            <a:r>
              <a:rPr lang="en-US" sz="2000" dirty="0">
                <a:latin typeface="Arial" panose="020B0604020202020204" pitchFamily="34" charset="0"/>
                <a:cs typeface="Arial" panose="020B0604020202020204" pitchFamily="34" charset="0"/>
                <a:hlinkClick r:id="rId3"/>
              </a:rPr>
              <a:t>leetcode.com/problems/two-sum/</a:t>
            </a:r>
            <a:endParaRPr lang="en-US" sz="2000" dirty="0">
              <a:latin typeface="Arial" panose="020B0604020202020204" pitchFamily="34" charset="0"/>
              <a:cs typeface="Arial" panose="020B0604020202020204" pitchFamily="34" charset="0"/>
            </a:endParaRPr>
          </a:p>
        </p:txBody>
      </p:sp>
      <p:sp>
        <p:nvSpPr>
          <p:cNvPr id="8" name="Footnote"/>
          <p:cNvSpPr txBox="1">
            <a:spLocks noChangeArrowheads="1"/>
          </p:cNvSpPr>
          <p:nvPr/>
        </p:nvSpPr>
        <p:spPr bwMode="auto">
          <a:xfrm>
            <a:off x="10907042" y="6186083"/>
            <a:ext cx="1100810" cy="206339"/>
          </a:xfrm>
          <a:prstGeom prst="rect">
            <a:avLst/>
          </a:prstGeom>
          <a:noFill/>
          <a:ln w="12700" algn="ctr">
            <a:noFill/>
            <a:miter lim="800000"/>
            <a:headEnd/>
            <a:tailEnd/>
          </a:ln>
        </p:spPr>
        <p:txBody>
          <a:bodyPr wrap="square" lIns="0" tIns="0" rIns="0" bIns="0" anchor="b">
            <a:spAutoFit/>
          </a:bodyPr>
          <a:lstStyle/>
          <a:p>
            <a:pPr>
              <a:lnSpc>
                <a:spcPct val="95000"/>
              </a:lnSpc>
              <a:buClr>
                <a:schemeClr val="tx1"/>
              </a:buClr>
              <a:buSzPct val="125000"/>
            </a:pPr>
            <a:r>
              <a:rPr lang="en-US" sz="706">
                <a:latin typeface="Arial Narrow" panose="020B0606020202030204" pitchFamily="34" charset="0"/>
              </a:rPr>
              <a:t>	</a:t>
            </a:r>
          </a:p>
          <a:p>
            <a:pPr marL="151287" indent="-151287">
              <a:lnSpc>
                <a:spcPct val="95000"/>
              </a:lnSpc>
              <a:buClr>
                <a:schemeClr val="tx1"/>
              </a:buClr>
              <a:buSzPct val="125000"/>
              <a:tabLst>
                <a:tab pos="105061" algn="r"/>
                <a:tab pos="151287" algn="l"/>
              </a:tabLst>
            </a:pPr>
            <a:r>
              <a:rPr lang="en-US" sz="706">
                <a:latin typeface="Arial Narrow" panose="020B0606020202030204" pitchFamily="34" charset="0"/>
              </a:rPr>
              <a:t>	*	As of June 30, 2018.</a:t>
            </a:r>
          </a:p>
        </p:txBody>
      </p:sp>
      <p:sp>
        <p:nvSpPr>
          <p:cNvPr id="7" name="Text Placeholder 4">
            <a:extLst>
              <a:ext uri="{FF2B5EF4-FFF2-40B4-BE49-F238E27FC236}">
                <a16:creationId xmlns="" xmlns:a16="http://schemas.microsoft.com/office/drawing/2014/main" id="{42408070-68AD-8E45-96D1-565CC4A97099}"/>
              </a:ext>
            </a:extLst>
          </p:cNvPr>
          <p:cNvSpPr txBox="1">
            <a:spLocks/>
          </p:cNvSpPr>
          <p:nvPr/>
        </p:nvSpPr>
        <p:spPr>
          <a:xfrm>
            <a:off x="892826" y="483574"/>
            <a:ext cx="9811265"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latin typeface="Arial"/>
              </a:rPr>
              <a:t>2 Interview Questions</a:t>
            </a:r>
          </a:p>
        </p:txBody>
      </p:sp>
      <p:sp>
        <p:nvSpPr>
          <p:cNvPr id="2" name="Rectangle 1">
            <a:extLst>
              <a:ext uri="{FF2B5EF4-FFF2-40B4-BE49-F238E27FC236}">
                <a16:creationId xmlns="" xmlns:a16="http://schemas.microsoft.com/office/drawing/2014/main" id="{2644E29C-27CB-9444-840F-0EB17C8C686D}"/>
              </a:ext>
            </a:extLst>
          </p:cNvPr>
          <p:cNvSpPr/>
          <p:nvPr/>
        </p:nvSpPr>
        <p:spPr>
          <a:xfrm>
            <a:off x="6348248" y="1856302"/>
            <a:ext cx="4105271" cy="3939540"/>
          </a:xfrm>
          <a:prstGeom prst="rect">
            <a:avLst/>
          </a:prstGeom>
        </p:spPr>
        <p:txBody>
          <a:bodyPr wrap="square">
            <a:spAutoFit/>
          </a:bodyPr>
          <a:lstStyle/>
          <a:p>
            <a:pPr>
              <a:lnSpc>
                <a:spcPct val="100000"/>
              </a:lnSpc>
            </a:pPr>
            <a:r>
              <a:rPr lang="en-US" sz="2400" dirty="0"/>
              <a:t>Given a string, determine if it is a palindrome, considering only alphanumeric characters and ignoring cases.</a:t>
            </a:r>
          </a:p>
          <a:p>
            <a:endParaRPr lang="en-US" sz="2400" b="1" dirty="0"/>
          </a:p>
          <a:p>
            <a:r>
              <a:rPr lang="en-US" sz="2400" b="1" dirty="0"/>
              <a:t>Note:</a:t>
            </a:r>
            <a:r>
              <a:rPr lang="en-US" sz="2400" dirty="0"/>
              <a:t> For the purpose of this problem, we define empty string as valid palindrome.</a:t>
            </a:r>
          </a:p>
          <a:p>
            <a:pPr>
              <a:lnSpc>
                <a:spcPct val="100000"/>
              </a:lnSpc>
            </a:pPr>
            <a:endParaRPr lang="en-US" dirty="0">
              <a:hlinkClick r:id="rId4"/>
            </a:endParaRPr>
          </a:p>
          <a:p>
            <a:pPr>
              <a:lnSpc>
                <a:spcPct val="100000"/>
              </a:lnSpc>
            </a:pPr>
            <a:r>
              <a:rPr lang="en-US" sz="2000" dirty="0">
                <a:hlinkClick r:id="rId4"/>
              </a:rPr>
              <a:t>leetcode.com/problems/valid-palindrome/</a:t>
            </a:r>
            <a:endParaRPr lang="en-US" sz="2000" dirty="0"/>
          </a:p>
        </p:txBody>
      </p:sp>
      <p:cxnSp>
        <p:nvCxnSpPr>
          <p:cNvPr id="6" name="Straight Connector 5">
            <a:extLst>
              <a:ext uri="{FF2B5EF4-FFF2-40B4-BE49-F238E27FC236}">
                <a16:creationId xmlns="" xmlns:a16="http://schemas.microsoft.com/office/drawing/2014/main" id="{979900BA-F038-9C42-A27D-220D43ADB1D3}"/>
              </a:ext>
            </a:extLst>
          </p:cNvPr>
          <p:cNvCxnSpPr/>
          <p:nvPr/>
        </p:nvCxnSpPr>
        <p:spPr>
          <a:xfrm>
            <a:off x="5708803" y="1906969"/>
            <a:ext cx="0" cy="4042761"/>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3893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90729" y="1720840"/>
            <a:ext cx="8713362" cy="3416320"/>
          </a:xfrm>
          <a:prstGeom prst="rect">
            <a:avLst/>
          </a:prstGeom>
          <a:noFill/>
        </p:spPr>
        <p:txBody>
          <a:bodyPr wrap="square" rtlCol="0" anchor="t">
            <a:spAutoFit/>
          </a:bodyPr>
          <a:lstStyle/>
          <a:p>
            <a:pPr marL="342900" indent="-342900">
              <a:buFont typeface="Arial" panose="020B0604020202020204" pitchFamily="34" charset="0"/>
              <a:buChar char="•"/>
            </a:pPr>
            <a:r>
              <a:rPr lang="en-US" sz="2400" dirty="0"/>
              <a:t>Data Structures</a:t>
            </a:r>
          </a:p>
          <a:p>
            <a:pPr marL="342900" indent="-342900">
              <a:buFont typeface="Arial" panose="020B0604020202020204" pitchFamily="34" charset="0"/>
              <a:buChar char="•"/>
            </a:pPr>
            <a:r>
              <a:rPr lang="en-US" sz="2400" dirty="0"/>
              <a:t>Big O Notation</a:t>
            </a:r>
          </a:p>
          <a:p>
            <a:pPr marL="342900" indent="-342900">
              <a:buFont typeface="Arial" panose="020B0604020202020204" pitchFamily="34" charset="0"/>
              <a:buChar char="•"/>
            </a:pPr>
            <a:r>
              <a:rPr lang="en-US" sz="2400" dirty="0"/>
              <a:t>Trees</a:t>
            </a:r>
          </a:p>
          <a:p>
            <a:pPr marL="342900" indent="-342900">
              <a:buFont typeface="Arial" panose="020B0604020202020204" pitchFamily="34" charset="0"/>
              <a:buChar char="•"/>
            </a:pPr>
            <a:r>
              <a:rPr lang="en-US" sz="2400" dirty="0"/>
              <a:t>Sorting and search algorithms</a:t>
            </a:r>
          </a:p>
          <a:p>
            <a:pPr marL="342900" indent="-342900">
              <a:buFont typeface="Arial" panose="020B0604020202020204" pitchFamily="34" charset="0"/>
              <a:buChar char="•"/>
            </a:pPr>
            <a:r>
              <a:rPr lang="en-US" sz="2400" dirty="0"/>
              <a:t>Heaps</a:t>
            </a:r>
          </a:p>
          <a:p>
            <a:pPr marL="342900" indent="-342900">
              <a:buFont typeface="Arial" panose="020B0604020202020204" pitchFamily="34" charset="0"/>
              <a:buChar char="•"/>
            </a:pPr>
            <a:r>
              <a:rPr lang="en-US" sz="2400" dirty="0"/>
              <a:t>Arrays</a:t>
            </a:r>
          </a:p>
          <a:p>
            <a:pPr marL="342900" indent="-342900">
              <a:buFont typeface="Arial" panose="020B0604020202020204" pitchFamily="34" charset="0"/>
              <a:buChar char="•"/>
            </a:pPr>
            <a:r>
              <a:rPr lang="en-US" sz="2400" dirty="0"/>
              <a:t>Hash tables</a:t>
            </a:r>
          </a:p>
          <a:p>
            <a:pPr marL="342900" indent="-342900">
              <a:buFont typeface="Arial" panose="020B0604020202020204" pitchFamily="34" charset="0"/>
              <a:buChar char="•"/>
            </a:pPr>
            <a:r>
              <a:rPr lang="en-US" sz="2400" dirty="0"/>
              <a:t>Dynamic Programming </a:t>
            </a:r>
          </a:p>
          <a:p>
            <a:endParaRPr lang="en-US" sz="2400" dirty="0"/>
          </a:p>
        </p:txBody>
      </p:sp>
      <p:sp>
        <p:nvSpPr>
          <p:cNvPr id="7" name="Text Placeholder 4">
            <a:extLst>
              <a:ext uri="{FF2B5EF4-FFF2-40B4-BE49-F238E27FC236}">
                <a16:creationId xmlns="" xmlns:a16="http://schemas.microsoft.com/office/drawing/2014/main" id="{42408070-68AD-8E45-96D1-565CC4A97099}"/>
              </a:ext>
            </a:extLst>
          </p:cNvPr>
          <p:cNvSpPr txBox="1">
            <a:spLocks/>
          </p:cNvSpPr>
          <p:nvPr/>
        </p:nvSpPr>
        <p:spPr>
          <a:xfrm>
            <a:off x="892826" y="483574"/>
            <a:ext cx="9811265"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latin typeface="Arial"/>
              </a:rPr>
              <a:t>Common Must Study Topics</a:t>
            </a:r>
          </a:p>
        </p:txBody>
      </p:sp>
    </p:spTree>
    <p:extLst>
      <p:ext uri="{BB962C8B-B14F-4D97-AF65-F5344CB8AC3E}">
        <p14:creationId xmlns:p14="http://schemas.microsoft.com/office/powerpoint/2010/main" val="182884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90729" y="2278053"/>
            <a:ext cx="8713362" cy="3046988"/>
          </a:xfrm>
          <a:prstGeom prst="rect">
            <a:avLst/>
          </a:prstGeom>
          <a:noFill/>
        </p:spPr>
        <p:txBody>
          <a:bodyPr wrap="square" rtlCol="0" anchor="t">
            <a:spAutoFit/>
          </a:bodyPr>
          <a:lstStyle/>
          <a:p>
            <a:pPr marL="403433" indent="-403433">
              <a:buChar char="•"/>
            </a:pPr>
            <a:r>
              <a:rPr lang="en-US" sz="2400" dirty="0">
                <a:latin typeface="Arial"/>
                <a:cs typeface="Arial"/>
              </a:rPr>
              <a:t>Study! </a:t>
            </a:r>
          </a:p>
          <a:p>
            <a:pPr marL="403433" indent="-403433">
              <a:buChar char="•"/>
            </a:pPr>
            <a:r>
              <a:rPr lang="en-US" sz="2400" dirty="0">
                <a:latin typeface="Arial"/>
                <a:cs typeface="Arial"/>
              </a:rPr>
              <a:t>Focus on one or two programming languages </a:t>
            </a:r>
          </a:p>
          <a:p>
            <a:pPr marL="403433" indent="-403433">
              <a:buFont typeface="Arial" panose="020B0604020202020204" pitchFamily="34" charset="0"/>
              <a:buChar char="•"/>
            </a:pPr>
            <a:r>
              <a:rPr lang="en-US" sz="2400" dirty="0">
                <a:latin typeface="Arial"/>
                <a:cs typeface="Arial"/>
              </a:rPr>
              <a:t>The interviewer wants you to succeed</a:t>
            </a:r>
          </a:p>
          <a:p>
            <a:pPr marL="403433" indent="-403433">
              <a:buFont typeface="Arial" panose="020B0604020202020204" pitchFamily="34" charset="0"/>
              <a:buChar char="•"/>
            </a:pPr>
            <a:r>
              <a:rPr lang="en-US" sz="2400" dirty="0">
                <a:latin typeface="Arial"/>
                <a:cs typeface="Arial"/>
              </a:rPr>
              <a:t>Ask all clarifying questions before proceeding </a:t>
            </a:r>
            <a:endParaRPr lang="en-US" sz="2400" dirty="0"/>
          </a:p>
          <a:p>
            <a:pPr marL="403433" indent="-403433">
              <a:buFont typeface="Arial" panose="020B0604020202020204" pitchFamily="34" charset="0"/>
              <a:buChar char="•"/>
            </a:pPr>
            <a:r>
              <a:rPr lang="en-US" sz="2400" dirty="0">
                <a:latin typeface="Arial"/>
                <a:cs typeface="Arial"/>
              </a:rPr>
              <a:t>Don't be afraid of admitting you're stuck</a:t>
            </a:r>
            <a:endParaRPr lang="en-US" dirty="0"/>
          </a:p>
          <a:p>
            <a:pPr marL="403433" indent="-403433">
              <a:buFont typeface="Arial" panose="020B0604020202020204" pitchFamily="34" charset="0"/>
              <a:buChar char="•"/>
            </a:pPr>
            <a:r>
              <a:rPr lang="en-US" sz="2400" dirty="0">
                <a:latin typeface="Arial"/>
                <a:cs typeface="Arial"/>
              </a:rPr>
              <a:t>Slow down, take your time, think it through</a:t>
            </a:r>
          </a:p>
          <a:p>
            <a:pPr marL="403433" indent="-403433">
              <a:buFont typeface="Arial" panose="020B0604020202020204" pitchFamily="34" charset="0"/>
              <a:buChar char="•"/>
            </a:pPr>
            <a:r>
              <a:rPr lang="en-US" sz="2400" dirty="0">
                <a:latin typeface="Arial"/>
                <a:cs typeface="Arial"/>
              </a:rPr>
              <a:t>Always look over entire job description before interview</a:t>
            </a:r>
            <a:endParaRPr lang="en-US" sz="2400" dirty="0"/>
          </a:p>
          <a:p>
            <a:pPr marL="403433" indent="-403433">
              <a:buFont typeface="Arial" panose="020B0604020202020204" pitchFamily="34" charset="0"/>
              <a:buChar char="•"/>
            </a:pPr>
            <a:endParaRPr lang="en-US" sz="2400" dirty="0"/>
          </a:p>
        </p:txBody>
      </p:sp>
      <p:sp>
        <p:nvSpPr>
          <p:cNvPr id="7" name="Text Placeholder 4">
            <a:extLst>
              <a:ext uri="{FF2B5EF4-FFF2-40B4-BE49-F238E27FC236}">
                <a16:creationId xmlns="" xmlns:a16="http://schemas.microsoft.com/office/drawing/2014/main" id="{42408070-68AD-8E45-96D1-565CC4A97099}"/>
              </a:ext>
            </a:extLst>
          </p:cNvPr>
          <p:cNvSpPr txBox="1">
            <a:spLocks/>
          </p:cNvSpPr>
          <p:nvPr/>
        </p:nvSpPr>
        <p:spPr>
          <a:xfrm>
            <a:off x="892826" y="483574"/>
            <a:ext cx="9811265"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latin typeface="Arial"/>
                <a:cs typeface="Arial"/>
              </a:rPr>
              <a:t>Advice collected from completing 30+ Interviews</a:t>
            </a:r>
          </a:p>
        </p:txBody>
      </p:sp>
    </p:spTree>
    <p:extLst>
      <p:ext uri="{BB962C8B-B14F-4D97-AF65-F5344CB8AC3E}">
        <p14:creationId xmlns:p14="http://schemas.microsoft.com/office/powerpoint/2010/main" val="80826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32" dirty="0" smtClean="0">
                <a:solidFill>
                  <a:schemeClr val="tx2"/>
                </a:solidFill>
                <a:latin typeface="Arial"/>
                <a:cs typeface="Arial"/>
              </a:rPr>
              <a:t/>
            </a:r>
            <a:br>
              <a:rPr lang="en-US" spc="-132" dirty="0" smtClean="0">
                <a:solidFill>
                  <a:schemeClr val="tx2"/>
                </a:solidFill>
                <a:latin typeface="Arial"/>
                <a:cs typeface="Arial"/>
              </a:rPr>
            </a:br>
            <a:r>
              <a:rPr lang="en-US" spc="-132" dirty="0">
                <a:solidFill>
                  <a:schemeClr val="tx2"/>
                </a:solidFill>
                <a:latin typeface="Arial"/>
                <a:cs typeface="Arial"/>
              </a:rPr>
              <a:t>	</a:t>
            </a:r>
            <a:r>
              <a:rPr lang="en-US" spc="-132" dirty="0" smtClean="0">
                <a:solidFill>
                  <a:schemeClr val="tx2"/>
                </a:solidFill>
                <a:latin typeface="Arial"/>
                <a:cs typeface="Arial"/>
              </a:rPr>
              <a:t>Resources</a:t>
            </a:r>
            <a:endParaRPr lang="en-US" dirty="0"/>
          </a:p>
        </p:txBody>
      </p:sp>
      <p:pic>
        <p:nvPicPr>
          <p:cNvPr id="6" name="Picture 18" descr="Image result for winners podium"/>
          <p:cNvPicPr>
            <a:picLocks noChangeAspect="1" noChangeArrowheads="1"/>
          </p:cNvPicPr>
          <p:nvPr/>
        </p:nvPicPr>
        <p:blipFill rotWithShape="1">
          <a:blip r:embed="rId2">
            <a:extLst>
              <a:ext uri="{28A0092B-C50C-407E-A947-70E740481C1C}">
                <a14:useLocalDpi xmlns:a14="http://schemas.microsoft.com/office/drawing/2010/main" val="0"/>
              </a:ext>
            </a:extLst>
          </a:blip>
          <a:srcRect t="27601" b="14647"/>
          <a:stretch/>
        </p:blipFill>
        <p:spPr bwMode="auto">
          <a:xfrm>
            <a:off x="2422104" y="2962086"/>
            <a:ext cx="7540315" cy="47030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0" descr="Image result for leetcod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85" r="8494" b="13662"/>
          <a:stretch/>
        </p:blipFill>
        <p:spPr bwMode="auto">
          <a:xfrm>
            <a:off x="3278865" y="2697790"/>
            <a:ext cx="1645920" cy="11315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6" descr="Image result for crack the coding inter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440" y="1323137"/>
            <a:ext cx="1585645" cy="22606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A close up of a sign&#10;&#10;Description generated with high confidence">
            <a:extLst>
              <a:ext uri="{FF2B5EF4-FFF2-40B4-BE49-F238E27FC236}">
                <a16:creationId xmlns="" xmlns:a16="http://schemas.microsoft.com/office/drawing/2014/main" id="{E29D2DB2-5BB5-4B1C-9705-A581CD2802CF}"/>
              </a:ext>
            </a:extLst>
          </p:cNvPr>
          <p:cNvPicPr>
            <a:picLocks noChangeAspect="1"/>
          </p:cNvPicPr>
          <p:nvPr/>
        </p:nvPicPr>
        <p:blipFill rotWithShape="1">
          <a:blip r:embed="rId5"/>
          <a:srcRect l="3356" r="5369" b="12752"/>
          <a:stretch/>
        </p:blipFill>
        <p:spPr>
          <a:xfrm>
            <a:off x="7794500" y="3215975"/>
            <a:ext cx="1087686" cy="1039695"/>
          </a:xfrm>
          <a:prstGeom prst="rect">
            <a:avLst/>
          </a:prstGeom>
        </p:spPr>
      </p:pic>
    </p:spTree>
    <p:extLst>
      <p:ext uri="{BB962C8B-B14F-4D97-AF65-F5344CB8AC3E}">
        <p14:creationId xmlns:p14="http://schemas.microsoft.com/office/powerpoint/2010/main" val="225050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6A7DF33-40B1-6640-BD56-EFD8A5240CAE}"/>
              </a:ext>
            </a:extLst>
          </p:cNvPr>
          <p:cNvSpPr>
            <a:spLocks noGrp="1"/>
          </p:cNvSpPr>
          <p:nvPr>
            <p:ph type="body" sz="quarter" idx="10"/>
          </p:nvPr>
        </p:nvSpPr>
        <p:spPr>
          <a:xfrm>
            <a:off x="5070256" y="2076815"/>
            <a:ext cx="3978275" cy="415395"/>
          </a:xfrm>
        </p:spPr>
        <p:txBody>
          <a:bodyPr/>
          <a:lstStyle/>
          <a:p>
            <a:r>
              <a:rPr lang="en-US" spc="0" dirty="0">
                <a:solidFill>
                  <a:schemeClr val="tx1"/>
                </a:solidFill>
              </a:rPr>
              <a:t>Jess Tang</a:t>
            </a:r>
          </a:p>
        </p:txBody>
      </p:sp>
      <p:sp>
        <p:nvSpPr>
          <p:cNvPr id="3" name="Text Placeholder 2">
            <a:extLst>
              <a:ext uri="{FF2B5EF4-FFF2-40B4-BE49-F238E27FC236}">
                <a16:creationId xmlns="" xmlns:a16="http://schemas.microsoft.com/office/drawing/2014/main" id="{72E3F200-13AB-3748-B939-04BD2C327CDE}"/>
              </a:ext>
            </a:extLst>
          </p:cNvPr>
          <p:cNvSpPr>
            <a:spLocks noGrp="1"/>
          </p:cNvSpPr>
          <p:nvPr>
            <p:ph type="body" sz="quarter" idx="11"/>
          </p:nvPr>
        </p:nvSpPr>
        <p:spPr>
          <a:xfrm>
            <a:off x="5070256" y="2567882"/>
            <a:ext cx="5272349" cy="632518"/>
          </a:xfrm>
        </p:spPr>
        <p:txBody>
          <a:bodyPr/>
          <a:lstStyle/>
          <a:p>
            <a:r>
              <a:rPr lang="en-US" dirty="0">
                <a:latin typeface="Arial" panose="020B0604020202020204" pitchFamily="34" charset="0"/>
              </a:rPr>
              <a:t>https://www.linkedin.com/in/jessrosetang/</a:t>
            </a:r>
            <a:endParaRPr lang="en-US" dirty="0">
              <a:latin typeface="Arial" panose="020B0604020202020204" pitchFamily="34" charset="0"/>
            </a:endParaRPr>
          </a:p>
        </p:txBody>
      </p:sp>
      <p:pic>
        <p:nvPicPr>
          <p:cNvPr id="7" name="Picture 3" descr="691F1926-E5A8-4E91-B8E6-9F22F995084C-L0-001">
            <a:extLst>
              <a:ext uri="{FF2B5EF4-FFF2-40B4-BE49-F238E27FC236}">
                <a16:creationId xmlns="" xmlns:a16="http://schemas.microsoft.com/office/drawing/2014/main" id="{0B065096-DC9E-5441-85B8-6BBB117C598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61" t="1735" r="-1461" b="21899"/>
          <a:stretch/>
        </p:blipFill>
        <p:spPr bwMode="auto">
          <a:xfrm>
            <a:off x="2991069" y="1537389"/>
            <a:ext cx="1724568" cy="188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 xmlns:a16="http://schemas.microsoft.com/office/drawing/2014/main" id="{A58F47BE-9025-F64E-89B3-9DBA9FE15DE7}"/>
              </a:ext>
            </a:extLst>
          </p:cNvPr>
          <p:cNvPicPr>
            <a:picLocks noChangeAspect="1"/>
          </p:cNvPicPr>
          <p:nvPr/>
        </p:nvPicPr>
        <p:blipFill rotWithShape="1">
          <a:blip r:embed="rId4">
            <a:extLst>
              <a:ext uri="{28A0092B-C50C-407E-A947-70E740481C1C}">
                <a14:useLocalDpi xmlns:a14="http://schemas.microsoft.com/office/drawing/2010/main" val="0"/>
              </a:ext>
            </a:extLst>
          </a:blip>
          <a:srcRect l="2707" r="4542"/>
          <a:stretch/>
        </p:blipFill>
        <p:spPr>
          <a:xfrm>
            <a:off x="2963637" y="4339974"/>
            <a:ext cx="1747161" cy="1883699"/>
          </a:xfrm>
          <a:prstGeom prst="rect">
            <a:avLst/>
          </a:prstGeom>
        </p:spPr>
      </p:pic>
      <p:sp>
        <p:nvSpPr>
          <p:cNvPr id="11" name="Text Placeholder 1">
            <a:extLst>
              <a:ext uri="{FF2B5EF4-FFF2-40B4-BE49-F238E27FC236}">
                <a16:creationId xmlns="" xmlns:a16="http://schemas.microsoft.com/office/drawing/2014/main" id="{4AF4DB4D-7F03-8F4E-BF76-708EB4DEEB75}"/>
              </a:ext>
            </a:extLst>
          </p:cNvPr>
          <p:cNvSpPr txBox="1">
            <a:spLocks/>
          </p:cNvSpPr>
          <p:nvPr/>
        </p:nvSpPr>
        <p:spPr>
          <a:xfrm>
            <a:off x="5222656" y="4870815"/>
            <a:ext cx="3978275" cy="415395"/>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800" b="0" i="0" kern="1200" spc="-100" baseline="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pc="0" dirty="0"/>
              <a:t>Natasha </a:t>
            </a:r>
            <a:r>
              <a:rPr lang="en-US" spc="0" dirty="0" err="1"/>
              <a:t>Meinzen</a:t>
            </a:r>
            <a:endParaRPr lang="en-US" spc="0" dirty="0"/>
          </a:p>
        </p:txBody>
      </p:sp>
      <p:sp>
        <p:nvSpPr>
          <p:cNvPr id="12" name="Text Placeholder 2">
            <a:extLst>
              <a:ext uri="{FF2B5EF4-FFF2-40B4-BE49-F238E27FC236}">
                <a16:creationId xmlns="" xmlns:a16="http://schemas.microsoft.com/office/drawing/2014/main" id="{B33ED6A6-BD75-9542-903E-B0EFBCFB1E74}"/>
              </a:ext>
            </a:extLst>
          </p:cNvPr>
          <p:cNvSpPr txBox="1">
            <a:spLocks/>
          </p:cNvSpPr>
          <p:nvPr/>
        </p:nvSpPr>
        <p:spPr>
          <a:xfrm>
            <a:off x="5222656" y="5361882"/>
            <a:ext cx="6652187" cy="415395"/>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000" b="0" i="0" kern="1200">
                <a:solidFill>
                  <a:schemeClr val="tx2"/>
                </a:solidFill>
                <a:latin typeface="Univers LT Std 45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latin typeface="Arial" panose="020B0604020202020204" pitchFamily="34" charset="0"/>
              </a:rPr>
              <a:t>https://www.linkedin.com/in/natasha-meinzen-a8b62a111/</a:t>
            </a:r>
            <a:endParaRPr lang="en-US" dirty="0">
              <a:latin typeface="Arial" panose="020B0604020202020204" pitchFamily="34" charset="0"/>
            </a:endParaRPr>
          </a:p>
        </p:txBody>
      </p:sp>
      <p:sp>
        <p:nvSpPr>
          <p:cNvPr id="13" name="Text Placeholder 4">
            <a:extLst>
              <a:ext uri="{FF2B5EF4-FFF2-40B4-BE49-F238E27FC236}">
                <a16:creationId xmlns="" xmlns:a16="http://schemas.microsoft.com/office/drawing/2014/main" id="{03A846FE-9BFD-604E-8962-84A618B7A1B4}"/>
              </a:ext>
            </a:extLst>
          </p:cNvPr>
          <p:cNvSpPr txBox="1">
            <a:spLocks/>
          </p:cNvSpPr>
          <p:nvPr/>
        </p:nvSpPr>
        <p:spPr>
          <a:xfrm>
            <a:off x="2834063" y="483574"/>
            <a:ext cx="6523873"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smtClean="0">
                <a:solidFill>
                  <a:schemeClr val="tx2"/>
                </a:solidFill>
              </a:rPr>
              <a:t>Stay in touch! Add us on LinkedIn</a:t>
            </a:r>
            <a:endParaRPr lang="en-US" sz="4400" spc="-132" dirty="0">
              <a:solidFill>
                <a:schemeClr val="tx2"/>
              </a:solidFill>
            </a:endParaRPr>
          </a:p>
        </p:txBody>
      </p:sp>
    </p:spTree>
    <p:extLst>
      <p:ext uri="{BB962C8B-B14F-4D97-AF65-F5344CB8AC3E}">
        <p14:creationId xmlns:p14="http://schemas.microsoft.com/office/powerpoint/2010/main" val="607849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1" grpId="0" build="p"/>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utty box"/>
          <p:cNvSpPr/>
          <p:nvPr/>
        </p:nvSpPr>
        <p:spPr>
          <a:xfrm>
            <a:off x="0" y="0"/>
            <a:ext cx="7262038" cy="6858000"/>
          </a:xfrm>
          <a:prstGeom prst="rect">
            <a:avLst/>
          </a:prstGeom>
          <a:solidFill>
            <a:srgbClr val="E0D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hank you."/>
          <p:cNvSpPr>
            <a:spLocks noGrp="1"/>
          </p:cNvSpPr>
          <p:nvPr>
            <p:ph type="ctrTitle" idx="4294967295"/>
          </p:nvPr>
        </p:nvSpPr>
        <p:spPr>
          <a:xfrm>
            <a:off x="7402134" y="3763549"/>
            <a:ext cx="2662764" cy="609398"/>
          </a:xfrm>
          <a:prstGeom prst="rect">
            <a:avLst/>
          </a:prstGeom>
        </p:spPr>
        <p:txBody>
          <a:bodyPr wrap="square" lIns="0" tIns="0" rIns="0" bIns="0">
            <a:spAutoFit/>
          </a:bodyPr>
          <a:lstStyle/>
          <a:p>
            <a:pPr algn="ctr"/>
            <a:r>
              <a:rPr lang="en-US" dirty="0"/>
              <a:t>Thank you.</a:t>
            </a:r>
          </a:p>
        </p:txBody>
      </p:sp>
      <p:sp>
        <p:nvSpPr>
          <p:cNvPr id="3" name="vanguardjobs.com">
            <a:hlinkClick r:id="rId3"/>
          </p:cNvPr>
          <p:cNvSpPr txBox="1"/>
          <p:nvPr/>
        </p:nvSpPr>
        <p:spPr>
          <a:xfrm>
            <a:off x="8015210" y="4553500"/>
            <a:ext cx="1436612" cy="276999"/>
          </a:xfrm>
          <a:prstGeom prst="rect">
            <a:avLst/>
          </a:prstGeom>
          <a:noFill/>
        </p:spPr>
        <p:txBody>
          <a:bodyPr wrap="none" rtlCol="0">
            <a:spAutoFit/>
          </a:bodyPr>
          <a:lstStyle/>
          <a:p>
            <a:pPr algn="r"/>
            <a:r>
              <a:rPr lang="en-US" sz="1200" dirty="0">
                <a:solidFill>
                  <a:schemeClr val="bg2"/>
                </a:solidFill>
                <a:latin typeface="Arial" panose="020B0604020202020204" pitchFamily="34" charset="0"/>
                <a:ea typeface="Univers 55 Roman" charset="0"/>
                <a:cs typeface="Univers 55 Roman" charset="0"/>
              </a:rPr>
              <a:t>vanguardjobs.com</a:t>
            </a:r>
          </a:p>
        </p:txBody>
      </p:sp>
      <p:grpSp>
        <p:nvGrpSpPr>
          <p:cNvPr id="9" name="Red boxes"/>
          <p:cNvGrpSpPr/>
          <p:nvPr/>
        </p:nvGrpSpPr>
        <p:grpSpPr>
          <a:xfrm>
            <a:off x="-1" y="0"/>
            <a:ext cx="6096001" cy="6858000"/>
            <a:chOff x="-1" y="0"/>
            <a:chExt cx="5085349" cy="6858000"/>
          </a:xfrm>
        </p:grpSpPr>
        <p:sp>
          <p:nvSpPr>
            <p:cNvPr id="6" name="Rectangle 5"/>
            <p:cNvSpPr/>
            <p:nvPr/>
          </p:nvSpPr>
          <p:spPr>
            <a:xfrm>
              <a:off x="-1" y="0"/>
              <a:ext cx="3256547" cy="685800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256546" y="0"/>
              <a:ext cx="1540043"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96590" y="0"/>
              <a:ext cx="288758" cy="6858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Make it count">
            <a:extLst>
              <a:ext uri="{FF2B5EF4-FFF2-40B4-BE49-F238E27FC236}">
                <a16:creationId xmlns="" xmlns:a16="http://schemas.microsoft.com/office/drawing/2014/main" id="{0B812AC9-BBE6-6645-8EA4-8A7B4591C13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6215" y="1628775"/>
            <a:ext cx="4800330" cy="1488712"/>
          </a:xfrm>
          <a:prstGeom prst="rect">
            <a:avLst/>
          </a:prstGeom>
        </p:spPr>
      </p:pic>
      <p:sp>
        <p:nvSpPr>
          <p:cNvPr id="4" name="TextBox 3">
            <a:extLst>
              <a:ext uri="{FF2B5EF4-FFF2-40B4-BE49-F238E27FC236}">
                <a16:creationId xmlns="" xmlns:a16="http://schemas.microsoft.com/office/drawing/2014/main" id="{CE1B0F9B-2A9D-5F4E-A661-E44EA83D9B5D}"/>
              </a:ext>
            </a:extLst>
          </p:cNvPr>
          <p:cNvSpPr txBox="1"/>
          <p:nvPr/>
        </p:nvSpPr>
        <p:spPr>
          <a:xfrm>
            <a:off x="74712" y="5758240"/>
            <a:ext cx="6021288" cy="1015663"/>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All investing is subject to risk, including possible loss of principal.</a:t>
            </a:r>
          </a:p>
          <a:p>
            <a:r>
              <a:rPr lang="en-US" sz="1000" dirty="0">
                <a:solidFill>
                  <a:schemeClr val="bg1"/>
                </a:solidFill>
                <a:latin typeface="Arial" panose="020B0604020202020204" pitchFamily="34" charset="0"/>
                <a:cs typeface="Arial" panose="020B0604020202020204" pitchFamily="34" charset="0"/>
              </a:rPr>
              <a:t/>
            </a:r>
            <a:br>
              <a:rPr lang="en-US" sz="1000" dirty="0">
                <a:solidFill>
                  <a:schemeClr val="bg1"/>
                </a:solidFill>
                <a:latin typeface="Arial" panose="020B0604020202020204" pitchFamily="34" charset="0"/>
                <a:cs typeface="Arial" panose="020B0604020202020204" pitchFamily="34" charset="0"/>
              </a:rPr>
            </a:br>
            <a:r>
              <a:rPr lang="en-US" sz="1000" dirty="0">
                <a:solidFill>
                  <a:schemeClr val="bg1"/>
                </a:solidFill>
                <a:latin typeface="Arial" panose="020B0604020202020204" pitchFamily="34" charset="0"/>
                <a:cs typeface="Arial" panose="020B0604020202020204" pitchFamily="34" charset="0"/>
              </a:rPr>
              <a:t>Advice services are provided by Vanguard Advisers, Inc., a registered investment advisor, or by Vanguard National Trust Company, a federally chartered, limited-purpose trust company.</a:t>
            </a:r>
            <a:br>
              <a:rPr lang="en-US" sz="1000" dirty="0">
                <a:solidFill>
                  <a:schemeClr val="bg1"/>
                </a:solidFill>
                <a:latin typeface="Arial" panose="020B0604020202020204" pitchFamily="34" charset="0"/>
                <a:cs typeface="Arial" panose="020B0604020202020204" pitchFamily="34" charset="0"/>
              </a:rPr>
            </a:br>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 2020 The Vanguard Group, Inc. All rights reserved.</a:t>
            </a:r>
          </a:p>
        </p:txBody>
      </p:sp>
    </p:spTree>
    <p:extLst>
      <p:ext uri="{BB962C8B-B14F-4D97-AF65-F5344CB8AC3E}">
        <p14:creationId xmlns:p14="http://schemas.microsoft.com/office/powerpoint/2010/main" val="3387944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800"/>
                                        <p:tgtEl>
                                          <p:spTgt spid="10"/>
                                        </p:tgtEl>
                                      </p:cBhvr>
                                    </p:animEffect>
                                  </p:childTnLst>
                                </p:cTn>
                              </p:par>
                            </p:childTnLst>
                          </p:cTn>
                        </p:par>
                        <p:par>
                          <p:cTn id="17" fill="hold">
                            <p:stCondLst>
                              <p:cond delay="18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800"/>
                                        <p:tgtEl>
                                          <p:spTgt spid="2"/>
                                        </p:tgtEl>
                                      </p:cBhvr>
                                    </p:animEffect>
                                  </p:childTnLst>
                                </p:cTn>
                              </p:par>
                            </p:childTnLst>
                          </p:cTn>
                        </p:par>
                        <p:par>
                          <p:cTn id="21" fill="hold">
                            <p:stCondLst>
                              <p:cond delay="2600"/>
                            </p:stCondLst>
                            <p:childTnLst>
                              <p:par>
                                <p:cTn id="22" presetID="1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3" name="TextBox 2"/>
          <p:cNvSpPr txBox="1"/>
          <p:nvPr/>
        </p:nvSpPr>
        <p:spPr>
          <a:xfrm>
            <a:off x="2829697" y="1890584"/>
            <a:ext cx="5931244" cy="861774"/>
          </a:xfrm>
          <a:prstGeom prst="rect">
            <a:avLst/>
          </a:prstGeom>
          <a:noFill/>
        </p:spPr>
        <p:txBody>
          <a:bodyPr wrap="square" rtlCol="0">
            <a:spAutoFit/>
          </a:bodyPr>
          <a:lstStyle/>
          <a:p>
            <a:r>
              <a:rPr lang="en-US" sz="3200" dirty="0">
                <a:latin typeface="Arial"/>
                <a:cs typeface="Arial"/>
                <a:hlinkClick r:id="rId2"/>
              </a:rPr>
              <a:t>http://bit.ly/techvanguard</a:t>
            </a:r>
            <a:endParaRPr lang="en-US" sz="3200" dirty="0"/>
          </a:p>
          <a:p>
            <a:endParaRPr lang="en-US" dirty="0"/>
          </a:p>
        </p:txBody>
      </p:sp>
    </p:spTree>
    <p:extLst>
      <p:ext uri="{BB962C8B-B14F-4D97-AF65-F5344CB8AC3E}">
        <p14:creationId xmlns:p14="http://schemas.microsoft.com/office/powerpoint/2010/main" val="356718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6A7DF33-40B1-6640-BD56-EFD8A5240CAE}"/>
              </a:ext>
            </a:extLst>
          </p:cNvPr>
          <p:cNvSpPr>
            <a:spLocks noGrp="1"/>
          </p:cNvSpPr>
          <p:nvPr>
            <p:ph type="body" sz="quarter" idx="10"/>
          </p:nvPr>
        </p:nvSpPr>
        <p:spPr>
          <a:xfrm>
            <a:off x="5070256" y="2076815"/>
            <a:ext cx="3978275" cy="415395"/>
          </a:xfrm>
        </p:spPr>
        <p:txBody>
          <a:bodyPr/>
          <a:lstStyle/>
          <a:p>
            <a:r>
              <a:rPr lang="en-US" spc="0" dirty="0">
                <a:solidFill>
                  <a:schemeClr val="tx1"/>
                </a:solidFill>
              </a:rPr>
              <a:t>Jess Tang</a:t>
            </a:r>
          </a:p>
        </p:txBody>
      </p:sp>
      <p:sp>
        <p:nvSpPr>
          <p:cNvPr id="3" name="Text Placeholder 2">
            <a:extLst>
              <a:ext uri="{FF2B5EF4-FFF2-40B4-BE49-F238E27FC236}">
                <a16:creationId xmlns="" xmlns:a16="http://schemas.microsoft.com/office/drawing/2014/main" id="{72E3F200-13AB-3748-B939-04BD2C327CDE}"/>
              </a:ext>
            </a:extLst>
          </p:cNvPr>
          <p:cNvSpPr>
            <a:spLocks noGrp="1"/>
          </p:cNvSpPr>
          <p:nvPr>
            <p:ph type="body" sz="quarter" idx="11"/>
          </p:nvPr>
        </p:nvSpPr>
        <p:spPr>
          <a:xfrm>
            <a:off x="5070256" y="2567882"/>
            <a:ext cx="3978275" cy="415395"/>
          </a:xfrm>
        </p:spPr>
        <p:txBody>
          <a:bodyPr/>
          <a:lstStyle/>
          <a:p>
            <a:r>
              <a:rPr lang="en-US" dirty="0">
                <a:latin typeface="Arial" panose="020B0604020202020204" pitchFamily="34" charset="0"/>
              </a:rPr>
              <a:t>Software Developer</a:t>
            </a:r>
          </a:p>
        </p:txBody>
      </p:sp>
      <p:pic>
        <p:nvPicPr>
          <p:cNvPr id="7" name="Picture 3" descr="691F1926-E5A8-4E91-B8E6-9F22F995084C-L0-001">
            <a:extLst>
              <a:ext uri="{FF2B5EF4-FFF2-40B4-BE49-F238E27FC236}">
                <a16:creationId xmlns="" xmlns:a16="http://schemas.microsoft.com/office/drawing/2014/main" id="{0B065096-DC9E-5441-85B8-6BBB117C598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61" t="1735" r="-1461" b="21899"/>
          <a:stretch/>
        </p:blipFill>
        <p:spPr bwMode="auto">
          <a:xfrm>
            <a:off x="2991069" y="1537389"/>
            <a:ext cx="1724568" cy="188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 xmlns:a16="http://schemas.microsoft.com/office/drawing/2014/main" id="{A58F47BE-9025-F64E-89B3-9DBA9FE15DE7}"/>
              </a:ext>
            </a:extLst>
          </p:cNvPr>
          <p:cNvPicPr>
            <a:picLocks noChangeAspect="1"/>
          </p:cNvPicPr>
          <p:nvPr/>
        </p:nvPicPr>
        <p:blipFill rotWithShape="1">
          <a:blip r:embed="rId4">
            <a:extLst>
              <a:ext uri="{28A0092B-C50C-407E-A947-70E740481C1C}">
                <a14:useLocalDpi xmlns:a14="http://schemas.microsoft.com/office/drawing/2010/main" val="0"/>
              </a:ext>
            </a:extLst>
          </a:blip>
          <a:srcRect l="2707" r="4542"/>
          <a:stretch/>
        </p:blipFill>
        <p:spPr>
          <a:xfrm>
            <a:off x="2963637" y="4339974"/>
            <a:ext cx="1747161" cy="1883699"/>
          </a:xfrm>
          <a:prstGeom prst="rect">
            <a:avLst/>
          </a:prstGeom>
        </p:spPr>
      </p:pic>
      <p:sp>
        <p:nvSpPr>
          <p:cNvPr id="11" name="Text Placeholder 1">
            <a:extLst>
              <a:ext uri="{FF2B5EF4-FFF2-40B4-BE49-F238E27FC236}">
                <a16:creationId xmlns="" xmlns:a16="http://schemas.microsoft.com/office/drawing/2014/main" id="{4AF4DB4D-7F03-8F4E-BF76-708EB4DEEB75}"/>
              </a:ext>
            </a:extLst>
          </p:cNvPr>
          <p:cNvSpPr txBox="1">
            <a:spLocks/>
          </p:cNvSpPr>
          <p:nvPr/>
        </p:nvSpPr>
        <p:spPr>
          <a:xfrm>
            <a:off x="5222656" y="4870815"/>
            <a:ext cx="3978275" cy="415395"/>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800" b="0" i="0" kern="1200" spc="-100" baseline="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pc="0" dirty="0"/>
              <a:t>Natasha </a:t>
            </a:r>
            <a:r>
              <a:rPr lang="en-US" spc="0" dirty="0" err="1"/>
              <a:t>Meinzen</a:t>
            </a:r>
            <a:endParaRPr lang="en-US" spc="0" dirty="0"/>
          </a:p>
        </p:txBody>
      </p:sp>
      <p:sp>
        <p:nvSpPr>
          <p:cNvPr id="12" name="Text Placeholder 2">
            <a:extLst>
              <a:ext uri="{FF2B5EF4-FFF2-40B4-BE49-F238E27FC236}">
                <a16:creationId xmlns="" xmlns:a16="http://schemas.microsoft.com/office/drawing/2014/main" id="{B33ED6A6-BD75-9542-903E-B0EFBCFB1E74}"/>
              </a:ext>
            </a:extLst>
          </p:cNvPr>
          <p:cNvSpPr txBox="1">
            <a:spLocks/>
          </p:cNvSpPr>
          <p:nvPr/>
        </p:nvSpPr>
        <p:spPr>
          <a:xfrm>
            <a:off x="5222656" y="5361882"/>
            <a:ext cx="3978275" cy="415395"/>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000" b="0" i="0" kern="1200">
                <a:solidFill>
                  <a:schemeClr val="tx2"/>
                </a:solidFill>
                <a:latin typeface="Univers LT Std 45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latin typeface="Arial" panose="020B0604020202020204" pitchFamily="34" charset="0"/>
              </a:rPr>
              <a:t>Software Developer</a:t>
            </a:r>
          </a:p>
        </p:txBody>
      </p:sp>
      <p:sp>
        <p:nvSpPr>
          <p:cNvPr id="13" name="Text Placeholder 4">
            <a:extLst>
              <a:ext uri="{FF2B5EF4-FFF2-40B4-BE49-F238E27FC236}">
                <a16:creationId xmlns="" xmlns:a16="http://schemas.microsoft.com/office/drawing/2014/main" id="{03A846FE-9BFD-604E-8962-84A618B7A1B4}"/>
              </a:ext>
            </a:extLst>
          </p:cNvPr>
          <p:cNvSpPr txBox="1">
            <a:spLocks/>
          </p:cNvSpPr>
          <p:nvPr/>
        </p:nvSpPr>
        <p:spPr>
          <a:xfrm>
            <a:off x="2834063" y="483574"/>
            <a:ext cx="6523873"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rPr>
              <a:t>Who we are</a:t>
            </a:r>
          </a:p>
        </p:txBody>
      </p:sp>
    </p:spTree>
    <p:extLst>
      <p:ext uri="{BB962C8B-B14F-4D97-AF65-F5344CB8AC3E}">
        <p14:creationId xmlns:p14="http://schemas.microsoft.com/office/powerpoint/2010/main" val="1695775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1" grpId="0" build="p"/>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bwMode="auto">
          <a:xfrm>
            <a:off x="4012284" y="2942260"/>
            <a:ext cx="5977647" cy="1053815"/>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defTabSz="1304102" rtl="0" eaLnBrk="1" fontAlgn="base" hangingPunct="1">
              <a:lnSpc>
                <a:spcPct val="97000"/>
              </a:lnSpc>
              <a:spcBef>
                <a:spcPct val="0"/>
              </a:spcBef>
              <a:spcAft>
                <a:spcPct val="0"/>
              </a:spcAft>
              <a:defRPr sz="3600" kern="1200">
                <a:solidFill>
                  <a:schemeClr val="bg1"/>
                </a:solidFill>
                <a:latin typeface="Arial" pitchFamily="34" charset="0"/>
                <a:ea typeface="+mj-ea"/>
                <a:cs typeface="Arial" pitchFamily="34" charset="0"/>
              </a:defRPr>
            </a:lvl1pPr>
            <a:lvl2pPr algn="l" defTabSz="1304102" rtl="0" eaLnBrk="1" fontAlgn="base" hangingPunct="1">
              <a:spcBef>
                <a:spcPct val="0"/>
              </a:spcBef>
              <a:spcAft>
                <a:spcPct val="0"/>
              </a:spcAft>
              <a:defRPr sz="3000">
                <a:solidFill>
                  <a:schemeClr val="bg1"/>
                </a:solidFill>
                <a:latin typeface="Arial" pitchFamily="34" charset="0"/>
                <a:cs typeface="Arial" pitchFamily="34" charset="0"/>
              </a:defRPr>
            </a:lvl2pPr>
            <a:lvl3pPr algn="l" defTabSz="1304102" rtl="0" eaLnBrk="1" fontAlgn="base" hangingPunct="1">
              <a:spcBef>
                <a:spcPct val="0"/>
              </a:spcBef>
              <a:spcAft>
                <a:spcPct val="0"/>
              </a:spcAft>
              <a:defRPr sz="3000">
                <a:solidFill>
                  <a:schemeClr val="bg1"/>
                </a:solidFill>
                <a:latin typeface="Arial" pitchFamily="34" charset="0"/>
                <a:cs typeface="Arial" pitchFamily="34" charset="0"/>
              </a:defRPr>
            </a:lvl3pPr>
            <a:lvl4pPr algn="l" defTabSz="1304102" rtl="0" eaLnBrk="1" fontAlgn="base" hangingPunct="1">
              <a:spcBef>
                <a:spcPct val="0"/>
              </a:spcBef>
              <a:spcAft>
                <a:spcPct val="0"/>
              </a:spcAft>
              <a:defRPr sz="3000">
                <a:solidFill>
                  <a:schemeClr val="bg1"/>
                </a:solidFill>
                <a:latin typeface="Arial" pitchFamily="34" charset="0"/>
                <a:cs typeface="Arial" pitchFamily="34" charset="0"/>
              </a:defRPr>
            </a:lvl4pPr>
            <a:lvl5pPr algn="l" defTabSz="1304102" rtl="0" eaLnBrk="1" fontAlgn="base" hangingPunct="1">
              <a:spcBef>
                <a:spcPct val="0"/>
              </a:spcBef>
              <a:spcAft>
                <a:spcPct val="0"/>
              </a:spcAft>
              <a:defRPr sz="3000">
                <a:solidFill>
                  <a:schemeClr val="bg1"/>
                </a:solidFill>
                <a:latin typeface="Arial" pitchFamily="34" charset="0"/>
                <a:cs typeface="Arial" pitchFamily="34" charset="0"/>
              </a:defRPr>
            </a:lvl5pPr>
            <a:lvl6pPr marL="585930" algn="l" defTabSz="1304102" rtl="0" eaLnBrk="1" fontAlgn="base" hangingPunct="1">
              <a:spcBef>
                <a:spcPct val="0"/>
              </a:spcBef>
              <a:spcAft>
                <a:spcPct val="0"/>
              </a:spcAft>
              <a:defRPr sz="3000">
                <a:solidFill>
                  <a:schemeClr val="bg1"/>
                </a:solidFill>
                <a:latin typeface="Arial" pitchFamily="34" charset="0"/>
                <a:cs typeface="Arial" pitchFamily="34" charset="0"/>
              </a:defRPr>
            </a:lvl6pPr>
            <a:lvl7pPr marL="1171859" algn="l" defTabSz="1304102" rtl="0" eaLnBrk="1" fontAlgn="base" hangingPunct="1">
              <a:spcBef>
                <a:spcPct val="0"/>
              </a:spcBef>
              <a:spcAft>
                <a:spcPct val="0"/>
              </a:spcAft>
              <a:defRPr sz="3000">
                <a:solidFill>
                  <a:schemeClr val="bg1"/>
                </a:solidFill>
                <a:latin typeface="Arial" pitchFamily="34" charset="0"/>
                <a:cs typeface="Arial" pitchFamily="34" charset="0"/>
              </a:defRPr>
            </a:lvl7pPr>
            <a:lvl8pPr marL="1757790" algn="l" defTabSz="1304102" rtl="0" eaLnBrk="1" fontAlgn="base" hangingPunct="1">
              <a:spcBef>
                <a:spcPct val="0"/>
              </a:spcBef>
              <a:spcAft>
                <a:spcPct val="0"/>
              </a:spcAft>
              <a:defRPr sz="3000">
                <a:solidFill>
                  <a:schemeClr val="bg1"/>
                </a:solidFill>
                <a:latin typeface="Arial" pitchFamily="34" charset="0"/>
                <a:cs typeface="Arial" pitchFamily="34" charset="0"/>
              </a:defRPr>
            </a:lvl8pPr>
            <a:lvl9pPr marL="2343720" algn="l" defTabSz="1304102" rtl="0" eaLnBrk="1" fontAlgn="base" hangingPunct="1">
              <a:spcBef>
                <a:spcPct val="0"/>
              </a:spcBef>
              <a:spcAft>
                <a:spcPct val="0"/>
              </a:spcAft>
              <a:defRPr sz="3000">
                <a:solidFill>
                  <a:schemeClr val="bg1"/>
                </a:solidFill>
                <a:latin typeface="Arial" pitchFamily="34" charset="0"/>
                <a:cs typeface="Arial" pitchFamily="34" charset="0"/>
              </a:defRPr>
            </a:lvl9pPr>
          </a:lstStyle>
          <a:p>
            <a:endParaRPr lang="en-US" sz="10589" baseline="95000">
              <a:solidFill>
                <a:schemeClr val="accent2"/>
              </a:solidFill>
              <a:latin typeface="Arial"/>
            </a:endParaRPr>
          </a:p>
        </p:txBody>
      </p:sp>
      <p:sp>
        <p:nvSpPr>
          <p:cNvPr id="24" name="TextBox 23"/>
          <p:cNvSpPr txBox="1"/>
          <p:nvPr/>
        </p:nvSpPr>
        <p:spPr>
          <a:xfrm>
            <a:off x="7942574" y="3159949"/>
            <a:ext cx="1048871" cy="1925464"/>
          </a:xfrm>
          <a:prstGeom prst="rect">
            <a:avLst/>
          </a:prstGeom>
          <a:solidFill>
            <a:schemeClr val="bg1"/>
          </a:solidFill>
        </p:spPr>
        <p:txBody>
          <a:bodyPr wrap="square" rtlCol="0">
            <a:spAutoFit/>
          </a:bodyPr>
          <a:lstStyle/>
          <a:p>
            <a:endParaRPr lang="en-US" sz="11912">
              <a:solidFill>
                <a:srgbClr val="A8B400"/>
              </a:solidFill>
            </a:endParaRPr>
          </a:p>
        </p:txBody>
      </p:sp>
      <p:sp>
        <p:nvSpPr>
          <p:cNvPr id="28" name="Chevron 27">
            <a:extLst>
              <a:ext uri="{FF2B5EF4-FFF2-40B4-BE49-F238E27FC236}">
                <a16:creationId xmlns="" xmlns:a16="http://schemas.microsoft.com/office/drawing/2014/main" id="{993DB97A-B202-4FDD-BE22-7BAF80B46F07}"/>
              </a:ext>
            </a:extLst>
          </p:cNvPr>
          <p:cNvSpPr/>
          <p:nvPr/>
        </p:nvSpPr>
        <p:spPr>
          <a:xfrm>
            <a:off x="5879357" y="2999223"/>
            <a:ext cx="2848087" cy="103817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solidFill>
                <a:schemeClr val="tx1"/>
              </a:solidFill>
            </a:endParaRPr>
          </a:p>
        </p:txBody>
      </p:sp>
      <p:sp>
        <p:nvSpPr>
          <p:cNvPr id="29" name="Chevron 28">
            <a:extLst>
              <a:ext uri="{FF2B5EF4-FFF2-40B4-BE49-F238E27FC236}">
                <a16:creationId xmlns="" xmlns:a16="http://schemas.microsoft.com/office/drawing/2014/main" id="{475F80D9-1986-41DA-8F26-9C9D8BB71CB4}"/>
              </a:ext>
            </a:extLst>
          </p:cNvPr>
          <p:cNvSpPr/>
          <p:nvPr/>
        </p:nvSpPr>
        <p:spPr>
          <a:xfrm>
            <a:off x="892826" y="2999223"/>
            <a:ext cx="2848571" cy="103817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solidFill>
                <a:schemeClr val="tx1"/>
              </a:solidFill>
            </a:endParaRPr>
          </a:p>
        </p:txBody>
      </p:sp>
      <p:sp>
        <p:nvSpPr>
          <p:cNvPr id="30" name="Chevron 29">
            <a:extLst>
              <a:ext uri="{FF2B5EF4-FFF2-40B4-BE49-F238E27FC236}">
                <a16:creationId xmlns="" xmlns:a16="http://schemas.microsoft.com/office/drawing/2014/main" id="{D969383D-0FB4-4782-8536-1417CA0998F7}"/>
              </a:ext>
            </a:extLst>
          </p:cNvPr>
          <p:cNvSpPr/>
          <p:nvPr/>
        </p:nvSpPr>
        <p:spPr>
          <a:xfrm>
            <a:off x="8373171" y="2999223"/>
            <a:ext cx="2848087" cy="104080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solidFill>
                <a:schemeClr val="tx1"/>
              </a:solidFill>
            </a:endParaRPr>
          </a:p>
        </p:txBody>
      </p:sp>
      <p:sp>
        <p:nvSpPr>
          <p:cNvPr id="31" name="TextBox 493">
            <a:extLst>
              <a:ext uri="{FF2B5EF4-FFF2-40B4-BE49-F238E27FC236}">
                <a16:creationId xmlns="" xmlns:a16="http://schemas.microsoft.com/office/drawing/2014/main" id="{7EF189C8-61FC-4E42-B305-6030C10CC1B7}"/>
              </a:ext>
            </a:extLst>
          </p:cNvPr>
          <p:cNvSpPr txBox="1"/>
          <p:nvPr/>
        </p:nvSpPr>
        <p:spPr>
          <a:xfrm>
            <a:off x="5981517" y="3089901"/>
            <a:ext cx="2636833" cy="954107"/>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b="1" dirty="0">
                <a:solidFill>
                  <a:schemeClr val="bg1"/>
                </a:solidFill>
                <a:latin typeface="Arial" panose="020B0604020202020204" pitchFamily="34" charset="0"/>
                <a:ea typeface="굴림"/>
                <a:cs typeface="Arial" panose="020B0604020202020204" pitchFamily="34" charset="0"/>
              </a:rPr>
              <a:t>Technical Screen</a:t>
            </a:r>
            <a:endParaRPr lang="en-US" sz="1400" dirty="0">
              <a:solidFill>
                <a:schemeClr val="bg1"/>
              </a:solidFill>
              <a:latin typeface="Arial" panose="020B0604020202020204" pitchFamily="34" charset="0"/>
              <a:cs typeface="Arial" panose="020B0604020202020204" pitchFamily="34" charset="0"/>
            </a:endParaRPr>
          </a:p>
        </p:txBody>
      </p:sp>
      <p:sp>
        <p:nvSpPr>
          <p:cNvPr id="32" name="TextBox 494">
            <a:extLst>
              <a:ext uri="{FF2B5EF4-FFF2-40B4-BE49-F238E27FC236}">
                <a16:creationId xmlns="" xmlns:a16="http://schemas.microsoft.com/office/drawing/2014/main" id="{FE3B9060-4D17-44A4-8E2D-5F41A0384947}"/>
              </a:ext>
            </a:extLst>
          </p:cNvPr>
          <p:cNvSpPr txBox="1"/>
          <p:nvPr/>
        </p:nvSpPr>
        <p:spPr>
          <a:xfrm>
            <a:off x="8631046" y="3077977"/>
            <a:ext cx="2303655" cy="961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b="1">
                <a:solidFill>
                  <a:schemeClr val="bg1"/>
                </a:solidFill>
                <a:latin typeface="Arial" panose="020B0604020202020204" pitchFamily="34" charset="0"/>
                <a:cs typeface="Arial" panose="020B0604020202020204" pitchFamily="34" charset="0"/>
              </a:rPr>
              <a:t>Onsite Interview</a:t>
            </a:r>
            <a:endParaRPr lang="ko-KR" altLang="en-US" sz="2800" b="1">
              <a:solidFill>
                <a:schemeClr val="bg1"/>
              </a:solidFill>
              <a:latin typeface="Arial" panose="020B0604020202020204" pitchFamily="34" charset="0"/>
              <a:cs typeface="Arial" panose="020B0604020202020204" pitchFamily="34" charset="0"/>
            </a:endParaRPr>
          </a:p>
        </p:txBody>
      </p:sp>
      <p:sp>
        <p:nvSpPr>
          <p:cNvPr id="33" name="TextBox 496">
            <a:extLst>
              <a:ext uri="{FF2B5EF4-FFF2-40B4-BE49-F238E27FC236}">
                <a16:creationId xmlns="" xmlns:a16="http://schemas.microsoft.com/office/drawing/2014/main" id="{E34327A8-8FBE-4962-9355-A94D74A5201F}"/>
              </a:ext>
            </a:extLst>
          </p:cNvPr>
          <p:cNvSpPr txBox="1"/>
          <p:nvPr/>
        </p:nvSpPr>
        <p:spPr>
          <a:xfrm>
            <a:off x="1613950" y="3212388"/>
            <a:ext cx="1504864" cy="5269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b="1" dirty="0">
                <a:solidFill>
                  <a:schemeClr val="bg1"/>
                </a:solidFill>
                <a:latin typeface="Arial" panose="020B0604020202020204" pitchFamily="34" charset="0"/>
                <a:cs typeface="Arial" panose="020B0604020202020204" pitchFamily="34" charset="0"/>
              </a:rPr>
              <a:t>Apply</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34" name="Chevron 33">
            <a:extLst>
              <a:ext uri="{FF2B5EF4-FFF2-40B4-BE49-F238E27FC236}">
                <a16:creationId xmlns="" xmlns:a16="http://schemas.microsoft.com/office/drawing/2014/main" id="{A64B5E6E-40BC-46FD-9FB5-5BFEEC2C9016}"/>
              </a:ext>
            </a:extLst>
          </p:cNvPr>
          <p:cNvSpPr/>
          <p:nvPr/>
        </p:nvSpPr>
        <p:spPr>
          <a:xfrm>
            <a:off x="3385542" y="2999223"/>
            <a:ext cx="2848087" cy="10364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solidFill>
                <a:schemeClr val="tx1"/>
              </a:solidFill>
            </a:endParaRPr>
          </a:p>
        </p:txBody>
      </p:sp>
      <p:sp>
        <p:nvSpPr>
          <p:cNvPr id="35" name="TextBox 498">
            <a:extLst>
              <a:ext uri="{FF2B5EF4-FFF2-40B4-BE49-F238E27FC236}">
                <a16:creationId xmlns="" xmlns:a16="http://schemas.microsoft.com/office/drawing/2014/main" id="{B0D8B2D4-0EAE-4CC1-B68D-D1EB821F3649}"/>
              </a:ext>
            </a:extLst>
          </p:cNvPr>
          <p:cNvSpPr txBox="1"/>
          <p:nvPr/>
        </p:nvSpPr>
        <p:spPr>
          <a:xfrm>
            <a:off x="3742031" y="3083290"/>
            <a:ext cx="1782142" cy="961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b="1">
                <a:solidFill>
                  <a:schemeClr val="bg1"/>
                </a:solidFill>
                <a:latin typeface="Arial" panose="020B0604020202020204" pitchFamily="34" charset="0"/>
                <a:cs typeface="Arial" panose="020B0604020202020204" pitchFamily="34" charset="0"/>
              </a:rPr>
              <a:t>Phone Screen</a:t>
            </a:r>
            <a:endParaRPr lang="ko-KR" altLang="en-US" sz="2800" b="1">
              <a:solidFill>
                <a:schemeClr val="bg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 xmlns:a16="http://schemas.microsoft.com/office/drawing/2014/main" id="{72304149-9673-4EEE-8955-4CF5AB841193}"/>
              </a:ext>
            </a:extLst>
          </p:cNvPr>
          <p:cNvSpPr/>
          <p:nvPr/>
        </p:nvSpPr>
        <p:spPr>
          <a:xfrm>
            <a:off x="4342097" y="4201482"/>
            <a:ext cx="571765" cy="57176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p>
        </p:txBody>
      </p:sp>
      <p:sp>
        <p:nvSpPr>
          <p:cNvPr id="38" name="Oval 37">
            <a:extLst>
              <a:ext uri="{FF2B5EF4-FFF2-40B4-BE49-F238E27FC236}">
                <a16:creationId xmlns="" xmlns:a16="http://schemas.microsoft.com/office/drawing/2014/main" id="{5FF667C8-7EAE-460C-9264-14CA87EAB7B4}"/>
              </a:ext>
            </a:extLst>
          </p:cNvPr>
          <p:cNvSpPr/>
          <p:nvPr/>
        </p:nvSpPr>
        <p:spPr>
          <a:xfrm>
            <a:off x="6868061" y="4204328"/>
            <a:ext cx="571765" cy="5717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p>
        </p:txBody>
      </p:sp>
      <p:sp>
        <p:nvSpPr>
          <p:cNvPr id="39" name="Oval 38">
            <a:extLst>
              <a:ext uri="{FF2B5EF4-FFF2-40B4-BE49-F238E27FC236}">
                <a16:creationId xmlns="" xmlns:a16="http://schemas.microsoft.com/office/drawing/2014/main" id="{0619303E-0F85-49E7-824A-00B8D99B0E3D}"/>
              </a:ext>
            </a:extLst>
          </p:cNvPr>
          <p:cNvSpPr/>
          <p:nvPr/>
        </p:nvSpPr>
        <p:spPr>
          <a:xfrm>
            <a:off x="9495055" y="4201482"/>
            <a:ext cx="571765" cy="5717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p>
        </p:txBody>
      </p:sp>
      <p:sp>
        <p:nvSpPr>
          <p:cNvPr id="40" name="Oval 39">
            <a:extLst>
              <a:ext uri="{FF2B5EF4-FFF2-40B4-BE49-F238E27FC236}">
                <a16:creationId xmlns="" xmlns:a16="http://schemas.microsoft.com/office/drawing/2014/main" id="{3A275616-5FE7-42AD-9C94-C67F3908C414}"/>
              </a:ext>
            </a:extLst>
          </p:cNvPr>
          <p:cNvSpPr/>
          <p:nvPr/>
        </p:nvSpPr>
        <p:spPr>
          <a:xfrm>
            <a:off x="2080499" y="4201482"/>
            <a:ext cx="571765" cy="5717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382"/>
          </a:p>
        </p:txBody>
      </p:sp>
      <p:sp>
        <p:nvSpPr>
          <p:cNvPr id="41" name="Parallelogram 15">
            <a:extLst>
              <a:ext uri="{FF2B5EF4-FFF2-40B4-BE49-F238E27FC236}">
                <a16:creationId xmlns="" xmlns:a16="http://schemas.microsoft.com/office/drawing/2014/main" id="{46F61ED9-33A1-4A43-9B5C-C554E09C2630}"/>
              </a:ext>
            </a:extLst>
          </p:cNvPr>
          <p:cNvSpPr/>
          <p:nvPr/>
        </p:nvSpPr>
        <p:spPr>
          <a:xfrm flipH="1">
            <a:off x="6977079" y="4324308"/>
            <a:ext cx="353731" cy="353731"/>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682" tIns="40341" rIns="80682" bIns="40341"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588"/>
          </a:p>
        </p:txBody>
      </p:sp>
      <p:sp>
        <p:nvSpPr>
          <p:cNvPr id="42" name="Rectangle 30">
            <a:extLst>
              <a:ext uri="{FF2B5EF4-FFF2-40B4-BE49-F238E27FC236}">
                <a16:creationId xmlns="" xmlns:a16="http://schemas.microsoft.com/office/drawing/2014/main" id="{4D356ABC-D337-483F-A48D-972346DD7177}"/>
              </a:ext>
            </a:extLst>
          </p:cNvPr>
          <p:cNvSpPr/>
          <p:nvPr/>
        </p:nvSpPr>
        <p:spPr>
          <a:xfrm>
            <a:off x="2232336" y="4330504"/>
            <a:ext cx="279890" cy="27907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682" tIns="40341" rIns="80682" bIns="40341"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588"/>
          </a:p>
        </p:txBody>
      </p:sp>
      <p:sp>
        <p:nvSpPr>
          <p:cNvPr id="43" name="Rounded Rectangle 10">
            <a:extLst>
              <a:ext uri="{FF2B5EF4-FFF2-40B4-BE49-F238E27FC236}">
                <a16:creationId xmlns="" xmlns:a16="http://schemas.microsoft.com/office/drawing/2014/main" id="{DC7DA5A2-35A7-41CF-9C2B-6561C47C19A5}"/>
              </a:ext>
            </a:extLst>
          </p:cNvPr>
          <p:cNvSpPr/>
          <p:nvPr/>
        </p:nvSpPr>
        <p:spPr>
          <a:xfrm>
            <a:off x="4515850" y="4338974"/>
            <a:ext cx="224259" cy="296781"/>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682" tIns="40341" rIns="80682" bIns="40341"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588"/>
          </a:p>
        </p:txBody>
      </p:sp>
      <p:sp>
        <p:nvSpPr>
          <p:cNvPr id="44" name="Rectangle 16">
            <a:extLst>
              <a:ext uri="{FF2B5EF4-FFF2-40B4-BE49-F238E27FC236}">
                <a16:creationId xmlns="" xmlns:a16="http://schemas.microsoft.com/office/drawing/2014/main" id="{020B3834-EDC9-4490-9440-5CF7D5B653DF}"/>
              </a:ext>
            </a:extLst>
          </p:cNvPr>
          <p:cNvSpPr/>
          <p:nvPr/>
        </p:nvSpPr>
        <p:spPr>
          <a:xfrm rot="2700000">
            <a:off x="9663620" y="4272275"/>
            <a:ext cx="234635" cy="42065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588"/>
          </a:p>
        </p:txBody>
      </p:sp>
      <p:sp>
        <p:nvSpPr>
          <p:cNvPr id="45" name="Trapezoid 22">
            <a:extLst>
              <a:ext uri="{FF2B5EF4-FFF2-40B4-BE49-F238E27FC236}">
                <a16:creationId xmlns="" xmlns:a16="http://schemas.microsoft.com/office/drawing/2014/main" id="{2A42997D-3BF9-4571-83B0-C136EB22D757}"/>
              </a:ext>
            </a:extLst>
          </p:cNvPr>
          <p:cNvSpPr>
            <a:spLocks noChangeAspect="1"/>
          </p:cNvSpPr>
          <p:nvPr/>
        </p:nvSpPr>
        <p:spPr>
          <a:xfrm>
            <a:off x="2168001" y="4369119"/>
            <a:ext cx="396761" cy="20184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588"/>
          </a:p>
        </p:txBody>
      </p:sp>
      <p:sp>
        <p:nvSpPr>
          <p:cNvPr id="51" name="Text Placeholder 4"/>
          <p:cNvSpPr txBox="1">
            <a:spLocks/>
          </p:cNvSpPr>
          <p:nvPr/>
        </p:nvSpPr>
        <p:spPr>
          <a:xfrm>
            <a:off x="892826" y="483574"/>
            <a:ext cx="6523873"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rPr>
              <a:t>Stages of an Interview</a:t>
            </a:r>
          </a:p>
        </p:txBody>
      </p:sp>
    </p:spTree>
    <p:extLst>
      <p:ext uri="{BB962C8B-B14F-4D97-AF65-F5344CB8AC3E}">
        <p14:creationId xmlns:p14="http://schemas.microsoft.com/office/powerpoint/2010/main" val="226006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255" y="1848682"/>
            <a:ext cx="10210027" cy="4525744"/>
          </a:xfrm>
        </p:spPr>
        <p:txBody>
          <a:bodyPr lIns="0" tIns="0" rIns="0" bIns="0" anchor="t"/>
          <a:lstStyle/>
          <a:p>
            <a:pPr marL="403433" indent="-403433">
              <a:buChar char="•"/>
            </a:pPr>
            <a:r>
              <a:rPr lang="en-US" sz="2800" dirty="0">
                <a:latin typeface="Arial"/>
                <a:cs typeface="Arial"/>
              </a:rPr>
              <a:t>Used to assess technical ability</a:t>
            </a:r>
          </a:p>
          <a:p>
            <a:pPr marL="403433" indent="-403433">
              <a:buChar char="•"/>
            </a:pPr>
            <a:r>
              <a:rPr lang="en-US" sz="2800" dirty="0">
                <a:latin typeface="Arial"/>
                <a:cs typeface="Arial"/>
              </a:rPr>
              <a:t>Many of technical interviews (our focus: coding assessment)</a:t>
            </a:r>
            <a:br>
              <a:rPr lang="en-US" sz="2800" dirty="0">
                <a:latin typeface="Arial"/>
                <a:cs typeface="Arial"/>
              </a:rPr>
            </a:br>
            <a:endParaRPr lang="en-US" sz="2800" dirty="0"/>
          </a:p>
          <a:p>
            <a:pPr marL="1304373" lvl="2" indent="-403433">
              <a:buAutoNum type="arabicPeriod"/>
            </a:pPr>
            <a:r>
              <a:rPr lang="en-US" sz="2035" dirty="0">
                <a:latin typeface="Arial"/>
                <a:cs typeface="Arial"/>
              </a:rPr>
              <a:t>Coding assessments</a:t>
            </a:r>
          </a:p>
          <a:p>
            <a:pPr marL="1304373" lvl="2" indent="-403433">
              <a:buAutoNum type="arabicPeriod"/>
            </a:pPr>
            <a:r>
              <a:rPr lang="en-US" sz="2035" dirty="0">
                <a:latin typeface="Arial"/>
                <a:cs typeface="Arial"/>
              </a:rPr>
              <a:t>Brain Puzzles</a:t>
            </a:r>
          </a:p>
          <a:p>
            <a:pPr marL="1304373" lvl="2" indent="-403433">
              <a:buAutoNum type="arabicPeriod"/>
            </a:pPr>
            <a:r>
              <a:rPr lang="en-US" sz="2035" dirty="0">
                <a:latin typeface="Arial"/>
                <a:cs typeface="Arial"/>
              </a:rPr>
              <a:t>Debugging</a:t>
            </a:r>
          </a:p>
          <a:p>
            <a:pPr marL="1304373" lvl="2" indent="-403433">
              <a:buAutoNum type="arabicPeriod"/>
            </a:pPr>
            <a:r>
              <a:rPr lang="en-US" sz="2035" dirty="0">
                <a:latin typeface="Arial"/>
                <a:cs typeface="Arial"/>
              </a:rPr>
              <a:t>System Design</a:t>
            </a:r>
            <a:endParaRPr lang="en-US" sz="2035" dirty="0"/>
          </a:p>
          <a:p>
            <a:pPr marL="403433" lvl="1" indent="-403433">
              <a:buAutoNum type="arabicPeriod"/>
            </a:pPr>
            <a:endParaRPr lang="en-US" sz="1800" dirty="0"/>
          </a:p>
          <a:p>
            <a:pPr marL="403433" lvl="1" indent="-403433"/>
            <a:endParaRPr lang="en-US" sz="1800" dirty="0"/>
          </a:p>
          <a:p>
            <a:pPr marL="403433" lvl="1" indent="-403433">
              <a:buAutoNum type="arabicPeriod"/>
            </a:pPr>
            <a:endParaRPr lang="en-US" sz="1800" dirty="0"/>
          </a:p>
          <a:p>
            <a:pPr marL="403433" lvl="1" indent="-403433">
              <a:buAutoNum type="arabicPeriod"/>
            </a:pPr>
            <a:endParaRPr lang="en-US" sz="1800" dirty="0"/>
          </a:p>
        </p:txBody>
      </p:sp>
      <p:pic>
        <p:nvPicPr>
          <p:cNvPr id="2" name="Picture 3" descr="A rodent looking at the camera&#10;&#10;Description generated with very high confidence">
            <a:extLst>
              <a:ext uri="{FF2B5EF4-FFF2-40B4-BE49-F238E27FC236}">
                <a16:creationId xmlns="" xmlns:a16="http://schemas.microsoft.com/office/drawing/2014/main" id="{31605AEA-EF99-4653-B9FE-E11BC75A380C}"/>
              </a:ext>
            </a:extLst>
          </p:cNvPr>
          <p:cNvPicPr>
            <a:picLocks noChangeAspect="1"/>
          </p:cNvPicPr>
          <p:nvPr/>
        </p:nvPicPr>
        <p:blipFill>
          <a:blip r:embed="rId3"/>
          <a:stretch>
            <a:fillRect/>
          </a:stretch>
        </p:blipFill>
        <p:spPr>
          <a:xfrm>
            <a:off x="6634268" y="3429000"/>
            <a:ext cx="3856680" cy="2541828"/>
          </a:xfrm>
          <a:prstGeom prst="rect">
            <a:avLst/>
          </a:prstGeom>
        </p:spPr>
      </p:pic>
      <p:sp>
        <p:nvSpPr>
          <p:cNvPr id="7" name="Text Placeholder 4">
            <a:extLst>
              <a:ext uri="{FF2B5EF4-FFF2-40B4-BE49-F238E27FC236}">
                <a16:creationId xmlns="" xmlns:a16="http://schemas.microsoft.com/office/drawing/2014/main" id="{5A11CAE5-AF97-374A-8F42-17CFD6F61C0C}"/>
              </a:ext>
            </a:extLst>
          </p:cNvPr>
          <p:cNvSpPr txBox="1">
            <a:spLocks/>
          </p:cNvSpPr>
          <p:nvPr/>
        </p:nvSpPr>
        <p:spPr>
          <a:xfrm>
            <a:off x="892826" y="483574"/>
            <a:ext cx="10647533"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rPr>
              <a:t>What is a technical interview?</a:t>
            </a:r>
          </a:p>
        </p:txBody>
      </p:sp>
    </p:spTree>
    <p:extLst>
      <p:ext uri="{BB962C8B-B14F-4D97-AF65-F5344CB8AC3E}">
        <p14:creationId xmlns:p14="http://schemas.microsoft.com/office/powerpoint/2010/main" val="258955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 xmlns:a16="http://schemas.microsoft.com/office/drawing/2014/main" id="{4B6C29ED-2A88-B946-A725-33209C558D8D}"/>
              </a:ext>
            </a:extLst>
          </p:cNvPr>
          <p:cNvSpPr txBox="1">
            <a:spLocks/>
          </p:cNvSpPr>
          <p:nvPr/>
        </p:nvSpPr>
        <p:spPr>
          <a:xfrm>
            <a:off x="1529255" y="1848682"/>
            <a:ext cx="10210027" cy="4525744"/>
          </a:xfrm>
          <a:prstGeom prst="rect">
            <a:avLst/>
          </a:prstGeom>
        </p:spPr>
        <p:txBody>
          <a:bodyPr lIns="0" tIns="0" rIns="0" bIns="0" anchor="t"/>
          <a:lstStyle>
            <a:lvl1pPr marL="0" indent="0" algn="l" defTabSz="914400" rtl="0" eaLnBrk="1" latinLnBrk="0" hangingPunct="1">
              <a:lnSpc>
                <a:spcPct val="100000"/>
              </a:lnSpc>
              <a:spcBef>
                <a:spcPts val="1853"/>
              </a:spcBef>
              <a:spcAft>
                <a:spcPts val="0"/>
              </a:spcAft>
              <a:buFont typeface="Arial"/>
              <a:buNone/>
              <a:defRPr sz="2471" kern="1200">
                <a:solidFill>
                  <a:schemeClr val="tx1"/>
                </a:solidFill>
                <a:latin typeface="+mn-lt"/>
                <a:ea typeface="+mn-ea"/>
                <a:cs typeface="+mn-cs"/>
              </a:defRPr>
            </a:lvl1pPr>
            <a:lvl2pPr marL="242060" indent="-242060" algn="l" defTabSz="914400" rtl="0" eaLnBrk="1" latinLnBrk="0" hangingPunct="1">
              <a:lnSpc>
                <a:spcPct val="100000"/>
              </a:lnSpc>
              <a:spcBef>
                <a:spcPts val="529"/>
              </a:spcBef>
              <a:spcAft>
                <a:spcPts val="353"/>
              </a:spcAft>
              <a:buFont typeface="Arial"/>
              <a:buChar char="•"/>
              <a:defRPr sz="1765"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800" dirty="0">
                <a:latin typeface="Arial"/>
                <a:cs typeface="Arial"/>
              </a:rPr>
              <a:t>Shows how you tackle real-world problems.</a:t>
            </a:r>
          </a:p>
          <a:p>
            <a:r>
              <a:rPr lang="en-US" sz="2800" dirty="0">
                <a:latin typeface="Arial"/>
                <a:cs typeface="Arial"/>
              </a:rPr>
              <a:t>Interviewers are looking for: </a:t>
            </a:r>
          </a:p>
          <a:p>
            <a:pPr marL="252146" indent="-252146">
              <a:buFont typeface="Arial"/>
              <a:buChar char="•"/>
            </a:pPr>
            <a:r>
              <a:rPr lang="en-US" sz="2800" dirty="0">
                <a:latin typeface="Arial"/>
                <a:cs typeface="Arial"/>
              </a:rPr>
              <a:t>Problem-solving skills</a:t>
            </a:r>
            <a:endParaRPr lang="en-US" sz="2800" dirty="0"/>
          </a:p>
          <a:p>
            <a:pPr marL="252146" indent="-252146">
              <a:buFont typeface="Arial"/>
              <a:buChar char="•"/>
            </a:pPr>
            <a:r>
              <a:rPr lang="en-US" sz="2800" dirty="0">
                <a:latin typeface="Arial"/>
                <a:cs typeface="Arial"/>
              </a:rPr>
              <a:t>Testing code as you write it</a:t>
            </a:r>
          </a:p>
          <a:p>
            <a:pPr marL="252146" indent="-252146">
              <a:buFont typeface="Arial"/>
              <a:buChar char="•"/>
            </a:pPr>
            <a:r>
              <a:rPr lang="en-US" sz="2800" dirty="0">
                <a:latin typeface="Arial"/>
                <a:cs typeface="Arial"/>
              </a:rPr>
              <a:t>Enthusiasm/ Teamwork</a:t>
            </a:r>
            <a:endParaRPr lang="en-US" sz="2800" dirty="0"/>
          </a:p>
          <a:p>
            <a:pPr marL="252146" indent="-252146">
              <a:buFont typeface="Arial"/>
              <a:buChar char="•"/>
            </a:pPr>
            <a:r>
              <a:rPr lang="en-US" sz="2800" dirty="0">
                <a:latin typeface="Arial"/>
                <a:cs typeface="Arial"/>
              </a:rPr>
              <a:t>Communication skills</a:t>
            </a:r>
            <a:endParaRPr lang="en-US" sz="2800" dirty="0"/>
          </a:p>
          <a:p>
            <a:endParaRPr lang="en-US" sz="2800" dirty="0">
              <a:latin typeface="Arial"/>
              <a:cs typeface="Arial"/>
            </a:endParaRPr>
          </a:p>
        </p:txBody>
      </p:sp>
      <p:sp>
        <p:nvSpPr>
          <p:cNvPr id="4" name="Text Placeholder 4">
            <a:extLst>
              <a:ext uri="{FF2B5EF4-FFF2-40B4-BE49-F238E27FC236}">
                <a16:creationId xmlns="" xmlns:a16="http://schemas.microsoft.com/office/drawing/2014/main" id="{7DCF476D-A683-224C-ADAA-99C3C727C5E0}"/>
              </a:ext>
            </a:extLst>
          </p:cNvPr>
          <p:cNvSpPr txBox="1">
            <a:spLocks/>
          </p:cNvSpPr>
          <p:nvPr/>
        </p:nvSpPr>
        <p:spPr>
          <a:xfrm>
            <a:off x="892826" y="483574"/>
            <a:ext cx="10647533"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latin typeface="Arial"/>
              </a:rPr>
              <a:t>Why is a technical interview important?</a:t>
            </a:r>
          </a:p>
        </p:txBody>
      </p:sp>
    </p:spTree>
    <p:extLst>
      <p:ext uri="{BB962C8B-B14F-4D97-AF65-F5344CB8AC3E}">
        <p14:creationId xmlns:p14="http://schemas.microsoft.com/office/powerpoint/2010/main" val="57954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 xmlns:a16="http://schemas.microsoft.com/office/drawing/2014/main" id="{4B6C29ED-2A88-B946-A725-33209C558D8D}"/>
              </a:ext>
            </a:extLst>
          </p:cNvPr>
          <p:cNvSpPr txBox="1">
            <a:spLocks/>
          </p:cNvSpPr>
          <p:nvPr/>
        </p:nvSpPr>
        <p:spPr>
          <a:xfrm>
            <a:off x="1529255" y="1848682"/>
            <a:ext cx="10210027" cy="4525744"/>
          </a:xfrm>
          <a:prstGeom prst="rect">
            <a:avLst/>
          </a:prstGeom>
        </p:spPr>
        <p:txBody>
          <a:bodyPr lIns="0" tIns="0" rIns="0" bIns="0" anchor="t"/>
          <a:lstStyle>
            <a:lvl1pPr marL="0" indent="0" algn="l" defTabSz="914400" rtl="0" eaLnBrk="1" latinLnBrk="0" hangingPunct="1">
              <a:lnSpc>
                <a:spcPct val="100000"/>
              </a:lnSpc>
              <a:spcBef>
                <a:spcPts val="1853"/>
              </a:spcBef>
              <a:spcAft>
                <a:spcPts val="0"/>
              </a:spcAft>
              <a:buFont typeface="Arial"/>
              <a:buNone/>
              <a:defRPr sz="2471" kern="1200">
                <a:solidFill>
                  <a:schemeClr val="tx1"/>
                </a:solidFill>
                <a:latin typeface="+mn-lt"/>
                <a:ea typeface="+mn-ea"/>
                <a:cs typeface="+mn-cs"/>
              </a:defRPr>
            </a:lvl1pPr>
            <a:lvl2pPr marL="242060" indent="-242060" algn="l" defTabSz="914400" rtl="0" eaLnBrk="1" latinLnBrk="0" hangingPunct="1">
              <a:lnSpc>
                <a:spcPct val="100000"/>
              </a:lnSpc>
              <a:spcBef>
                <a:spcPts val="529"/>
              </a:spcBef>
              <a:spcAft>
                <a:spcPts val="353"/>
              </a:spcAft>
              <a:buFont typeface="Arial"/>
              <a:buChar char="•"/>
              <a:defRPr sz="1765"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3862" indent="-453862">
              <a:buAutoNum type="arabicPeriod"/>
            </a:pPr>
            <a:r>
              <a:rPr lang="en-US" sz="2800" dirty="0">
                <a:latin typeface="Arial"/>
                <a:cs typeface="Arial"/>
              </a:rPr>
              <a:t>State which programming language you will use unless told a specific one</a:t>
            </a:r>
            <a:endParaRPr lang="en-US" sz="2800" dirty="0"/>
          </a:p>
          <a:p>
            <a:pPr marL="453862" indent="-453862">
              <a:buAutoNum type="arabicPeriod"/>
            </a:pPr>
            <a:r>
              <a:rPr lang="en-US" sz="2800" dirty="0">
                <a:latin typeface="Arial"/>
                <a:cs typeface="Arial"/>
              </a:rPr>
              <a:t>Ask clarifying questions before writing code</a:t>
            </a:r>
            <a:endParaRPr lang="en-US" sz="2800" dirty="0"/>
          </a:p>
          <a:p>
            <a:pPr marL="453862" indent="-453862">
              <a:buAutoNum type="arabicPeriod"/>
            </a:pPr>
            <a:r>
              <a:rPr lang="en-US" sz="2800" dirty="0">
                <a:latin typeface="Arial"/>
                <a:cs typeface="Arial"/>
              </a:rPr>
              <a:t>Speak clearly and precisely</a:t>
            </a:r>
            <a:endParaRPr lang="en-US" sz="2800" dirty="0"/>
          </a:p>
          <a:p>
            <a:pPr marL="453862" indent="-453862">
              <a:buAutoNum type="arabicPeriod"/>
            </a:pPr>
            <a:r>
              <a:rPr lang="en-US" sz="2800" dirty="0">
                <a:latin typeface="Arial"/>
                <a:cs typeface="Arial"/>
              </a:rPr>
              <a:t>If you’re stuck:</a:t>
            </a:r>
            <a:endParaRPr lang="en-US" sz="2800" dirty="0"/>
          </a:p>
          <a:p>
            <a:pPr marL="756437" lvl="1" indent="-302575"/>
            <a:r>
              <a:rPr lang="en-US" sz="1800" dirty="0">
                <a:latin typeface="Arial"/>
                <a:cs typeface="Arial"/>
              </a:rPr>
              <a:t>Stay calm</a:t>
            </a:r>
          </a:p>
          <a:p>
            <a:pPr marL="756437" lvl="1" indent="-302575">
              <a:buFont typeface="Arial" pitchFamily="34" charset="0"/>
              <a:buChar char="•"/>
            </a:pPr>
            <a:r>
              <a:rPr lang="en-US" sz="1800" dirty="0">
                <a:latin typeface="Arial"/>
                <a:cs typeface="Arial"/>
              </a:rPr>
              <a:t>Think out loud</a:t>
            </a:r>
          </a:p>
          <a:p>
            <a:pPr marL="756437" lvl="1" indent="-302575"/>
            <a:r>
              <a:rPr lang="en-US" sz="1800" dirty="0">
                <a:latin typeface="Arial"/>
                <a:cs typeface="Arial"/>
              </a:rPr>
              <a:t>Try new ideas</a:t>
            </a:r>
          </a:p>
        </p:txBody>
      </p:sp>
      <p:sp>
        <p:nvSpPr>
          <p:cNvPr id="4" name="Text Placeholder 4">
            <a:extLst>
              <a:ext uri="{FF2B5EF4-FFF2-40B4-BE49-F238E27FC236}">
                <a16:creationId xmlns="" xmlns:a16="http://schemas.microsoft.com/office/drawing/2014/main" id="{7DCF476D-A683-224C-ADAA-99C3C727C5E0}"/>
              </a:ext>
            </a:extLst>
          </p:cNvPr>
          <p:cNvSpPr txBox="1">
            <a:spLocks/>
          </p:cNvSpPr>
          <p:nvPr/>
        </p:nvSpPr>
        <p:spPr>
          <a:xfrm>
            <a:off x="892826" y="483574"/>
            <a:ext cx="10647533"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latin typeface="Arial"/>
              </a:rPr>
              <a:t>What to do during a technical interview</a:t>
            </a:r>
          </a:p>
        </p:txBody>
      </p:sp>
    </p:spTree>
    <p:extLst>
      <p:ext uri="{BB962C8B-B14F-4D97-AF65-F5344CB8AC3E}">
        <p14:creationId xmlns:p14="http://schemas.microsoft.com/office/powerpoint/2010/main" val="15293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4"/>
          <p:cNvSpPr txBox="1">
            <a:spLocks/>
          </p:cNvSpPr>
          <p:nvPr/>
        </p:nvSpPr>
        <p:spPr>
          <a:xfrm>
            <a:off x="892826" y="483574"/>
            <a:ext cx="9811265"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rPr>
              <a:t>Technical Interview approach</a:t>
            </a:r>
          </a:p>
        </p:txBody>
      </p:sp>
      <p:grpSp>
        <p:nvGrpSpPr>
          <p:cNvPr id="22" name="Group 21">
            <a:extLst>
              <a:ext uri="{FF2B5EF4-FFF2-40B4-BE49-F238E27FC236}">
                <a16:creationId xmlns="" xmlns:a16="http://schemas.microsoft.com/office/drawing/2014/main" id="{19B5930B-C8D2-9D48-90FC-06413FAB4877}"/>
              </a:ext>
            </a:extLst>
          </p:cNvPr>
          <p:cNvGrpSpPr/>
          <p:nvPr/>
        </p:nvGrpSpPr>
        <p:grpSpPr>
          <a:xfrm>
            <a:off x="6478699" y="2050677"/>
            <a:ext cx="1924766" cy="1912061"/>
            <a:chOff x="4114218" y="4680888"/>
            <a:chExt cx="861843" cy="856155"/>
          </a:xfrm>
        </p:grpSpPr>
        <p:sp>
          <p:nvSpPr>
            <p:cNvPr id="23" name="Oval 22">
              <a:extLst>
                <a:ext uri="{FF2B5EF4-FFF2-40B4-BE49-F238E27FC236}">
                  <a16:creationId xmlns="" xmlns:a16="http://schemas.microsoft.com/office/drawing/2014/main" id="{5D7E6B36-30DF-2A43-8B30-F027A0590471}"/>
                </a:ext>
              </a:extLst>
            </p:cNvPr>
            <p:cNvSpPr/>
            <p:nvPr/>
          </p:nvSpPr>
          <p:spPr>
            <a:xfrm>
              <a:off x="4114218" y="4680888"/>
              <a:ext cx="861843" cy="856155"/>
            </a:xfrm>
            <a:prstGeom prst="ellipse">
              <a:avLst/>
            </a:prstGeom>
            <a:solidFill>
              <a:schemeClr val="accent5"/>
            </a:solidFill>
            <a:ln w="19050" cap="flat" cmpd="sng" algn="ctr">
              <a:noFill/>
              <a:prstDash val="solid"/>
            </a:ln>
            <a:effectLst/>
          </p:spPr>
          <p:txBody>
            <a:bodyPr lIns="64633" tIns="32316" rIns="64633" bIns="32316" rtlCol="0" anchor="ctr"/>
            <a:lstStyle/>
            <a:p>
              <a:pPr algn="ctr" defTabSz="806867">
                <a:defRPr/>
              </a:pPr>
              <a:endParaRPr lang="en-US" sz="1588" kern="0">
                <a:solidFill>
                  <a:srgbClr val="000000"/>
                </a:solidFill>
                <a:latin typeface="Arial"/>
              </a:endParaRPr>
            </a:p>
          </p:txBody>
        </p:sp>
        <p:pic>
          <p:nvPicPr>
            <p:cNvPr id="25" name="Picture 24">
              <a:extLst>
                <a:ext uri="{FF2B5EF4-FFF2-40B4-BE49-F238E27FC236}">
                  <a16:creationId xmlns="" xmlns:a16="http://schemas.microsoft.com/office/drawing/2014/main" id="{CBC911CF-EB8B-8A41-83E6-30211384A5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133884" y="4814764"/>
              <a:ext cx="830476" cy="535709"/>
            </a:xfrm>
            <a:prstGeom prst="rect">
              <a:avLst/>
            </a:prstGeom>
          </p:spPr>
        </p:pic>
      </p:grpSp>
      <p:sp>
        <p:nvSpPr>
          <p:cNvPr id="26" name="object 34">
            <a:extLst>
              <a:ext uri="{FF2B5EF4-FFF2-40B4-BE49-F238E27FC236}">
                <a16:creationId xmlns="" xmlns:a16="http://schemas.microsoft.com/office/drawing/2014/main" id="{6EB9FF4C-B885-8144-A4B3-6F2161C160D5}"/>
              </a:ext>
            </a:extLst>
          </p:cNvPr>
          <p:cNvSpPr txBox="1"/>
          <p:nvPr/>
        </p:nvSpPr>
        <p:spPr>
          <a:xfrm>
            <a:off x="6410782" y="4235475"/>
            <a:ext cx="2163298" cy="475429"/>
          </a:xfrm>
          <a:prstGeom prst="rect">
            <a:avLst/>
          </a:prstGeom>
          <a:noFill/>
        </p:spPr>
        <p:txBody>
          <a:bodyPr vert="horz" wrap="square" lIns="0" tIns="0" rIns="0" bIns="0" rtlCol="0" anchor="t" anchorCtr="0">
            <a:noAutofit/>
          </a:bodyPr>
          <a:lstStyle/>
          <a:p>
            <a:pPr marL="10646" algn="ctr" defTabSz="1150030"/>
            <a:r>
              <a:rPr lang="en-US" sz="2471" spc="-44">
                <a:latin typeface="Arial"/>
                <a:cs typeface="Arial"/>
              </a:rPr>
              <a:t>Optimize solution</a:t>
            </a:r>
            <a:endParaRPr lang="en-US" sz="2471" spc="-44">
              <a:cs typeface="Arial"/>
            </a:endParaRPr>
          </a:p>
        </p:txBody>
      </p:sp>
      <p:sp>
        <p:nvSpPr>
          <p:cNvPr id="27" name="Oval 26">
            <a:extLst>
              <a:ext uri="{FF2B5EF4-FFF2-40B4-BE49-F238E27FC236}">
                <a16:creationId xmlns="" xmlns:a16="http://schemas.microsoft.com/office/drawing/2014/main" id="{B5F38B86-B94B-674B-8EEE-91CEFB739658}"/>
              </a:ext>
            </a:extLst>
          </p:cNvPr>
          <p:cNvSpPr/>
          <p:nvPr/>
        </p:nvSpPr>
        <p:spPr>
          <a:xfrm>
            <a:off x="9255534" y="2074141"/>
            <a:ext cx="1877524" cy="1865133"/>
          </a:xfrm>
          <a:prstGeom prst="ellipse">
            <a:avLst/>
          </a:prstGeom>
          <a:solidFill>
            <a:schemeClr val="accent6"/>
          </a:solidFill>
          <a:ln w="19050" cap="flat" cmpd="sng" algn="ctr">
            <a:noFill/>
            <a:prstDash val="solid"/>
          </a:ln>
          <a:effectLst/>
        </p:spPr>
        <p:txBody>
          <a:bodyPr lIns="64633" tIns="32316" rIns="64633" bIns="32316" rtlCol="0" anchor="ctr"/>
          <a:lstStyle/>
          <a:p>
            <a:pPr algn="ctr" defTabSz="806867">
              <a:defRPr/>
            </a:pPr>
            <a:endParaRPr lang="en-US" sz="1588" kern="0">
              <a:solidFill>
                <a:srgbClr val="000000"/>
              </a:solidFill>
              <a:latin typeface="Arial"/>
            </a:endParaRPr>
          </a:p>
        </p:txBody>
      </p:sp>
      <p:sp>
        <p:nvSpPr>
          <p:cNvPr id="36" name="object 34">
            <a:extLst>
              <a:ext uri="{FF2B5EF4-FFF2-40B4-BE49-F238E27FC236}">
                <a16:creationId xmlns="" xmlns:a16="http://schemas.microsoft.com/office/drawing/2014/main" id="{6964260F-0F89-9947-A80E-B4CAE52784E7}"/>
              </a:ext>
            </a:extLst>
          </p:cNvPr>
          <p:cNvSpPr txBox="1"/>
          <p:nvPr/>
        </p:nvSpPr>
        <p:spPr>
          <a:xfrm>
            <a:off x="9112647" y="4235475"/>
            <a:ext cx="2163298" cy="1089765"/>
          </a:xfrm>
          <a:prstGeom prst="rect">
            <a:avLst/>
          </a:prstGeom>
          <a:noFill/>
        </p:spPr>
        <p:txBody>
          <a:bodyPr vert="horz" wrap="square" lIns="0" tIns="0" rIns="0" bIns="0" rtlCol="0" anchor="t" anchorCtr="0">
            <a:noAutofit/>
          </a:bodyPr>
          <a:lstStyle/>
          <a:p>
            <a:pPr marL="10646" algn="ctr" defTabSz="1150030"/>
            <a:r>
              <a:rPr lang="en-US" sz="2471" spc="-44">
                <a:latin typeface="Arial"/>
                <a:cs typeface="Arial"/>
              </a:rPr>
              <a:t>Explain implementation </a:t>
            </a:r>
            <a:endParaRPr lang="en-US" sz="2471" spc="-44">
              <a:cs typeface="Arial" panose="020B0604020202020204" pitchFamily="34" charset="0"/>
            </a:endParaRPr>
          </a:p>
        </p:txBody>
      </p:sp>
      <p:sp>
        <p:nvSpPr>
          <p:cNvPr id="46" name="object 34">
            <a:extLst>
              <a:ext uri="{FF2B5EF4-FFF2-40B4-BE49-F238E27FC236}">
                <a16:creationId xmlns="" xmlns:a16="http://schemas.microsoft.com/office/drawing/2014/main" id="{00BD7AAB-522C-C84E-8273-7A09178D931E}"/>
              </a:ext>
            </a:extLst>
          </p:cNvPr>
          <p:cNvSpPr txBox="1"/>
          <p:nvPr/>
        </p:nvSpPr>
        <p:spPr>
          <a:xfrm>
            <a:off x="889184" y="4235475"/>
            <a:ext cx="2163298" cy="475429"/>
          </a:xfrm>
          <a:prstGeom prst="rect">
            <a:avLst/>
          </a:prstGeom>
          <a:noFill/>
        </p:spPr>
        <p:txBody>
          <a:bodyPr vert="horz" wrap="square" lIns="0" tIns="0" rIns="0" bIns="0" rtlCol="0" anchor="t" anchorCtr="0">
            <a:noAutofit/>
          </a:bodyPr>
          <a:lstStyle/>
          <a:p>
            <a:pPr marL="10646" algn="ctr" defTabSz="1150030"/>
            <a:r>
              <a:rPr lang="en-US" sz="2471" spc="-44">
                <a:latin typeface="Arial"/>
                <a:cs typeface="Arial"/>
              </a:rPr>
              <a:t>Brute Force Solution</a:t>
            </a:r>
            <a:endParaRPr lang="en-US" sz="1588"/>
          </a:p>
        </p:txBody>
      </p:sp>
      <p:sp>
        <p:nvSpPr>
          <p:cNvPr id="47" name="Oval 46">
            <a:extLst>
              <a:ext uri="{FF2B5EF4-FFF2-40B4-BE49-F238E27FC236}">
                <a16:creationId xmlns="" xmlns:a16="http://schemas.microsoft.com/office/drawing/2014/main" id="{D31FA3D2-5D0A-FD44-8277-3DF3BB18005E}"/>
              </a:ext>
            </a:extLst>
          </p:cNvPr>
          <p:cNvSpPr/>
          <p:nvPr/>
        </p:nvSpPr>
        <p:spPr>
          <a:xfrm>
            <a:off x="3753053" y="2076101"/>
            <a:ext cx="1873577" cy="1861212"/>
          </a:xfrm>
          <a:prstGeom prst="ellipse">
            <a:avLst/>
          </a:prstGeom>
          <a:solidFill>
            <a:schemeClr val="accent2"/>
          </a:solidFill>
          <a:ln w="19050" cap="flat" cmpd="sng" algn="ctr">
            <a:noFill/>
            <a:prstDash val="solid"/>
          </a:ln>
          <a:effectLst/>
        </p:spPr>
        <p:txBody>
          <a:bodyPr lIns="64633" tIns="32316" rIns="64633" bIns="32316" rtlCol="0" anchor="ctr"/>
          <a:lstStyle/>
          <a:p>
            <a:pPr algn="ctr" defTabSz="806867">
              <a:defRPr/>
            </a:pPr>
            <a:endParaRPr lang="en-US" sz="1588" kern="0">
              <a:solidFill>
                <a:srgbClr val="000000"/>
              </a:solidFill>
              <a:latin typeface="Arial"/>
            </a:endParaRPr>
          </a:p>
        </p:txBody>
      </p:sp>
      <p:sp>
        <p:nvSpPr>
          <p:cNvPr id="48" name="Oval 47">
            <a:extLst>
              <a:ext uri="{FF2B5EF4-FFF2-40B4-BE49-F238E27FC236}">
                <a16:creationId xmlns="" xmlns:a16="http://schemas.microsoft.com/office/drawing/2014/main" id="{269E380F-08ED-3448-92A7-C7620D67F5C6}"/>
              </a:ext>
            </a:extLst>
          </p:cNvPr>
          <p:cNvSpPr/>
          <p:nvPr/>
        </p:nvSpPr>
        <p:spPr>
          <a:xfrm>
            <a:off x="1040684" y="2082697"/>
            <a:ext cx="1860301" cy="1848022"/>
          </a:xfrm>
          <a:prstGeom prst="ellipse">
            <a:avLst/>
          </a:prstGeom>
          <a:solidFill>
            <a:schemeClr val="accent1"/>
          </a:solidFill>
          <a:ln w="19050" cap="flat" cmpd="sng" algn="ctr">
            <a:noFill/>
            <a:prstDash val="solid"/>
          </a:ln>
          <a:effectLst/>
        </p:spPr>
        <p:txBody>
          <a:bodyPr lIns="64633" tIns="32316" rIns="64633" bIns="32316" rtlCol="0" anchor="ctr"/>
          <a:lstStyle/>
          <a:p>
            <a:pPr algn="ctr" defTabSz="806867">
              <a:defRPr/>
            </a:pPr>
            <a:endParaRPr lang="en-US" sz="1588" kern="0">
              <a:solidFill>
                <a:srgbClr val="000000"/>
              </a:solidFill>
              <a:latin typeface="Arial"/>
            </a:endParaRPr>
          </a:p>
        </p:txBody>
      </p:sp>
      <p:sp>
        <p:nvSpPr>
          <p:cNvPr id="49" name="object 34">
            <a:extLst>
              <a:ext uri="{FF2B5EF4-FFF2-40B4-BE49-F238E27FC236}">
                <a16:creationId xmlns="" xmlns:a16="http://schemas.microsoft.com/office/drawing/2014/main" id="{8E8075A6-4915-1246-BEEC-BCAFD82BF6CB}"/>
              </a:ext>
            </a:extLst>
          </p:cNvPr>
          <p:cNvSpPr txBox="1"/>
          <p:nvPr/>
        </p:nvSpPr>
        <p:spPr>
          <a:xfrm>
            <a:off x="3616903" y="4235475"/>
            <a:ext cx="2163298" cy="475429"/>
          </a:xfrm>
          <a:prstGeom prst="rect">
            <a:avLst/>
          </a:prstGeom>
          <a:noFill/>
        </p:spPr>
        <p:txBody>
          <a:bodyPr vert="horz" wrap="square" lIns="0" tIns="0" rIns="0" bIns="0" rtlCol="0" anchor="t" anchorCtr="0">
            <a:noAutofit/>
          </a:bodyPr>
          <a:lstStyle/>
          <a:p>
            <a:pPr marL="10646" algn="ctr" defTabSz="1150030"/>
            <a:r>
              <a:rPr lang="en-US" sz="2471" spc="-44">
                <a:latin typeface="Arial"/>
                <a:cs typeface="Arial"/>
              </a:rPr>
              <a:t>Consider edge cases</a:t>
            </a:r>
            <a:endParaRPr lang="en-US" sz="1588"/>
          </a:p>
        </p:txBody>
      </p:sp>
      <p:pic>
        <p:nvPicPr>
          <p:cNvPr id="50" name="Picture 23" descr="A picture containing drawing&#10;&#10;Description generated with very high confidence">
            <a:extLst>
              <a:ext uri="{FF2B5EF4-FFF2-40B4-BE49-F238E27FC236}">
                <a16:creationId xmlns="" xmlns:a16="http://schemas.microsoft.com/office/drawing/2014/main" id="{7241FDE1-2A09-FF49-B1E6-8762E2E0DD2B}"/>
              </a:ext>
            </a:extLst>
          </p:cNvPr>
          <p:cNvPicPr>
            <a:picLocks noChangeAspect="1"/>
          </p:cNvPicPr>
          <p:nvPr/>
        </p:nvPicPr>
        <p:blipFill>
          <a:blip r:embed="rId4"/>
          <a:stretch>
            <a:fillRect/>
          </a:stretch>
        </p:blipFill>
        <p:spPr>
          <a:xfrm>
            <a:off x="9653540" y="2479246"/>
            <a:ext cx="1050551" cy="1050551"/>
          </a:xfrm>
          <a:prstGeom prst="rect">
            <a:avLst/>
          </a:prstGeom>
        </p:spPr>
      </p:pic>
      <p:sp>
        <p:nvSpPr>
          <p:cNvPr id="52" name="Freeform 51">
            <a:extLst>
              <a:ext uri="{FF2B5EF4-FFF2-40B4-BE49-F238E27FC236}">
                <a16:creationId xmlns="" xmlns:a16="http://schemas.microsoft.com/office/drawing/2014/main" id="{C9D1EEFD-CB5D-DE42-8AD6-E3AD7A9C2343}"/>
              </a:ext>
            </a:extLst>
          </p:cNvPr>
          <p:cNvSpPr/>
          <p:nvPr/>
        </p:nvSpPr>
        <p:spPr>
          <a:xfrm>
            <a:off x="1353216" y="2408006"/>
            <a:ext cx="1235234" cy="1196405"/>
          </a:xfrm>
          <a:custGeom>
            <a:avLst/>
            <a:gdLst>
              <a:gd name="connsiteX0" fmla="*/ 1268435 w 1605232"/>
              <a:gd name="connsiteY0" fmla="*/ 0 h 1605231"/>
              <a:gd name="connsiteX1" fmla="*/ 1314032 w 1605232"/>
              <a:gd name="connsiteY1" fmla="*/ 4370 h 1605231"/>
              <a:gd name="connsiteX2" fmla="*/ 1176016 w 1605232"/>
              <a:gd name="connsiteY2" fmla="*/ 142386 h 1605231"/>
              <a:gd name="connsiteX3" fmla="*/ 1177449 w 1605232"/>
              <a:gd name="connsiteY3" fmla="*/ 143818 h 1605231"/>
              <a:gd name="connsiteX4" fmla="*/ 1173152 w 1605232"/>
              <a:gd name="connsiteY4" fmla="*/ 145250 h 1605231"/>
              <a:gd name="connsiteX5" fmla="*/ 1111840 w 1605232"/>
              <a:gd name="connsiteY5" fmla="*/ 329185 h 1605231"/>
              <a:gd name="connsiteX6" fmla="*/ 1273704 w 1605232"/>
              <a:gd name="connsiteY6" fmla="*/ 491048 h 1605231"/>
              <a:gd name="connsiteX7" fmla="*/ 1457638 w 1605232"/>
              <a:gd name="connsiteY7" fmla="*/ 429737 h 1605231"/>
              <a:gd name="connsiteX8" fmla="*/ 1459071 w 1605232"/>
              <a:gd name="connsiteY8" fmla="*/ 425440 h 1605231"/>
              <a:gd name="connsiteX9" fmla="*/ 1460503 w 1605232"/>
              <a:gd name="connsiteY9" fmla="*/ 426872 h 1605231"/>
              <a:gd name="connsiteX10" fmla="*/ 1600452 w 1605232"/>
              <a:gd name="connsiteY10" fmla="*/ 286923 h 1605231"/>
              <a:gd name="connsiteX11" fmla="*/ 1605232 w 1605232"/>
              <a:gd name="connsiteY11" fmla="*/ 336797 h 1605231"/>
              <a:gd name="connsiteX12" fmla="*/ 1506586 w 1605232"/>
              <a:gd name="connsiteY12" fmla="*/ 574948 h 1605231"/>
              <a:gd name="connsiteX13" fmla="*/ 1204108 w 1605232"/>
              <a:gd name="connsiteY13" fmla="*/ 667429 h 1605231"/>
              <a:gd name="connsiteX14" fmla="*/ 1168525 w 1605232"/>
              <a:gd name="connsiteY14" fmla="*/ 656883 h 1605231"/>
              <a:gd name="connsiteX15" fmla="*/ 656884 w 1605232"/>
              <a:gd name="connsiteY15" fmla="*/ 1168524 h 1605231"/>
              <a:gd name="connsiteX16" fmla="*/ 667429 w 1605232"/>
              <a:gd name="connsiteY16" fmla="*/ 1204107 h 1605231"/>
              <a:gd name="connsiteX17" fmla="*/ 574949 w 1605232"/>
              <a:gd name="connsiteY17" fmla="*/ 1506585 h 1605231"/>
              <a:gd name="connsiteX18" fmla="*/ 336797 w 1605232"/>
              <a:gd name="connsiteY18" fmla="*/ 1605231 h 1605231"/>
              <a:gd name="connsiteX19" fmla="*/ 286924 w 1605232"/>
              <a:gd name="connsiteY19" fmla="*/ 1600450 h 1605231"/>
              <a:gd name="connsiteX20" fmla="*/ 455855 w 1605232"/>
              <a:gd name="connsiteY20" fmla="*/ 1431519 h 1605231"/>
              <a:gd name="connsiteX21" fmla="*/ 454423 w 1605232"/>
              <a:gd name="connsiteY21" fmla="*/ 1430087 h 1605231"/>
              <a:gd name="connsiteX22" fmla="*/ 458720 w 1605232"/>
              <a:gd name="connsiteY22" fmla="*/ 1428654 h 1605231"/>
              <a:gd name="connsiteX23" fmla="*/ 520032 w 1605232"/>
              <a:gd name="connsiteY23" fmla="*/ 1244720 h 1605231"/>
              <a:gd name="connsiteX24" fmla="*/ 358168 w 1605232"/>
              <a:gd name="connsiteY24" fmla="*/ 1082857 h 1605231"/>
              <a:gd name="connsiteX25" fmla="*/ 174234 w 1605232"/>
              <a:gd name="connsiteY25" fmla="*/ 1144168 h 1605231"/>
              <a:gd name="connsiteX26" fmla="*/ 172801 w 1605232"/>
              <a:gd name="connsiteY26" fmla="*/ 1148465 h 1605231"/>
              <a:gd name="connsiteX27" fmla="*/ 171369 w 1605232"/>
              <a:gd name="connsiteY27" fmla="*/ 1147033 h 1605231"/>
              <a:gd name="connsiteX28" fmla="*/ 4371 w 1605232"/>
              <a:gd name="connsiteY28" fmla="*/ 1314031 h 1605231"/>
              <a:gd name="connsiteX29" fmla="*/ 0 w 1605232"/>
              <a:gd name="connsiteY29" fmla="*/ 1268434 h 1605231"/>
              <a:gd name="connsiteX30" fmla="*/ 98646 w 1605232"/>
              <a:gd name="connsiteY30" fmla="*/ 1030282 h 1605231"/>
              <a:gd name="connsiteX31" fmla="*/ 401123 w 1605232"/>
              <a:gd name="connsiteY31" fmla="*/ 937802 h 1605231"/>
              <a:gd name="connsiteX32" fmla="*/ 436705 w 1605232"/>
              <a:gd name="connsiteY32" fmla="*/ 948347 h 1605231"/>
              <a:gd name="connsiteX33" fmla="*/ 948348 w 1605232"/>
              <a:gd name="connsiteY33" fmla="*/ 436705 h 1605231"/>
              <a:gd name="connsiteX34" fmla="*/ 937802 w 1605232"/>
              <a:gd name="connsiteY34" fmla="*/ 401123 h 1605231"/>
              <a:gd name="connsiteX35" fmla="*/ 1030283 w 1605232"/>
              <a:gd name="connsiteY35" fmla="*/ 98645 h 1605231"/>
              <a:gd name="connsiteX36" fmla="*/ 1268435 w 1605232"/>
              <a:gd name="connsiteY36" fmla="*/ 0 h 160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5232" h="1605231">
                <a:moveTo>
                  <a:pt x="1268435" y="0"/>
                </a:moveTo>
                <a:lnTo>
                  <a:pt x="1314032" y="4370"/>
                </a:lnTo>
                <a:lnTo>
                  <a:pt x="1176016" y="142386"/>
                </a:lnTo>
                <a:lnTo>
                  <a:pt x="1177449" y="143818"/>
                </a:lnTo>
                <a:lnTo>
                  <a:pt x="1173152" y="145250"/>
                </a:lnTo>
                <a:lnTo>
                  <a:pt x="1111840" y="329185"/>
                </a:lnTo>
                <a:lnTo>
                  <a:pt x="1273704" y="491048"/>
                </a:lnTo>
                <a:lnTo>
                  <a:pt x="1457638" y="429737"/>
                </a:lnTo>
                <a:lnTo>
                  <a:pt x="1459071" y="425440"/>
                </a:lnTo>
                <a:lnTo>
                  <a:pt x="1460503" y="426872"/>
                </a:lnTo>
                <a:lnTo>
                  <a:pt x="1600452" y="286923"/>
                </a:lnTo>
                <a:lnTo>
                  <a:pt x="1605232" y="336797"/>
                </a:lnTo>
                <a:cubicBezTo>
                  <a:pt x="1605232" y="422990"/>
                  <a:pt x="1572350" y="509184"/>
                  <a:pt x="1506586" y="574948"/>
                </a:cubicBezTo>
                <a:cubicBezTo>
                  <a:pt x="1424381" y="657153"/>
                  <a:pt x="1310255" y="687980"/>
                  <a:pt x="1204108" y="667429"/>
                </a:cubicBezTo>
                <a:lnTo>
                  <a:pt x="1168525" y="656883"/>
                </a:lnTo>
                <a:lnTo>
                  <a:pt x="656884" y="1168524"/>
                </a:lnTo>
                <a:lnTo>
                  <a:pt x="667429" y="1204107"/>
                </a:lnTo>
                <a:cubicBezTo>
                  <a:pt x="687981" y="1310253"/>
                  <a:pt x="657154" y="1424380"/>
                  <a:pt x="574949" y="1506585"/>
                </a:cubicBezTo>
                <a:cubicBezTo>
                  <a:pt x="509185" y="1572349"/>
                  <a:pt x="422991" y="1605231"/>
                  <a:pt x="336797" y="1605231"/>
                </a:cubicBezTo>
                <a:lnTo>
                  <a:pt x="286924" y="1600450"/>
                </a:lnTo>
                <a:lnTo>
                  <a:pt x="455855" y="1431519"/>
                </a:lnTo>
                <a:lnTo>
                  <a:pt x="454423" y="1430087"/>
                </a:lnTo>
                <a:lnTo>
                  <a:pt x="458720" y="1428654"/>
                </a:lnTo>
                <a:lnTo>
                  <a:pt x="520032" y="1244720"/>
                </a:lnTo>
                <a:lnTo>
                  <a:pt x="358168" y="1082857"/>
                </a:lnTo>
                <a:lnTo>
                  <a:pt x="174234" y="1144168"/>
                </a:lnTo>
                <a:lnTo>
                  <a:pt x="172801" y="1148465"/>
                </a:lnTo>
                <a:lnTo>
                  <a:pt x="171369" y="1147033"/>
                </a:lnTo>
                <a:lnTo>
                  <a:pt x="4371" y="1314031"/>
                </a:lnTo>
                <a:lnTo>
                  <a:pt x="0" y="1268434"/>
                </a:lnTo>
                <a:cubicBezTo>
                  <a:pt x="0" y="1182240"/>
                  <a:pt x="32882" y="1096046"/>
                  <a:pt x="98646" y="1030282"/>
                </a:cubicBezTo>
                <a:cubicBezTo>
                  <a:pt x="180851" y="948077"/>
                  <a:pt x="294977" y="917250"/>
                  <a:pt x="401123" y="937802"/>
                </a:cubicBezTo>
                <a:lnTo>
                  <a:pt x="436705" y="948347"/>
                </a:lnTo>
                <a:lnTo>
                  <a:pt x="948348" y="436705"/>
                </a:lnTo>
                <a:lnTo>
                  <a:pt x="937802" y="401123"/>
                </a:lnTo>
                <a:cubicBezTo>
                  <a:pt x="917251" y="294977"/>
                  <a:pt x="948078" y="180850"/>
                  <a:pt x="1030283" y="98645"/>
                </a:cubicBezTo>
                <a:cubicBezTo>
                  <a:pt x="1096047" y="32882"/>
                  <a:pt x="1182241" y="0"/>
                  <a:pt x="12684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sp>
        <p:nvSpPr>
          <p:cNvPr id="53" name="Freeform 52">
            <a:extLst>
              <a:ext uri="{FF2B5EF4-FFF2-40B4-BE49-F238E27FC236}">
                <a16:creationId xmlns="" xmlns:a16="http://schemas.microsoft.com/office/drawing/2014/main" id="{408B8571-8535-0443-B60D-2948411A48EF}"/>
              </a:ext>
            </a:extLst>
          </p:cNvPr>
          <p:cNvSpPr/>
          <p:nvPr/>
        </p:nvSpPr>
        <p:spPr>
          <a:xfrm rot="5400000">
            <a:off x="4089951" y="2650624"/>
            <a:ext cx="1199779" cy="707794"/>
          </a:xfrm>
          <a:custGeom>
            <a:avLst/>
            <a:gdLst>
              <a:gd name="connsiteX0" fmla="*/ 3949067 w 4223387"/>
              <a:gd name="connsiteY0" fmla="*/ 1518513 h 2320218"/>
              <a:gd name="connsiteX1" fmla="*/ 3949067 w 4223387"/>
              <a:gd name="connsiteY1" fmla="*/ 801707 h 2320218"/>
              <a:gd name="connsiteX2" fmla="*/ 3995343 w 4223387"/>
              <a:gd name="connsiteY2" fmla="*/ 816072 h 2320218"/>
              <a:gd name="connsiteX3" fmla="*/ 4223387 w 4223387"/>
              <a:gd name="connsiteY3" fmla="*/ 1160110 h 2320218"/>
              <a:gd name="connsiteX4" fmla="*/ 3995343 w 4223387"/>
              <a:gd name="connsiteY4" fmla="*/ 1504148 h 2320218"/>
              <a:gd name="connsiteX5" fmla="*/ 3672842 w 4223387"/>
              <a:gd name="connsiteY5" fmla="*/ 1581778 h 2320218"/>
              <a:gd name="connsiteX6" fmla="*/ 3672842 w 4223387"/>
              <a:gd name="connsiteY6" fmla="*/ 738442 h 2320218"/>
              <a:gd name="connsiteX7" fmla="*/ 3704593 w 4223387"/>
              <a:gd name="connsiteY7" fmla="*/ 706691 h 2320218"/>
              <a:gd name="connsiteX8" fmla="*/ 3831591 w 4223387"/>
              <a:gd name="connsiteY8" fmla="*/ 706691 h 2320218"/>
              <a:gd name="connsiteX9" fmla="*/ 3863342 w 4223387"/>
              <a:gd name="connsiteY9" fmla="*/ 738442 h 2320218"/>
              <a:gd name="connsiteX10" fmla="*/ 3863342 w 4223387"/>
              <a:gd name="connsiteY10" fmla="*/ 1581778 h 2320218"/>
              <a:gd name="connsiteX11" fmla="*/ 3831591 w 4223387"/>
              <a:gd name="connsiteY11" fmla="*/ 1613529 h 2320218"/>
              <a:gd name="connsiteX12" fmla="*/ 3704593 w 4223387"/>
              <a:gd name="connsiteY12" fmla="*/ 1613529 h 2320218"/>
              <a:gd name="connsiteX13" fmla="*/ 3672842 w 4223387"/>
              <a:gd name="connsiteY13" fmla="*/ 1581778 h 2320218"/>
              <a:gd name="connsiteX14" fmla="*/ 3396617 w 4223387"/>
              <a:gd name="connsiteY14" fmla="*/ 1581778 h 2320218"/>
              <a:gd name="connsiteX15" fmla="*/ 3396617 w 4223387"/>
              <a:gd name="connsiteY15" fmla="*/ 738442 h 2320218"/>
              <a:gd name="connsiteX16" fmla="*/ 3428368 w 4223387"/>
              <a:gd name="connsiteY16" fmla="*/ 706691 h 2320218"/>
              <a:gd name="connsiteX17" fmla="*/ 3555366 w 4223387"/>
              <a:gd name="connsiteY17" fmla="*/ 706691 h 2320218"/>
              <a:gd name="connsiteX18" fmla="*/ 3587117 w 4223387"/>
              <a:gd name="connsiteY18" fmla="*/ 738442 h 2320218"/>
              <a:gd name="connsiteX19" fmla="*/ 3587117 w 4223387"/>
              <a:gd name="connsiteY19" fmla="*/ 1581778 h 2320218"/>
              <a:gd name="connsiteX20" fmla="*/ 3555366 w 4223387"/>
              <a:gd name="connsiteY20" fmla="*/ 1613529 h 2320218"/>
              <a:gd name="connsiteX21" fmla="*/ 3428368 w 4223387"/>
              <a:gd name="connsiteY21" fmla="*/ 1613529 h 2320218"/>
              <a:gd name="connsiteX22" fmla="*/ 3396617 w 4223387"/>
              <a:gd name="connsiteY22" fmla="*/ 1581778 h 2320218"/>
              <a:gd name="connsiteX23" fmla="*/ 3120392 w 4223387"/>
              <a:gd name="connsiteY23" fmla="*/ 1581778 h 2320218"/>
              <a:gd name="connsiteX24" fmla="*/ 3120392 w 4223387"/>
              <a:gd name="connsiteY24" fmla="*/ 738442 h 2320218"/>
              <a:gd name="connsiteX25" fmla="*/ 3152143 w 4223387"/>
              <a:gd name="connsiteY25" fmla="*/ 706691 h 2320218"/>
              <a:gd name="connsiteX26" fmla="*/ 3279141 w 4223387"/>
              <a:gd name="connsiteY26" fmla="*/ 706691 h 2320218"/>
              <a:gd name="connsiteX27" fmla="*/ 3310892 w 4223387"/>
              <a:gd name="connsiteY27" fmla="*/ 738442 h 2320218"/>
              <a:gd name="connsiteX28" fmla="*/ 3310892 w 4223387"/>
              <a:gd name="connsiteY28" fmla="*/ 1581778 h 2320218"/>
              <a:gd name="connsiteX29" fmla="*/ 3279141 w 4223387"/>
              <a:gd name="connsiteY29" fmla="*/ 1613529 h 2320218"/>
              <a:gd name="connsiteX30" fmla="*/ 3152143 w 4223387"/>
              <a:gd name="connsiteY30" fmla="*/ 1613529 h 2320218"/>
              <a:gd name="connsiteX31" fmla="*/ 3120392 w 4223387"/>
              <a:gd name="connsiteY31" fmla="*/ 1581778 h 2320218"/>
              <a:gd name="connsiteX32" fmla="*/ 0 w 4223387"/>
              <a:gd name="connsiteY32" fmla="*/ 1160253 h 2320218"/>
              <a:gd name="connsiteX33" fmla="*/ 7 w 4223387"/>
              <a:gd name="connsiteY33" fmla="*/ 1160109 h 2320218"/>
              <a:gd name="connsiteX34" fmla="*/ 0 w 4223387"/>
              <a:gd name="connsiteY34" fmla="*/ 1159965 h 2320218"/>
              <a:gd name="connsiteX35" fmla="*/ 1159951 w 4223387"/>
              <a:gd name="connsiteY35" fmla="*/ 14 h 2320218"/>
              <a:gd name="connsiteX36" fmla="*/ 2919959 w 4223387"/>
              <a:gd name="connsiteY36" fmla="*/ 605803 h 2320218"/>
              <a:gd name="connsiteX37" fmla="*/ 3028951 w 4223387"/>
              <a:gd name="connsiteY37" fmla="*/ 714796 h 2320218"/>
              <a:gd name="connsiteX38" fmla="*/ 3028951 w 4223387"/>
              <a:gd name="connsiteY38" fmla="*/ 1160109 h 2320218"/>
              <a:gd name="connsiteX39" fmla="*/ 3028951 w 4223387"/>
              <a:gd name="connsiteY39" fmla="*/ 1605422 h 2320218"/>
              <a:gd name="connsiteX40" fmla="*/ 2919959 w 4223387"/>
              <a:gd name="connsiteY40" fmla="*/ 1714415 h 2320218"/>
              <a:gd name="connsiteX41" fmla="*/ 1159951 w 4223387"/>
              <a:gd name="connsiteY41" fmla="*/ 2320204 h 2320218"/>
              <a:gd name="connsiteX42" fmla="*/ 0 w 4223387"/>
              <a:gd name="connsiteY42" fmla="*/ 1160253 h 232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223387" h="2320218">
                <a:moveTo>
                  <a:pt x="3949067" y="1518513"/>
                </a:moveTo>
                <a:lnTo>
                  <a:pt x="3949067" y="801707"/>
                </a:lnTo>
                <a:lnTo>
                  <a:pt x="3995343" y="816072"/>
                </a:lnTo>
                <a:cubicBezTo>
                  <a:pt x="4129355" y="872754"/>
                  <a:pt x="4223387" y="1005451"/>
                  <a:pt x="4223387" y="1160110"/>
                </a:cubicBezTo>
                <a:cubicBezTo>
                  <a:pt x="4223387" y="1314769"/>
                  <a:pt x="4129355" y="1447466"/>
                  <a:pt x="3995343" y="1504148"/>
                </a:cubicBezTo>
                <a:close/>
                <a:moveTo>
                  <a:pt x="3672842" y="1581778"/>
                </a:moveTo>
                <a:lnTo>
                  <a:pt x="3672842" y="738442"/>
                </a:lnTo>
                <a:cubicBezTo>
                  <a:pt x="3672842" y="720906"/>
                  <a:pt x="3687057" y="706691"/>
                  <a:pt x="3704593" y="706691"/>
                </a:cubicBezTo>
                <a:lnTo>
                  <a:pt x="3831591" y="706691"/>
                </a:lnTo>
                <a:cubicBezTo>
                  <a:pt x="3849127" y="706691"/>
                  <a:pt x="3863342" y="720906"/>
                  <a:pt x="3863342" y="738442"/>
                </a:cubicBezTo>
                <a:lnTo>
                  <a:pt x="3863342" y="1581778"/>
                </a:lnTo>
                <a:cubicBezTo>
                  <a:pt x="3863342" y="1599314"/>
                  <a:pt x="3849127" y="1613529"/>
                  <a:pt x="3831591" y="1613529"/>
                </a:cubicBezTo>
                <a:lnTo>
                  <a:pt x="3704593" y="1613529"/>
                </a:lnTo>
                <a:cubicBezTo>
                  <a:pt x="3687057" y="1613529"/>
                  <a:pt x="3672842" y="1599314"/>
                  <a:pt x="3672842" y="1581778"/>
                </a:cubicBezTo>
                <a:close/>
                <a:moveTo>
                  <a:pt x="3396617" y="1581778"/>
                </a:moveTo>
                <a:lnTo>
                  <a:pt x="3396617" y="738442"/>
                </a:lnTo>
                <a:cubicBezTo>
                  <a:pt x="3396617" y="720906"/>
                  <a:pt x="3410832" y="706691"/>
                  <a:pt x="3428368" y="706691"/>
                </a:cubicBezTo>
                <a:lnTo>
                  <a:pt x="3555366" y="706691"/>
                </a:lnTo>
                <a:cubicBezTo>
                  <a:pt x="3572902" y="706691"/>
                  <a:pt x="3587117" y="720906"/>
                  <a:pt x="3587117" y="738442"/>
                </a:cubicBezTo>
                <a:lnTo>
                  <a:pt x="3587117" y="1581778"/>
                </a:lnTo>
                <a:cubicBezTo>
                  <a:pt x="3587117" y="1599314"/>
                  <a:pt x="3572902" y="1613529"/>
                  <a:pt x="3555366" y="1613529"/>
                </a:cubicBezTo>
                <a:lnTo>
                  <a:pt x="3428368" y="1613529"/>
                </a:lnTo>
                <a:cubicBezTo>
                  <a:pt x="3410832" y="1613529"/>
                  <a:pt x="3396617" y="1599314"/>
                  <a:pt x="3396617" y="1581778"/>
                </a:cubicBezTo>
                <a:close/>
                <a:moveTo>
                  <a:pt x="3120392" y="1581778"/>
                </a:moveTo>
                <a:lnTo>
                  <a:pt x="3120392" y="738442"/>
                </a:lnTo>
                <a:cubicBezTo>
                  <a:pt x="3120392" y="720906"/>
                  <a:pt x="3134607" y="706691"/>
                  <a:pt x="3152143" y="706691"/>
                </a:cubicBezTo>
                <a:lnTo>
                  <a:pt x="3279141" y="706691"/>
                </a:lnTo>
                <a:cubicBezTo>
                  <a:pt x="3296677" y="706691"/>
                  <a:pt x="3310892" y="720906"/>
                  <a:pt x="3310892" y="738442"/>
                </a:cubicBezTo>
                <a:lnTo>
                  <a:pt x="3310892" y="1581778"/>
                </a:lnTo>
                <a:cubicBezTo>
                  <a:pt x="3310892" y="1599314"/>
                  <a:pt x="3296677" y="1613529"/>
                  <a:pt x="3279141" y="1613529"/>
                </a:cubicBezTo>
                <a:lnTo>
                  <a:pt x="3152143" y="1613529"/>
                </a:lnTo>
                <a:cubicBezTo>
                  <a:pt x="3134607" y="1613529"/>
                  <a:pt x="3120392" y="1599314"/>
                  <a:pt x="3120392" y="1581778"/>
                </a:cubicBezTo>
                <a:close/>
                <a:moveTo>
                  <a:pt x="0" y="1160253"/>
                </a:moveTo>
                <a:lnTo>
                  <a:pt x="7" y="1160109"/>
                </a:lnTo>
                <a:lnTo>
                  <a:pt x="0" y="1159965"/>
                </a:lnTo>
                <a:cubicBezTo>
                  <a:pt x="0" y="271518"/>
                  <a:pt x="600818" y="-2281"/>
                  <a:pt x="1159951" y="14"/>
                </a:cubicBezTo>
                <a:cubicBezTo>
                  <a:pt x="1719084" y="2309"/>
                  <a:pt x="2071699" y="514017"/>
                  <a:pt x="2919959" y="605803"/>
                </a:cubicBezTo>
                <a:cubicBezTo>
                  <a:pt x="2980153" y="605803"/>
                  <a:pt x="3028951" y="654601"/>
                  <a:pt x="3028951" y="714796"/>
                </a:cubicBezTo>
                <a:lnTo>
                  <a:pt x="3028951" y="1160109"/>
                </a:lnTo>
                <a:lnTo>
                  <a:pt x="3028951" y="1605422"/>
                </a:lnTo>
                <a:cubicBezTo>
                  <a:pt x="3028951" y="1665617"/>
                  <a:pt x="2980153" y="1714415"/>
                  <a:pt x="2919959" y="1714415"/>
                </a:cubicBezTo>
                <a:cubicBezTo>
                  <a:pt x="2071699" y="1806201"/>
                  <a:pt x="1719084" y="2317909"/>
                  <a:pt x="1159951" y="2320204"/>
                </a:cubicBezTo>
                <a:cubicBezTo>
                  <a:pt x="600818" y="2322499"/>
                  <a:pt x="0" y="2048700"/>
                  <a:pt x="0" y="11602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88"/>
          </a:p>
        </p:txBody>
      </p:sp>
    </p:spTree>
    <p:extLst>
      <p:ext uri="{BB962C8B-B14F-4D97-AF65-F5344CB8AC3E}">
        <p14:creationId xmlns:p14="http://schemas.microsoft.com/office/powerpoint/2010/main" val="337351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370212" y="2586077"/>
            <a:ext cx="9616249" cy="1685846"/>
          </a:xfrm>
          <a:prstGeom prst="rect">
            <a:avLst/>
          </a:prstGeom>
          <a:noFill/>
        </p:spPr>
        <p:txBody>
          <a:bodyPr wrap="square" rtlCol="0" anchor="t">
            <a:spAutoFit/>
          </a:bodyPr>
          <a:lstStyle/>
          <a:p>
            <a:pPr>
              <a:lnSpc>
                <a:spcPct val="150000"/>
              </a:lnSpc>
            </a:pPr>
            <a:r>
              <a:rPr lang="en-US" sz="2400" dirty="0">
                <a:solidFill>
                  <a:schemeClr val="bg1">
                    <a:lumMod val="50000"/>
                  </a:schemeClr>
                </a:solidFill>
                <a:latin typeface="Arial"/>
                <a:cs typeface="Arial"/>
              </a:rPr>
              <a:t>You have one gold bar. For seven days, you must pay your employee with the value of one gold segment each day. Breaking the bar only twice, how can you ensure the employee gets paid appropriately?</a:t>
            </a:r>
          </a:p>
        </p:txBody>
      </p:sp>
      <p:sp>
        <p:nvSpPr>
          <p:cNvPr id="10" name="Text Placeholder 4">
            <a:extLst>
              <a:ext uri="{FF2B5EF4-FFF2-40B4-BE49-F238E27FC236}">
                <a16:creationId xmlns="" xmlns:a16="http://schemas.microsoft.com/office/drawing/2014/main" id="{DE5B8A7B-7AE4-A141-8B79-6B628FF0AB2D}"/>
              </a:ext>
            </a:extLst>
          </p:cNvPr>
          <p:cNvSpPr txBox="1">
            <a:spLocks/>
          </p:cNvSpPr>
          <p:nvPr/>
        </p:nvSpPr>
        <p:spPr>
          <a:xfrm>
            <a:off x="892826" y="483574"/>
            <a:ext cx="9811265" cy="1053815"/>
          </a:xfrm>
          <a:prstGeom prst="rect">
            <a:avLst/>
          </a:prstGeom>
        </p:spPr>
        <p:txBody>
          <a:bodyPr anchor="ctr" anchorCtr="0"/>
          <a:lstStyle>
            <a:lvl1pPr marL="0" indent="0" algn="l" defTabSz="1231594" rtl="0" eaLnBrk="1" fontAlgn="base" hangingPunct="1">
              <a:lnSpc>
                <a:spcPct val="100000"/>
              </a:lnSpc>
              <a:spcBef>
                <a:spcPts val="2100"/>
              </a:spcBef>
              <a:spcAft>
                <a:spcPts val="0"/>
              </a:spcAft>
              <a:buSzPct val="95000"/>
              <a:buFont typeface="Arial" pitchFamily="34" charset="0"/>
              <a:buNone/>
              <a:defRPr sz="2800" b="0" kern="1200">
                <a:solidFill>
                  <a:srgbClr val="000000"/>
                </a:solidFill>
                <a:latin typeface="Arial" pitchFamily="34" charset="0"/>
                <a:ea typeface="+mn-ea"/>
                <a:cs typeface="Arial" pitchFamily="34" charset="0"/>
              </a:defRPr>
            </a:lvl1pPr>
            <a:lvl2pPr marL="207506" indent="-207506" algn="l" defTabSz="1231594" rtl="0" eaLnBrk="1" fontAlgn="base" hangingPunct="1">
              <a:lnSpc>
                <a:spcPct val="95000"/>
              </a:lnSpc>
              <a:spcBef>
                <a:spcPct val="20000"/>
              </a:spcBef>
              <a:spcAft>
                <a:spcPct val="0"/>
              </a:spcAft>
              <a:buSzPct val="100000"/>
              <a:buFont typeface="Arial" pitchFamily="34" charset="0"/>
              <a:buChar char="•"/>
              <a:defRPr sz="2455" kern="1200">
                <a:solidFill>
                  <a:schemeClr val="tx1"/>
                </a:solidFill>
                <a:latin typeface="Arial" pitchFamily="34" charset="0"/>
                <a:ea typeface="+mn-ea"/>
                <a:cs typeface="Arial" pitchFamily="34" charset="0"/>
              </a:defRPr>
            </a:lvl2pPr>
            <a:lvl3pPr marL="274320" indent="-274320" algn="l" defTabSz="1231594" rtl="0" eaLnBrk="1" fontAlgn="base" hangingPunct="1">
              <a:lnSpc>
                <a:spcPct val="100000"/>
              </a:lnSpc>
              <a:spcBef>
                <a:spcPts val="600"/>
              </a:spcBef>
              <a:spcAft>
                <a:spcPts val="1200"/>
              </a:spcAft>
              <a:buSzPct val="95000"/>
              <a:buFont typeface="Arial" pitchFamily="34" charset="0"/>
              <a:buChar char="•"/>
              <a:defRPr sz="2100" kern="1200">
                <a:solidFill>
                  <a:schemeClr val="tx1"/>
                </a:solidFill>
                <a:latin typeface="Arial" pitchFamily="34" charset="0"/>
                <a:ea typeface="+mn-ea"/>
                <a:cs typeface="Arial" pitchFamily="34" charset="0"/>
              </a:defRPr>
            </a:lvl3pPr>
            <a:lvl4pPr marL="548640" indent="-274320" algn="l" defTabSz="1231594" rtl="0" eaLnBrk="1" fontAlgn="base" hangingPunct="1">
              <a:lnSpc>
                <a:spcPct val="100000"/>
              </a:lnSpc>
              <a:spcBef>
                <a:spcPts val="600"/>
              </a:spcBef>
              <a:spcAft>
                <a:spcPts val="200"/>
              </a:spcAft>
              <a:buSzPct val="95000"/>
              <a:buFont typeface="Arial" pitchFamily="34" charset="0"/>
              <a:buChar char="–"/>
              <a:defRPr sz="2100" kern="1200">
                <a:solidFill>
                  <a:schemeClr val="tx1"/>
                </a:solidFill>
                <a:latin typeface="Arial" pitchFamily="34" charset="0"/>
                <a:ea typeface="+mn-ea"/>
                <a:cs typeface="Arial" pitchFamily="34" charset="0"/>
              </a:defRPr>
            </a:lvl4pPr>
            <a:lvl5pPr marL="2774447" indent="-307417" algn="l" defTabSz="1231594" rtl="0" eaLnBrk="1" fontAlgn="base" hangingPunct="1">
              <a:spcBef>
                <a:spcPct val="20000"/>
              </a:spcBef>
              <a:spcAft>
                <a:spcPct val="0"/>
              </a:spcAft>
              <a:buFont typeface="Arial" pitchFamily="34" charset="0"/>
              <a:buChar char="»"/>
              <a:defRPr sz="2644" kern="1200">
                <a:solidFill>
                  <a:schemeClr val="tx1"/>
                </a:solidFill>
                <a:latin typeface="Arial" pitchFamily="34" charset="0"/>
                <a:ea typeface="+mn-ea"/>
                <a:cs typeface="Arial" pitchFamily="34" charset="0"/>
              </a:defRPr>
            </a:lvl5pPr>
            <a:lvl6pPr marL="3390998"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6pPr>
            <a:lvl7pPr marL="4007543"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7pPr>
            <a:lvl8pPr marL="4624087" indent="-308272" algn="l" defTabSz="1233089" rtl="0" eaLnBrk="1" latinLnBrk="0" hangingPunct="1">
              <a:spcBef>
                <a:spcPct val="20000"/>
              </a:spcBef>
              <a:buFont typeface="Arial" pitchFamily="34" charset="0"/>
              <a:buChar char="•"/>
              <a:defRPr sz="2644" kern="1200">
                <a:solidFill>
                  <a:schemeClr val="tx1"/>
                </a:solidFill>
                <a:latin typeface="+mn-lt"/>
                <a:ea typeface="+mn-ea"/>
                <a:cs typeface="+mn-cs"/>
              </a:defRPr>
            </a:lvl8pPr>
            <a:lvl9pPr marL="4932360" indent="0" algn="l" defTabSz="1233089" rtl="0" eaLnBrk="1" latinLnBrk="0" hangingPunct="1">
              <a:spcBef>
                <a:spcPct val="20000"/>
              </a:spcBef>
              <a:buFont typeface="Arial" pitchFamily="34" charset="0"/>
              <a:buNone/>
              <a:defRPr sz="2644" kern="1200">
                <a:solidFill>
                  <a:schemeClr val="tx1"/>
                </a:solidFill>
                <a:latin typeface="+mn-lt"/>
                <a:ea typeface="+mn-ea"/>
                <a:cs typeface="+mn-cs"/>
              </a:defRPr>
            </a:lvl9pPr>
          </a:lstStyle>
          <a:p>
            <a:pPr>
              <a:lnSpc>
                <a:spcPct val="80000"/>
              </a:lnSpc>
            </a:pPr>
            <a:r>
              <a:rPr lang="en-US" sz="4400" spc="-132" dirty="0">
                <a:solidFill>
                  <a:schemeClr val="tx2"/>
                </a:solidFill>
                <a:latin typeface="Arial"/>
              </a:rPr>
              <a:t>Gold Bar Interview Question</a:t>
            </a:r>
          </a:p>
        </p:txBody>
      </p:sp>
      <p:pic>
        <p:nvPicPr>
          <p:cNvPr id="1026" name="Picture 2" descr="Gold Bar P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356" y="4360819"/>
            <a:ext cx="2250045" cy="225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205706"/>
      </p:ext>
    </p:extLst>
  </p:cSld>
  <p:clrMapOvr>
    <a:masterClrMapping/>
  </p:clrMapOvr>
</p:sld>
</file>

<file path=ppt/theme/theme1.xml><?xml version="1.0" encoding="utf-8"?>
<a:theme xmlns:a="http://schemas.openxmlformats.org/drawingml/2006/main" name="Vanguard HR Theme">
  <a:themeElements>
    <a:clrScheme name="Vanguard_3">
      <a:dk1>
        <a:srgbClr val="96151D"/>
      </a:dk1>
      <a:lt1>
        <a:srgbClr val="FFFFFF"/>
      </a:lt1>
      <a:dk2>
        <a:srgbClr val="666666"/>
      </a:dk2>
      <a:lt2>
        <a:srgbClr val="000000"/>
      </a:lt2>
      <a:accent1>
        <a:srgbClr val="F51914"/>
      </a:accent1>
      <a:accent2>
        <a:srgbClr val="F7440E"/>
      </a:accent2>
      <a:accent3>
        <a:srgbClr val="A8A093"/>
      </a:accent3>
      <a:accent4>
        <a:srgbClr val="E37122"/>
      </a:accent4>
      <a:accent5>
        <a:srgbClr val="009AA6"/>
      </a:accent5>
      <a:accent6>
        <a:srgbClr val="612638"/>
      </a:accent6>
      <a:hlink>
        <a:srgbClr val="61261C"/>
      </a:hlink>
      <a:folHlink>
        <a:srgbClr val="61263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guard_Overview_Presentation_01292020" id="{6AB3E049-3ECF-0745-BEB4-BE512D754911}" vid="{705D1FE9-CA5D-7B4E-B2E3-0CCA0DD989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97C13D79C6EB438C70E5C0804BE611" ma:contentTypeVersion="3" ma:contentTypeDescription="Create a new document." ma:contentTypeScope="" ma:versionID="43114bcae883401876940a14267d7bb3">
  <xsd:schema xmlns:xsd="http://www.w3.org/2001/XMLSchema" xmlns:xs="http://www.w3.org/2001/XMLSchema" xmlns:p="http://schemas.microsoft.com/office/2006/metadata/properties" xmlns:ns2="31e5d865-6a32-4d53-8d58-d4f4bcc8ac8d" targetNamespace="http://schemas.microsoft.com/office/2006/metadata/properties" ma:root="true" ma:fieldsID="6dd8e3733e767cf2cc4ac4d737750adc" ns2:_="">
    <xsd:import namespace="31e5d865-6a32-4d53-8d58-d4f4bcc8ac8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5d865-6a32-4d53-8d58-d4f4bcc8ac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5D09AF-20BE-4C61-A908-B47F488BC9C3}">
  <ds:schemaRefs>
    <ds:schemaRef ds:uri="http://schemas.microsoft.com/sharepoint/v3/contenttype/forms"/>
  </ds:schemaRefs>
</ds:datastoreItem>
</file>

<file path=customXml/itemProps2.xml><?xml version="1.0" encoding="utf-8"?>
<ds:datastoreItem xmlns:ds="http://schemas.openxmlformats.org/officeDocument/2006/customXml" ds:itemID="{9A39866B-6540-43D2-B0D9-5231391F26AB}">
  <ds:schemaRefs>
    <ds:schemaRef ds:uri="http://purl.org/dc/elements/1.1/"/>
    <ds:schemaRef ds:uri="http://purl.org/dc/terms/"/>
    <ds:schemaRef ds:uri="31e5d865-6a32-4d53-8d58-d4f4bcc8ac8d"/>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CF39A5F-885B-42DC-89F2-6D43F1C3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e5d865-6a32-4d53-8d58-d4f4bcc8ac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Vanguard HR Theme</Template>
  <TotalTime>368</TotalTime>
  <Words>282</Words>
  <Application>Microsoft Office PowerPoint</Application>
  <PresentationFormat>Widescreen</PresentationFormat>
  <Paragraphs>118</Paragraphs>
  <Slides>16</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맑은 고딕</vt:lpstr>
      <vt:lpstr>Arial</vt:lpstr>
      <vt:lpstr>Arial Narrow</vt:lpstr>
      <vt:lpstr>Calibri</vt:lpstr>
      <vt:lpstr>Calibri Light</vt:lpstr>
      <vt:lpstr>Courier New</vt:lpstr>
      <vt:lpstr>굴림</vt:lpstr>
      <vt:lpstr>Univers 55 Roman</vt:lpstr>
      <vt:lpstr>Univers LT Std 45 Light</vt:lpstr>
      <vt:lpstr>Univers LT Std 57 Cn</vt:lpstr>
      <vt:lpstr>Vanguard HR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Resources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Basavapatna,Divya</dc:creator>
  <cp:lastModifiedBy>Tang,Jessica</cp:lastModifiedBy>
  <cp:revision>12</cp:revision>
  <cp:lastPrinted>2020-01-29T16:05:51Z</cp:lastPrinted>
  <dcterms:created xsi:type="dcterms:W3CDTF">2021-01-20T19:43:05Z</dcterms:created>
  <dcterms:modified xsi:type="dcterms:W3CDTF">2021-02-02T21:48:53Z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0x010100CA97C13D79C6EB438C70E5C0804BE611</vt:lpwstr>
  </property>
</Properties>
</file>