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8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B10B-2D69-4014-A7D4-97A0C9C5D06D}" v="35" dt="2020-04-14T01:01:0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White" userId="9af8ba108afe3784" providerId="LiveId" clId="{5887ACE8-B0EC-4D8B-B72F-B479544C0BA4}"/>
    <pc:docChg chg="undo custSel addSld modSld modMainMaster">
      <pc:chgData name="Jessica White" userId="9af8ba108afe3784" providerId="LiveId" clId="{5887ACE8-B0EC-4D8B-B72F-B479544C0BA4}" dt="2020-04-14T01:23:40.770" v="192" actId="1076"/>
      <pc:docMkLst>
        <pc:docMk/>
      </pc:docMkLst>
      <pc:sldChg chg="modSp">
        <pc:chgData name="Jessica White" userId="9af8ba108afe3784" providerId="LiveId" clId="{5887ACE8-B0EC-4D8B-B72F-B479544C0BA4}" dt="2020-04-14T00:53:55.375" v="112" actId="20577"/>
        <pc:sldMkLst>
          <pc:docMk/>
          <pc:sldMk cId="1201995244" sldId="256"/>
        </pc:sldMkLst>
        <pc:spChg chg="mod">
          <ac:chgData name="Jessica White" userId="9af8ba108afe3784" providerId="LiveId" clId="{5887ACE8-B0EC-4D8B-B72F-B479544C0BA4}" dt="2020-04-14T00:53:43.897" v="101" actId="20577"/>
          <ac:spMkLst>
            <pc:docMk/>
            <pc:sldMk cId="1201995244" sldId="256"/>
            <ac:spMk id="2" creationId="{1013CEEB-BDAA-4779-A9CE-70AF7AFA191C}"/>
          </ac:spMkLst>
        </pc:spChg>
        <pc:spChg chg="mod">
          <ac:chgData name="Jessica White" userId="9af8ba108afe3784" providerId="LiveId" clId="{5887ACE8-B0EC-4D8B-B72F-B479544C0BA4}" dt="2020-04-14T00:53:55.375" v="112" actId="20577"/>
          <ac:spMkLst>
            <pc:docMk/>
            <pc:sldMk cId="1201995244" sldId="256"/>
            <ac:spMk id="3" creationId="{CCC02263-E140-47F2-89BD-C418602CF467}"/>
          </ac:spMkLst>
        </pc:spChg>
      </pc:sldChg>
      <pc:sldChg chg="addSp delSp modSp add">
        <pc:chgData name="Jessica White" userId="9af8ba108afe3784" providerId="LiveId" clId="{5887ACE8-B0EC-4D8B-B72F-B479544C0BA4}" dt="2020-04-14T00:54:48.717" v="128"/>
        <pc:sldMkLst>
          <pc:docMk/>
          <pc:sldMk cId="1948248722" sldId="261"/>
        </pc:sldMkLst>
        <pc:spChg chg="mod">
          <ac:chgData name="Jessica White" userId="9af8ba108afe3784" providerId="LiveId" clId="{5887ACE8-B0EC-4D8B-B72F-B479544C0BA4}" dt="2020-04-14T00:54:21.623" v="121" actId="553"/>
          <ac:spMkLst>
            <pc:docMk/>
            <pc:sldMk cId="1948248722" sldId="261"/>
            <ac:spMk id="2" creationId="{E3BBF2EB-343C-498B-B576-5E96017BEF8C}"/>
          </ac:spMkLst>
        </pc:spChg>
        <pc:spChg chg="mod">
          <ac:chgData name="Jessica White" userId="9af8ba108afe3784" providerId="LiveId" clId="{5887ACE8-B0EC-4D8B-B72F-B479544C0BA4}" dt="2020-04-14T00:54:30.587" v="125" actId="12789"/>
          <ac:spMkLst>
            <pc:docMk/>
            <pc:sldMk cId="1948248722" sldId="261"/>
            <ac:spMk id="3" creationId="{9DB55739-AD91-4607-ABD4-153083261E11}"/>
          </ac:spMkLst>
        </pc:spChg>
        <pc:picChg chg="add del mod">
          <ac:chgData name="Jessica White" userId="9af8ba108afe3784" providerId="LiveId" clId="{5887ACE8-B0EC-4D8B-B72F-B479544C0BA4}" dt="2020-04-14T00:54:48.717" v="128"/>
          <ac:picMkLst>
            <pc:docMk/>
            <pc:sldMk cId="1948248722" sldId="261"/>
            <ac:picMk id="1026" creationId="{6830B6E7-0704-4AC0-AAC5-0B453EE3A975}"/>
          </ac:picMkLst>
        </pc:picChg>
      </pc:sldChg>
      <pc:sldChg chg="addSp delSp modSp add">
        <pc:chgData name="Jessica White" userId="9af8ba108afe3784" providerId="LiveId" clId="{5887ACE8-B0EC-4D8B-B72F-B479544C0BA4}" dt="2020-04-14T00:56:12.172" v="161" actId="14100"/>
        <pc:sldMkLst>
          <pc:docMk/>
          <pc:sldMk cId="563810342" sldId="262"/>
        </pc:sldMkLst>
        <pc:spChg chg="mod">
          <ac:chgData name="Jessica White" userId="9af8ba108afe3784" providerId="LiveId" clId="{5887ACE8-B0EC-4D8B-B72F-B479544C0BA4}" dt="2020-04-14T00:56:12.172" v="161" actId="14100"/>
          <ac:spMkLst>
            <pc:docMk/>
            <pc:sldMk cId="563810342" sldId="262"/>
            <ac:spMk id="3" creationId="{475DCB9E-2B7A-4BB2-8844-A3FF958F3EE7}"/>
          </ac:spMkLst>
        </pc:spChg>
        <pc:spChg chg="add del mod">
          <ac:chgData name="Jessica White" userId="9af8ba108afe3784" providerId="LiveId" clId="{5887ACE8-B0EC-4D8B-B72F-B479544C0BA4}" dt="2020-04-14T00:55:44.721" v="141" actId="478"/>
          <ac:spMkLst>
            <pc:docMk/>
            <pc:sldMk cId="563810342" sldId="262"/>
            <ac:spMk id="5" creationId="{61ED5802-3606-4BAC-806B-3595E21E83B2}"/>
          </ac:spMkLst>
        </pc:spChg>
        <pc:picChg chg="add mod">
          <ac:chgData name="Jessica White" userId="9af8ba108afe3784" providerId="LiveId" clId="{5887ACE8-B0EC-4D8B-B72F-B479544C0BA4}" dt="2020-04-14T00:55:08.459" v="135" actId="553"/>
          <ac:picMkLst>
            <pc:docMk/>
            <pc:sldMk cId="563810342" sldId="262"/>
            <ac:picMk id="4" creationId="{009FEB1E-DA2C-496F-9FB8-FF5A057240B5}"/>
          </ac:picMkLst>
        </pc:picChg>
      </pc:sldChg>
      <pc:sldChg chg="addSp modSp add">
        <pc:chgData name="Jessica White" userId="9af8ba108afe3784" providerId="LiveId" clId="{5887ACE8-B0EC-4D8B-B72F-B479544C0BA4}" dt="2020-04-14T01:23:40.770" v="192" actId="1076"/>
        <pc:sldMkLst>
          <pc:docMk/>
          <pc:sldMk cId="152706772" sldId="263"/>
        </pc:sldMkLst>
        <pc:spChg chg="mod">
          <ac:chgData name="Jessica White" userId="9af8ba108afe3784" providerId="LiveId" clId="{5887ACE8-B0EC-4D8B-B72F-B479544C0BA4}" dt="2020-04-14T00:57:02.799" v="175" actId="14100"/>
          <ac:spMkLst>
            <pc:docMk/>
            <pc:sldMk cId="152706772" sldId="263"/>
            <ac:spMk id="3" creationId="{6823DCD6-DFC7-4A01-8B94-AEDBDF7044A4}"/>
          </ac:spMkLst>
        </pc:spChg>
        <pc:spChg chg="add mod">
          <ac:chgData name="Jessica White" userId="9af8ba108afe3784" providerId="LiveId" clId="{5887ACE8-B0EC-4D8B-B72F-B479544C0BA4}" dt="2020-04-14T01:23:40.770" v="192" actId="1076"/>
          <ac:spMkLst>
            <pc:docMk/>
            <pc:sldMk cId="152706772" sldId="263"/>
            <ac:spMk id="5" creationId="{DC2D91B1-5181-43A7-8418-EDB2ADE5EB30}"/>
          </ac:spMkLst>
        </pc:spChg>
        <pc:picChg chg="add mod modCrop">
          <ac:chgData name="Jessica White" userId="9af8ba108afe3784" providerId="LiveId" clId="{5887ACE8-B0EC-4D8B-B72F-B479544C0BA4}" dt="2020-04-14T01:20:17.316" v="191" actId="1076"/>
          <ac:picMkLst>
            <pc:docMk/>
            <pc:sldMk cId="152706772" sldId="263"/>
            <ac:picMk id="4" creationId="{BB92C20D-7B73-4668-9F0F-B2A08D79CEB6}"/>
          </ac:picMkLst>
        </pc:picChg>
        <pc:picChg chg="add mod">
          <ac:chgData name="Jessica White" userId="9af8ba108afe3784" providerId="LiveId" clId="{5887ACE8-B0EC-4D8B-B72F-B479544C0BA4}" dt="2020-04-14T00:56:42.908" v="171" actId="553"/>
          <ac:picMkLst>
            <pc:docMk/>
            <pc:sldMk cId="152706772" sldId="263"/>
            <ac:picMk id="2050" creationId="{B00CBD06-A5E8-4B7A-9B37-008E47ECEA6C}"/>
          </ac:picMkLst>
        </pc:picChg>
      </pc:sldChg>
      <pc:sldMasterChg chg="modSldLayout">
        <pc:chgData name="Jessica White" userId="9af8ba108afe3784" providerId="LiveId" clId="{5887ACE8-B0EC-4D8B-B72F-B479544C0BA4}" dt="2020-04-14T00:54:41.759" v="126" actId="14100"/>
        <pc:sldMasterMkLst>
          <pc:docMk/>
          <pc:sldMasterMk cId="2463712056" sldId="2147483648"/>
        </pc:sldMasterMkLst>
        <pc:sldLayoutChg chg="modSp">
          <pc:chgData name="Jessica White" userId="9af8ba108afe3784" providerId="LiveId" clId="{5887ACE8-B0EC-4D8B-B72F-B479544C0BA4}" dt="2020-04-14T00:54:41.759" v="126" actId="14100"/>
          <pc:sldLayoutMkLst>
            <pc:docMk/>
            <pc:sldMasterMk cId="2463712056" sldId="2147483648"/>
            <pc:sldLayoutMk cId="2218135693" sldId="2147483650"/>
          </pc:sldLayoutMkLst>
          <pc:spChg chg="mod">
            <ac:chgData name="Jessica White" userId="9af8ba108afe3784" providerId="LiveId" clId="{5887ACE8-B0EC-4D8B-B72F-B479544C0BA4}" dt="2020-04-14T00:54:41.759" v="126" actId="14100"/>
            <ac:spMkLst>
              <pc:docMk/>
              <pc:sldMasterMk cId="2463712056" sldId="2147483648"/>
              <pc:sldLayoutMk cId="2218135693" sldId="2147483650"/>
              <ac:spMk id="3" creationId="{C8178305-0C6F-44CB-BCE6-FB0972B321B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C97A-C907-4612-A9EC-1F46D778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C708-22E7-4C1B-881F-E7487475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FB29-295B-4B4D-895A-7CCFA426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0D59-3199-4AB8-B27F-5B0EB62B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C6A8-A12F-4AF5-AD08-4148D3B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361C-FF46-4D15-AD40-C9D4B6CE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D68D-2B99-43FF-8593-04AA7918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9BAF-B6AC-4B09-ADCD-30BCBEC7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B962-9029-472A-926B-F01A6E6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D699-4DB1-476D-A31C-7282809E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C076-8BFB-40F4-B234-FE20F0C8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F88E-80CA-4A47-BDAD-C6A928C1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5B07-F378-4B34-9509-2132546F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DD56-12B6-45EE-8CD5-71AA1FDB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4169-536A-4C52-ACE4-C767D4F6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8FF0-6121-41E8-A64D-29864DE8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8305-0C6F-44CB-BCE6-FB0972B3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16"/>
            <a:ext cx="10515600" cy="46327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4F89-C053-4D34-BF3D-4E4C6809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7914-450B-498C-80C1-1299C7A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F916-14F8-4AE2-A869-97825049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6CDE-A6B5-4794-A377-82A3EFF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13BD-F89C-4449-8262-3C9E7F6F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AE3B-8A05-48F2-AD83-19B109DE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D820-DEB2-4C90-A7A2-77667A2F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CDEA-11D7-4F69-BAFF-A896A66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73B5-13B0-49FA-B284-9D52CDF9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2BF5-5FE8-4FC2-BBD7-2F597265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7A7F-5A3C-4889-8EB5-67204EAC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E674-DD80-47DE-8A33-AEDE4A8F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6E33-94BE-4578-8362-CBCEAF6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EA4ACA-6529-45EA-B06F-E7B2001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3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5A39-0DFE-4C7E-B2E9-C72FA577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DC5B-2940-4D91-91E8-534EFC45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A1A39-9EBF-4BE5-AF75-215DD076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57D84-82B0-42D8-97AA-9A76C075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A89F3-0CD6-438E-A9AF-C1E6E750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7CD5D-0140-43D3-97C9-38A4027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67E4-4A9C-4D5B-BCE2-A58E808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C8C2EC-E00A-401D-812D-960A0662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7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5282B-48CD-41DF-872B-0E91F602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4BC8F-6B39-4679-841A-F1C7E36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DEE7-258F-4CD9-A08F-0B6EB67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67CF10-9268-4C65-949D-A1D4598B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9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483B5-9BE9-4273-A2E7-A43A417C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0439-3DF5-4E63-84C5-553E85C3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1CA5-72BF-41B7-86E3-5393C2A9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DAC-F1AC-4DE7-94B4-CB4CD260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75B0-C624-49CB-A54C-C3F01A1D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985F-17B2-4452-930A-2F23CC75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263A-129E-47AA-8DC3-D17B2C8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EF24-8205-4803-B120-4D05933F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3D0A-2E43-482A-851E-26C3A8F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F580-9D72-4535-BE11-6EA3D561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F7227-5DFC-458F-80F2-C978D047C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9EDF4-0BDD-480F-A2B2-7CA19FF9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E727-E58F-48F2-8A9C-38C73C1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419-872D-405D-B348-4B3B0BE31E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C606-5F52-49ED-9241-8EEBCB8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037A-58D1-4AAC-B276-A4CC6D28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AFCCD-02BE-4A0A-96A7-E883CCB788F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B6FCF-205D-49C7-8978-15CDFC17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1748-9F3A-4FAE-BB84-142700B7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0C0-4A7F-437A-8FAA-C1C323DE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AC0419-872D-405D-B348-4B3B0BE31EA3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9206-1D36-4CF8-AD68-D8276759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962A-7517-486E-9B9B-8744FA1B1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DCB77F-E5A5-4D84-A8C7-44B408FD6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2737B-ECC1-4F60-A0D7-51D013B9FA60}"/>
              </a:ext>
            </a:extLst>
          </p:cNvPr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F31C6-B4CB-4B24-A4DB-639A476D2FBC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None/>
        <a:defRPr sz="44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4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EEB-BDAA-4779-A9CE-70AF7AFA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" y="1792084"/>
            <a:ext cx="12170664" cy="2030299"/>
          </a:xfrm>
        </p:spPr>
        <p:txBody>
          <a:bodyPr>
            <a:spAutoFit/>
          </a:bodyPr>
          <a:lstStyle/>
          <a:p>
            <a:r>
              <a:rPr lang="en-US" sz="5500" dirty="0"/>
              <a:t>Effects of Smoking on Lung Adenocarcinoma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2263-E140-47F2-89BD-C418602CF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458"/>
            <a:ext cx="9144000" cy="1535036"/>
          </a:xfrm>
        </p:spPr>
        <p:txBody>
          <a:bodyPr>
            <a:spAutoFit/>
          </a:bodyPr>
          <a:lstStyle/>
          <a:p>
            <a:r>
              <a:rPr lang="en-US" dirty="0"/>
              <a:t>Jess White</a:t>
            </a:r>
          </a:p>
          <a:p>
            <a:r>
              <a:rPr lang="en-US" dirty="0"/>
              <a:t>ANGSD 2020</a:t>
            </a:r>
          </a:p>
          <a:p>
            <a:r>
              <a:rPr lang="en-US" dirty="0"/>
              <a:t>April 17, 2020</a:t>
            </a:r>
          </a:p>
        </p:txBody>
      </p:sp>
    </p:spTree>
    <p:extLst>
      <p:ext uri="{BB962C8B-B14F-4D97-AF65-F5344CB8AC3E}">
        <p14:creationId xmlns:p14="http://schemas.microsoft.com/office/powerpoint/2010/main" val="12019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98C1-0974-41A2-84B7-E1E1AEFF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Summary of career development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D371-1AAE-4BAB-AAF4-CE6B3877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2820"/>
            <a:ext cx="5006340" cy="2747962"/>
          </a:xfrm>
        </p:spPr>
        <p:txBody>
          <a:bodyPr>
            <a:normAutofit/>
          </a:bodyPr>
          <a:lstStyle/>
          <a:p>
            <a:r>
              <a:rPr lang="en-US" sz="2000" dirty="0"/>
              <a:t>[TO COME]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258B0E-AA52-4276-97FC-AF9DDAAF1B06}"/>
              </a:ext>
            </a:extLst>
          </p:cNvPr>
          <p:cNvSpPr txBox="1">
            <a:spLocks/>
          </p:cNvSpPr>
          <p:nvPr/>
        </p:nvSpPr>
        <p:spPr>
          <a:xfrm>
            <a:off x="6347460" y="3512820"/>
            <a:ext cx="5006340" cy="274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Attended WCM Alumni Fireside Chat on April 7, 2020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Panelists have backgrounds in biotech, consulting, finance, policy, medical writing, and academia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F0D8F8-0F7D-43F8-838B-B6777D9375A6}"/>
              </a:ext>
            </a:extLst>
          </p:cNvPr>
          <p:cNvGrpSpPr/>
          <p:nvPr/>
        </p:nvGrpSpPr>
        <p:grpSpPr>
          <a:xfrm>
            <a:off x="1413510" y="1560366"/>
            <a:ext cx="3855720" cy="1713079"/>
            <a:chOff x="891540" y="1476546"/>
            <a:chExt cx="3855720" cy="17130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50C9B-F7FD-43F7-B1E7-B2907ED7DA5D}"/>
                </a:ext>
              </a:extLst>
            </p:cNvPr>
            <p:cNvSpPr txBox="1"/>
            <p:nvPr/>
          </p:nvSpPr>
          <p:spPr>
            <a:xfrm>
              <a:off x="891540" y="2727960"/>
              <a:ext cx="3855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Informational Interview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BDCE5A-200F-425C-99CF-06640FF3D0B4}"/>
                </a:ext>
              </a:extLst>
            </p:cNvPr>
            <p:cNvGrpSpPr/>
            <p:nvPr/>
          </p:nvGrpSpPr>
          <p:grpSpPr>
            <a:xfrm>
              <a:off x="2243177" y="1476546"/>
              <a:ext cx="1152446" cy="1152446"/>
              <a:chOff x="2243177" y="1476546"/>
              <a:chExt cx="1152446" cy="1152446"/>
            </a:xfrm>
          </p:grpSpPr>
          <p:pic>
            <p:nvPicPr>
              <p:cNvPr id="10" name="Graphic 9" descr="Boardroom">
                <a:extLst>
                  <a:ext uri="{FF2B5EF4-FFF2-40B4-BE49-F238E27FC236}">
                    <a16:creationId xmlns:a16="http://schemas.microsoft.com/office/drawing/2014/main" id="{B9FE8856-E5CF-42D9-ACB6-E746E6254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66188" y="1499557"/>
                <a:ext cx="1106424" cy="1106424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EC1B55-4D15-4A32-8DFF-E95DA33D2856}"/>
                  </a:ext>
                </a:extLst>
              </p:cNvPr>
              <p:cNvSpPr/>
              <p:nvPr/>
            </p:nvSpPr>
            <p:spPr>
              <a:xfrm>
                <a:off x="2243177" y="1476546"/>
                <a:ext cx="1152446" cy="1152446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E73FC6F-877B-45EC-B503-01FD1F477904}"/>
              </a:ext>
            </a:extLst>
          </p:cNvPr>
          <p:cNvSpPr txBox="1"/>
          <p:nvPr/>
        </p:nvSpPr>
        <p:spPr>
          <a:xfrm>
            <a:off x="6922770" y="2811780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Event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76BC97-3D82-4F67-817F-1E9AF14548DF}"/>
              </a:ext>
            </a:extLst>
          </p:cNvPr>
          <p:cNvSpPr/>
          <p:nvPr/>
        </p:nvSpPr>
        <p:spPr>
          <a:xfrm>
            <a:off x="8274407" y="1560366"/>
            <a:ext cx="1152446" cy="115244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onnections">
            <a:extLst>
              <a:ext uri="{FF2B5EF4-FFF2-40B4-BE49-F238E27FC236}">
                <a16:creationId xmlns:a16="http://schemas.microsoft.com/office/drawing/2014/main" id="{331C2027-8201-4BEE-B091-7C863EDF7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710" y="1648909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F2EB-343C-498B-B576-5E96017B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5739-AD91-4607-ABD4-15308326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4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C9E9-1429-421C-803D-CDAD4ED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CB9E-2B7A-4BB2-8844-A3FF958F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16"/>
            <a:ext cx="4554010" cy="4632747"/>
          </a:xfrm>
        </p:spPr>
        <p:txBody>
          <a:bodyPr>
            <a:normAutofit/>
          </a:bodyPr>
          <a:lstStyle/>
          <a:p>
            <a:r>
              <a:rPr lang="en-US" sz="2400" dirty="0"/>
              <a:t>Despite a lower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9FEB1E-DA2C-496F-9FB8-FF5A0572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10" y="1731451"/>
            <a:ext cx="5961590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1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117E-FD33-4052-8281-C6DFC3B3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DCD6-DFC7-4A01-8B94-AEDBDF70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16"/>
            <a:ext cx="4554010" cy="46327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0CBD06-A5E8-4B7A-9B37-008E47ECE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10" y="1731451"/>
            <a:ext cx="5961590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92C20D-7B73-4668-9F0F-B2A08D79C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54"/>
          <a:stretch/>
        </p:blipFill>
        <p:spPr>
          <a:xfrm rot="5400000">
            <a:off x="5747825" y="350065"/>
            <a:ext cx="4469698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C2D91B1-5181-43A7-8418-EDB2ADE5EB30}"/>
              </a:ext>
            </a:extLst>
          </p:cNvPr>
          <p:cNvSpPr/>
          <p:nvPr/>
        </p:nvSpPr>
        <p:spPr>
          <a:xfrm>
            <a:off x="13438150" y="2362167"/>
            <a:ext cx="308715" cy="26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ivant Sciences: Reinventing what a large pharma company of the ...">
            <a:extLst>
              <a:ext uri="{FF2B5EF4-FFF2-40B4-BE49-F238E27FC236}">
                <a16:creationId xmlns:a16="http://schemas.microsoft.com/office/drawing/2014/main" id="{9D63E79A-7CC9-47B3-82C3-37D92BBB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20" y="2416101"/>
            <a:ext cx="5665441" cy="319930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E0B97-D362-4491-B3CA-6083AD29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10861" cy="782540"/>
          </a:xfrm>
        </p:spPr>
        <p:txBody>
          <a:bodyPr>
            <a:normAutofit/>
          </a:bodyPr>
          <a:lstStyle/>
          <a:p>
            <a:r>
              <a:rPr lang="en-US" dirty="0"/>
              <a:t>New team bridges operations and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79D-3EE3-4EE0-A636-983A720E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89" cy="12001683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/>
              <a:t>Roivant</a:t>
            </a:r>
            <a:r>
              <a:rPr lang="en-US" sz="2000" dirty="0"/>
              <a:t> has developed a “hub and spoke” model of drug development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Business development teams at the </a:t>
            </a:r>
            <a:r>
              <a:rPr lang="en-US" sz="1600" dirty="0" err="1"/>
              <a:t>Vants</a:t>
            </a:r>
            <a:r>
              <a:rPr lang="en-US" sz="1600" dirty="0"/>
              <a:t> and investment team are currently separated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/>
              <a:t>Roivant</a:t>
            </a:r>
            <a:r>
              <a:rPr lang="en-US" sz="2000" dirty="0"/>
              <a:t> is developing a new internal team to bridge the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Given that there are no current members on the team, I spoke with the recruiter and wasn’t able to 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Business development team and investment team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• Clinical team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• Structure of </a:t>
            </a:r>
            <a:r>
              <a:rPr lang="en-US" sz="2000" dirty="0" err="1"/>
              <a:t>Vants</a:t>
            </a:r>
            <a:r>
              <a:rPr lang="en-US" sz="2000" dirty="0"/>
              <a:t> decentralized, autonomous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	○ Given majority or sizeable ownership, have governance team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• Cash burn, capital requirements, roll-up financials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	○ Work in partnership with executive teams - support, advise, and to some extent supervise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	○ Can range from clinical trial design, bringing in new assets, budgeting new assets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	○ Frank </a:t>
            </a:r>
            <a:r>
              <a:rPr lang="en-US" sz="2000" dirty="0" err="1"/>
              <a:t>Torti</a:t>
            </a:r>
            <a:r>
              <a:rPr lang="en-US" sz="2000" dirty="0"/>
              <a:t> (Investment Chair), Operating Partner - Myrtle Potter will be CBO of </a:t>
            </a:r>
            <a:r>
              <a:rPr lang="en-US" sz="2000" dirty="0" err="1"/>
              <a:t>NewCo</a:t>
            </a:r>
            <a:r>
              <a:rPr lang="en-US" sz="2000" dirty="0"/>
              <a:t>, 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	○ Eric </a:t>
            </a:r>
            <a:r>
              <a:rPr lang="en-US" sz="2000" dirty="0" err="1"/>
              <a:t>Venker</a:t>
            </a:r>
            <a:r>
              <a:rPr lang="en-US" sz="2000" dirty="0"/>
              <a:t> (</a:t>
            </a:r>
            <a:r>
              <a:rPr lang="en-US" sz="2000" dirty="0" err="1"/>
              <a:t>Roivant</a:t>
            </a:r>
            <a:r>
              <a:rPr lang="en-US" sz="2000" dirty="0"/>
              <a:t> COO)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• Proprietary tech, familiar and have worked with the Precision Medicine Institute at Weill Cornell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5C2EE-C0F1-4A23-B1F5-F01B67BA43B7}"/>
              </a:ext>
            </a:extLst>
          </p:cNvPr>
          <p:cNvSpPr txBox="1">
            <a:spLocks/>
          </p:cNvSpPr>
          <p:nvPr/>
        </p:nvSpPr>
        <p:spPr>
          <a:xfrm>
            <a:off x="838200" y="1147666"/>
            <a:ext cx="10515600" cy="48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Informational interview with Jonathan Jones (Head of Talent,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Roivant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Pharma)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F01BEB3-8AAC-46E0-8420-5E6B14F68931}"/>
              </a:ext>
            </a:extLst>
          </p:cNvPr>
          <p:cNvSpPr/>
          <p:nvPr/>
        </p:nvSpPr>
        <p:spPr>
          <a:xfrm>
            <a:off x="6015990" y="2453640"/>
            <a:ext cx="5551170" cy="3027651"/>
          </a:xfrm>
          <a:prstGeom prst="donut">
            <a:avLst>
              <a:gd name="adj" fmla="val 290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23D39461-3DF3-4B25-B008-01C6E4DF68EA}"/>
              </a:ext>
            </a:extLst>
          </p:cNvPr>
          <p:cNvSpPr/>
          <p:nvPr/>
        </p:nvSpPr>
        <p:spPr>
          <a:xfrm>
            <a:off x="6888480" y="2610310"/>
            <a:ext cx="3897629" cy="2752410"/>
          </a:xfrm>
          <a:prstGeom prst="donut">
            <a:avLst>
              <a:gd name="adj" fmla="val 39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387F6A-A228-4E36-8701-2A51FCBBD5A9}"/>
              </a:ext>
            </a:extLst>
          </p:cNvPr>
          <p:cNvSpPr/>
          <p:nvPr/>
        </p:nvSpPr>
        <p:spPr>
          <a:xfrm>
            <a:off x="7006590" y="2956560"/>
            <a:ext cx="3619500" cy="2118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7883-BD44-48F8-ABA9-B528D444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 fontScale="90000"/>
          </a:bodyPr>
          <a:lstStyle/>
          <a:p>
            <a:r>
              <a:rPr lang="en-US" dirty="0"/>
              <a:t>My background is highly compatible with the team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38B634-89C6-4CE4-AE10-CBEBFDAA32AA}"/>
              </a:ext>
            </a:extLst>
          </p:cNvPr>
          <p:cNvGrpSpPr/>
          <p:nvPr/>
        </p:nvGrpSpPr>
        <p:grpSpPr>
          <a:xfrm>
            <a:off x="1223505" y="1453442"/>
            <a:ext cx="9744991" cy="3951116"/>
            <a:chOff x="464268" y="1423689"/>
            <a:chExt cx="9744991" cy="39511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45AF2-DFCC-4DA0-BEA8-DFEBC6AA1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95" b="55232"/>
            <a:stretch/>
          </p:blipFill>
          <p:spPr>
            <a:xfrm>
              <a:off x="464268" y="1423689"/>
              <a:ext cx="8226517" cy="1909823"/>
            </a:xfrm>
            <a:prstGeom prst="rect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78A658-5B75-453F-AAA1-23E5F2085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469" b="-1"/>
            <a:stretch/>
          </p:blipFill>
          <p:spPr>
            <a:xfrm>
              <a:off x="1982742" y="2773667"/>
              <a:ext cx="8226517" cy="2601138"/>
            </a:xfrm>
            <a:prstGeom prst="rect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54FFBC-DC4D-4B7B-A7FF-AAF3FF747E26}"/>
              </a:ext>
            </a:extLst>
          </p:cNvPr>
          <p:cNvSpPr/>
          <p:nvPr/>
        </p:nvSpPr>
        <p:spPr>
          <a:xfrm>
            <a:off x="0" y="5827853"/>
            <a:ext cx="12192000" cy="4166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Additionally,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Roivant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7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0B97-D362-4491-B3CA-6083AD2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WCM Alumni Fireside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79D-3EE3-4EE0-A636-983A720E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13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Dane </a:t>
            </a:r>
            <a:r>
              <a:rPr lang="en-US" sz="2400" dirty="0" err="1"/>
              <a:t>Samilo</a:t>
            </a:r>
            <a:r>
              <a:rPr lang="en-US" sz="2400" dirty="0"/>
              <a:t> (Policy) - AAAS Science and Technology Policy Fellow at DoD. IMP ‘18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/>
              <a:t>Ritama</a:t>
            </a:r>
            <a:r>
              <a:rPr lang="en-US" sz="2400" dirty="0"/>
              <a:t> Gupta (Medical Writing/Pharma) - Medical Writer at ICON plc. IMP ‘17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Bill Mills (Hedge Fund/Investing) - Analyst at Camber Capital Management. Pharm ‘15/MBA ‘16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Alisa Dong (Startups/Consulting) - Director of Strategy &amp; Operations at </a:t>
            </a:r>
            <a:r>
              <a:rPr lang="en-US" sz="2400" dirty="0" err="1"/>
              <a:t>Aruvant</a:t>
            </a:r>
            <a:r>
              <a:rPr lang="en-US" sz="2400" dirty="0"/>
              <a:t> (gene therapy). BCMB‘16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/>
              <a:t>Faranak</a:t>
            </a:r>
            <a:r>
              <a:rPr lang="en-US" sz="2400" dirty="0"/>
              <a:t> </a:t>
            </a:r>
            <a:r>
              <a:rPr lang="en-US" sz="2400" dirty="0" err="1"/>
              <a:t>Fattahi</a:t>
            </a:r>
            <a:r>
              <a:rPr lang="en-US" sz="2400" dirty="0"/>
              <a:t> (Academia) – Sandler Faculty Fellow Department of Biochemistry and Biophysics at UCSF. WCM ‘16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5C2EE-C0F1-4A23-B1F5-F01B67BA43B7}"/>
              </a:ext>
            </a:extLst>
          </p:cNvPr>
          <p:cNvSpPr txBox="1">
            <a:spLocks/>
          </p:cNvSpPr>
          <p:nvPr/>
        </p:nvSpPr>
        <p:spPr>
          <a:xfrm>
            <a:off x="838200" y="1147666"/>
            <a:ext cx="10515600" cy="48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The Tri-Institutional Biotech Club &amp; Startup Venture Club</a:t>
            </a:r>
          </a:p>
        </p:txBody>
      </p:sp>
    </p:spTree>
    <p:extLst>
      <p:ext uri="{BB962C8B-B14F-4D97-AF65-F5344CB8AC3E}">
        <p14:creationId xmlns:p14="http://schemas.microsoft.com/office/powerpoint/2010/main" val="3193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Effects of Smoking on Lung Adenocarcinoma Gene Expression</vt:lpstr>
      <vt:lpstr>Summary of career development activities</vt:lpstr>
      <vt:lpstr>PowerPoint Presentation</vt:lpstr>
      <vt:lpstr>PowerPoint Presentation</vt:lpstr>
      <vt:lpstr>PowerPoint Presentation</vt:lpstr>
      <vt:lpstr>New team bridges operations and investments</vt:lpstr>
      <vt:lpstr>My background is highly compatible with the team </vt:lpstr>
      <vt:lpstr>WCM Alumni Fireside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White</dc:creator>
  <cp:lastModifiedBy>Jessica White</cp:lastModifiedBy>
  <cp:revision>1</cp:revision>
  <dcterms:created xsi:type="dcterms:W3CDTF">2020-04-07T22:03:11Z</dcterms:created>
  <dcterms:modified xsi:type="dcterms:W3CDTF">2020-04-14T01:23:51Z</dcterms:modified>
</cp:coreProperties>
</file>