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7DD1F79-9EB5-45BD-9E97-82964A60F53C}">
  <a:tblStyle styleId="{17DD1F79-9EB5-45BD-9E97-82964A60F53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table shows top 5 salary ranges for 2013 - 2015.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Table on next slide shows counts for each month and results. 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04.png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late.com/articles/sports/sports_nut/2008/04/the_boys_of_late_summe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kag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of Baseball: </a:t>
            </a:r>
            <a:r>
              <a:rPr b="0" i="0" lang="en-US" sz="55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“The Relative Age Effect”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0" y="4777375"/>
            <a:ext cx="99588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MSDS 7330 – FALL 2016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DECEMBER 8, 2016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Vishal Ahir, Earl Shaw, Jessica Wheeler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104292" y="1500187"/>
            <a:ext cx="98970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Using the Pitching and Player file, we have tried to rank top 5 players for various parameters like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Wins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Runs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StrikeOut</a:t>
            </a:r>
          </a:p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Next we will display charts with respect to these analysis: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</a:t>
            </a:r>
            <a:r>
              <a:rPr lang="en-US"/>
              <a:t> - </a:t>
            </a:r>
            <a:r>
              <a:rPr i="1" lang="en-US"/>
              <a:t>Wins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Wins for last 3 years: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325" y="2230071"/>
            <a:ext cx="831847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 - </a:t>
            </a:r>
            <a:r>
              <a:rPr b="0" i="1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Runs for last 3 years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75" y="2162300"/>
            <a:ext cx="7385575" cy="46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 - </a:t>
            </a:r>
            <a:r>
              <a:rPr b="0" i="1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Strikeouts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Strikeouts for last 3 years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850" y="2230072"/>
            <a:ext cx="6759825" cy="4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EBEBEB"/>
                </a:solidFill>
              </a:rPr>
              <a:t>RAE for Pitching Players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236200" y="1260925"/>
            <a:ext cx="9221700" cy="15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</a:rPr>
              <a:t>Below is the chart comparing birth month for top 5 players in terms of runs, wins and strikeouts for 2013-2015.</a:t>
            </a:r>
          </a:p>
          <a:p>
            <a:pPr indent="0" lvl="0" marL="101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00" y="2548024"/>
            <a:ext cx="7674000" cy="3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14000" y="2710675"/>
            <a:ext cx="33480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Noto Sans Symbols"/>
              <a:buChar char="-"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clearly see March has maximum number of players followed by a tie between July and August.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57237" y="452718"/>
            <a:ext cx="9293596" cy="44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Batting Performance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04292" y="1500187"/>
            <a:ext cx="9897082" cy="515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several summary measures provided below, it appears that US players born in August hold a very minimal statistical edge over those born in other months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slight edge exists across all metrics for available years with the exception of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triples per player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 batting average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appears the most significant advantage, in absolute terms, occurs for the number of “At Bats”, with players born in August averaging ~13 more at bats than players born in other months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variance could be a result of numerous factors aside from birth month, but more research and analysis is warranted to more accurately determine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503" y="2400711"/>
            <a:ext cx="8949000" cy="2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46104" y="452722"/>
            <a:ext cx="59058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Salary Comparison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646412" y="20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{17DD1F79-9EB5-45BD-9E97-82964A60F53C}</a:tableStyleId>
              </a:tblPr>
              <a:tblGrid>
                <a:gridCol w="1035450"/>
                <a:gridCol w="1598175"/>
                <a:gridCol w="1598175"/>
                <a:gridCol w="1845775"/>
                <a:gridCol w="1620675"/>
                <a:gridCol w="1890775"/>
                <a:gridCol w="1553150"/>
              </a:tblGrid>
              <a:tr h="74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2013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2014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2015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</a:tr>
              <a:tr h="598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$29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October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$32.6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March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August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November, August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$28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February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December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$24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May, October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October, November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4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24.2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$23 mil - (3)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April, July, January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24.9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</a:tr>
              <a:tr h="100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5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23.1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$22.8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$24 mil - (3)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January, October, May</a:t>
                      </a: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  <p:sp>
        <p:nvSpPr>
          <p:cNvPr id="249" name="Shape 249"/>
          <p:cNvSpPr txBox="1"/>
          <p:nvPr/>
        </p:nvSpPr>
        <p:spPr>
          <a:xfrm>
            <a:off x="828000" y="1422012"/>
            <a:ext cx="1018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3F3F3"/>
                </a:solidFill>
              </a:rPr>
              <a:t>Top 5 MLB Salaries and Birth Month in 2013-2015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1103300" y="648000"/>
            <a:ext cx="4170600" cy="520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Births in </a:t>
            </a:r>
            <a:r>
              <a:rPr b="1" lang="en-US" sz="2400" u="sng"/>
              <a:t>April</a:t>
            </a:r>
            <a:r>
              <a:rPr lang="en-US" sz="2400"/>
              <a:t> and </a:t>
            </a:r>
            <a:r>
              <a:rPr b="1" lang="en-US" sz="2400" u="sng"/>
              <a:t>October</a:t>
            </a:r>
            <a:r>
              <a:rPr lang="en-US" sz="2400"/>
              <a:t> had the highest counts for births of Players with the Top 5 highest salaries in 2013-2015.</a:t>
            </a:r>
            <a:br>
              <a:rPr lang="en-US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No evidence of Relative Age Effect when it comes to highest salaries.</a:t>
            </a:r>
          </a:p>
        </p:txBody>
      </p:sp>
      <p:graphicFrame>
        <p:nvGraphicFramePr>
          <p:cNvPr id="255" name="Shape 255"/>
          <p:cNvGraphicFramePr/>
          <p:nvPr/>
        </p:nvGraphicFramePr>
        <p:xfrm>
          <a:off x="6118500" y="4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{17DD1F79-9EB5-45BD-9E97-82964A60F53C}</a:tableStyleId>
              </a:tblPr>
              <a:tblGrid>
                <a:gridCol w="2520000"/>
                <a:gridCol w="2520000"/>
              </a:tblGrid>
              <a:tr h="67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Top 5 Salary Counts</a:t>
                      </a:r>
                    </a:p>
                  </a:txBody>
                  <a:tcPr marT="19050" marB="19050" marR="28575" marL="28575" anchor="b"/>
                </a:tc>
                <a:tc hMerge="1"/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January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February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March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May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June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August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September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October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November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December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Summary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104287" y="19790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RAE is seen </a:t>
            </a:r>
            <a:r>
              <a:rPr lang="en-US" sz="2400" u="sng"/>
              <a:t>overall</a:t>
            </a:r>
            <a:r>
              <a:rPr lang="en-US" sz="2400"/>
              <a:t> in 2013-2015 in player counts.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RAE in </a:t>
            </a:r>
            <a:r>
              <a:rPr lang="en-US" sz="2400" u="sng"/>
              <a:t>Batting</a:t>
            </a:r>
            <a:r>
              <a:rPr lang="en-US" sz="2400"/>
              <a:t> is not significant overall. 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→ Players born in August tend to have more “at bats” but this could be due to other things.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Some evidence of RAE in </a:t>
            </a:r>
            <a:r>
              <a:rPr lang="en-US" sz="2400" u="sng"/>
              <a:t>Pitching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→ highest count was March then August and September.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No RAE seen in top 5 </a:t>
            </a:r>
            <a:r>
              <a:rPr lang="en-US" sz="2400" u="sng"/>
              <a:t>salaries</a:t>
            </a:r>
            <a:r>
              <a:rPr lang="en-US" sz="2400"/>
              <a:t> from 2013-2015.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“The Relative Age Effect”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Various studies on RAE claim that in a league sport, those that are the eldest due to age cut-offs tend to perform better and are more likely to play professionally and earn higher wages.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First study on RAE came out in 1985 on hockey players.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-US" sz="2400"/>
              <a:t>Found that NHL players of the early 1980s were 4 times more likely to be born in the first 3 months of the year versus the last 3 months.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Final Thoughts and Questions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Since league cut-off dates were changed to April 30 in 2005, we may see a dilution of the August birthdates and possibly a shift to May birth dates in the future.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Interesting to see if RAE is present in the future given the current publications and research → Will coaches/players/parents realize the effects of the relative age effect and act differently?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“The Relative Age Effect”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3298" y="2052925"/>
            <a:ext cx="9768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http://www.slate.com/articles/sports/sports_nut/2008/04/the_boys_of_late_summer.html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Idea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/>
              <a:t>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layers born in August in the United States have a greater chance of playing professional baseball considering July 31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represents the age cutoff used by the majority of non-school affiliated leagues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733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400"/>
              <a:t>Last study looked at the baseball data up until 2005 and found that RAE was still pronounced in US born baseball players.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Todd is born August 2, 1991, while Jack is born July 15, 1992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start playing club baseball in July 2005 in the 13-14 year old league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a July 31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cutoff, Jack turned 13 on July 15, 2005 just in time to make the cutoff, while Todd turned 13 on August 2, 2004, close to one year prior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additional year could conceivably give Todd an advantage among his peers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Explanation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00" y="1422001"/>
            <a:ext cx="8946600" cy="48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Coaches confuse maturity with ability and give more opportunities to excel to the older players of the group.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These players were chosen to play in an all-star team where they got more practice and actually became better.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Placed in a position to improve more and more year after year.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12 full months make a tremendous difference when it comes to youth 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Objective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3312" y="1357313"/>
            <a:ext cx="8946541" cy="4891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aim is to determine whether or not the relative age effect holds for a sample of major league baseball players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Additionally, while it may be observed that players born in August have a greater chance of playing professional baseball, our interest also lies in determining if an August birthdate leads to superior playing performance and/or greater financial rewards relative to peers, based on key metrics available in the data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Particularly, do players with August birthdays: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 better?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 better?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more money?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3300" y="1323925"/>
            <a:ext cx="89466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www.kaggle.com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“The History of Baseball” Author: Sean Laham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set contains complete Major League Baseball game and player related statistics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provided in a variety of separate files, e.g. “batting.csv”, “fielding.csv”, “team.csv”, etc.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/>
              <a:t>Microsoft Excel and MySQL Workbench were used to load the data and perform all analysis</a:t>
            </a: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/>
              <a:t>Several scripts were written in MySQL to load the data and join tables for a more robust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1103312" y="1100137"/>
            <a:ext cx="8946541" cy="51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was restricted to years 2013-2015 from the following files: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“salary.csv” – contains salary related information for each player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“player.csv” – contains personal and demographic information for each player such as,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birthdate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name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etc.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“batting.csv” – contains batting information on each player, e.g.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bats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hits,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“pitching.csv” – contains pitching information for each player, e.g.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strikeouts, wins, losses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etc.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Effect of Birth Month - </a:t>
            </a:r>
          </a:p>
          <a:p>
            <a:pPr indent="45720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RAE Still Present</a:t>
            </a:r>
            <a:r>
              <a:rPr lang="en-US"/>
              <a:t>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46100" y="2610001"/>
            <a:ext cx="6557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the sample of MLB players from 2013-2015 (table at right contains US players only), more players were born in August than any other month, highlighting the presence of the “Relative Age Effect”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186" y="2262007"/>
            <a:ext cx="4632600" cy="32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